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99" r:id="rId1"/>
    <p:sldMasterId id="2147483917" r:id="rId2"/>
  </p:sldMasterIdLst>
  <p:notesMasterIdLst>
    <p:notesMasterId r:id="rId48"/>
  </p:notesMasterIdLst>
  <p:sldIdLst>
    <p:sldId id="256" r:id="rId3"/>
    <p:sldId id="270" r:id="rId4"/>
    <p:sldId id="271" r:id="rId5"/>
    <p:sldId id="272" r:id="rId6"/>
    <p:sldId id="274" r:id="rId7"/>
    <p:sldId id="280" r:id="rId8"/>
    <p:sldId id="278" r:id="rId9"/>
    <p:sldId id="292" r:id="rId10"/>
    <p:sldId id="294" r:id="rId11"/>
    <p:sldId id="291" r:id="rId12"/>
    <p:sldId id="338" r:id="rId13"/>
    <p:sldId id="352" r:id="rId14"/>
    <p:sldId id="353" r:id="rId15"/>
    <p:sldId id="354" r:id="rId16"/>
    <p:sldId id="355" r:id="rId17"/>
    <p:sldId id="356" r:id="rId18"/>
    <p:sldId id="357" r:id="rId19"/>
    <p:sldId id="284" r:id="rId20"/>
    <p:sldId id="285" r:id="rId21"/>
    <p:sldId id="341" r:id="rId22"/>
    <p:sldId id="342" r:id="rId23"/>
    <p:sldId id="343" r:id="rId24"/>
    <p:sldId id="308" r:id="rId25"/>
    <p:sldId id="344" r:id="rId26"/>
    <p:sldId id="310" r:id="rId27"/>
    <p:sldId id="345" r:id="rId28"/>
    <p:sldId id="346" r:id="rId29"/>
    <p:sldId id="347" r:id="rId30"/>
    <p:sldId id="348" r:id="rId31"/>
    <p:sldId id="349" r:id="rId32"/>
    <p:sldId id="350" r:id="rId33"/>
    <p:sldId id="351" r:id="rId34"/>
    <p:sldId id="290" r:id="rId35"/>
    <p:sldId id="300" r:id="rId36"/>
    <p:sldId id="301" r:id="rId37"/>
    <p:sldId id="303" r:id="rId38"/>
    <p:sldId id="312" r:id="rId39"/>
    <p:sldId id="319" r:id="rId40"/>
    <p:sldId id="337" r:id="rId41"/>
    <p:sldId id="324" r:id="rId42"/>
    <p:sldId id="326" r:id="rId43"/>
    <p:sldId id="321" r:id="rId44"/>
    <p:sldId id="322" r:id="rId45"/>
    <p:sldId id="320" r:id="rId46"/>
    <p:sldId id="304" r:id="rId4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מקטע ברירת מחדל" id="{0186CE6F-8811-4505-9415-2787679D6C80}">
          <p14:sldIdLst>
            <p14:sldId id="256"/>
            <p14:sldId id="270"/>
            <p14:sldId id="271"/>
            <p14:sldId id="272"/>
            <p14:sldId id="274"/>
            <p14:sldId id="280"/>
            <p14:sldId id="278"/>
            <p14:sldId id="292"/>
            <p14:sldId id="294"/>
            <p14:sldId id="291"/>
            <p14:sldId id="338"/>
            <p14:sldId id="352"/>
            <p14:sldId id="353"/>
            <p14:sldId id="354"/>
            <p14:sldId id="355"/>
            <p14:sldId id="356"/>
            <p14:sldId id="357"/>
            <p14:sldId id="284"/>
            <p14:sldId id="285"/>
            <p14:sldId id="341"/>
            <p14:sldId id="342"/>
            <p14:sldId id="343"/>
            <p14:sldId id="308"/>
            <p14:sldId id="344"/>
            <p14:sldId id="310"/>
            <p14:sldId id="345"/>
            <p14:sldId id="346"/>
            <p14:sldId id="347"/>
            <p14:sldId id="348"/>
            <p14:sldId id="349"/>
            <p14:sldId id="350"/>
            <p14:sldId id="351"/>
            <p14:sldId id="290"/>
            <p14:sldId id="300"/>
            <p14:sldId id="301"/>
            <p14:sldId id="303"/>
            <p14:sldId id="312"/>
            <p14:sldId id="319"/>
            <p14:sldId id="337"/>
            <p14:sldId id="324"/>
            <p14:sldId id="326"/>
            <p14:sldId id="321"/>
            <p14:sldId id="322"/>
            <p14:sldId id="320"/>
            <p14:sldId id="304"/>
          </p14:sldIdLst>
        </p14:section>
        <p14:section name="מקטע ללא כותרת" id="{6F6807C0-0513-4061-9DFA-F13B115D621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4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1FB"/>
    <a:srgbClr val="CDE3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83" d="100"/>
          <a:sy n="83" d="100"/>
        </p:scale>
        <p:origin x="6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2-28T17:43:12.106" idx="4">
    <p:pos x="75" y="593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57E7E03-8897-4DB6-9954-8E5E1016CCCF}" type="datetimeFigureOut">
              <a:rPr lang="he-IL" smtClean="0"/>
              <a:t>כ"ג/טבת/תשע"ח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38D7EAB-7EEF-4213-B85C-F84B06E157B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27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8D7EAB-7EEF-4213-B85C-F84B06E157BF}" type="slidenum">
              <a:rPr lang="he-IL" smtClean="0"/>
              <a:t>42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5036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C6D2-CE7A-4B54-95C9-DC9264950211}" type="datetimeFigureOut">
              <a:rPr lang="he-IL" smtClean="0"/>
              <a:t>כ"ג/טבת/תשע"ח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D490E-2B8E-4CEA-A3EB-C3CC34AB47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116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C6D2-CE7A-4B54-95C9-DC9264950211}" type="datetimeFigureOut">
              <a:rPr lang="he-IL" smtClean="0"/>
              <a:t>כ"ג/טבת/תשע"ח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D490E-2B8E-4CEA-A3EB-C3CC34AB47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315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C6D2-CE7A-4B54-95C9-DC9264950211}" type="datetimeFigureOut">
              <a:rPr lang="he-IL" smtClean="0"/>
              <a:t>כ"ג/טבת/תשע"ח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D490E-2B8E-4CEA-A3EB-C3CC34AB47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524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C6D2-CE7A-4B54-95C9-DC9264950211}" type="datetimeFigureOut">
              <a:rPr lang="he-IL" smtClean="0"/>
              <a:t>כ"ג/טבת/תשע"ח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D490E-2B8E-4CEA-A3EB-C3CC34AB47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7717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C6D2-CE7A-4B54-95C9-DC9264950211}" type="datetimeFigureOut">
              <a:rPr lang="he-IL" smtClean="0"/>
              <a:t>כ"ג/טבת/תשע"ח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D490E-2B8E-4CEA-A3EB-C3CC34AB47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252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C6D2-CE7A-4B54-95C9-DC9264950211}" type="datetimeFigureOut">
              <a:rPr lang="he-IL" smtClean="0"/>
              <a:t>כ"ג/טבת/תשע"ח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D490E-2B8E-4CEA-A3EB-C3CC34AB47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929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 smtClean="0"/>
              <a:t>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C6D2-CE7A-4B54-95C9-DC9264950211}" type="datetimeFigureOut">
              <a:rPr lang="he-IL" smtClean="0"/>
              <a:t>כ"ג/טבת/תשע"ח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D490E-2B8E-4CEA-A3EB-C3CC34AB47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7629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C6D2-CE7A-4B54-95C9-DC9264950211}" type="datetimeFigureOut">
              <a:rPr lang="he-IL" smtClean="0"/>
              <a:t>כ"ג/טבת/תשע"ח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D490E-2B8E-4CEA-A3EB-C3CC34AB47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4507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C6D2-CE7A-4B54-95C9-DC9264950211}" type="datetimeFigureOut">
              <a:rPr lang="he-IL" smtClean="0"/>
              <a:t>כ"ג/טבת/תשע"ח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D490E-2B8E-4CEA-A3EB-C3CC34AB47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49247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18"/>
          <p:cNvGrpSpPr/>
          <p:nvPr/>
        </p:nvGrpSpPr>
        <p:grpSpPr>
          <a:xfrm>
            <a:off x="546099" y="-4764"/>
            <a:ext cx="5014914" cy="6862765"/>
            <a:chOff x="0" y="0"/>
            <a:chExt cx="5014912" cy="6862763"/>
          </a:xfrm>
        </p:grpSpPr>
        <p:sp>
          <p:nvSpPr>
            <p:cNvPr id="18" name="Freeform 6"/>
            <p:cNvSpPr/>
            <p:nvPr/>
          </p:nvSpPr>
          <p:spPr>
            <a:xfrm>
              <a:off x="438150" y="0"/>
              <a:ext cx="1063626" cy="2782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0898"/>
                  </a:moveTo>
                  <a:lnTo>
                    <a:pt x="7254" y="21600"/>
                  </a:lnTo>
                  <a:lnTo>
                    <a:pt x="21600" y="0"/>
                  </a:lnTo>
                  <a:lnTo>
                    <a:pt x="13863" y="0"/>
                  </a:lnTo>
                  <a:lnTo>
                    <a:pt x="0" y="2089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endParaRPr>
            </a:p>
          </p:txBody>
        </p:sp>
        <p:sp>
          <p:nvSpPr>
            <p:cNvPr id="19" name="Freeform 7"/>
            <p:cNvSpPr/>
            <p:nvPr/>
          </p:nvSpPr>
          <p:spPr>
            <a:xfrm>
              <a:off x="0" y="0"/>
              <a:ext cx="1035051" cy="267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454" y="21600"/>
                  </a:moveTo>
                  <a:lnTo>
                    <a:pt x="21600" y="0"/>
                  </a:lnTo>
                  <a:lnTo>
                    <a:pt x="13616" y="0"/>
                  </a:lnTo>
                  <a:lnTo>
                    <a:pt x="0" y="20869"/>
                  </a:lnTo>
                  <a:lnTo>
                    <a:pt x="7255" y="21562"/>
                  </a:lnTo>
                  <a:lnTo>
                    <a:pt x="7454" y="21600"/>
                  </a:ln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endParaRPr>
            </a:p>
          </p:txBody>
        </p:sp>
        <p:sp>
          <p:nvSpPr>
            <p:cNvPr id="20" name="Freeform 9"/>
            <p:cNvSpPr/>
            <p:nvPr/>
          </p:nvSpPr>
          <p:spPr>
            <a:xfrm>
              <a:off x="-1" y="2587625"/>
              <a:ext cx="2693989" cy="4275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645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endParaRPr>
            </a:p>
          </p:txBody>
        </p:sp>
        <p:sp>
          <p:nvSpPr>
            <p:cNvPr id="21" name="Freeform 10"/>
            <p:cNvSpPr/>
            <p:nvPr/>
          </p:nvSpPr>
          <p:spPr>
            <a:xfrm>
              <a:off x="442911" y="2697163"/>
              <a:ext cx="3332163" cy="4165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0"/>
                  </a:lnTo>
                  <a:lnTo>
                    <a:pt x="20797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C5A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endParaRPr>
            </a:p>
          </p:txBody>
        </p:sp>
        <p:sp>
          <p:nvSpPr>
            <p:cNvPr id="22" name="Freeform 11"/>
            <p:cNvSpPr/>
            <p:nvPr/>
          </p:nvSpPr>
          <p:spPr>
            <a:xfrm>
              <a:off x="438150" y="2692400"/>
              <a:ext cx="4576763" cy="4170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2" y="25"/>
                  </a:lnTo>
                  <a:lnTo>
                    <a:pt x="15749" y="21600"/>
                  </a:lnTo>
                  <a:lnTo>
                    <a:pt x="21600" y="21600"/>
                  </a:lnTo>
                  <a:lnTo>
                    <a:pt x="1686" y="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87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endParaRPr>
            </a:p>
          </p:txBody>
        </p:sp>
        <p:sp>
          <p:nvSpPr>
            <p:cNvPr id="23" name="Freeform 12"/>
            <p:cNvSpPr/>
            <p:nvPr/>
          </p:nvSpPr>
          <p:spPr>
            <a:xfrm>
              <a:off x="0" y="2582863"/>
              <a:ext cx="3584576" cy="4279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2525" y="889"/>
                  </a:lnTo>
                  <a:lnTo>
                    <a:pt x="2181" y="481"/>
                  </a:lnTo>
                  <a:lnTo>
                    <a:pt x="2152" y="457"/>
                  </a:lnTo>
                  <a:lnTo>
                    <a:pt x="0" y="0"/>
                  </a:lnTo>
                  <a:lnTo>
                    <a:pt x="0" y="24"/>
                  </a:lnTo>
                  <a:lnTo>
                    <a:pt x="16233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endParaRPr>
            </a:p>
          </p:txBody>
        </p:sp>
      </p:grpSp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xfrm>
            <a:off x="2928400" y="1380067"/>
            <a:ext cx="8574624" cy="2616201"/>
          </a:xfrm>
          <a:prstGeom prst="rect">
            <a:avLst/>
          </a:prstGeom>
        </p:spPr>
        <p:txBody>
          <a:bodyPr anchor="b"/>
          <a:lstStyle>
            <a:lvl1pPr algn="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15377" y="3996266"/>
            <a:ext cx="6987645" cy="1388535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FontTx/>
              <a:buNone/>
              <a:defRPr sz="2100"/>
            </a:lvl1pPr>
            <a:lvl2pPr marL="0" indent="457200">
              <a:buClrTx/>
              <a:buSzTx/>
              <a:buFontTx/>
              <a:buNone/>
              <a:defRPr sz="2100"/>
            </a:lvl2pPr>
            <a:lvl3pPr marL="0" indent="914400">
              <a:buClrTx/>
              <a:buSzTx/>
              <a:buFontTx/>
              <a:buNone/>
              <a:defRPr sz="2100"/>
            </a:lvl3pPr>
            <a:lvl4pPr marL="0" indent="1371600">
              <a:buClrTx/>
              <a:buSzTx/>
              <a:buFontTx/>
              <a:buNone/>
              <a:defRPr sz="2100"/>
            </a:lvl4pPr>
            <a:lvl5pPr marL="0" indent="1828800"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03881109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484309" y="2666999"/>
            <a:ext cx="10018715" cy="312420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71883" y="5934123"/>
            <a:ext cx="231141" cy="231141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77988839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C6D2-CE7A-4B54-95C9-DC9264950211}" type="datetimeFigureOut">
              <a:rPr lang="he-IL" smtClean="0"/>
              <a:t>כ"ג/טבת/תשע"ח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92D490E-2B8E-4CEA-A3EB-C3CC34AB47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79249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2572279" y="2666999"/>
            <a:ext cx="8930748" cy="2110383"/>
          </a:xfrm>
          <a:prstGeom prst="rect">
            <a:avLst/>
          </a:prstGeom>
        </p:spPr>
        <p:txBody>
          <a:bodyPr anchor="b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572278" y="4777380"/>
            <a:ext cx="8930748" cy="860401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FontTx/>
              <a:buNone/>
              <a:defRPr sz="2000"/>
            </a:lvl1pPr>
            <a:lvl2pPr marL="0" indent="457200">
              <a:buClrTx/>
              <a:buSzTx/>
              <a:buFontTx/>
              <a:buNone/>
              <a:defRPr sz="2000"/>
            </a:lvl2pPr>
            <a:lvl3pPr marL="0" indent="914400">
              <a:buClrTx/>
              <a:buSzTx/>
              <a:buFontTx/>
              <a:buNone/>
              <a:defRPr sz="2000"/>
            </a:lvl3pPr>
            <a:lvl4pPr marL="0" indent="1371600">
              <a:buClrTx/>
              <a:buSzTx/>
              <a:buFontTx/>
              <a:buNone/>
              <a:defRPr sz="2000"/>
            </a:lvl4pPr>
            <a:lvl5pPr marL="0" indent="1828800">
              <a:buClrTx/>
              <a:buSzTx/>
              <a:buFont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950457869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84312" y="2666999"/>
            <a:ext cx="4895056" cy="312420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778668" indent="-321468">
              <a:defRPr sz="1800"/>
            </a:lvl2pPr>
            <a:lvl3pPr marL="1281792" indent="-367392">
              <a:defRPr sz="1800"/>
            </a:lvl3pPr>
            <a:lvl4pPr>
              <a:defRPr sz="1800"/>
            </a:lvl4pPr>
            <a:lvl5pPr marL="2085975" indent="-257175"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339964980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2179" y="2658533"/>
            <a:ext cx="4607189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FontTx/>
              <a:buNone/>
              <a:defRPr sz="2800">
                <a:solidFill>
                  <a:srgbClr val="1287C3"/>
                </a:solidFill>
              </a:defRPr>
            </a:lvl1pPr>
            <a:lvl2pPr marL="0" indent="457200">
              <a:buClrTx/>
              <a:buSzTx/>
              <a:buFontTx/>
              <a:buNone/>
              <a:defRPr sz="2800">
                <a:solidFill>
                  <a:srgbClr val="1287C3"/>
                </a:solidFill>
              </a:defRPr>
            </a:lvl2pPr>
            <a:lvl3pPr marL="0" indent="914400">
              <a:buClrTx/>
              <a:buSzTx/>
              <a:buFontTx/>
              <a:buNone/>
              <a:defRPr sz="2800">
                <a:solidFill>
                  <a:srgbClr val="1287C3"/>
                </a:solidFill>
              </a:defRPr>
            </a:lvl3pPr>
            <a:lvl4pPr marL="0" indent="1371600">
              <a:buClrTx/>
              <a:buSzTx/>
              <a:buFontTx/>
              <a:buNone/>
              <a:defRPr sz="2800">
                <a:solidFill>
                  <a:srgbClr val="1287C3"/>
                </a:solidFill>
              </a:defRPr>
            </a:lvl4pPr>
            <a:lvl5pPr marL="0" indent="1828800">
              <a:buClrTx/>
              <a:buSzTx/>
              <a:buFontTx/>
              <a:buNone/>
              <a:defRPr sz="2800">
                <a:solidFill>
                  <a:srgbClr val="1287C3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880487" y="2666999"/>
            <a:ext cx="4622537" cy="576264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FontTx/>
              <a:buNone/>
              <a:defRPr sz="2800">
                <a:solidFill>
                  <a:srgbClr val="1287C3"/>
                </a:solidFill>
              </a:defRPr>
            </a:pPr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524496056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61252987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90718606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Text"/>
          <p:cNvSpPr txBox="1"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8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262033" y="685798"/>
            <a:ext cx="6240991" cy="5105403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 marL="774700" indent="-317500">
              <a:defRPr sz="2000"/>
            </a:lvl2pPr>
            <a:lvl3pPr marL="1271587" indent="-357187">
              <a:defRPr sz="2000"/>
            </a:lvl3pPr>
            <a:lvl4pPr marL="1616528" indent="-244928">
              <a:defRPr sz="2000"/>
            </a:lvl4pPr>
            <a:lvl5pPr marL="2073728" indent="-244928"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1600"/>
            </a:pPr>
            <a:endParaRPr/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87280948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Text"/>
          <p:cNvSpPr txBox="1">
            <a:spLocks noGrp="1"/>
          </p:cNvSpPr>
          <p:nvPr>
            <p:ph type="title"/>
          </p:nvPr>
        </p:nvSpPr>
        <p:spPr>
          <a:xfrm>
            <a:off x="1482724" y="1752599"/>
            <a:ext cx="5426158" cy="1371601"/>
          </a:xfrm>
          <a:prstGeom prst="rect">
            <a:avLst/>
          </a:prstGeom>
        </p:spPr>
        <p:txBody>
          <a:bodyPr anchor="b"/>
          <a:lstStyle>
            <a:lvl1pPr>
              <a:defRPr sz="2800"/>
            </a:lvl1pPr>
          </a:lstStyle>
          <a:p>
            <a:r>
              <a:t>Title Text</a:t>
            </a:r>
          </a:p>
        </p:txBody>
      </p:sp>
      <p:sp>
        <p:nvSpPr>
          <p:cNvPr id="9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7594682" y="914400"/>
            <a:ext cx="3280975" cy="4572000"/>
          </a:xfrm>
          <a:prstGeom prst="rect">
            <a:avLst/>
          </a:prstGeom>
          <a:ln w="38100">
            <a:solidFill>
              <a:srgbClr val="B2B7B8"/>
            </a:solidFill>
            <a:round/>
          </a:ln>
        </p:spPr>
        <p:txBody>
          <a:bodyPr lIns="91439" rIns="91439" anchor="t">
            <a:noAutofit/>
          </a:bodyPr>
          <a:lstStyle/>
          <a:p>
            <a:endParaRPr/>
          </a:p>
        </p:txBody>
      </p:sp>
      <p:sp>
        <p:nvSpPr>
          <p:cNvPr id="9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82724" y="3124199"/>
            <a:ext cx="5426158" cy="18288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800"/>
            </a:lvl1pPr>
            <a:lvl2pPr marL="0" indent="457200" algn="ctr">
              <a:buClrTx/>
              <a:buSzTx/>
              <a:buFontTx/>
              <a:buNone/>
              <a:defRPr sz="1800"/>
            </a:lvl2pPr>
            <a:lvl3pPr marL="0" indent="914400" algn="ctr">
              <a:buClrTx/>
              <a:buSzTx/>
              <a:buFontTx/>
              <a:buNone/>
              <a:defRPr sz="1800"/>
            </a:lvl3pPr>
            <a:lvl4pPr marL="0" indent="1371600" algn="ctr">
              <a:buClrTx/>
              <a:buSzTx/>
              <a:buFontTx/>
              <a:buNone/>
              <a:defRPr sz="1800"/>
            </a:lvl4pPr>
            <a:lvl5pPr marL="0" indent="1828800" algn="ctr">
              <a:buClrTx/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10310454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Text"/>
          <p:cNvSpPr txBox="1">
            <a:spLocks noGrp="1"/>
          </p:cNvSpPr>
          <p:nvPr>
            <p:ph type="title"/>
          </p:nvPr>
        </p:nvSpPr>
        <p:spPr>
          <a:xfrm>
            <a:off x="1484311" y="4732864"/>
            <a:ext cx="10018711" cy="566739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07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2386011" y="932112"/>
            <a:ext cx="8225944" cy="3164976"/>
          </a:xfrm>
          <a:prstGeom prst="rect">
            <a:avLst/>
          </a:prstGeom>
          <a:ln w="38100">
            <a:solidFill>
              <a:srgbClr val="B2B7B8"/>
            </a:solidFill>
            <a:round/>
          </a:ln>
        </p:spPr>
        <p:txBody>
          <a:bodyPr lIns="91439" rIns="91439" anchor="t">
            <a:noAutofit/>
          </a:bodyPr>
          <a:lstStyle/>
          <a:p>
            <a:endParaRPr/>
          </a:p>
        </p:txBody>
      </p:sp>
      <p:sp>
        <p:nvSpPr>
          <p:cNvPr id="10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84311" y="5299602"/>
            <a:ext cx="10018711" cy="493713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1400"/>
            </a:lvl1pPr>
            <a:lvl2pPr marL="0" indent="457200" algn="ctr">
              <a:buClrTx/>
              <a:buSzTx/>
              <a:buFontTx/>
              <a:buNone/>
              <a:defRPr sz="1400"/>
            </a:lvl2pPr>
            <a:lvl3pPr marL="0" indent="914400" algn="ctr">
              <a:buClrTx/>
              <a:buSzTx/>
              <a:buFontTx/>
              <a:buNone/>
              <a:defRPr sz="1400"/>
            </a:lvl3pPr>
            <a:lvl4pPr marL="0" indent="1371600" algn="ctr">
              <a:buClrTx/>
              <a:buSzTx/>
              <a:buFontTx/>
              <a:buNone/>
              <a:defRPr sz="1400"/>
            </a:lvl4pPr>
            <a:lvl5pPr marL="0" indent="1828800" algn="ctr">
              <a:buClrTx/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25669861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Text"/>
          <p:cNvSpPr txBox="1"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1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84312" y="4343400"/>
            <a:ext cx="10018714" cy="14478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FontTx/>
              <a:buNone/>
              <a:defRPr sz="2000"/>
            </a:lvl1pPr>
            <a:lvl2pPr marL="0" indent="457200" algn="ctr">
              <a:buClrTx/>
              <a:buSzTx/>
              <a:buFontTx/>
              <a:buNone/>
              <a:defRPr sz="2000"/>
            </a:lvl2pPr>
            <a:lvl3pPr marL="0" indent="914400" algn="ctr">
              <a:buClrTx/>
              <a:buSzTx/>
              <a:buFontTx/>
              <a:buNone/>
              <a:defRPr sz="2000"/>
            </a:lvl3pPr>
            <a:lvl4pPr marL="0" indent="1371600" algn="ctr">
              <a:buClrTx/>
              <a:buSzTx/>
              <a:buFontTx/>
              <a:buNone/>
              <a:defRPr sz="2000"/>
            </a:lvl4pPr>
            <a:lvl5pPr marL="0" indent="1828800" algn="ctr">
              <a:buClrTx/>
              <a:buSzTx/>
              <a:buFont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918026473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13"/>
          <p:cNvSpPr txBox="1"/>
          <p:nvPr/>
        </p:nvSpPr>
        <p:spPr>
          <a:xfrm>
            <a:off x="1598612" y="531841"/>
            <a:ext cx="609601" cy="124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 cap="all"/>
            </a:lvl1pPr>
          </a:lstStyle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0" b="0" i="0" u="none" strike="noStrike" kern="0" cap="all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“</a:t>
            </a:r>
          </a:p>
        </p:txBody>
      </p:sp>
      <p:sp>
        <p:nvSpPr>
          <p:cNvPr id="126" name="TextBox 14"/>
          <p:cNvSpPr txBox="1"/>
          <p:nvPr/>
        </p:nvSpPr>
        <p:spPr>
          <a:xfrm>
            <a:off x="10893425" y="2488217"/>
            <a:ext cx="609600" cy="124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 cap="all"/>
            </a:lvl1pPr>
          </a:lstStyle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0" b="0" i="0" u="none" strike="noStrike" kern="0" cap="all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”</a:t>
            </a:r>
          </a:p>
        </p:txBody>
      </p:sp>
      <p:sp>
        <p:nvSpPr>
          <p:cNvPr id="127" name="Title Text"/>
          <p:cNvSpPr txBox="1">
            <a:spLocks noGrp="1"/>
          </p:cNvSpPr>
          <p:nvPr>
            <p:ph type="title"/>
          </p:nvPr>
        </p:nvSpPr>
        <p:spPr>
          <a:xfrm>
            <a:off x="2208211" y="685800"/>
            <a:ext cx="8990013" cy="2743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2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436810" y="3428998"/>
            <a:ext cx="8532816" cy="38100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  <a:defRPr sz="1800"/>
            </a:lvl1pPr>
            <a:lvl2pPr marL="0" indent="457200">
              <a:buClrTx/>
              <a:buSzTx/>
              <a:buFontTx/>
              <a:buNone/>
              <a:defRPr sz="1800"/>
            </a:lvl2pPr>
            <a:lvl3pPr marL="0" indent="914400">
              <a:buClrTx/>
              <a:buSzTx/>
              <a:buFontTx/>
              <a:buNone/>
              <a:defRPr sz="1800"/>
            </a:lvl3pPr>
            <a:lvl4pPr marL="0" indent="1371600">
              <a:buClrTx/>
              <a:buSzTx/>
              <a:buFontTx/>
              <a:buNone/>
              <a:defRPr sz="1800"/>
            </a:lvl4pPr>
            <a:lvl5pPr marL="0" indent="1828800">
              <a:buClrTx/>
              <a:buSzTx/>
              <a:buFont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84311" y="4343400"/>
            <a:ext cx="10018712" cy="1447800"/>
          </a:xfrm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2000"/>
            </a:pPr>
            <a:endParaRPr/>
          </a:p>
        </p:txBody>
      </p:sp>
      <p:sp>
        <p:nvSpPr>
          <p:cNvPr id="1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55682758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C6D2-CE7A-4B54-95C9-DC9264950211}" type="datetimeFigureOut">
              <a:rPr lang="he-IL" smtClean="0"/>
              <a:t>כ"ג/טבת/תשע"ח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D490E-2B8E-4CEA-A3EB-C3CC34AB47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09812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 Text"/>
          <p:cNvSpPr txBox="1">
            <a:spLocks noGrp="1"/>
          </p:cNvSpPr>
          <p:nvPr>
            <p:ph type="title"/>
          </p:nvPr>
        </p:nvSpPr>
        <p:spPr>
          <a:xfrm>
            <a:off x="1484312" y="3308580"/>
            <a:ext cx="10018710" cy="1468801"/>
          </a:xfrm>
          <a:prstGeom prst="rect">
            <a:avLst/>
          </a:prstGeom>
        </p:spPr>
        <p:txBody>
          <a:bodyPr anchor="b"/>
          <a:lstStyle>
            <a:lvl1pPr algn="r"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3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84312" y="4777380"/>
            <a:ext cx="10018711" cy="860401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FontTx/>
              <a:buNone/>
              <a:defRPr sz="2000"/>
            </a:lvl1pPr>
            <a:lvl2pPr marL="0" indent="457200">
              <a:buClrTx/>
              <a:buSzTx/>
              <a:buFontTx/>
              <a:buNone/>
              <a:defRPr sz="2000"/>
            </a:lvl2pPr>
            <a:lvl3pPr marL="0" indent="914400">
              <a:buClrTx/>
              <a:buSzTx/>
              <a:buFontTx/>
              <a:buNone/>
              <a:defRPr sz="2000"/>
            </a:lvl3pPr>
            <a:lvl4pPr marL="0" indent="1371600">
              <a:buClrTx/>
              <a:buSzTx/>
              <a:buFontTx/>
              <a:buNone/>
              <a:defRPr sz="2000"/>
            </a:lvl4pPr>
            <a:lvl5pPr marL="0" indent="1828800">
              <a:buClrTx/>
              <a:buSzTx/>
              <a:buFontTx/>
              <a:buNone/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916138738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Box 13"/>
          <p:cNvSpPr txBox="1"/>
          <p:nvPr/>
        </p:nvSpPr>
        <p:spPr>
          <a:xfrm>
            <a:off x="1598612" y="531841"/>
            <a:ext cx="609601" cy="124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 cap="all"/>
            </a:lvl1pPr>
          </a:lstStyle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0" b="0" i="0" u="none" strike="noStrike" kern="0" cap="all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“</a:t>
            </a:r>
          </a:p>
        </p:txBody>
      </p:sp>
      <p:sp>
        <p:nvSpPr>
          <p:cNvPr id="147" name="TextBox 14"/>
          <p:cNvSpPr txBox="1"/>
          <p:nvPr/>
        </p:nvSpPr>
        <p:spPr>
          <a:xfrm>
            <a:off x="10893425" y="2488217"/>
            <a:ext cx="609600" cy="124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8000" cap="all"/>
            </a:lvl1pPr>
          </a:lstStyle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0" b="0" i="0" u="none" strike="noStrike" kern="0" cap="all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”</a:t>
            </a:r>
          </a:p>
        </p:txBody>
      </p:sp>
      <p:sp>
        <p:nvSpPr>
          <p:cNvPr id="148" name="Title Text"/>
          <p:cNvSpPr txBox="1">
            <a:spLocks noGrp="1"/>
          </p:cNvSpPr>
          <p:nvPr>
            <p:ph type="title"/>
          </p:nvPr>
        </p:nvSpPr>
        <p:spPr>
          <a:xfrm>
            <a:off x="2208211" y="685800"/>
            <a:ext cx="8990013" cy="2743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84312" y="3886200"/>
            <a:ext cx="10018712" cy="889000"/>
          </a:xfrm>
          <a:prstGeom prst="rect">
            <a:avLst/>
          </a:prstGeom>
        </p:spPr>
        <p:txBody>
          <a:bodyPr anchor="b"/>
          <a:lstStyle>
            <a:lvl1pPr indent="-571500">
              <a:buClrTx/>
              <a:buSzTx/>
              <a:buFontTx/>
              <a:buNone/>
            </a:lvl1pPr>
            <a:lvl2pPr>
              <a:buClrTx/>
              <a:buFontTx/>
            </a:lvl2pPr>
            <a:lvl3pPr>
              <a:buClrTx/>
              <a:buFontTx/>
            </a:lvl3pPr>
            <a:lvl4pPr>
              <a:buClrTx/>
              <a:buFontTx/>
            </a:lvl4pPr>
            <a:lvl5pPr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84311" y="4775200"/>
            <a:ext cx="10018712" cy="1016000"/>
          </a:xfrm>
          <a:prstGeom prst="rect">
            <a:avLst/>
          </a:prstGeom>
        </p:spPr>
        <p:txBody>
          <a:bodyPr anchor="t"/>
          <a:lstStyle/>
          <a:p>
            <a:pPr marL="0" indent="0">
              <a:buClrTx/>
              <a:buSzTx/>
              <a:buFontTx/>
              <a:buNone/>
              <a:defRPr sz="1800"/>
            </a:pPr>
            <a:endParaRPr/>
          </a:p>
        </p:txBody>
      </p:sp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184687305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Text"/>
          <p:cNvSpPr txBox="1">
            <a:spLocks noGrp="1"/>
          </p:cNvSpPr>
          <p:nvPr>
            <p:ph type="title"/>
          </p:nvPr>
        </p:nvSpPr>
        <p:spPr>
          <a:xfrm>
            <a:off x="1484312" y="685800"/>
            <a:ext cx="10018713" cy="27273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84312" y="3505200"/>
            <a:ext cx="10018714" cy="838200"/>
          </a:xfrm>
          <a:prstGeom prst="rect">
            <a:avLst/>
          </a:prstGeom>
        </p:spPr>
        <p:txBody>
          <a:bodyPr anchor="b"/>
          <a:lstStyle>
            <a:lvl1pPr indent="-571500">
              <a:buClrTx/>
              <a:buSzTx/>
              <a:buFontTx/>
              <a:buNone/>
              <a:defRPr sz="2800"/>
            </a:lvl1pPr>
            <a:lvl2pPr marL="857250" indent="-400050">
              <a:buClrTx/>
              <a:buFontTx/>
              <a:defRPr sz="2800"/>
            </a:lvl2pPr>
            <a:lvl3pPr marL="1358900" indent="-444500">
              <a:buClrTx/>
              <a:buFontTx/>
              <a:defRPr sz="2800"/>
            </a:lvl3pPr>
            <a:lvl4pPr marL="1671637" indent="-300037">
              <a:buClrTx/>
              <a:buFontTx/>
              <a:defRPr sz="2800"/>
            </a:lvl4pPr>
            <a:lvl5pPr marL="2171700" indent="-342900">
              <a:buClrTx/>
              <a:buFontTx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84310" y="4343400"/>
            <a:ext cx="10018715" cy="1447800"/>
          </a:xfrm>
          <a:prstGeom prst="rect">
            <a:avLst/>
          </a:prstGeom>
        </p:spPr>
        <p:txBody>
          <a:bodyPr anchor="t"/>
          <a:lstStyle/>
          <a:p>
            <a:pPr marL="0" indent="0" algn="l">
              <a:buClrTx/>
              <a:buSzTx/>
              <a:buFontTx/>
              <a:buNone/>
              <a:defRPr sz="1800"/>
            </a:pPr>
            <a:endParaRPr/>
          </a:p>
        </p:txBody>
      </p:sp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814106288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484309" y="2666999"/>
            <a:ext cx="10018715" cy="3124201"/>
          </a:xfrm>
          <a:prstGeom prst="rect">
            <a:avLst/>
          </a:prstGeom>
        </p:spPr>
        <p:txBody>
          <a:bodyPr anchor="t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310517518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le Text"/>
          <p:cNvSpPr txBox="1">
            <a:spLocks noGrp="1"/>
          </p:cNvSpPr>
          <p:nvPr>
            <p:ph type="title"/>
          </p:nvPr>
        </p:nvSpPr>
        <p:spPr>
          <a:xfrm>
            <a:off x="9732654" y="685800"/>
            <a:ext cx="1770370" cy="5105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8" name="Body Level One…"/>
          <p:cNvSpPr txBox="1">
            <a:spLocks noGrp="1"/>
          </p:cNvSpPr>
          <p:nvPr>
            <p:ph type="body" idx="1"/>
          </p:nvPr>
        </p:nvSpPr>
        <p:spPr>
          <a:xfrm>
            <a:off x="1484312" y="685800"/>
            <a:ext cx="8019743" cy="5105400"/>
          </a:xfrm>
          <a:prstGeom prst="rect">
            <a:avLst/>
          </a:prstGeom>
        </p:spPr>
        <p:txBody>
          <a:bodyPr anchor="t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198179588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301663655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15549604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C6D2-CE7A-4B54-95C9-DC9264950211}" type="datetimeFigureOut">
              <a:rPr lang="he-IL" smtClean="0"/>
              <a:t>כ"ג/טבת/תשע"ח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D490E-2B8E-4CEA-A3EB-C3CC34AB47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271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C6D2-CE7A-4B54-95C9-DC9264950211}" type="datetimeFigureOut">
              <a:rPr lang="he-IL" smtClean="0"/>
              <a:t>כ"ג/טבת/תשע"ח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D490E-2B8E-4CEA-A3EB-C3CC34AB47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729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C6D2-CE7A-4B54-95C9-DC9264950211}" type="datetimeFigureOut">
              <a:rPr lang="he-IL" smtClean="0"/>
              <a:t>כ"ג/טבת/תשע"ח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D490E-2B8E-4CEA-A3EB-C3CC34AB47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065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C6D2-CE7A-4B54-95C9-DC9264950211}" type="datetimeFigureOut">
              <a:rPr lang="he-IL" smtClean="0"/>
              <a:t>כ"ג/טבת/תשע"ח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D490E-2B8E-4CEA-A3EB-C3CC34AB47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138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C6D2-CE7A-4B54-95C9-DC9264950211}" type="datetimeFigureOut">
              <a:rPr lang="he-IL" smtClean="0"/>
              <a:t>כ"ג/טבת/תשע"ח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D490E-2B8E-4CEA-A3EB-C3CC34AB47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222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C6D2-CE7A-4B54-95C9-DC9264950211}" type="datetimeFigureOut">
              <a:rPr lang="he-IL" smtClean="0"/>
              <a:t>כ"ג/טבת/תשע"ח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D490E-2B8E-4CEA-A3EB-C3CC34AB47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068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46C6D2-CE7A-4B54-95C9-DC9264950211}" type="datetimeFigureOut">
              <a:rPr lang="he-IL" smtClean="0"/>
              <a:t>כ"ג/טבת/תשע"ח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2D490E-2B8E-4CEA-A3EB-C3CC34AB477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196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  <p:sldLayoutId id="2147483914" r:id="rId15"/>
    <p:sldLayoutId id="2147483915" r:id="rId16"/>
    <p:sldLayoutId id="2147483916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6"/>
          <p:cNvGrpSpPr/>
          <p:nvPr/>
        </p:nvGrpSpPr>
        <p:grpSpPr>
          <a:xfrm>
            <a:off x="150812" y="0"/>
            <a:ext cx="2436814" cy="6858001"/>
            <a:chOff x="0" y="0"/>
            <a:chExt cx="2436813" cy="6858000"/>
          </a:xfrm>
        </p:grpSpPr>
        <p:sp>
          <p:nvSpPr>
            <p:cNvPr id="2" name="Freeform 6"/>
            <p:cNvSpPr/>
            <p:nvPr/>
          </p:nvSpPr>
          <p:spPr>
            <a:xfrm>
              <a:off x="306388" y="0"/>
              <a:ext cx="1122364" cy="5329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426"/>
                  </a:moveTo>
                  <a:lnTo>
                    <a:pt x="4766" y="21600"/>
                  </a:lnTo>
                  <a:lnTo>
                    <a:pt x="21600" y="0"/>
                  </a:lnTo>
                  <a:lnTo>
                    <a:pt x="16712" y="0"/>
                  </a:lnTo>
                  <a:lnTo>
                    <a:pt x="0" y="21426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endParaRPr>
            </a:p>
          </p:txBody>
        </p:sp>
        <p:sp>
          <p:nvSpPr>
            <p:cNvPr id="3" name="Freeform 7"/>
            <p:cNvSpPr/>
            <p:nvPr/>
          </p:nvSpPr>
          <p:spPr>
            <a:xfrm>
              <a:off x="0" y="0"/>
              <a:ext cx="1117601" cy="527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6722" y="0"/>
                  </a:lnTo>
                  <a:lnTo>
                    <a:pt x="0" y="21444"/>
                  </a:lnTo>
                  <a:lnTo>
                    <a:pt x="481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endParaRPr>
            </a:p>
          </p:txBody>
        </p:sp>
        <p:sp>
          <p:nvSpPr>
            <p:cNvPr id="4" name="Freeform 8"/>
            <p:cNvSpPr/>
            <p:nvPr/>
          </p:nvSpPr>
          <p:spPr>
            <a:xfrm>
              <a:off x="0" y="5238749"/>
              <a:ext cx="1228726" cy="161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651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endParaRPr>
            </a:p>
          </p:txBody>
        </p:sp>
        <p:sp>
          <p:nvSpPr>
            <p:cNvPr id="5" name="Freeform 9"/>
            <p:cNvSpPr/>
            <p:nvPr/>
          </p:nvSpPr>
          <p:spPr>
            <a:xfrm>
              <a:off x="306388" y="5291137"/>
              <a:ext cx="1495426" cy="1566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843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endParaRPr>
            </a:p>
          </p:txBody>
        </p:sp>
        <p:sp>
          <p:nvSpPr>
            <p:cNvPr id="6" name="Freeform 10"/>
            <p:cNvSpPr/>
            <p:nvPr/>
          </p:nvSpPr>
          <p:spPr>
            <a:xfrm>
              <a:off x="306388" y="5286374"/>
              <a:ext cx="2130426" cy="1571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5"/>
                  </a:moveTo>
                  <a:lnTo>
                    <a:pt x="15162" y="21600"/>
                  </a:lnTo>
                  <a:lnTo>
                    <a:pt x="21600" y="21600"/>
                  </a:lnTo>
                  <a:lnTo>
                    <a:pt x="2511" y="589"/>
                  </a:lnTo>
                  <a:lnTo>
                    <a:pt x="0" y="0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1287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endParaRPr>
            </a:p>
          </p:txBody>
        </p:sp>
        <p:sp>
          <p:nvSpPr>
            <p:cNvPr id="7" name="Freeform 11"/>
            <p:cNvSpPr/>
            <p:nvPr/>
          </p:nvSpPr>
          <p:spPr>
            <a:xfrm>
              <a:off x="0" y="5238749"/>
              <a:ext cx="1695451" cy="161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3721" y="1271"/>
                  </a:lnTo>
                  <a:lnTo>
                    <a:pt x="3115" y="572"/>
                  </a:lnTo>
                  <a:lnTo>
                    <a:pt x="3175" y="572"/>
                  </a:lnTo>
                  <a:lnTo>
                    <a:pt x="3175" y="508"/>
                  </a:lnTo>
                  <a:lnTo>
                    <a:pt x="3115" y="508"/>
                  </a:lnTo>
                  <a:lnTo>
                    <a:pt x="0" y="0"/>
                  </a:lnTo>
                  <a:lnTo>
                    <a:pt x="15654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endParaRPr>
            </a:p>
          </p:txBody>
        </p:sp>
      </p:grpSp>
      <p:sp>
        <p:nvSpPr>
          <p:cNvPr id="9" name="Title Text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4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10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71883" y="5950267"/>
            <a:ext cx="231141" cy="231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000"/>
            </a:lvl1pPr>
          </a:lstStyle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02014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  <p:sldLayoutId id="2147483930" r:id="rId13"/>
    <p:sldLayoutId id="2147483931" r:id="rId14"/>
    <p:sldLayoutId id="2147483932" r:id="rId15"/>
    <p:sldLayoutId id="2147483933" r:id="rId16"/>
    <p:sldLayoutId id="2147483934" r:id="rId17"/>
    <p:sldLayoutId id="2147483935" r:id="rId18"/>
    <p:sldLayoutId id="2147483936" r:id="rId1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9pPr>
    </p:titleStyle>
    <p:bodyStyle>
      <a:lvl1pPr marL="285750" marR="0" indent="-285750" algn="r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287C3"/>
        </a:buClr>
        <a:buSzPct val="145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1pPr>
      <a:lvl2pPr marL="800100" marR="0" indent="-342900" algn="r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287C3"/>
        </a:buClr>
        <a:buSzPct val="145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2pPr>
      <a:lvl3pPr marL="1295400" marR="0" indent="-381000" algn="r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287C3"/>
        </a:buClr>
        <a:buSzPct val="145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3pPr>
      <a:lvl4pPr marL="1628775" marR="0" indent="-257175" algn="r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287C3"/>
        </a:buClr>
        <a:buSzPct val="145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4pPr>
      <a:lvl5pPr marL="2122714" marR="0" indent="-293914" algn="r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287C3"/>
        </a:buClr>
        <a:buSzPct val="145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5pPr>
      <a:lvl6pPr marL="2677885" marR="0" indent="-391885" algn="r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287C3"/>
        </a:buClr>
        <a:buSzPct val="145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6pPr>
      <a:lvl7pPr marL="3135085" marR="0" indent="-391885" algn="r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287C3"/>
        </a:buClr>
        <a:buSzPct val="145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7pPr>
      <a:lvl8pPr marL="3592285" marR="0" indent="-391885" algn="r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287C3"/>
        </a:buClr>
        <a:buSzPct val="145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8pPr>
      <a:lvl9pPr marL="4049485" marR="0" indent="-391885" algn="r" defTabSz="4572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1287C3"/>
        </a:buClr>
        <a:buSzPct val="145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Corbel"/>
          <a:ea typeface="Corbel"/>
          <a:cs typeface="Corbel"/>
          <a:sym typeface="Corbe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e-IL" dirty="0" smtClean="0"/>
              <a:t>ניתוח דרישות</a:t>
            </a:r>
            <a:r>
              <a:rPr lang="he-IL" dirty="0"/>
              <a:t>-</a:t>
            </a:r>
            <a:r>
              <a:rPr lang="he-IL" dirty="0" smtClean="0"/>
              <a:t>פיננסים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2579977" y="4777381"/>
            <a:ext cx="8915399" cy="1521821"/>
          </a:xfrm>
        </p:spPr>
        <p:txBody>
          <a:bodyPr>
            <a:noAutofit/>
          </a:bodyPr>
          <a:lstStyle/>
          <a:p>
            <a:pPr algn="r"/>
            <a:r>
              <a:rPr lang="he-I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מגישים :</a:t>
            </a:r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נדב </a:t>
            </a:r>
            <a:r>
              <a:rPr lang="he-IL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קרויזמן</a:t>
            </a:r>
            <a:r>
              <a:rPr lang="he-I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he-I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אורן שדמי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he-IL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אמיתי</a:t>
            </a:r>
            <a:r>
              <a:rPr lang="he-I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בוהדנה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he-I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מאור כחלון</a:t>
            </a:r>
          </a:p>
          <a:p>
            <a:pPr algn="r"/>
            <a:r>
              <a:rPr lang="he-IL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קבוצה מספר 7</a:t>
            </a:r>
            <a:endParaRPr lang="he-I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27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0291" y="249382"/>
            <a:ext cx="11166764" cy="65556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הדגמה -</a:t>
            </a:r>
            <a:r>
              <a:rPr lang="en-US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 UML Sequence Diagram</a:t>
            </a:r>
            <a:endParaRPr lang="he-IL" sz="28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תיאור תהליך ביצוע העסקה מתבצע כאשר הלקוח נמצא בבית העסק ורוצה לבצע רכישה:</a:t>
            </a:r>
          </a:p>
          <a:p>
            <a:r>
              <a:rPr 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נתאר כיצד הלקוח מבצע את הרכישה ולהלן הפרטים:</a:t>
            </a:r>
          </a:p>
          <a:p>
            <a:r>
              <a:rPr 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א. הלקוח: בוחר מוצר מסוים </a:t>
            </a:r>
          </a:p>
          <a:p>
            <a:r>
              <a:rPr 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ב. 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נקודת </a:t>
            </a:r>
            <a:r>
              <a:rPr 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מכירה: מעבירה מידע למכשיר הסלולר את פרטי העסקה (כגון 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שם המוצר, קטגוריה, חותמת הזמן ומחיר) </a:t>
            </a:r>
            <a:endParaRPr lang="he-IL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ג. ההתקן שולח בקשה ללקוח עבור אימות על מנת להמשיך בתהליך התשלום</a:t>
            </a:r>
          </a:p>
          <a:p>
            <a:r>
              <a:rPr 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ד.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האימות מתבצע בעזרת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USIM</a:t>
            </a:r>
            <a:r>
              <a:rPr 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שזה מגנון אבטחה.</a:t>
            </a:r>
          </a:p>
          <a:p>
            <a:r>
              <a:rPr 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ה. במצב הזה יש כמה אמצעים לתשלום: העברה בנקאית, חיוב באשראי והעברת כסף בין אנשים.</a:t>
            </a:r>
          </a:p>
          <a:p>
            <a:r>
              <a:rPr 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ו. בכל אמצעי שמוזכר לעיל יש תהליך אימות בין הישויות .</a:t>
            </a:r>
          </a:p>
          <a:p>
            <a:r>
              <a:rPr 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ז. לאחר ביצוע העסקה 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נשלחת קבלה </a:t>
            </a:r>
            <a:r>
              <a:rPr 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למכשיר החכם.</a:t>
            </a:r>
          </a:p>
          <a:p>
            <a:r>
              <a:rPr 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ח. בסוף היום הלקוח מקבל דו"ח אנליטי עם כול העסקות שביצע באותו יום.</a:t>
            </a:r>
          </a:p>
          <a:p>
            <a:endParaRPr lang="he-IL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51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2618" y="2225810"/>
            <a:ext cx="10880436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הדרישות הלא פונקציונליות </a:t>
            </a:r>
          </a:p>
          <a:p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1. פיתוח של ממשקי משתמש ידידותי על הנייד</a:t>
            </a:r>
          </a:p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2. ביצוע עסקאות </a:t>
            </a:r>
            <a:r>
              <a:rPr lang="he-IL" dirty="0" smtClean="0">
                <a:latin typeface="Arial" panose="020B0604020202020204" pitchFamily="34" charset="0"/>
                <a:cs typeface="Arial" panose="020B0604020202020204" pitchFamily="34" charset="0"/>
              </a:rPr>
              <a:t>בצורה מהירה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3. שימוש בשפות </a:t>
            </a:r>
            <a:r>
              <a:rPr lang="he-IL" dirty="0" smtClean="0">
                <a:latin typeface="Arial" panose="020B0604020202020204" pitchFamily="34" charset="0"/>
                <a:cs typeface="Arial" panose="020B0604020202020204" pitchFamily="34" charset="0"/>
              </a:rPr>
              <a:t>תוכנה 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שונות(כדי שטלפונים </a:t>
            </a:r>
            <a:r>
              <a:rPr lang="he-IL" dirty="0" smtClean="0">
                <a:latin typeface="Arial" panose="020B0604020202020204" pitchFamily="34" charset="0"/>
                <a:cs typeface="Arial" panose="020B0604020202020204" pitchFamily="34" charset="0"/>
              </a:rPr>
              <a:t>העובדים על מערכות הפעלה שונות יתקשרו 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ביניהם לצורך העברת כספים)</a:t>
            </a:r>
          </a:p>
          <a:p>
            <a:r>
              <a:rPr lang="he-IL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. טכנולוגיה שיכולה לשמש עבור יישום של ממשקים בין </a:t>
            </a:r>
            <a:r>
              <a:rPr lang="he-IL" dirty="0" smtClean="0">
                <a:latin typeface="Arial" panose="020B0604020202020204" pitchFamily="34" charset="0"/>
                <a:cs typeface="Arial" panose="020B0604020202020204" pitchFamily="34" charset="0"/>
              </a:rPr>
              <a:t>ניידים 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ל</a:t>
            </a:r>
            <a:r>
              <a:rPr lang="he-IL" dirty="0" smtClean="0">
                <a:latin typeface="Arial" panose="020B0604020202020204" pitchFamily="34" charset="0"/>
                <a:cs typeface="Arial" panose="020B0604020202020204" pitchFamily="34" charset="0"/>
              </a:rPr>
              <a:t>מערכות 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בנק.</a:t>
            </a:r>
          </a:p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5. החלפת מידע באופן מאובטח באמצעות הודעות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SOAP</a:t>
            </a:r>
            <a:r>
              <a:rPr lang="he-IL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he-I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פרוטקול</a:t>
            </a:r>
            <a:r>
              <a:rPr lang="he-IL" dirty="0" smtClean="0">
                <a:latin typeface="Arial" panose="020B0604020202020204" pitchFamily="34" charset="0"/>
                <a:cs typeface="Arial" panose="020B0604020202020204" pitchFamily="34" charset="0"/>
              </a:rPr>
              <a:t> תקשורת מבוסס מבנה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r>
              <a:rPr lang="he-IL" dirty="0" smtClean="0">
                <a:latin typeface="Arial" panose="020B0604020202020204" pitchFamily="34" charset="0"/>
                <a:cs typeface="Arial" panose="020B0604020202020204" pitchFamily="34" charset="0"/>
              </a:rPr>
              <a:t> , המיועד להעברת הודעות בשירותי רשת.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6. מגנון אבטחה שמתרחש בכרטיס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USIM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(ששם מאוחסן המידע הקריטי)</a:t>
            </a:r>
          </a:p>
          <a:p>
            <a:r>
              <a:rPr lang="he-IL" dirty="0" smtClean="0"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טלפונים ניידים שתומכים בממשק ה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Bluetooth </a:t>
            </a:r>
            <a:r>
              <a:rPr lang="he-IL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NFC</a:t>
            </a:r>
            <a:r>
              <a:rPr lang="he-IL" dirty="0" smtClean="0">
                <a:latin typeface="Arial" panose="020B0604020202020204" pitchFamily="34" charset="0"/>
                <a:cs typeface="Arial" panose="020B0604020202020204" pitchFamily="34" charset="0"/>
              </a:rPr>
              <a:t>, אינפרה אדום(טכנולוגיה קצרת טווח לצורך העברת כספים )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1163" y="406400"/>
            <a:ext cx="10741891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u="sng" dirty="0">
                <a:latin typeface="Arial" panose="020B0604020202020204" pitchFamily="34" charset="0"/>
                <a:cs typeface="Arial" panose="020B0604020202020204" pitchFamily="34" charset="0"/>
              </a:rPr>
              <a:t>הדרישות </a:t>
            </a:r>
            <a:r>
              <a:rPr lang="he-IL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פונקציונליות הנגזרות מן ה</a:t>
            </a:r>
            <a:r>
              <a:rPr lang="en-US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UML</a:t>
            </a:r>
            <a:endParaRPr lang="he-IL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he-IL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he-IL" dirty="0" smtClean="0"/>
              <a:t>דרישת מידע: המידע הקריטי המאוחסן נמצא על ה</a:t>
            </a:r>
            <a:r>
              <a:rPr lang="en-US" dirty="0" smtClean="0"/>
              <a:t>USIM</a:t>
            </a:r>
            <a:r>
              <a:rPr lang="he-IL" dirty="0" smtClean="0"/>
              <a:t> שזה התקן האבטחה שיושב על המכשיר</a:t>
            </a:r>
          </a:p>
        </p:txBody>
      </p:sp>
    </p:spTree>
    <p:extLst>
      <p:ext uri="{BB962C8B-B14F-4D97-AF65-F5344CB8AC3E}">
        <p14:creationId xmlns:p14="http://schemas.microsoft.com/office/powerpoint/2010/main" val="230935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7382" y="323273"/>
            <a:ext cx="10982036" cy="252376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מאמר 2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sng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Corprate</a:t>
            </a:r>
            <a:r>
              <a:rPr kumimoji="0" lang="en-US" sz="32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wide information requirements</a:t>
            </a:r>
            <a:endParaRPr kumimoji="0" lang="he-IL" sz="32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3200" b="0" i="0" u="sng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Miriam" panose="020B0502050101010101" pitchFamily="34" charset="-79"/>
              </a:rPr>
              <a:t> 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8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כללי</a:t>
            </a:r>
            <a:r>
              <a:rPr kumimoji="0" lang="he-IL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Miriam" panose="020B0502050101010101" pitchFamily="34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628967" y="2556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9308" y="2518833"/>
            <a:ext cx="1135439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המאמר מזהה בעזרת חיבור המודל התאגידי עם אלגוריתם מחשובי מהו ערכו של מידע, איזה מידע נחוץ יותר ומתי?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מטרתו של המודל התאגידי היא לתמוך בתכנון הכללי של </a:t>
            </a:r>
            <a:r>
              <a:rPr kumimoji="0" lang="he-I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התאגיד </a:t>
            </a:r>
            <a: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ולתאר את היחסים בין נושאי הפיננסים, שיווק 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ותהליכי הייצור בחברה.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הגישה במאמר היא </a:t>
            </a:r>
            <a:r>
              <a:rPr kumimoji="0" lang="he-I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להשתמש </a:t>
            </a:r>
            <a: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בתכונות שונות על מנת לאפיין את המידע וקריטריונים שונים על מנת להעריך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את ההשפעות על התאגיד.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he-I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75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7382" y="323273"/>
            <a:ext cx="10982036" cy="98488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הטכניקות במאמר  </a:t>
            </a:r>
            <a:endParaRPr kumimoji="0" lang="he-IL" sz="4000" b="0" i="0" u="sng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Miriam" panose="020B0502050101010101" pitchFamily="34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11467" y="13081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77366" y="1172634"/>
            <a:ext cx="6827259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חיבור המודל העסקי עם אלגוריתם </a:t>
            </a:r>
            <a:r>
              <a:rPr kumimoji="0" lang="en-US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dysmap</a:t>
            </a: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optimizer</a:t>
            </a:r>
            <a:r>
              <a:rPr kumimoji="0" lang="he-IL" sz="2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:</a:t>
            </a: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he-I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כתיבת המודל העסקי כמודל דינאמי בשפת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Dysmap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simulation language</a:t>
            </a: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he-I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זוהי שפת תכנות העוזרת לתאר פעולות סימולציה על מחשב.</a:t>
            </a:r>
          </a:p>
          <a:p>
            <a:pPr marL="285750" marR="0" lvl="0" indent="-2857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ניסוח פונקציית האופטימיזציה עליה האלגוריתם יעבוד ולהכניס פרמטרים רלוונטים</a:t>
            </a:r>
            <a:r>
              <a:rPr kumimoji="0" lang="he-I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pPr marL="285750" marR="0" lvl="0" indent="-2857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שימוש במספר תכונות על מנת לאפיין את </a:t>
            </a:r>
            <a:r>
              <a:rPr kumimoji="0" lang="he-I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המידע</a:t>
            </a:r>
          </a:p>
          <a:p>
            <a:pPr marL="285750" marR="0" lvl="0" indent="-2857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he-I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שימוש </a:t>
            </a: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במספר קריטריונים רלוונטים למטרות התאגיד</a:t>
            </a:r>
            <a:r>
              <a:rPr kumimoji="0" lang="he-I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: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he-I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</a:t>
            </a: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רווח מצטבר, ערך החברה, תזרים מזומנים, נתח שוק ותפוקת ייצור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he-I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he-IL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he-IL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he-IL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he-IL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443" y="5770978"/>
            <a:ext cx="3102182" cy="1007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1944"/>
            <a:ext cx="5177366" cy="5666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114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7382" y="323273"/>
            <a:ext cx="10982036" cy="98488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מודל תאגידי אופייני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Miriam" panose="020B0502050101010101" pitchFamily="34" charset="-79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176926"/>
            <a:ext cx="12192000" cy="5681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533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7382" y="323273"/>
            <a:ext cx="10982036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4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הדגמה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031159"/>
            <a:ext cx="1219199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הניסוי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he-I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מתבצע </a:t>
            </a:r>
            <a: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על תאגיד בתעשיית המתכות, לתאגיד זה יש חברות בת</a:t>
            </a:r>
            <a:r>
              <a:rPr kumimoji="0" lang="he-I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אותם </a:t>
            </a:r>
            <a: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חברות קונות מתכות מחברת האם או מגורמים חיצוניים על מנת לייצר את המוצר </a:t>
            </a:r>
            <a:r>
              <a:rPr kumimoji="0" lang="he-I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שלה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he-I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אותו </a:t>
            </a:r>
            <a: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היא מוכרת </a:t>
            </a:r>
            <a:r>
              <a:rPr kumimoji="0" lang="he-I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גם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מחוץ לחברה.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ישנם </a:t>
            </a:r>
            <a: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שלשה משתני החלטה המוגדרים על מנת להעריך את ערכו של </a:t>
            </a:r>
            <a:r>
              <a:rPr kumimoji="0" lang="he-I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המידע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: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DP1</a:t>
            </a:r>
            <a:r>
              <a:rPr kumimoji="0" lang="he-I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: מתאר את שיעור העיכוב בקבלת המידע </a:t>
            </a:r>
            <a:r>
              <a:rPr kumimoji="0" lang="he-I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לידי </a:t>
            </a:r>
            <a: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מקבלי ההחלטות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העיכוב הוא הזמן שעובר מרגע בקשת המידע ועד קבלת המידע אצל מקבלי ההחלטות בחברה</a:t>
            </a:r>
            <a:r>
              <a:rPr kumimoji="0" lang="he-I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DP1 = 1</a:t>
            </a:r>
            <a:r>
              <a:rPr kumimoji="0" lang="he-I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: המידע מגיע באופן מידי וללא עיכוב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DP1 &lt; 1</a:t>
            </a:r>
            <a:r>
              <a:rPr kumimoji="0" lang="he-I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: המידע מגיע לאחר עיכוב מסויים, ככל שהמשתנה קטן יותר כך העיכוב גדול יותר.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DP2</a:t>
            </a:r>
            <a:r>
              <a:rPr kumimoji="0" lang="he-I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: מתאר את גודל </a:t>
            </a:r>
            <a:r>
              <a:rPr kumimoji="0" lang="he-I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הטיית </a:t>
            </a:r>
            <a: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המידע.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במערכות גדולות יתכן שהמידע נשמר בכמה מקומות, ובאחד המקומות המידע התעדכן אך לא התעדכן בשני</a:t>
            </a:r>
            <a:r>
              <a:rPr kumimoji="0" lang="he-I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משתנה </a:t>
            </a:r>
            <a:r>
              <a:rPr kumimoji="0" lang="he-I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החלטה זה מתאר את רמת הסטייה בעדכנות המידע</a:t>
            </a:r>
            <a:r>
              <a:rPr kumimoji="0" lang="he-I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DP2 = 1</a:t>
            </a:r>
            <a:r>
              <a:rPr kumimoji="0" lang="he-I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: אין סטייה במידע ובכל מקום שמור המידע העדכני ביותר.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DP2 &lt; 1</a:t>
            </a:r>
            <a:r>
              <a:rPr kumimoji="0" lang="he-IL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: קיימת סטייה בעדכנות המידע.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684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522" y="668867"/>
            <a:ext cx="1117010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DP3</a:t>
            </a:r>
            <a:r>
              <a:rPr kumimoji="0" lang="he-IL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מתאר את דיוק התחזיות לדרישות החברה מבחינת משאבים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ישנם תחזיות לחברה שמתארים מה יהיו הדרישות שלה מבחינת משאבים (כמה מתכת </a:t>
            </a:r>
            <a:r>
              <a:rPr kumimoji="0" lang="he-I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החברה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צורכת</a:t>
            </a: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) </a:t>
            </a:r>
            <a:r>
              <a:rPr kumimoji="0" lang="he-I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לתקופת זמן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he-IL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מסויימת.</a:t>
            </a:r>
            <a:endParaRPr kumimoji="0" lang="he-I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65723" y="3941232"/>
            <a:ext cx="1166864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1&lt;DP3&lt; 2</a:t>
            </a:r>
            <a:r>
              <a:rPr kumimoji="0" lang="he-I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: התחזית הייתה גבוהה מידי (הערכת יתר) ובפועל נצרכו פחות משאבים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DP3 = 1</a:t>
            </a:r>
            <a:r>
              <a:rPr kumimoji="0" lang="he-I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: התחזית מדוייקת והמשאבים שנצרכו מתאמים לתחזית.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0&lt;DP3&lt;1</a:t>
            </a:r>
            <a:r>
              <a:rPr kumimoji="0" lang="he-I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: התחזית הייתה נמוכה והמשאבים שנצטרכו גבוהים מהתחזית.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 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818" y="2135771"/>
            <a:ext cx="5393891" cy="1727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06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324" y="304801"/>
            <a:ext cx="7559675" cy="532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33" y="304801"/>
            <a:ext cx="3822700" cy="301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09625" y="3321050"/>
            <a:ext cx="38227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DP1 – Delay degree                    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9625" y="3690382"/>
            <a:ext cx="39274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DP2 –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Infromation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 updated       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9625" y="4058061"/>
            <a:ext cx="38724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DP3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– accuracy of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forecasts      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27421" y="6125633"/>
            <a:ext cx="120469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1- רווח מצטבר 2- ערך המפעל 3- </a:t>
            </a:r>
            <a:r>
              <a:rPr kumimoji="0" lang="he-IL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כמות </a:t>
            </a:r>
            <a:r>
              <a:rPr kumimoji="0" lang="he-I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המזומנים בחברה 4- נתח שוק 5- תפוקת ייצור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212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7382" y="323273"/>
            <a:ext cx="10982036" cy="73558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מאמר 3</a:t>
            </a:r>
          </a:p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Requirements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Analysis for Investment Banking Applications</a:t>
            </a:r>
            <a:endParaRPr lang="he-IL" sz="3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sz="4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כללי</a:t>
            </a:r>
            <a:r>
              <a:rPr lang="he-IL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he-IL" sz="3200" dirty="0"/>
              <a:t>המאמר מדבר על הצורך של </a:t>
            </a:r>
            <a:r>
              <a:rPr lang="he-IL" sz="3200" dirty="0" smtClean="0"/>
              <a:t>פרויקטים בתוכנה </a:t>
            </a:r>
            <a:r>
              <a:rPr lang="he-IL" sz="3200" dirty="0"/>
              <a:t>ובפרט </a:t>
            </a:r>
            <a:r>
              <a:rPr lang="he-IL" sz="3200" dirty="0" smtClean="0"/>
              <a:t>אפליקציית </a:t>
            </a:r>
            <a:r>
              <a:rPr lang="he-IL" sz="3200" dirty="0"/>
              <a:t>בית השקעות, לקבל תמונה הוליסטית(מבט על הכלל ולא על חלק) ומבנה מערכי של </a:t>
            </a:r>
            <a:r>
              <a:rPr lang="he-IL" sz="3200" dirty="0" smtClean="0"/>
              <a:t>פונקציונליות המערכת</a:t>
            </a:r>
            <a:r>
              <a:rPr lang="he-IL" sz="3200" dirty="0"/>
              <a:t>.</a:t>
            </a:r>
          </a:p>
          <a:p>
            <a:r>
              <a:rPr lang="he-IL" sz="3200" dirty="0"/>
              <a:t>כותב המאמר מציג שיטות לשיפור </a:t>
            </a:r>
            <a:r>
              <a:rPr lang="he-IL" sz="3200" dirty="0" err="1"/>
              <a:t>המודליזציה</a:t>
            </a:r>
            <a:r>
              <a:rPr lang="he-IL" sz="3200" dirty="0"/>
              <a:t> ומבנה הדרישות ובכך נתינת מענה למשימות שונות בתהליך ניתוח הדרישות באמצעות כלי שימושי ממתודולוגיית  </a:t>
            </a:r>
            <a:r>
              <a:rPr lang="en-US" sz="3200" dirty="0"/>
              <a:t>AORE</a:t>
            </a:r>
            <a:r>
              <a:rPr lang="he-IL" sz="3200" dirty="0"/>
              <a:t> </a:t>
            </a:r>
            <a:r>
              <a:rPr lang="en-US" sz="3200" dirty="0"/>
              <a:t>(Aspect Oriented Requirements Engineering)</a:t>
            </a:r>
          </a:p>
          <a:p>
            <a:r>
              <a:rPr lang="he-IL" sz="3200" dirty="0"/>
              <a:t>הנקרא </a:t>
            </a:r>
            <a:r>
              <a:rPr lang="en-US" sz="3200" dirty="0"/>
              <a:t>RCT</a:t>
            </a:r>
            <a:r>
              <a:rPr lang="he-IL" sz="3200" dirty="0"/>
              <a:t> – </a:t>
            </a:r>
            <a:r>
              <a:rPr lang="en-US" sz="3200" dirty="0"/>
              <a:t>Requirements Composition Table</a:t>
            </a:r>
            <a:r>
              <a:rPr lang="he-IL" sz="3200" dirty="0"/>
              <a:t>.</a:t>
            </a:r>
          </a:p>
          <a:p>
            <a:endParaRPr lang="he-IL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8639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7382" y="323273"/>
            <a:ext cx="10982036" cy="98488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000" u="sng" dirty="0">
                <a:latin typeface="Arial" panose="020B0604020202020204" pitchFamily="34" charset="0"/>
                <a:cs typeface="Arial" panose="020B0604020202020204" pitchFamily="34" charset="0"/>
              </a:rPr>
              <a:t>הטכניקות במאמר  </a:t>
            </a:r>
            <a:endParaRPr lang="he-IL" sz="40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1533236" y="1385455"/>
            <a:ext cx="9772073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sz="3200" dirty="0" smtClean="0"/>
          </a:p>
          <a:p>
            <a:r>
              <a:rPr lang="he-IL" sz="3200" dirty="0" smtClean="0"/>
              <a:t>1.</a:t>
            </a:r>
            <a:r>
              <a:rPr lang="en-US" sz="3200" dirty="0" smtClean="0"/>
              <a:t>AORE </a:t>
            </a:r>
            <a:r>
              <a:rPr lang="en-US" sz="3200" dirty="0"/>
              <a:t>(Aspect Oriented Requirements </a:t>
            </a:r>
            <a:r>
              <a:rPr lang="en-US" sz="3200" dirty="0" smtClean="0"/>
              <a:t>Engineering)</a:t>
            </a:r>
            <a:r>
              <a:rPr lang="he-IL" sz="3200" dirty="0" smtClean="0"/>
              <a:t> </a:t>
            </a:r>
            <a:endParaRPr lang="he-IL" sz="3200" dirty="0"/>
          </a:p>
          <a:p>
            <a:r>
              <a:rPr lang="he-IL" sz="3200" dirty="0" smtClean="0"/>
              <a:t>שימוש </a:t>
            </a:r>
            <a:r>
              <a:rPr lang="he-IL" sz="3200" dirty="0"/>
              <a:t>בתוצר </a:t>
            </a:r>
            <a:r>
              <a:rPr lang="en-US" sz="3200" dirty="0"/>
              <a:t>RCT</a:t>
            </a:r>
            <a:r>
              <a:rPr lang="he-IL" sz="3200" dirty="0"/>
              <a:t>(</a:t>
            </a:r>
            <a:r>
              <a:rPr lang="en-US" sz="3200" dirty="0"/>
              <a:t>Requirements Composition Table</a:t>
            </a:r>
            <a:r>
              <a:rPr lang="he-IL" sz="3200" dirty="0" smtClean="0"/>
              <a:t>).</a:t>
            </a:r>
          </a:p>
          <a:p>
            <a:endParaRPr lang="en-US" sz="3200" dirty="0"/>
          </a:p>
          <a:p>
            <a:r>
              <a:rPr lang="he-IL" sz="3200" dirty="0" smtClean="0"/>
              <a:t>2. </a:t>
            </a:r>
            <a:r>
              <a:rPr lang="en-US" sz="3200" dirty="0"/>
              <a:t>Change Impact Analysis For New Releases</a:t>
            </a:r>
            <a:r>
              <a:rPr lang="he-IL" sz="3200" dirty="0"/>
              <a:t> - </a:t>
            </a:r>
            <a:r>
              <a:rPr lang="en-US" sz="3200" dirty="0"/>
              <a:t>CIA</a:t>
            </a:r>
            <a:r>
              <a:rPr lang="he-IL" sz="3200" dirty="0"/>
              <a:t> </a:t>
            </a:r>
          </a:p>
          <a:p>
            <a:r>
              <a:rPr lang="he-IL" sz="3200" dirty="0"/>
              <a:t>שימוש בתוצר </a:t>
            </a:r>
            <a:r>
              <a:rPr lang="en-US" sz="3200" dirty="0"/>
              <a:t>RCT</a:t>
            </a:r>
            <a:endParaRPr lang="he-IL" sz="3200" dirty="0"/>
          </a:p>
          <a:p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28339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92018"/>
          </a:xfrm>
        </p:spPr>
        <p:txBody>
          <a:bodyPr/>
          <a:lstStyle/>
          <a:p>
            <a:pPr algn="ctr"/>
            <a:r>
              <a:rPr lang="he-IL" b="1" dirty="0" smtClean="0"/>
              <a:t>עולם הבעיה</a:t>
            </a:r>
            <a:endParaRPr lang="he-IL" b="1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484311" y="1967345"/>
            <a:ext cx="9904126" cy="1690255"/>
          </a:xfrm>
        </p:spPr>
        <p:txBody>
          <a:bodyPr>
            <a:normAutofit/>
          </a:bodyPr>
          <a:lstStyle/>
          <a:p>
            <a:r>
              <a:rPr lang="he-I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התגברות על </a:t>
            </a:r>
            <a:r>
              <a:rPr lang="he-IL" sz="3200" dirty="0">
                <a:latin typeface="Arial" panose="020B0604020202020204" pitchFamily="34" charset="0"/>
                <a:cs typeface="Arial" panose="020B0604020202020204" pitchFamily="34" charset="0"/>
              </a:rPr>
              <a:t>מגבלות </a:t>
            </a:r>
            <a:r>
              <a:rPr lang="he-I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טכנולוגיות כגון: </a:t>
            </a:r>
            <a:r>
              <a:rPr lang="he-IL" sz="3200" dirty="0">
                <a:latin typeface="Arial" panose="020B0604020202020204" pitchFamily="34" charset="0"/>
                <a:cs typeface="Arial" panose="020B0604020202020204" pitchFamily="34" charset="0"/>
              </a:rPr>
              <a:t>אבטחת מידע </a:t>
            </a:r>
            <a:r>
              <a:rPr lang="he-I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,ממשק </a:t>
            </a:r>
            <a:r>
              <a:rPr lang="he-IL" sz="3200" dirty="0">
                <a:latin typeface="Arial" panose="020B0604020202020204" pitchFamily="34" charset="0"/>
                <a:cs typeface="Arial" panose="020B0604020202020204" pitchFamily="34" charset="0"/>
              </a:rPr>
              <a:t>משתמש וניתוח מערכות </a:t>
            </a:r>
            <a:r>
              <a:rPr lang="he-I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מידע זאת על </a:t>
            </a:r>
            <a:r>
              <a:rPr lang="he-IL" sz="3200" dirty="0">
                <a:latin typeface="Arial" panose="020B0604020202020204" pitchFamily="34" charset="0"/>
                <a:cs typeface="Arial" panose="020B0604020202020204" pitchFamily="34" charset="0"/>
              </a:rPr>
              <a:t>מנת לייעל גופים ומערכות מבחינה </a:t>
            </a:r>
            <a:r>
              <a:rPr lang="he-I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פיננסית.</a:t>
            </a:r>
            <a:endParaRPr lang="he-I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e-IL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תוצאת תמונה עבור ‪dollar‬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224" y="3657600"/>
            <a:ext cx="5236886" cy="255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11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2345"/>
          </a:xfrm>
        </p:spPr>
        <p:txBody>
          <a:bodyPr>
            <a:normAutofit fontScale="90000"/>
          </a:bodyPr>
          <a:lstStyle/>
          <a:p>
            <a:r>
              <a:rPr lang="he-IL" u="sng" dirty="0">
                <a:latin typeface="Arial" panose="020B0604020202020204" pitchFamily="34" charset="0"/>
                <a:cs typeface="Arial" panose="020B0604020202020204" pitchFamily="34" charset="0"/>
              </a:rPr>
              <a:t>הטכניקות במאמר-הסבר  </a:t>
            </a:r>
            <a:br>
              <a:rPr lang="he-IL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793837" y="1080654"/>
            <a:ext cx="10834255" cy="35086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AORE (Aspect Oriented Requirements Engineering)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חלוקת פונקציונליות המערכת לשתי קטגוריות:</a:t>
            </a:r>
          </a:p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א)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Core Features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–הפונקציונליות הבסיסית של המערכת. ייצוג המשימות או מטרות בעלי העניין במערכת. לדוגמא 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Case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ניתן לסווג כ-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Core Feature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ב)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Crosscutting concerns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– הוספת מידע הכרחי לקונטקסט של ה-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Core Feature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. יכולים להיקרא בקונטקסט של מספר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core features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באפליקציה הנתונה ולהשפיע על התנהגותם(גישות המשתמש, אימות שדה מסוים, חישובים וכו').</a:t>
            </a:r>
          </a:p>
          <a:p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אחת המשימות המרכזיות לניתוח דרישות 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AORE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מתמקד בניתוח ההשפעה של ה-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crosscutting concerns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על ה-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core features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F26B42-27D7-4E9C-8881-7EA7DAA22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352" y="3912736"/>
            <a:ext cx="6160204" cy="28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57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2345"/>
          </a:xfrm>
        </p:spPr>
        <p:txBody>
          <a:bodyPr>
            <a:normAutofit fontScale="90000"/>
          </a:bodyPr>
          <a:lstStyle/>
          <a:p>
            <a:r>
              <a:rPr lang="he-IL" u="sng" dirty="0">
                <a:latin typeface="Arial" panose="020B0604020202020204" pitchFamily="34" charset="0"/>
                <a:cs typeface="Arial" panose="020B0604020202020204" pitchFamily="34" charset="0"/>
              </a:rPr>
              <a:t>הטכניקות במאמר-הסבר  </a:t>
            </a:r>
            <a:br>
              <a:rPr lang="he-IL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849746" y="890650"/>
            <a:ext cx="10834255" cy="280076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RCT</a:t>
            </a:r>
            <a:r>
              <a:rPr lang="he-IL" sz="2200" u="sng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Requirements Composition Table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RCT</a:t>
            </a:r>
          </a:p>
          <a:p>
            <a:r>
              <a:rPr lang="he-IL" sz="2200" dirty="0">
                <a:latin typeface="Arial" panose="020B0604020202020204" pitchFamily="34" charset="0"/>
                <a:cs typeface="Arial" panose="020B0604020202020204" pitchFamily="34" charset="0"/>
              </a:rPr>
              <a:t> מציג מבט הוליסטי ומבני של פונקציונליות האפליקציה.</a:t>
            </a:r>
          </a:p>
          <a:p>
            <a:r>
              <a:rPr lang="he-IL" sz="2200" dirty="0">
                <a:latin typeface="Arial" panose="020B0604020202020204" pitchFamily="34" charset="0"/>
                <a:cs typeface="Arial" panose="020B0604020202020204" pitchFamily="34" charset="0"/>
              </a:rPr>
              <a:t>שפה משותפת לכל בעלי העניין בפרויקט התוכנה (בעל המוצר, מתכנתים, בודקי המערכת וכו').</a:t>
            </a:r>
          </a:p>
          <a:p>
            <a:r>
              <a:rPr lang="he-IL" sz="2200" dirty="0">
                <a:latin typeface="Arial" panose="020B0604020202020204" pitchFamily="34" charset="0"/>
                <a:cs typeface="Arial" panose="020B0604020202020204" pitchFamily="34" charset="0"/>
              </a:rPr>
              <a:t>אחסון המאפיינים באמצעות טבלה כאשר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Core Features </a:t>
            </a:r>
            <a:r>
              <a:rPr lang="he-IL" sz="2200" dirty="0">
                <a:latin typeface="Arial" panose="020B0604020202020204" pitchFamily="34" charset="0"/>
                <a:cs typeface="Arial" panose="020B0604020202020204" pitchFamily="34" charset="0"/>
              </a:rPr>
              <a:t>מוצגים בעמודות ו-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Crosscutting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Concernes</a:t>
            </a:r>
            <a:r>
              <a:rPr lang="he-IL" sz="2200" dirty="0">
                <a:latin typeface="Arial" panose="020B0604020202020204" pitchFamily="34" charset="0"/>
                <a:cs typeface="Arial" panose="020B0604020202020204" pitchFamily="34" charset="0"/>
              </a:rPr>
              <a:t> בשורות. השפעת ה-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Crosscuting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Concernes</a:t>
            </a:r>
            <a:r>
              <a:rPr lang="he-IL" sz="2200" dirty="0">
                <a:latin typeface="Arial" panose="020B0604020202020204" pitchFamily="34" charset="0"/>
                <a:cs typeface="Arial" panose="020B0604020202020204" pitchFamily="34" charset="0"/>
              </a:rPr>
              <a:t> על ה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Core Features</a:t>
            </a:r>
            <a:r>
              <a:rPr lang="he-IL" sz="2200" dirty="0">
                <a:latin typeface="Arial" panose="020B0604020202020204" pitchFamily="34" charset="0"/>
                <a:cs typeface="Arial" panose="020B0604020202020204" pitchFamily="34" charset="0"/>
              </a:rPr>
              <a:t> מבוטאת כערך בינארי (0\1)  בהצטלבות ביניהם.</a:t>
            </a:r>
          </a:p>
          <a:p>
            <a:endParaRPr lang="he-IL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6E1BE0-C97C-470A-B6B6-DADA28EA3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385" y="3407235"/>
            <a:ext cx="5701549" cy="327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40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092F0-B18D-4A28-99EB-6BDD99B0A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0509" y="517237"/>
            <a:ext cx="8911687" cy="794328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הדגמה -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Requirements Composition Table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4E05DC8C-91DD-47B2-BDCF-37A9869A9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795" y="1311565"/>
            <a:ext cx="6183221" cy="53728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7D00AA9-D531-4201-BC21-0B600F8D1E58}"/>
              </a:ext>
            </a:extLst>
          </p:cNvPr>
          <p:cNvSpPr/>
          <p:nvPr/>
        </p:nvSpPr>
        <p:spPr>
          <a:xfrm>
            <a:off x="6309020" y="1311565"/>
            <a:ext cx="54653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עריכת פגישה לתיאום מטרות, מה בעצם אנחנו רוצים לפתור בעזרת ה-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RCT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, מי יהיו אנשי המפתח מהם "נשאב" מידע.</a:t>
            </a:r>
          </a:p>
          <a:p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תהליך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Elicitation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- זיהוי וחלוקה למודולים.</a:t>
            </a:r>
          </a:p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זיהוי ה-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Crosscutting concerns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בעזרת "רשימת מלאי" עבור  מערכת בית השקעות.</a:t>
            </a:r>
          </a:p>
          <a:p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*עבור כל מודול (בדוגמא הספציפית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Trade Processing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) – </a:t>
            </a:r>
          </a:p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זיהוי ה-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Core Features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dirty="0" err="1">
                <a:latin typeface="Arial" panose="020B0604020202020204" pitchFamily="34" charset="0"/>
                <a:cs typeface="Arial" panose="020B0604020202020204" pitchFamily="34" charset="0"/>
              </a:rPr>
              <a:t>הרלוונטים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Elicitation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*ניתוח ההשפעה של ה-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concerns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על ה-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Core Features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(ערך בינארי0\1).</a:t>
            </a:r>
          </a:p>
          <a:p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* תהליך ולידציה.</a:t>
            </a:r>
          </a:p>
        </p:txBody>
      </p:sp>
    </p:spTree>
    <p:extLst>
      <p:ext uri="{BB962C8B-B14F-4D97-AF65-F5344CB8AC3E}">
        <p14:creationId xmlns:p14="http://schemas.microsoft.com/office/powerpoint/2010/main" val="298286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386BA-A03E-4B88-BE63-6B5C2736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674" y="251482"/>
            <a:ext cx="8911687" cy="95848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Change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Impact Analysis For New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Releases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1C64F-B02A-4929-AC28-B5B8B3380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6207" y="1532371"/>
            <a:ext cx="8915400" cy="4314513"/>
          </a:xfrm>
        </p:spPr>
        <p:txBody>
          <a:bodyPr>
            <a:normAutofit fontScale="92500"/>
          </a:bodyPr>
          <a:lstStyle/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דרישות המשתמש אינן מספקות הבנה על היקף ההשפעה מבחינת הפונקציונאליות הנוכחית של המערכת.</a:t>
            </a:r>
          </a:p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שימוש ב-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RCT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כמסגרת התייחסות.</a:t>
            </a:r>
          </a:p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ניתוח דרישת המשתמש – האם ישנה חפיפה עם דרישה קיימת או שמע  נצטרך להוסיף דרישה חדשה.</a:t>
            </a:r>
          </a:p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ניתוח השפעת הדרישה על המאפיינים הקיימים: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Direct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– אנו צריכים לשנות את קוד המקור של מאפיינים </a:t>
            </a:r>
            <a:r>
              <a:rPr lang="he-IL" dirty="0" err="1">
                <a:latin typeface="Arial" panose="020B0604020202020204" pitchFamily="34" charset="0"/>
                <a:cs typeface="Arial" panose="020B0604020202020204" pitchFamily="34" charset="0"/>
              </a:rPr>
              <a:t>מסויימים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או הוספת</a:t>
            </a:r>
          </a:p>
          <a:p>
            <a:pPr marL="0" indent="0">
              <a:buNone/>
            </a:pP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מאפיינים חדשים.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Indirect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– אין שינוי בקוד, אלא השפעה עקיפה ממאפיינים אחרים.</a:t>
            </a:r>
          </a:p>
          <a:p>
            <a:pPr marL="0" indent="0">
              <a:buNone/>
            </a:pP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7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8825B-EEC3-4B3D-AE3F-E5AF32B9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38545"/>
            <a:ext cx="10018713" cy="1080655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 Impact Analysis For New Releases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837F7B-121A-415F-AEC8-29BEA2F15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30" y="1219200"/>
            <a:ext cx="10384970" cy="555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22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A4D05-D49A-460D-B41A-9AB0A47C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83128"/>
            <a:ext cx="10018713" cy="1302327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הדגמה 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 Impact Analysis For New Releases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13AFD-3D80-47A1-8765-E0C8ED0B6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6723" y="2133600"/>
            <a:ext cx="10275277" cy="375724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he-IL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דרישת משתמש 31896: 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“The user should be able to rebalance a trade file on demand”</a:t>
            </a:r>
          </a:p>
          <a:p>
            <a:pPr marL="0" indent="0">
              <a:buNone/>
            </a:pPr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אחרי בחינת ה-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RCT</a:t>
            </a:r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 והמאפיינים הקיימים הובן כי יש צורך להוסיף את ה-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Core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endParaRPr lang="he-IL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he-IL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החדש.</a:t>
            </a:r>
          </a:p>
          <a:p>
            <a:pPr marL="0" indent="0">
              <a:buNone/>
            </a:pPr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בנוסף הוחלט כי ה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Core Feature</a:t>
            </a:r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 יתווסף למודול ה-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Trade Processing</a:t>
            </a:r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לאחר הוספת העמודה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Rebalance Trade File</a:t>
            </a:r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 זוהו </a:t>
            </a:r>
            <a:r>
              <a:rPr lang="he-IL" sz="1400" dirty="0" err="1">
                <a:latin typeface="Arial" panose="020B0604020202020204" pitchFamily="34" charset="0"/>
                <a:cs typeface="Arial" panose="020B0604020202020204" pitchFamily="34" charset="0"/>
              </a:rPr>
              <a:t>המאפייני</a:t>
            </a:r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ה-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Crosscuting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Concerns</a:t>
            </a:r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אשר צריכים להתווסף לאותו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Core Feature</a:t>
            </a:r>
            <a:r>
              <a:rPr lang="he-IL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he-IL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לבסוף נכתב מספר דרישת המשתמש ואופן ההשפעה(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Direct</a:t>
            </a:r>
            <a:r>
              <a:rPr lang="he-IL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Indirect</a:t>
            </a:r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e-IL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דרישת משתמש 31897: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“The system should allow the user cancellation of multiple trades”</a:t>
            </a:r>
            <a:endParaRPr lang="he-IL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המאפיין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Trade Cancellation</a:t>
            </a:r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 היה קיים כבר במערכת אך היה נדרש לעדכן את אופן פעולתו</a:t>
            </a:r>
          </a:p>
          <a:p>
            <a:pPr marL="0" indent="0">
              <a:buNone/>
            </a:pPr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(תמך בביטול עסקה אחת בלבד).</a:t>
            </a:r>
          </a:p>
          <a:p>
            <a:pPr marL="0" indent="0">
              <a:buNone/>
            </a:pPr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ולכן נבחנו מחדש המאפיינים </a:t>
            </a:r>
            <a:r>
              <a:rPr lang="he-IL" sz="1400" dirty="0" err="1">
                <a:latin typeface="Arial" panose="020B0604020202020204" pitchFamily="34" charset="0"/>
                <a:cs typeface="Arial" panose="020B0604020202020204" pitchFamily="34" charset="0"/>
              </a:rPr>
              <a:t>הרלוונטים</a:t>
            </a:r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 ל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Core Feature</a:t>
            </a:r>
            <a:r>
              <a:rPr lang="he-IL" sz="1400" dirty="0">
                <a:latin typeface="Arial" panose="020B0604020202020204" pitchFamily="34" charset="0"/>
                <a:cs typeface="Arial" panose="020B0604020202020204" pitchFamily="34" charset="0"/>
              </a:rPr>
              <a:t> אשר נדרש </a:t>
            </a:r>
            <a:r>
              <a:rPr lang="he-IL" sz="1400" dirty="0" err="1">
                <a:latin typeface="Arial" panose="020B0604020202020204" pitchFamily="34" charset="0"/>
                <a:cs typeface="Arial" panose="020B0604020202020204" pitchFamily="34" charset="0"/>
              </a:rPr>
              <a:t>לשנותם</a:t>
            </a:r>
            <a:endParaRPr lang="he-IL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e-IL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he-IL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e-I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9D98E6-011C-4F03-80AD-F8438E2BC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45730"/>
            <a:ext cx="5929744" cy="561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19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Electronic Cash"/>
          <p:cNvSpPr txBox="1">
            <a:spLocks noGrp="1"/>
          </p:cNvSpPr>
          <p:nvPr>
            <p:ph type="ctrTitle"/>
          </p:nvPr>
        </p:nvSpPr>
        <p:spPr>
          <a:xfrm>
            <a:off x="2416968" y="-797132"/>
            <a:ext cx="7358065" cy="2321719"/>
          </a:xfrm>
          <a:prstGeom prst="rect">
            <a:avLst/>
          </a:prstGeom>
        </p:spPr>
        <p:txBody>
          <a:bodyPr/>
          <a:lstStyle/>
          <a:p>
            <a:pPr algn="ctr" rtl="1"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/>
            </a:r>
            <a:br/>
            <a:r>
              <a:t>מאמר 4</a:t>
            </a:r>
            <a:br/>
            <a:r>
              <a:rPr b="1"/>
              <a:t>Study and Design on Electronic Cash System Security Architecture</a:t>
            </a:r>
          </a:p>
        </p:txBody>
      </p:sp>
      <p:sp>
        <p:nvSpPr>
          <p:cNvPr id="288" name="כללי:…"/>
          <p:cNvSpPr txBox="1">
            <a:spLocks noGrp="1"/>
          </p:cNvSpPr>
          <p:nvPr>
            <p:ph type="subTitle" sz="half" idx="1"/>
          </p:nvPr>
        </p:nvSpPr>
        <p:spPr>
          <a:xfrm>
            <a:off x="0" y="1264270"/>
            <a:ext cx="12192000" cy="2598541"/>
          </a:xfrm>
          <a:prstGeom prst="rect">
            <a:avLst/>
          </a:prstGeom>
        </p:spPr>
        <p:txBody>
          <a:bodyPr/>
          <a:lstStyle/>
          <a:p>
            <a:pPr marL="116676" indent="-116676" defTabSz="230020">
              <a:lnSpc>
                <a:spcPct val="90000"/>
              </a:lnSpc>
              <a:spcBef>
                <a:spcPts val="1600"/>
              </a:spcBef>
              <a:buClr>
                <a:srgbClr val="1287C3"/>
              </a:buClr>
              <a:buSzPct val="145000"/>
              <a:buFont typeface="Arial"/>
              <a:buChar char="•"/>
              <a:defRPr sz="190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defTabSz="230020" rtl="1">
              <a:lnSpc>
                <a:spcPct val="90000"/>
              </a:lnSpc>
              <a:spcBef>
                <a:spcPts val="1600"/>
              </a:spcBef>
              <a:defRPr sz="1900" b="1" u="sng">
                <a:latin typeface="Arial"/>
                <a:ea typeface="Arial"/>
                <a:cs typeface="Arial"/>
                <a:sym typeface="Arial"/>
              </a:defRPr>
            </a:pPr>
            <a:r>
              <a:t>כללי:</a:t>
            </a:r>
          </a:p>
          <a:p>
            <a:pPr defTabSz="230020" rtl="1">
              <a:lnSpc>
                <a:spcPct val="90000"/>
              </a:lnSpc>
              <a:spcBef>
                <a:spcPts val="1600"/>
              </a:spcBef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המאמר עוסק בהתפתחות של שירותים פיננסים אלקטרונים, כאשר</a:t>
            </a:r>
            <a:r>
              <a:rPr b="1" u="sng"/>
              <a:t> </a:t>
            </a:r>
            <a:r>
              <a:t>התפתחות זו הביאה איתה חשש גדול של אבטחת המידע במיוחד בהעברות כספים שמבוצעות באינטרנט.</a:t>
            </a:r>
          </a:p>
          <a:p>
            <a:pPr defTabSz="230020" rtl="1">
              <a:lnSpc>
                <a:spcPct val="90000"/>
              </a:lnSpc>
              <a:spcBef>
                <a:spcPts val="1600"/>
              </a:spcBef>
              <a:defRPr sz="1900">
                <a:latin typeface="Arial"/>
                <a:ea typeface="Arial"/>
                <a:cs typeface="Arial"/>
                <a:sym typeface="Arial"/>
              </a:defRPr>
            </a:pPr>
            <a:r>
              <a:t>כותב המאמר מציג סכמה שבה כל גוף אחראי על ביצוע פעולות כלומר, האצלת סמכויות לרכיבים השונים ובכך משפר את רמת האבטחה במערכת. </a:t>
            </a:r>
          </a:p>
        </p:txBody>
      </p:sp>
      <p:pic>
        <p:nvPicPr>
          <p:cNvPr id="289" name="Screen Shot 2017-12-28 at 17.44.41.png" descr="Screen Shot 2017-12-28 at 17.44.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0514" y="3929786"/>
            <a:ext cx="7880919" cy="292821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3345607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Box 1"/>
          <p:cNvSpPr txBox="1"/>
          <p:nvPr/>
        </p:nvSpPr>
        <p:spPr>
          <a:xfrm>
            <a:off x="757382" y="323272"/>
            <a:ext cx="10982036" cy="1217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 rtl="1">
              <a:defRPr sz="4000" u="sng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ctr" defTabSz="914400" rtl="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0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הטכניקות במאמר  </a:t>
            </a:r>
          </a:p>
        </p:txBody>
      </p:sp>
      <p:pic>
        <p:nvPicPr>
          <p:cNvPr id="292" name="Screen Shot 2017-12-28 at 17.38.23.png" descr="Screen Shot 2017-12-28 at 17.38.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43753" y="2697004"/>
            <a:ext cx="5409294" cy="4160996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TextBox 3"/>
          <p:cNvSpPr txBox="1"/>
          <p:nvPr/>
        </p:nvSpPr>
        <p:spPr>
          <a:xfrm>
            <a:off x="1200726" y="1173018"/>
            <a:ext cx="10187711" cy="107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0" marR="0" lvl="0" indent="0" algn="r" defTabSz="914400" rtl="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rPr kumimoji="0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הטכניקה לניתוח הדרישות היא באמצעות ארכיטקטורת client/server  של מערכת מזומנים אלקטרונית שמורכבת משלושה גופים בסיסיים: משתמשים, סוחרים ובנקים. </a:t>
            </a:r>
          </a:p>
          <a:p>
            <a:pPr marL="0" marR="0" lvl="0" indent="0" algn="r" defTabSz="914400" rtl="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>
                <a:latin typeface="Arial"/>
                <a:ea typeface="Arial"/>
                <a:cs typeface="Arial"/>
                <a:sym typeface="Arial"/>
              </a:defRPr>
            </a:pPr>
            <a:r>
              <a:rPr kumimoji="0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במערכת זו קיים שרת צד שלישי שזמין באופן מקוון כצד שלישי מהימן.</a:t>
            </a:r>
          </a:p>
        </p:txBody>
      </p:sp>
      <p:sp>
        <p:nvSpPr>
          <p:cNvPr id="294" name="A"/>
          <p:cNvSpPr txBox="1"/>
          <p:nvPr/>
        </p:nvSpPr>
        <p:spPr>
          <a:xfrm>
            <a:off x="5996448" y="2748279"/>
            <a:ext cx="59626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A</a:t>
            </a:r>
          </a:p>
        </p:txBody>
      </p:sp>
      <p:sp>
        <p:nvSpPr>
          <p:cNvPr id="295" name="B"/>
          <p:cNvSpPr txBox="1"/>
          <p:nvPr/>
        </p:nvSpPr>
        <p:spPr>
          <a:xfrm>
            <a:off x="6606049" y="5593079"/>
            <a:ext cx="59626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b="1"/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20285635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E-cash Commerce Platform"/>
          <p:cNvSpPr txBox="1"/>
          <p:nvPr/>
        </p:nvSpPr>
        <p:spPr>
          <a:xfrm>
            <a:off x="1645938" y="96454"/>
            <a:ext cx="9015811" cy="87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5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5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E-cash Commerce Platform </a:t>
            </a:r>
          </a:p>
        </p:txBody>
      </p:sp>
      <p:sp>
        <p:nvSpPr>
          <p:cNvPr id="298" name="הפלטפורמה מתמקדת בפתרון אבטחה של עסקאות באינטרנט…"/>
          <p:cNvSpPr txBox="1"/>
          <p:nvPr/>
        </p:nvSpPr>
        <p:spPr>
          <a:xfrm>
            <a:off x="1550584" y="1618928"/>
            <a:ext cx="9090832" cy="1052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marL="220578" marR="0" lvl="0" indent="-220578" algn="r" defTabSz="914400" rtl="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kumimoji="0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הפלטפורמה מתמקדת בפתרון אבטחה של עסקאות באינטרנט</a:t>
            </a:r>
            <a:endParaRPr kumimoji="0" sz="3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r" defTabSz="914400" rtl="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kumimoji="0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ומכילה רכיבים השייכים הן לצד השרת והן לצד הלקוח.</a:t>
            </a:r>
            <a:endParaRPr kumimoji="0" sz="3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r" defTabSz="914400" rtl="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1">
                <a:latin typeface="Arial"/>
                <a:ea typeface="Arial"/>
                <a:cs typeface="Arial"/>
                <a:sym typeface="Arial"/>
              </a:defRPr>
            </a:pPr>
            <a:r>
              <a:rPr kumimoji="0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באמצעות הארכיטקטורה נוכל להגדיר את הדרישות ופונקציונליות של של כל רכיב</a:t>
            </a:r>
          </a:p>
        </p:txBody>
      </p:sp>
      <p:sp>
        <p:nvSpPr>
          <p:cNvPr id="299" name="הפלטפורמה מתמקדת בפתרון אבטחה של עסקאות באינטרנט…"/>
          <p:cNvSpPr txBox="1"/>
          <p:nvPr/>
        </p:nvSpPr>
        <p:spPr>
          <a:xfrm>
            <a:off x="1088715" y="2927555"/>
            <a:ext cx="9625327" cy="36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marL="220578" marR="0" lvl="0" indent="-220578" algn="r" defTabSz="914400" rtl="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/>
            </a:pPr>
            <a:r>
              <a:rPr kumimoji="0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המערכת</a:t>
            </a:r>
            <a:r>
              <a: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תזהה</a:t>
            </a:r>
            <a:r>
              <a: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את</a:t>
            </a:r>
            <a:r>
              <a: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זהות</a:t>
            </a:r>
            <a:r>
              <a: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הסוחר</a:t>
            </a:r>
            <a:r>
              <a: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ואת</a:t>
            </a:r>
            <a:r>
              <a: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זהות</a:t>
            </a:r>
            <a:r>
              <a: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הקונה</a:t>
            </a:r>
            <a:r>
              <a: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כדי</a:t>
            </a:r>
            <a:r>
              <a: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שהמסחר</a:t>
            </a:r>
            <a:r>
              <a: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יתנהל</a:t>
            </a:r>
            <a:r>
              <a: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באופן</a:t>
            </a:r>
            <a:r>
              <a: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תקין</a:t>
            </a:r>
          </a:p>
        </p:txBody>
      </p:sp>
      <p:sp>
        <p:nvSpPr>
          <p:cNvPr id="300" name="הפלטפורמה מתמקדת בפתרון אבטחה של עסקאות באינטרנט…"/>
          <p:cNvSpPr txBox="1"/>
          <p:nvPr/>
        </p:nvSpPr>
        <p:spPr>
          <a:xfrm>
            <a:off x="5355985" y="4947361"/>
            <a:ext cx="5462443" cy="1078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marL="220578" marR="0" lvl="0" indent="-220578" algn="r" defTabSz="914400" rtl="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200"/>
            </a:pPr>
            <a:r>
              <a:rPr kumimoji="0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בעיות אבטחה שהמערכות מונעת</a:t>
            </a:r>
            <a:r>
              <a:rPr kumimoji="0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: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sym typeface="Corbel"/>
            </a:endParaRPr>
          </a:p>
          <a:p>
            <a:pPr marL="338376" marR="0" lvl="0" indent="-338376" algn="r" defTabSz="914400" rtl="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AutoNum type="arabicPeriod"/>
              <a:tabLst/>
              <a:defRPr sz="2200"/>
            </a:pPr>
            <a:r>
              <a:rPr kumimoji="0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דחייה של תשלום בעקבות זיהוי לא נכון</a:t>
            </a:r>
            <a:endParaRPr kumimoji="0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sym typeface="Corbel"/>
            </a:endParaRPr>
          </a:p>
          <a:p>
            <a:pPr marL="338376" marR="0" lvl="0" indent="-338376" algn="r" defTabSz="914400" rtl="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AutoNum type="arabicPeriod"/>
              <a:tabLst/>
              <a:defRPr sz="2200"/>
            </a:pPr>
            <a:r>
              <a:rPr kumimoji="0" sz="2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ביצוע העסקה כמה פעמים</a:t>
            </a:r>
          </a:p>
        </p:txBody>
      </p:sp>
      <p:sp>
        <p:nvSpPr>
          <p:cNvPr id="301" name="הפלטפורמה מתמקדת בפתרון אבטחה של עסקאות באינטרנט…"/>
          <p:cNvSpPr txBox="1"/>
          <p:nvPr/>
        </p:nvSpPr>
        <p:spPr>
          <a:xfrm>
            <a:off x="2682937" y="3551784"/>
            <a:ext cx="8069205" cy="959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marL="220578" marR="0" lvl="0" indent="-220578" algn="r" defTabSz="914400" rtl="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000" b="1"/>
            </a:pPr>
            <a:r>
              <a:rPr kumimoji="0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לשם נוחות נקרא לשרת המערכת שרת A ולשרת המאשר את העסקה</a:t>
            </a:r>
          </a:p>
          <a:p>
            <a:pPr marL="0" marR="0" lvl="0" indent="0" algn="r" defTabSz="914400" rtl="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/>
            </a:pPr>
            <a:r>
              <a:rPr kumimoji="0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 ואחראי על האבטחה שרת </a:t>
            </a:r>
          </a:p>
        </p:txBody>
      </p:sp>
    </p:spTree>
    <p:extLst>
      <p:ext uri="{BB962C8B-B14F-4D97-AF65-F5344CB8AC3E}">
        <p14:creationId xmlns:p14="http://schemas.microsoft.com/office/powerpoint/2010/main" val="141118887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E-cash Commerce Platform"/>
          <p:cNvSpPr txBox="1">
            <a:spLocks noGrp="1"/>
          </p:cNvSpPr>
          <p:nvPr>
            <p:ph type="title"/>
          </p:nvPr>
        </p:nvSpPr>
        <p:spPr>
          <a:xfrm>
            <a:off x="2224946" y="23161"/>
            <a:ext cx="7804547" cy="1518050"/>
          </a:xfrm>
          <a:prstGeom prst="rect">
            <a:avLst/>
          </a:prstGeom>
        </p:spPr>
        <p:txBody>
          <a:bodyPr/>
          <a:lstStyle/>
          <a:p>
            <a:pPr defTabSz="508254" rtl="1">
              <a:defRPr sz="3600" b="1" u="sng">
                <a:latin typeface="Arial"/>
                <a:ea typeface="Arial"/>
                <a:cs typeface="Arial"/>
                <a:sym typeface="Arial"/>
              </a:defRPr>
            </a:pPr>
            <a:r>
              <a:t>הטכניקות במאמר-הסבר  </a:t>
            </a:r>
            <a:br/>
            <a:r>
              <a:rPr b="0" u="none">
                <a:latin typeface="Corbel"/>
                <a:ea typeface="Corbel"/>
                <a:cs typeface="Corbel"/>
                <a:sym typeface="Corbel"/>
              </a:rPr>
              <a:t>E-cash Commerce Platform </a:t>
            </a:r>
          </a:p>
        </p:txBody>
      </p:sp>
      <p:sp>
        <p:nvSpPr>
          <p:cNvPr id="304" name="Line"/>
          <p:cNvSpPr/>
          <p:nvPr/>
        </p:nvSpPr>
        <p:spPr>
          <a:xfrm flipH="1">
            <a:off x="3450378" y="2989744"/>
            <a:ext cx="2" cy="83799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sym typeface="Corbel"/>
            </a:endParaRPr>
          </a:p>
        </p:txBody>
      </p:sp>
      <p:sp>
        <p:nvSpPr>
          <p:cNvPr id="305" name="שרת מערכת המסחר האלקטרוני"/>
          <p:cNvSpPr txBox="1"/>
          <p:nvPr/>
        </p:nvSpPr>
        <p:spPr>
          <a:xfrm>
            <a:off x="4825648" y="1310644"/>
            <a:ext cx="2193767" cy="68599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marL="0" marR="0" lvl="0" indent="0" algn="r" defTabSz="914400" rtl="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pPr>
            <a:r>
              <a: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מערכת</a:t>
            </a:r>
            <a:r>
              <a: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המסחר</a:t>
            </a:r>
            <a:r>
              <a: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האלקטרוני</a:t>
            </a:r>
          </a:p>
        </p:txBody>
      </p:sp>
      <p:sp>
        <p:nvSpPr>
          <p:cNvPr id="306" name="שרת של הבנק"/>
          <p:cNvSpPr txBox="1"/>
          <p:nvPr/>
        </p:nvSpPr>
        <p:spPr>
          <a:xfrm>
            <a:off x="2761672" y="2565171"/>
            <a:ext cx="1377415" cy="56673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marL="0" marR="0" lvl="0" indent="0" algn="r" defTabSz="914400" rtl="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pPr>
            <a:r>
              <a:rPr kumimoji="0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יישות</a:t>
            </a: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של</a:t>
            </a: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הבנק</a:t>
            </a:r>
          </a:p>
        </p:txBody>
      </p:sp>
      <p:sp>
        <p:nvSpPr>
          <p:cNvPr id="307" name="אתחול המידע"/>
          <p:cNvSpPr txBox="1"/>
          <p:nvPr/>
        </p:nvSpPr>
        <p:spPr>
          <a:xfrm>
            <a:off x="1025929" y="3905699"/>
            <a:ext cx="1061555" cy="100838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defTabSz="457200" rtl="1">
              <a:lnSpc>
                <a:spcPts val="3800"/>
              </a:lnSpc>
              <a:spcBef>
                <a:spcPts val="1200"/>
              </a:spcBef>
              <a:defRPr sz="1600" b="1"/>
            </a:lvl1pPr>
          </a:lstStyle>
          <a:p>
            <a:pPr marL="0" marR="0" lvl="0" indent="0" algn="r" defTabSz="457200" rtl="1" eaLnBrk="1" fontAlgn="auto" latinLnBrk="0" hangingPunct="0">
              <a:lnSpc>
                <a:spcPts val="38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/>
            </a:pPr>
            <a:r>
              <a:rPr kumimoji="0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אתחול המידע</a:t>
            </a:r>
          </a:p>
        </p:txBody>
      </p:sp>
      <p:sp>
        <p:nvSpPr>
          <p:cNvPr id="308" name="ניהול עסקאות אלקטרונים"/>
          <p:cNvSpPr txBox="1"/>
          <p:nvPr/>
        </p:nvSpPr>
        <p:spPr>
          <a:xfrm>
            <a:off x="2814053" y="3621623"/>
            <a:ext cx="1061555" cy="197358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defTabSz="457200" rtl="1">
              <a:lnSpc>
                <a:spcPts val="3800"/>
              </a:lnSpc>
              <a:spcBef>
                <a:spcPts val="1200"/>
              </a:spcBef>
              <a:defRPr sz="1600" b="1"/>
            </a:lvl1pPr>
          </a:lstStyle>
          <a:p>
            <a:pPr marL="0" marR="0" lvl="0" indent="0" algn="r" defTabSz="457200" rtl="1" eaLnBrk="1" fontAlgn="auto" latinLnBrk="0" hangingPunct="0">
              <a:lnSpc>
                <a:spcPts val="38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/>
            </a:pPr>
            <a:r>
              <a:rPr kumimoji="0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ניהול עסקאות אלקטרונים</a:t>
            </a:r>
          </a:p>
        </p:txBody>
      </p:sp>
      <p:sp>
        <p:nvSpPr>
          <p:cNvPr id="309" name="תחזוקת נתונים"/>
          <p:cNvSpPr txBox="1"/>
          <p:nvPr/>
        </p:nvSpPr>
        <p:spPr>
          <a:xfrm>
            <a:off x="4291484" y="3905698"/>
            <a:ext cx="1061555" cy="100838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defTabSz="457200" rtl="1">
              <a:lnSpc>
                <a:spcPts val="3800"/>
              </a:lnSpc>
              <a:spcBef>
                <a:spcPts val="1200"/>
              </a:spcBef>
              <a:defRPr sz="1600" b="1"/>
            </a:lvl1pPr>
          </a:lstStyle>
          <a:p>
            <a:pPr marL="0" marR="0" lvl="0" indent="0" algn="r" defTabSz="457200" rtl="1" eaLnBrk="1" fontAlgn="auto" latinLnBrk="0" hangingPunct="0">
              <a:lnSpc>
                <a:spcPts val="38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/>
            </a:pPr>
            <a:r>
              <a:rPr kumimoji="0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תחזוקת נתונים</a:t>
            </a:r>
          </a:p>
        </p:txBody>
      </p:sp>
      <p:sp>
        <p:nvSpPr>
          <p:cNvPr id="310" name="Line"/>
          <p:cNvSpPr/>
          <p:nvPr/>
        </p:nvSpPr>
        <p:spPr>
          <a:xfrm flipH="1">
            <a:off x="1885881" y="3004934"/>
            <a:ext cx="872371" cy="8723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sym typeface="Corbel"/>
            </a:endParaRPr>
          </a:p>
        </p:txBody>
      </p:sp>
      <p:sp>
        <p:nvSpPr>
          <p:cNvPr id="311" name="Line"/>
          <p:cNvSpPr/>
          <p:nvPr/>
        </p:nvSpPr>
        <p:spPr>
          <a:xfrm flipH="1">
            <a:off x="3925575" y="2007391"/>
            <a:ext cx="922616" cy="68065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sym typeface="Corbel"/>
            </a:endParaRPr>
          </a:p>
        </p:txBody>
      </p:sp>
      <p:sp>
        <p:nvSpPr>
          <p:cNvPr id="312" name="Line"/>
          <p:cNvSpPr/>
          <p:nvPr/>
        </p:nvSpPr>
        <p:spPr>
          <a:xfrm>
            <a:off x="4135597" y="3013143"/>
            <a:ext cx="492859" cy="87336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sym typeface="Corbel"/>
            </a:endParaRPr>
          </a:p>
        </p:txBody>
      </p:sp>
      <p:sp>
        <p:nvSpPr>
          <p:cNvPr id="313" name="ניהול המידע של המשתמש"/>
          <p:cNvSpPr txBox="1"/>
          <p:nvPr/>
        </p:nvSpPr>
        <p:spPr>
          <a:xfrm>
            <a:off x="9640686" y="2975450"/>
            <a:ext cx="1653793" cy="100838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marL="0" marR="0" lvl="0" indent="0" algn="r" defTabSz="457200" rtl="1" eaLnBrk="1" fontAlgn="auto" latinLnBrk="0" hangingPunct="0">
              <a:lnSpc>
                <a:spcPts val="38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pPr>
            <a:r>
              <a:rPr kumimoji="0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ניהול</a:t>
            </a: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המידע</a:t>
            </a: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של</a:t>
            </a: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המשתמש</a:t>
            </a:r>
          </a:p>
        </p:txBody>
      </p:sp>
      <p:sp>
        <p:nvSpPr>
          <p:cNvPr id="314" name="Line"/>
          <p:cNvSpPr/>
          <p:nvPr/>
        </p:nvSpPr>
        <p:spPr>
          <a:xfrm>
            <a:off x="7042856" y="1835228"/>
            <a:ext cx="3396860" cy="100279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sym typeface="Corbel"/>
            </a:endParaRPr>
          </a:p>
        </p:txBody>
      </p:sp>
      <p:sp>
        <p:nvSpPr>
          <p:cNvPr id="315" name="ניהול המידע של מוצר"/>
          <p:cNvSpPr txBox="1"/>
          <p:nvPr/>
        </p:nvSpPr>
        <p:spPr>
          <a:xfrm>
            <a:off x="7930387" y="2695628"/>
            <a:ext cx="1061555" cy="149098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marL="0" marR="0" lvl="0" indent="0" algn="r" defTabSz="457200" rtl="1" eaLnBrk="1" fontAlgn="auto" latinLnBrk="0" hangingPunct="0">
              <a:lnSpc>
                <a:spcPts val="38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pPr>
            <a:r>
              <a:rPr kumimoji="0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ניהול</a:t>
            </a: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המידע</a:t>
            </a: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של</a:t>
            </a: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מוצר</a:t>
            </a:r>
          </a:p>
        </p:txBody>
      </p:sp>
      <p:sp>
        <p:nvSpPr>
          <p:cNvPr id="316" name="ניהול העברות אלקטרוניות"/>
          <p:cNvSpPr txBox="1"/>
          <p:nvPr/>
        </p:nvSpPr>
        <p:spPr>
          <a:xfrm>
            <a:off x="6220088" y="2492850"/>
            <a:ext cx="1061555" cy="197358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defTabSz="457200" rtl="1">
              <a:lnSpc>
                <a:spcPts val="3800"/>
              </a:lnSpc>
              <a:spcBef>
                <a:spcPts val="1200"/>
              </a:spcBef>
              <a:defRPr sz="1600" b="1"/>
            </a:lvl1pPr>
          </a:lstStyle>
          <a:p>
            <a:pPr marL="0" marR="0" lvl="0" indent="0" algn="r" defTabSz="457200" rtl="1" eaLnBrk="1" fontAlgn="auto" latinLnBrk="0" hangingPunct="0">
              <a:lnSpc>
                <a:spcPts val="38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/>
            </a:pPr>
            <a:r>
              <a:rPr kumimoji="0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ניהול העברות אלקטרוניות</a:t>
            </a:r>
          </a:p>
        </p:txBody>
      </p:sp>
      <p:sp>
        <p:nvSpPr>
          <p:cNvPr id="317" name="Line"/>
          <p:cNvSpPr/>
          <p:nvPr/>
        </p:nvSpPr>
        <p:spPr>
          <a:xfrm>
            <a:off x="7046066" y="2051805"/>
            <a:ext cx="757204" cy="76167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sym typeface="Corbel"/>
            </a:endParaRPr>
          </a:p>
        </p:txBody>
      </p:sp>
      <p:sp>
        <p:nvSpPr>
          <p:cNvPr id="318" name="Line"/>
          <p:cNvSpPr/>
          <p:nvPr/>
        </p:nvSpPr>
        <p:spPr>
          <a:xfrm>
            <a:off x="6580327" y="2029017"/>
            <a:ext cx="138106" cy="65903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sym typeface="Corbel"/>
            </a:endParaRPr>
          </a:p>
        </p:txBody>
      </p:sp>
      <p:sp>
        <p:nvSpPr>
          <p:cNvPr id="319" name="Line"/>
          <p:cNvSpPr/>
          <p:nvPr/>
        </p:nvSpPr>
        <p:spPr>
          <a:xfrm>
            <a:off x="10421593" y="3988294"/>
            <a:ext cx="2" cy="6607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sym typeface="Corbel"/>
            </a:endParaRPr>
          </a:p>
        </p:txBody>
      </p:sp>
      <p:sp>
        <p:nvSpPr>
          <p:cNvPr id="320" name="Line"/>
          <p:cNvSpPr/>
          <p:nvPr/>
        </p:nvSpPr>
        <p:spPr>
          <a:xfrm>
            <a:off x="8461163" y="3988294"/>
            <a:ext cx="31827" cy="80538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sym typeface="Corbel"/>
            </a:endParaRPr>
          </a:p>
        </p:txBody>
      </p:sp>
      <p:sp>
        <p:nvSpPr>
          <p:cNvPr id="321" name="Line"/>
          <p:cNvSpPr/>
          <p:nvPr/>
        </p:nvSpPr>
        <p:spPr>
          <a:xfrm>
            <a:off x="6739214" y="4246678"/>
            <a:ext cx="2" cy="6607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sym typeface="Corbel"/>
            </a:endParaRPr>
          </a:p>
        </p:txBody>
      </p:sp>
      <p:sp>
        <p:nvSpPr>
          <p:cNvPr id="322" name="LOGIN…"/>
          <p:cNvSpPr txBox="1"/>
          <p:nvPr/>
        </p:nvSpPr>
        <p:spPr>
          <a:xfrm>
            <a:off x="9717526" y="4694383"/>
            <a:ext cx="1408136" cy="1404939"/>
          </a:xfrm>
          <a:prstGeom prst="rect">
            <a:avLst/>
          </a:prstGeom>
          <a:ln w="25400">
            <a:solidFill>
              <a:srgbClr val="EE230C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marL="166029" marR="0" lvl="0" indent="-166029" algn="l" defTabSz="321457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600"/>
            </a:pP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LOGIN</a:t>
            </a: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sym typeface="Corbel"/>
            </a:endParaRPr>
          </a:p>
          <a:p>
            <a:pPr marL="166029" marR="0" lvl="0" indent="-166029" algn="l" defTabSz="321457" rtl="0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600"/>
            </a:pP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CHANGE PERSONAL INFORMATION</a:t>
            </a:r>
          </a:p>
        </p:txBody>
      </p:sp>
      <p:sp>
        <p:nvSpPr>
          <p:cNvPr id="323" name="הוספה, שינוי, הסרה של מוצר…"/>
          <p:cNvSpPr txBox="1"/>
          <p:nvPr/>
        </p:nvSpPr>
        <p:spPr>
          <a:xfrm>
            <a:off x="7727457" y="4745277"/>
            <a:ext cx="1596551" cy="1150939"/>
          </a:xfrm>
          <a:prstGeom prst="rect">
            <a:avLst/>
          </a:prstGeom>
          <a:ln w="25400">
            <a:solidFill>
              <a:srgbClr val="EE230C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marL="166029" marR="0" lvl="0" indent="-166029" algn="r" defTabSz="321457" rtl="1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600"/>
            </a:pPr>
            <a:r>
              <a:rPr kumimoji="0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הוספה</a:t>
            </a: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, </a:t>
            </a:r>
            <a:r>
              <a:rPr kumimoji="0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שינוי</a:t>
            </a: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, </a:t>
            </a:r>
            <a:r>
              <a:rPr kumimoji="0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הסרה</a:t>
            </a: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של</a:t>
            </a: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מוצר</a:t>
            </a:r>
          </a:p>
          <a:p>
            <a:pPr marL="166029" marR="0" lvl="0" indent="-166029" algn="r" defTabSz="321457" rtl="1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600"/>
            </a:pPr>
            <a:r>
              <a:rPr kumimoji="0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ניהול</a:t>
            </a: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סחורה</a:t>
            </a:r>
          </a:p>
        </p:txBody>
      </p:sp>
      <p:sp>
        <p:nvSpPr>
          <p:cNvPr id="324" name="ניטור עסקאות…"/>
          <p:cNvSpPr txBox="1"/>
          <p:nvPr/>
        </p:nvSpPr>
        <p:spPr>
          <a:xfrm>
            <a:off x="6087167" y="4940371"/>
            <a:ext cx="1247722" cy="1150939"/>
          </a:xfrm>
          <a:prstGeom prst="rect">
            <a:avLst/>
          </a:prstGeom>
          <a:ln w="25400">
            <a:solidFill>
              <a:srgbClr val="EE230C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marL="166029" marR="0" lvl="0" indent="-166029" algn="r" defTabSz="321457" rtl="1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600"/>
            </a:pPr>
            <a:r>
              <a:rPr kumimoji="0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ניטור</a:t>
            </a: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עסקאות</a:t>
            </a:r>
          </a:p>
          <a:p>
            <a:pPr marL="166029" marR="0" lvl="0" indent="-166029" algn="r" defTabSz="321457" rtl="1" eaLnBrk="1" fontAlgn="auto" latinLnBrk="0" hangingPunct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600"/>
            </a:pPr>
            <a:r>
              <a:rPr kumimoji="0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אימות</a:t>
            </a: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משתמשים</a:t>
            </a: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</a:p>
        </p:txBody>
      </p:sp>
      <p:sp>
        <p:nvSpPr>
          <p:cNvPr id="325" name="פתיחת חשבון"/>
          <p:cNvSpPr txBox="1"/>
          <p:nvPr/>
        </p:nvSpPr>
        <p:spPr>
          <a:xfrm>
            <a:off x="838554" y="5586092"/>
            <a:ext cx="1247722" cy="579439"/>
          </a:xfrm>
          <a:prstGeom prst="rect">
            <a:avLst/>
          </a:prstGeom>
          <a:ln w="25400">
            <a:solidFill>
              <a:srgbClr val="EE230C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marL="236139" indent="-236139" defTabSz="457200" rtl="1">
              <a:spcBef>
                <a:spcPts val="1200"/>
              </a:spcBef>
              <a:buSzPct val="145000"/>
              <a:buChar char="•"/>
              <a:defRPr sz="1600" b="1"/>
            </a:lvl1pPr>
          </a:lstStyle>
          <a:p>
            <a:pPr marL="236139" marR="0" lvl="0" indent="-236139" algn="r" defTabSz="457200" rtl="1" eaLnBrk="1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b="0"/>
            </a:pPr>
            <a:r>
              <a:rPr kumimoji="0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פתיחת חשבון </a:t>
            </a:r>
          </a:p>
        </p:txBody>
      </p:sp>
      <p:sp>
        <p:nvSpPr>
          <p:cNvPr id="326" name="Line"/>
          <p:cNvSpPr/>
          <p:nvPr/>
        </p:nvSpPr>
        <p:spPr>
          <a:xfrm flipH="1">
            <a:off x="1556704" y="4922049"/>
            <a:ext cx="2" cy="6607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sym typeface="Corbel"/>
            </a:endParaRPr>
          </a:p>
        </p:txBody>
      </p:sp>
      <p:sp>
        <p:nvSpPr>
          <p:cNvPr id="327" name="Line"/>
          <p:cNvSpPr/>
          <p:nvPr/>
        </p:nvSpPr>
        <p:spPr>
          <a:xfrm>
            <a:off x="3338452" y="5403543"/>
            <a:ext cx="2" cy="2991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sym typeface="Corbel"/>
            </a:endParaRPr>
          </a:p>
        </p:txBody>
      </p:sp>
      <p:sp>
        <p:nvSpPr>
          <p:cNvPr id="328" name="משיכה/ הפקדה של כסף"/>
          <p:cNvSpPr txBox="1"/>
          <p:nvPr/>
        </p:nvSpPr>
        <p:spPr>
          <a:xfrm>
            <a:off x="2677853" y="5699169"/>
            <a:ext cx="1247723" cy="820739"/>
          </a:xfrm>
          <a:prstGeom prst="rect">
            <a:avLst/>
          </a:prstGeom>
          <a:ln w="25400">
            <a:solidFill>
              <a:srgbClr val="EE230C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marL="236139" marR="0" lvl="0" indent="-236139" algn="r" defTabSz="457200" rtl="1" eaLnBrk="1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600"/>
            </a:pPr>
            <a:r>
              <a:rPr kumimoji="0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משיכה</a:t>
            </a: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/ </a:t>
            </a:r>
            <a:r>
              <a:rPr kumimoji="0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הפקדה</a:t>
            </a: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של</a:t>
            </a: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כסף</a:t>
            </a:r>
          </a:p>
        </p:txBody>
      </p:sp>
      <p:sp>
        <p:nvSpPr>
          <p:cNvPr id="329" name="עדכון המידע הרלוונטי במסד הנתונים"/>
          <p:cNvSpPr txBox="1"/>
          <p:nvPr/>
        </p:nvSpPr>
        <p:spPr>
          <a:xfrm>
            <a:off x="4283007" y="5331283"/>
            <a:ext cx="1247720" cy="1290639"/>
          </a:xfrm>
          <a:prstGeom prst="rect">
            <a:avLst/>
          </a:prstGeom>
          <a:ln w="25400">
            <a:solidFill>
              <a:srgbClr val="EE230C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marL="236139" marR="0" lvl="0" indent="-236139" algn="r" defTabSz="457200" rtl="1" eaLnBrk="1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600"/>
            </a:pPr>
            <a:r>
              <a:rPr kumimoji="0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עדכון</a:t>
            </a: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המידע</a:t>
            </a: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הרלוונטי</a:t>
            </a: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במסד</a:t>
            </a:r>
            <a:r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הנתונים</a:t>
            </a:r>
          </a:p>
        </p:txBody>
      </p:sp>
      <p:sp>
        <p:nvSpPr>
          <p:cNvPr id="330" name="Line"/>
          <p:cNvSpPr/>
          <p:nvPr/>
        </p:nvSpPr>
        <p:spPr>
          <a:xfrm>
            <a:off x="4974347" y="4929840"/>
            <a:ext cx="1" cy="39090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71086133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7200" b="1" dirty="0"/>
              <a:t>שאלות המחקר 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e-IL" sz="3600" dirty="0" smtClean="0"/>
              <a:t>1.מגבלות טכנולוגיות בתשלום באמצעות המכשיר החכם(</a:t>
            </a:r>
            <a:r>
              <a:rPr lang="en-US" sz="3600" dirty="0" err="1" smtClean="0"/>
              <a:t>SmartPhone</a:t>
            </a:r>
            <a:r>
              <a:rPr lang="he-IL" sz="3600" dirty="0" smtClean="0"/>
              <a:t>)–מאור</a:t>
            </a:r>
          </a:p>
          <a:p>
            <a:r>
              <a:rPr lang="he-IL" sz="3600" dirty="0" smtClean="0"/>
              <a:t>2.הצורך </a:t>
            </a:r>
            <a:r>
              <a:rPr lang="he-IL" sz="3600" dirty="0"/>
              <a:t>של תאגידים </a:t>
            </a:r>
            <a:r>
              <a:rPr lang="he-IL" sz="3600" dirty="0" smtClean="0"/>
              <a:t>לזהות </a:t>
            </a:r>
            <a:r>
              <a:rPr lang="he-IL" sz="3600" dirty="0"/>
              <a:t>מהו ערכו </a:t>
            </a:r>
            <a:r>
              <a:rPr lang="he-IL" sz="3600" dirty="0" smtClean="0"/>
              <a:t>הפיננסי של מידע, </a:t>
            </a:r>
            <a:r>
              <a:rPr lang="he-IL" sz="3600" dirty="0"/>
              <a:t>איזה מידע נחוץ </a:t>
            </a:r>
            <a:r>
              <a:rPr lang="he-IL" sz="3600" dirty="0" smtClean="0"/>
              <a:t>ומתי-אמיתי</a:t>
            </a:r>
          </a:p>
          <a:p>
            <a:r>
              <a:rPr lang="he-IL" sz="3600" dirty="0" smtClean="0"/>
              <a:t>3.</a:t>
            </a:r>
            <a:r>
              <a:rPr lang="en-US" sz="3600" dirty="0" smtClean="0"/>
              <a:t> -Investment Banking Applications</a:t>
            </a:r>
            <a:r>
              <a:rPr lang="he-IL" sz="3600" dirty="0" smtClean="0"/>
              <a:t>נדב</a:t>
            </a:r>
          </a:p>
          <a:p>
            <a:r>
              <a:rPr lang="he-IL" sz="3600" dirty="0" smtClean="0"/>
              <a:t>4.מסחר אלקטרוני באופן מאובטח-אורן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357927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Screen Shot 2018-01-02 at 19.40.47.png" descr="Screen Shot 2018-01-02 at 19.40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4257" y="1440399"/>
            <a:ext cx="9720944" cy="5330516"/>
          </a:xfrm>
          <a:prstGeom prst="rect">
            <a:avLst/>
          </a:prstGeom>
          <a:ln w="12700">
            <a:miter lim="400000"/>
          </a:ln>
        </p:spPr>
      </p:pic>
      <p:sp>
        <p:nvSpPr>
          <p:cNvPr id="333" name="פונקציונליות צד הלקוח"/>
          <p:cNvSpPr txBox="1">
            <a:spLocks noGrp="1"/>
          </p:cNvSpPr>
          <p:nvPr>
            <p:ph type="title" idx="4294967295"/>
          </p:nvPr>
        </p:nvSpPr>
        <p:spPr>
          <a:xfrm>
            <a:off x="2193726" y="12754"/>
            <a:ext cx="7804547" cy="1518050"/>
          </a:xfrm>
          <a:prstGeom prst="rect">
            <a:avLst/>
          </a:prstGeom>
        </p:spPr>
        <p:txBody>
          <a:bodyPr/>
          <a:lstStyle>
            <a:lvl1pPr defTabSz="442181" rtl="1">
              <a:defRPr sz="6003"/>
            </a:lvl1pPr>
          </a:lstStyle>
          <a:p>
            <a:r>
              <a:t>פונקציונליות צד הלקוח</a:t>
            </a:r>
          </a:p>
        </p:txBody>
      </p:sp>
    </p:spTree>
    <p:extLst>
      <p:ext uri="{BB962C8B-B14F-4D97-AF65-F5344CB8AC3E}">
        <p14:creationId xmlns:p14="http://schemas.microsoft.com/office/powerpoint/2010/main" val="121068354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פונקציונליות צד שרת"/>
          <p:cNvSpPr txBox="1">
            <a:spLocks noGrp="1"/>
          </p:cNvSpPr>
          <p:nvPr>
            <p:ph type="title" idx="4294967295"/>
          </p:nvPr>
        </p:nvSpPr>
        <p:spPr>
          <a:xfrm>
            <a:off x="2268736" y="23161"/>
            <a:ext cx="7804548" cy="1518050"/>
          </a:xfrm>
          <a:prstGeom prst="rect">
            <a:avLst/>
          </a:prstGeom>
        </p:spPr>
        <p:txBody>
          <a:bodyPr/>
          <a:lstStyle>
            <a:lvl1pPr defTabSz="493006" rtl="1">
              <a:defRPr sz="6693"/>
            </a:lvl1pPr>
          </a:lstStyle>
          <a:p>
            <a:r>
              <a:t>פונקציונליות צד שרת</a:t>
            </a:r>
          </a:p>
        </p:txBody>
      </p:sp>
      <p:pic>
        <p:nvPicPr>
          <p:cNvPr id="336" name="Screen Shot 2018-01-02 at 19.59.33.png" descr="Screen Shot 2018-01-02 at 19.59.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200" y="1450108"/>
            <a:ext cx="9949544" cy="520106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3026518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הדגמה - רכישת מוצר באינטרנט"/>
          <p:cNvSpPr txBox="1">
            <a:spLocks noGrp="1"/>
          </p:cNvSpPr>
          <p:nvPr>
            <p:ph type="title"/>
          </p:nvPr>
        </p:nvSpPr>
        <p:spPr>
          <a:xfrm>
            <a:off x="2193727" y="2348"/>
            <a:ext cx="7735366" cy="1309217"/>
          </a:xfrm>
          <a:prstGeom prst="rect">
            <a:avLst/>
          </a:prstGeom>
        </p:spPr>
        <p:txBody>
          <a:bodyPr/>
          <a:lstStyle/>
          <a:p>
            <a:pPr defTabSz="364599" rtl="1">
              <a:defRPr sz="4424"/>
            </a:pPr>
            <a:r>
              <a:t>הדגמה - רכישת מוצר באינטרנט</a:t>
            </a:r>
          </a:p>
        </p:txBody>
      </p:sp>
      <p:sp>
        <p:nvSpPr>
          <p:cNvPr id="339" name="נתאר רכישה של משתמש קיים שמבצע את ההעברה באמצעות המערכת."/>
          <p:cNvSpPr txBox="1"/>
          <p:nvPr/>
        </p:nvSpPr>
        <p:spPr>
          <a:xfrm>
            <a:off x="4800606" y="1301554"/>
            <a:ext cx="7230327" cy="622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marL="0" marR="0" lvl="0" indent="0" algn="r" defTabSz="914400" rtl="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נתאר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רכישה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של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משתמש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קיים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שמבצע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את ההעברה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באמצעות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המערכת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. </a:t>
            </a:r>
          </a:p>
        </p:txBody>
      </p:sp>
      <p:sp>
        <p:nvSpPr>
          <p:cNvPr id="340" name="כניסה למערכת באמצעות שם משתמש וסיסמא"/>
          <p:cNvSpPr txBox="1"/>
          <p:nvPr/>
        </p:nvSpPr>
        <p:spPr>
          <a:xfrm>
            <a:off x="900636" y="1850721"/>
            <a:ext cx="2586184" cy="90586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marL="0" marR="0" lvl="0" indent="0" algn="ctr" defTabSz="914400" rtl="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כניסה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למערכת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באמצעות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שם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משתמש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וסיסמא</a:t>
            </a:r>
          </a:p>
        </p:txBody>
      </p:sp>
      <p:sp>
        <p:nvSpPr>
          <p:cNvPr id="341" name="Line"/>
          <p:cNvSpPr/>
          <p:nvPr/>
        </p:nvSpPr>
        <p:spPr>
          <a:xfrm>
            <a:off x="3472872" y="2352895"/>
            <a:ext cx="1327735" cy="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sym typeface="Corbel"/>
            </a:endParaRPr>
          </a:p>
        </p:txBody>
      </p:sp>
      <p:sp>
        <p:nvSpPr>
          <p:cNvPr id="342" name="בחירת מוצר"/>
          <p:cNvSpPr txBox="1"/>
          <p:nvPr/>
        </p:nvSpPr>
        <p:spPr>
          <a:xfrm>
            <a:off x="4800606" y="1984072"/>
            <a:ext cx="1816201" cy="63916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marL="0" marR="0" lvl="0" indent="0" algn="ctr" defTabSz="914400" rtl="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בחירת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המוצר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על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ידי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המשתמש</a:t>
            </a:r>
          </a:p>
        </p:txBody>
      </p:sp>
      <p:sp>
        <p:nvSpPr>
          <p:cNvPr id="343" name="Line"/>
          <p:cNvSpPr/>
          <p:nvPr/>
        </p:nvSpPr>
        <p:spPr>
          <a:xfrm flipV="1">
            <a:off x="6616806" y="2388552"/>
            <a:ext cx="3189576" cy="823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sym typeface="Corbel"/>
            </a:endParaRPr>
          </a:p>
        </p:txBody>
      </p:sp>
      <p:sp>
        <p:nvSpPr>
          <p:cNvPr id="344" name="הלקוח משלם על המוצר"/>
          <p:cNvSpPr txBox="1"/>
          <p:nvPr/>
        </p:nvSpPr>
        <p:spPr>
          <a:xfrm>
            <a:off x="9806381" y="1891726"/>
            <a:ext cx="1310033" cy="92233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ctr" rtl="1">
              <a:defRPr b="1"/>
            </a:lvl1pPr>
          </a:lstStyle>
          <a:p>
            <a:pPr marL="0" marR="0" lvl="0" indent="0" algn="ctr" defTabSz="914400" rtl="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/>
            </a:pPr>
            <a:r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הלקוח משלם על המוצר</a:t>
            </a:r>
          </a:p>
        </p:txBody>
      </p:sp>
      <p:sp>
        <p:nvSpPr>
          <p:cNvPr id="345" name="Line"/>
          <p:cNvSpPr/>
          <p:nvPr/>
        </p:nvSpPr>
        <p:spPr>
          <a:xfrm>
            <a:off x="6497608" y="5234563"/>
            <a:ext cx="2246403" cy="51366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sym typeface="Corbel"/>
            </a:endParaRPr>
          </a:p>
        </p:txBody>
      </p:sp>
      <p:sp>
        <p:nvSpPr>
          <p:cNvPr id="346" name="אימות המשתמש בשרת הבנק…"/>
          <p:cNvSpPr txBox="1"/>
          <p:nvPr/>
        </p:nvSpPr>
        <p:spPr>
          <a:xfrm>
            <a:off x="975356" y="3161662"/>
            <a:ext cx="5522254" cy="2745179"/>
          </a:xfrm>
          <a:prstGeom prst="rect">
            <a:avLst/>
          </a:prstGeom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marL="136730" marR="0" lvl="0" indent="-136730" algn="ctr" defTabSz="914400" rtl="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900">
                <a:solidFill>
                  <a:srgbClr val="EE230C"/>
                </a:solidFill>
              </a:defRPr>
            </a:pPr>
            <a:r>
              <a:rPr kumimoji="0" sz="1900" b="1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המערכת</a:t>
            </a:r>
            <a:r>
              <a:rPr kumimoji="0" sz="1900" b="0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900" b="1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מאמתת</a:t>
            </a:r>
            <a:r>
              <a:rPr kumimoji="0" sz="1900" b="0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900" b="1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את</a:t>
            </a:r>
            <a:r>
              <a:rPr kumimoji="0" sz="1900" b="0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900" b="1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הצדדים</a:t>
            </a:r>
            <a:r>
              <a:rPr kumimoji="0" sz="1900" b="0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900" b="1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הקשורים</a:t>
            </a:r>
            <a:r>
              <a:rPr kumimoji="0" sz="1900" b="0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900" b="1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לעסקה</a:t>
            </a:r>
            <a:r>
              <a:rPr kumimoji="0" sz="1900" b="0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</a:p>
          <a:p>
            <a:pPr marL="136730" marR="0" lvl="0" indent="-136730" algn="ctr" defTabSz="914400" rtl="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900">
                <a:solidFill>
                  <a:srgbClr val="EE230C"/>
                </a:solidFill>
              </a:defRPr>
            </a:pPr>
            <a:r>
              <a:rPr kumimoji="0" sz="1900" b="1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שולחת</a:t>
            </a:r>
            <a:r>
              <a:rPr kumimoji="0" sz="1900" b="0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900" b="1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בקשה</a:t>
            </a:r>
            <a:r>
              <a:rPr kumimoji="0" sz="1900" b="0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900" b="1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מרכיב</a:t>
            </a:r>
            <a:r>
              <a:rPr kumimoji="0" sz="1900" b="0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900" b="1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הלקוח</a:t>
            </a:r>
            <a:r>
              <a:rPr kumimoji="0" sz="1900" b="0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900" b="1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אל</a:t>
            </a:r>
            <a:r>
              <a:rPr kumimoji="0" sz="1900" b="0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900" b="1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שרת A</a:t>
            </a:r>
            <a:r>
              <a:rPr kumimoji="0" sz="1900" b="0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900" b="1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לבצע</a:t>
            </a:r>
            <a:r>
              <a:rPr kumimoji="0" sz="1900" b="0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900" b="1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את</a:t>
            </a:r>
            <a:r>
              <a:rPr kumimoji="0" sz="1900" b="0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900" b="1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ההעברה</a:t>
            </a:r>
            <a:r>
              <a:rPr kumimoji="0" sz="1900" b="0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900" b="1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עם</a:t>
            </a:r>
            <a:r>
              <a:rPr kumimoji="0" sz="1900" b="0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900" b="1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הנתונים</a:t>
            </a:r>
            <a:r>
              <a:rPr kumimoji="0" sz="1900" b="0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900" b="1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הנדרשים</a:t>
            </a:r>
          </a:p>
          <a:p>
            <a:pPr marL="136730" marR="0" lvl="0" indent="-136730" algn="ctr" defTabSz="914400" rtl="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900">
                <a:solidFill>
                  <a:srgbClr val="EE230C"/>
                </a:solidFill>
              </a:defRPr>
            </a:pPr>
            <a:r>
              <a:rPr kumimoji="0" sz="1900" b="1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שׁרת A</a:t>
            </a:r>
            <a:r>
              <a:rPr kumimoji="0" sz="1900" b="0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900" b="1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מאמת</a:t>
            </a:r>
            <a:r>
              <a:rPr kumimoji="0" sz="1900" b="0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900" b="1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את</a:t>
            </a:r>
            <a:r>
              <a:rPr kumimoji="0" sz="1900" b="0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900" b="1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הצדדים</a:t>
            </a:r>
            <a:r>
              <a:rPr kumimoji="0" sz="1900" b="0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900" b="1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הקשורים</a:t>
            </a:r>
            <a:r>
              <a:rPr kumimoji="0" sz="1900" b="0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900" b="1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לעסקה</a:t>
            </a:r>
            <a:r>
              <a:rPr kumimoji="0" sz="1900" b="0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900" b="1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באמצעות</a:t>
            </a:r>
            <a:r>
              <a:rPr kumimoji="0" sz="1900" b="0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900" b="1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שרת</a:t>
            </a:r>
            <a:r>
              <a:rPr kumimoji="0" sz="1900" b="0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900" b="1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B שמשתמש בחתימה ופרוטוקול</a:t>
            </a:r>
          </a:p>
          <a:p>
            <a:pPr marL="136730" marR="0" lvl="0" indent="-136730" algn="ctr" defTabSz="914400" rtl="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900">
                <a:solidFill>
                  <a:srgbClr val="EE230C"/>
                </a:solidFill>
              </a:defRPr>
            </a:pPr>
            <a:r>
              <a:rPr kumimoji="0" sz="1900" b="1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שרת</a:t>
            </a:r>
            <a:r>
              <a:rPr kumimoji="0" sz="1900" b="0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900" b="1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A</a:t>
            </a:r>
            <a:r>
              <a:rPr kumimoji="0" sz="1900" b="0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900" b="1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מבצע</a:t>
            </a:r>
            <a:r>
              <a:rPr kumimoji="0" sz="1900" b="0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900" b="1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את</a:t>
            </a:r>
            <a:r>
              <a:rPr kumimoji="0" sz="1900" b="0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900" b="1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ההעברת</a:t>
            </a:r>
            <a:r>
              <a:rPr kumimoji="0" sz="1900" b="0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900" b="1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הכסף</a:t>
            </a:r>
            <a:r>
              <a:rPr kumimoji="0" sz="1900" b="0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900" b="1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מחשבון</a:t>
            </a:r>
            <a:r>
              <a:rPr kumimoji="0" sz="1900" b="0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900" b="1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הלקוח</a:t>
            </a:r>
            <a:r>
              <a:rPr kumimoji="0" sz="1900" b="0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900" b="1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לחשבון</a:t>
            </a:r>
            <a:r>
              <a:rPr kumimoji="0" sz="1900" b="0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900" b="1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הסוחר</a:t>
            </a:r>
          </a:p>
          <a:p>
            <a:pPr marL="136730" marR="0" lvl="0" indent="-136730" algn="ctr" defTabSz="914400" rtl="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900">
                <a:solidFill>
                  <a:srgbClr val="EE230C"/>
                </a:solidFill>
              </a:defRPr>
            </a:pPr>
            <a:r>
              <a:rPr kumimoji="0" sz="1900" b="1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המערכת</a:t>
            </a:r>
            <a:r>
              <a:rPr kumimoji="0" sz="1900" b="0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900" b="1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מעדכנת</a:t>
            </a:r>
            <a:r>
              <a:rPr kumimoji="0" sz="1900" b="0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900" b="1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את</a:t>
            </a:r>
            <a:r>
              <a:rPr kumimoji="0" sz="1900" b="0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900" b="1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המידע</a:t>
            </a:r>
            <a:r>
              <a:rPr kumimoji="0" sz="1900" b="0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900" b="1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הקשור</a:t>
            </a:r>
            <a:r>
              <a:rPr kumimoji="0" sz="1900" b="0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900" b="1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לעסקה</a:t>
            </a:r>
          </a:p>
          <a:p>
            <a:pPr marL="136730" marR="0" lvl="0" indent="-136730" algn="ctr" defTabSz="914400" rtl="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900">
                <a:solidFill>
                  <a:srgbClr val="EE230C"/>
                </a:solidFill>
              </a:defRPr>
            </a:pPr>
            <a:r>
              <a:rPr kumimoji="0" sz="1900" b="1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שרת A</a:t>
            </a:r>
            <a:r>
              <a:rPr kumimoji="0" sz="1900" b="0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900" b="1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מחזיר</a:t>
            </a:r>
            <a:r>
              <a:rPr kumimoji="0" sz="1900" b="0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900" b="1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אישור</a:t>
            </a:r>
            <a:r>
              <a:rPr kumimoji="0" sz="1900" b="0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900" b="1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על</a:t>
            </a:r>
            <a:r>
              <a:rPr kumimoji="0" sz="1900" b="0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900" b="1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ביצוע</a:t>
            </a:r>
            <a:r>
              <a:rPr kumimoji="0" sz="1900" b="0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900" b="1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העסקה</a:t>
            </a:r>
          </a:p>
        </p:txBody>
      </p:sp>
      <p:sp>
        <p:nvSpPr>
          <p:cNvPr id="347" name="Line"/>
          <p:cNvSpPr/>
          <p:nvPr/>
        </p:nvSpPr>
        <p:spPr>
          <a:xfrm flipH="1">
            <a:off x="6497608" y="2668792"/>
            <a:ext cx="3308773" cy="98880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45719" rIns="45719"/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sym typeface="Corbel"/>
            </a:endParaRPr>
          </a:p>
        </p:txBody>
      </p:sp>
      <p:sp>
        <p:nvSpPr>
          <p:cNvPr id="348" name="רכישת המוצר"/>
          <p:cNvSpPr txBox="1"/>
          <p:nvPr/>
        </p:nvSpPr>
        <p:spPr>
          <a:xfrm>
            <a:off x="8761259" y="5564221"/>
            <a:ext cx="2090243" cy="36800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marL="0" marR="0" lvl="0" indent="0" algn="ctr" defTabSz="914400" rtl="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סיום</a:t>
            </a:r>
            <a:r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sym typeface="Corbel"/>
              </a:rPr>
              <a:t>העסקה</a:t>
            </a:r>
          </a:p>
        </p:txBody>
      </p:sp>
      <p:sp>
        <p:nvSpPr>
          <p:cNvPr id="349" name="אימות המשתמש בשרת הבנק…"/>
          <p:cNvSpPr txBox="1"/>
          <p:nvPr/>
        </p:nvSpPr>
        <p:spPr>
          <a:xfrm>
            <a:off x="6749288" y="2030245"/>
            <a:ext cx="2924608" cy="46811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marL="194467" marR="0" lvl="0" indent="-194467" algn="ctr" defTabSz="914400" rtl="1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200">
                <a:solidFill>
                  <a:srgbClr val="EE230C"/>
                </a:solidFill>
              </a:defRPr>
            </a:pPr>
            <a:r>
              <a:rPr kumimoji="0" sz="1200" b="1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המערכת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200" b="1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מציגה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200" b="1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את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200" b="1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כל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200" b="1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המידע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200" b="1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הקשור</a:t>
            </a: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 </a:t>
            </a:r>
            <a:r>
              <a:rPr kumimoji="0" sz="1200" b="1" i="0" u="none" strike="noStrike" kern="0" cap="none" spc="0" normalizeH="0" baseline="0" noProof="0">
                <a:ln>
                  <a:noFill/>
                </a:ln>
                <a:solidFill>
                  <a:srgbClr val="EE230C"/>
                </a:solidFill>
                <a:effectLst/>
                <a:uLnTx/>
                <a:uFillTx/>
                <a:latin typeface="Corbel"/>
                <a:sym typeface="Corbel"/>
              </a:rPr>
              <a:t>למוצר</a:t>
            </a:r>
          </a:p>
        </p:txBody>
      </p:sp>
    </p:spTree>
    <p:extLst>
      <p:ext uri="{BB962C8B-B14F-4D97-AF65-F5344CB8AC3E}">
        <p14:creationId xmlns:p14="http://schemas.microsoft.com/office/powerpoint/2010/main" val="46188019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7927" y="378691"/>
            <a:ext cx="1136996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600" u="sng" dirty="0">
                <a:latin typeface="Arial" panose="020B0604020202020204" pitchFamily="34" charset="0"/>
                <a:cs typeface="Arial" panose="020B0604020202020204" pitchFamily="34" charset="0"/>
              </a:rPr>
              <a:t>מסמך אפיון </a:t>
            </a:r>
            <a:r>
              <a:rPr lang="en-US" sz="3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SRS</a:t>
            </a:r>
          </a:p>
          <a:p>
            <a:pPr algn="ctr"/>
            <a:endParaRPr lang="he-IL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28" y="978855"/>
            <a:ext cx="12072872" cy="580967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sp>
        <p:nvSpPr>
          <p:cNvPr id="4" name="מלבן 3"/>
          <p:cNvSpPr/>
          <p:nvPr/>
        </p:nvSpPr>
        <p:spPr>
          <a:xfrm>
            <a:off x="9377218" y="5352473"/>
            <a:ext cx="480291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/>
          <p:cNvSpPr/>
          <p:nvPr/>
        </p:nvSpPr>
        <p:spPr>
          <a:xfrm>
            <a:off x="8401627" y="5352473"/>
            <a:ext cx="480291" cy="406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/>
          <p:cNvSpPr/>
          <p:nvPr/>
        </p:nvSpPr>
        <p:spPr>
          <a:xfrm>
            <a:off x="7489536" y="5352473"/>
            <a:ext cx="480291" cy="406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/>
          <p:cNvSpPr/>
          <p:nvPr/>
        </p:nvSpPr>
        <p:spPr>
          <a:xfrm>
            <a:off x="6613235" y="5352471"/>
            <a:ext cx="480291" cy="406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9377218" y="5758873"/>
            <a:ext cx="480291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100" dirty="0" smtClean="0"/>
              <a:t>מאור</a:t>
            </a:r>
            <a:endParaRPr lang="he-IL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7446240" y="5758873"/>
            <a:ext cx="566882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100" dirty="0" smtClean="0"/>
              <a:t>נדב</a:t>
            </a:r>
            <a:endParaRPr lang="he-IL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8401628" y="5758873"/>
            <a:ext cx="566882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100" dirty="0" smtClean="0"/>
              <a:t>אורן</a:t>
            </a:r>
            <a:endParaRPr lang="he-IL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6519140" y="5758873"/>
            <a:ext cx="566882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100" dirty="0" smtClean="0"/>
              <a:t>אמיתי</a:t>
            </a:r>
            <a:endParaRPr lang="he-IL" sz="1100" dirty="0"/>
          </a:p>
        </p:txBody>
      </p:sp>
      <p:sp>
        <p:nvSpPr>
          <p:cNvPr id="15" name="מלבן 14"/>
          <p:cNvSpPr/>
          <p:nvPr/>
        </p:nvSpPr>
        <p:spPr>
          <a:xfrm>
            <a:off x="4050146" y="3546763"/>
            <a:ext cx="304800" cy="1662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מלבן 16"/>
          <p:cNvSpPr/>
          <p:nvPr/>
        </p:nvSpPr>
        <p:spPr>
          <a:xfrm>
            <a:off x="5301672" y="4008282"/>
            <a:ext cx="314035" cy="1750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מלבן 21"/>
          <p:cNvSpPr/>
          <p:nvPr/>
        </p:nvSpPr>
        <p:spPr>
          <a:xfrm>
            <a:off x="4835236" y="4438073"/>
            <a:ext cx="267855" cy="203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מלבן 23"/>
          <p:cNvSpPr/>
          <p:nvPr/>
        </p:nvSpPr>
        <p:spPr>
          <a:xfrm>
            <a:off x="3592946" y="5454073"/>
            <a:ext cx="267855" cy="203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מלבן 24"/>
          <p:cNvSpPr/>
          <p:nvPr/>
        </p:nvSpPr>
        <p:spPr>
          <a:xfrm>
            <a:off x="4087091" y="5657272"/>
            <a:ext cx="267855" cy="203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25"/>
          <p:cNvSpPr/>
          <p:nvPr/>
        </p:nvSpPr>
        <p:spPr>
          <a:xfrm>
            <a:off x="4087092" y="5889678"/>
            <a:ext cx="267855" cy="203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מלבן 26"/>
          <p:cNvSpPr/>
          <p:nvPr/>
        </p:nvSpPr>
        <p:spPr>
          <a:xfrm>
            <a:off x="5016498" y="6092877"/>
            <a:ext cx="267855" cy="203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מלבן 27"/>
          <p:cNvSpPr/>
          <p:nvPr/>
        </p:nvSpPr>
        <p:spPr>
          <a:xfrm>
            <a:off x="11088255" y="2692052"/>
            <a:ext cx="143164" cy="203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מלבן 31"/>
          <p:cNvSpPr/>
          <p:nvPr/>
        </p:nvSpPr>
        <p:spPr>
          <a:xfrm>
            <a:off x="4496951" y="3519597"/>
            <a:ext cx="396013" cy="2132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מלבן 33"/>
          <p:cNvSpPr/>
          <p:nvPr/>
        </p:nvSpPr>
        <p:spPr>
          <a:xfrm>
            <a:off x="5301672" y="4433026"/>
            <a:ext cx="396013" cy="2132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מלבן 34"/>
          <p:cNvSpPr/>
          <p:nvPr/>
        </p:nvSpPr>
        <p:spPr>
          <a:xfrm>
            <a:off x="10165768" y="3794991"/>
            <a:ext cx="396013" cy="21329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מלבן 35"/>
          <p:cNvSpPr/>
          <p:nvPr/>
        </p:nvSpPr>
        <p:spPr>
          <a:xfrm>
            <a:off x="5067876" y="3522673"/>
            <a:ext cx="352715" cy="2358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מלבן 37"/>
          <p:cNvSpPr/>
          <p:nvPr/>
        </p:nvSpPr>
        <p:spPr>
          <a:xfrm>
            <a:off x="4667831" y="5887419"/>
            <a:ext cx="352715" cy="2358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מלבן 39"/>
          <p:cNvSpPr/>
          <p:nvPr/>
        </p:nvSpPr>
        <p:spPr>
          <a:xfrm>
            <a:off x="10772280" y="3794991"/>
            <a:ext cx="352715" cy="2358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מלבן 41"/>
          <p:cNvSpPr/>
          <p:nvPr/>
        </p:nvSpPr>
        <p:spPr>
          <a:xfrm>
            <a:off x="10730920" y="3323251"/>
            <a:ext cx="352715" cy="2358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מלבן 42"/>
          <p:cNvSpPr/>
          <p:nvPr/>
        </p:nvSpPr>
        <p:spPr>
          <a:xfrm>
            <a:off x="11284321" y="2684002"/>
            <a:ext cx="112939" cy="2112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44" name="מלבן 43"/>
          <p:cNvSpPr/>
          <p:nvPr/>
        </p:nvSpPr>
        <p:spPr>
          <a:xfrm>
            <a:off x="11450680" y="2681804"/>
            <a:ext cx="127206" cy="1782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5" name="מלבן 44"/>
          <p:cNvSpPr/>
          <p:nvPr/>
        </p:nvSpPr>
        <p:spPr>
          <a:xfrm>
            <a:off x="11672299" y="2679321"/>
            <a:ext cx="171183" cy="1982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מלבן 36"/>
          <p:cNvSpPr/>
          <p:nvPr/>
        </p:nvSpPr>
        <p:spPr>
          <a:xfrm>
            <a:off x="11231419" y="3735076"/>
            <a:ext cx="352969" cy="333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234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01183" y="0"/>
            <a:ext cx="10018713" cy="452582"/>
          </a:xfrm>
        </p:spPr>
        <p:txBody>
          <a:bodyPr>
            <a:normAutofit fontScale="90000"/>
          </a:bodyPr>
          <a:lstStyle/>
          <a:p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הסבר מסמך אפיון</a:t>
            </a:r>
          </a:p>
        </p:txBody>
      </p:sp>
      <p:graphicFrame>
        <p:nvGraphicFramePr>
          <p:cNvPr id="6" name="מציין מיקום תוכן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1837406"/>
              </p:ext>
            </p:extLst>
          </p:nvPr>
        </p:nvGraphicFramePr>
        <p:xfrm>
          <a:off x="415638" y="515069"/>
          <a:ext cx="11068915" cy="595038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213783">
                  <a:extLst>
                    <a:ext uri="{9D8B030D-6E8A-4147-A177-3AD203B41FA5}">
                      <a16:colId xmlns:a16="http://schemas.microsoft.com/office/drawing/2014/main" val="4119300209"/>
                    </a:ext>
                  </a:extLst>
                </a:gridCol>
                <a:gridCol w="2213783">
                  <a:extLst>
                    <a:ext uri="{9D8B030D-6E8A-4147-A177-3AD203B41FA5}">
                      <a16:colId xmlns:a16="http://schemas.microsoft.com/office/drawing/2014/main" val="4268453003"/>
                    </a:ext>
                  </a:extLst>
                </a:gridCol>
                <a:gridCol w="2213783">
                  <a:extLst>
                    <a:ext uri="{9D8B030D-6E8A-4147-A177-3AD203B41FA5}">
                      <a16:colId xmlns:a16="http://schemas.microsoft.com/office/drawing/2014/main" val="511966058"/>
                    </a:ext>
                  </a:extLst>
                </a:gridCol>
                <a:gridCol w="2213783">
                  <a:extLst>
                    <a:ext uri="{9D8B030D-6E8A-4147-A177-3AD203B41FA5}">
                      <a16:colId xmlns:a16="http://schemas.microsoft.com/office/drawing/2014/main" val="3561039181"/>
                    </a:ext>
                  </a:extLst>
                </a:gridCol>
                <a:gridCol w="2213783">
                  <a:extLst>
                    <a:ext uri="{9D8B030D-6E8A-4147-A177-3AD203B41FA5}">
                      <a16:colId xmlns:a16="http://schemas.microsoft.com/office/drawing/2014/main" val="3678008554"/>
                    </a:ext>
                  </a:extLst>
                </a:gridCol>
              </a:tblGrid>
              <a:tr h="1552323">
                <a:tc>
                  <a:txBody>
                    <a:bodyPr/>
                    <a:lstStyle/>
                    <a:p>
                      <a:pPr algn="ctr" rtl="1"/>
                      <a:r>
                        <a:rPr lang="he-IL" sz="14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מאמרים</a:t>
                      </a:r>
                    </a:p>
                    <a:p>
                      <a:pPr algn="ctr" rtl="1"/>
                      <a:endParaRPr lang="he-IL" sz="1400" u="none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1"/>
                      <a:endParaRPr lang="he-IL" sz="1400" u="none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1"/>
                      <a:endParaRPr lang="he-IL" sz="1400" u="none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1"/>
                      <a:r>
                        <a:rPr lang="he-IL" sz="14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סעיפים </a:t>
                      </a:r>
                    </a:p>
                    <a:p>
                      <a:pPr algn="ctr" rtl="1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SRS</a:t>
                      </a:r>
                      <a:endParaRPr lang="he-IL" sz="140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UML Sequence Diagram</a:t>
                      </a:r>
                      <a:endParaRPr lang="he-IL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1"/>
                      <a:endParaRPr lang="he-IL" sz="140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Dysmap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optimizer</a:t>
                      </a:r>
                    </a:p>
                    <a:p>
                      <a:pPr algn="ctr" rtl="1"/>
                      <a:r>
                        <a:rPr lang="en-US" sz="1400" b="1" dirty="0" smtClean="0"/>
                        <a:t>Algorithm</a:t>
                      </a:r>
                      <a:endParaRPr lang="he-IL" sz="1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endParaRPr lang="he-IL" sz="140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 smtClean="0"/>
                        <a:t>AORE &amp;</a:t>
                      </a:r>
                      <a:r>
                        <a:rPr lang="en-US" sz="1400" b="1" u="none" dirty="0" smtClean="0"/>
                        <a:t>RCT</a:t>
                      </a:r>
                    </a:p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dirty="0" smtClean="0"/>
                        <a:t>And </a:t>
                      </a:r>
                      <a:r>
                        <a:rPr lang="en-US" sz="1400" b="1" dirty="0" smtClean="0"/>
                        <a:t>CIA</a:t>
                      </a:r>
                      <a:endParaRPr lang="he-IL" sz="1400" b="1" dirty="0" smtClean="0"/>
                    </a:p>
                    <a:p>
                      <a:pPr algn="ctr" rtl="1"/>
                      <a:endParaRPr lang="he-IL" sz="140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b="1" dirty="0" smtClean="0"/>
                        <a:t>ארכיטקטורה</a:t>
                      </a:r>
                      <a:r>
                        <a:rPr lang="he-IL" sz="1400" b="1" baseline="0" dirty="0" smtClean="0"/>
                        <a:t>-</a:t>
                      </a:r>
                      <a:r>
                        <a:rPr lang="en-US" sz="1400" b="1" baseline="0" dirty="0" smtClean="0"/>
                        <a:t>client Server</a:t>
                      </a:r>
                      <a:endParaRPr lang="he-IL" sz="1400" b="1" dirty="0" smtClean="0"/>
                    </a:p>
                    <a:p>
                      <a:pPr algn="ctr" rtl="1"/>
                      <a:endParaRPr lang="he-IL" sz="140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71270"/>
                  </a:ext>
                </a:extLst>
              </a:tr>
              <a:tr h="2035268">
                <a:tc>
                  <a:txBody>
                    <a:bodyPr/>
                    <a:lstStyle/>
                    <a:p>
                      <a:pPr algn="ctr" rtl="1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 Perspective </a:t>
                      </a:r>
                      <a:endParaRPr lang="he-IL" sz="140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u="none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המערכת</a:t>
                      </a:r>
                      <a:r>
                        <a:rPr lang="he-IL" sz="1400" u="none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בנויה משני חלקים:</a:t>
                      </a:r>
                    </a:p>
                    <a:p>
                      <a:pPr marL="342900" indent="-342900" algn="ctr" rtl="1">
                        <a:buAutoNum type="arabicPeriod"/>
                      </a:pPr>
                      <a:r>
                        <a:rPr lang="he-IL" sz="1400" u="none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איפיון</a:t>
                      </a:r>
                      <a:r>
                        <a:rPr lang="he-IL" sz="1400" u="none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פונקציית האופטימיזציה</a:t>
                      </a:r>
                      <a:r>
                        <a:rPr lang="en-US" sz="1400" u="none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he-IL" sz="1400" u="none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על פי המודל העסקי.</a:t>
                      </a:r>
                    </a:p>
                    <a:p>
                      <a:pPr marL="342900" indent="-342900" algn="ctr" rtl="1">
                        <a:buAutoNum type="arabicPeriod"/>
                      </a:pPr>
                      <a:r>
                        <a:rPr lang="he-IL" sz="1400" u="none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קביעת הפרמטרים עליהם תבוצע </a:t>
                      </a:r>
                      <a:r>
                        <a:rPr lang="he-IL" sz="1400" u="none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האופטימזציה</a:t>
                      </a:r>
                      <a:r>
                        <a:rPr lang="he-IL" sz="1400" u="none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he-IL" sz="1400" u="none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rtl="1"/>
                      <a:endParaRPr lang="he-IL" sz="140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המערכת מורכבת ממספר מודולים כדוגמת מקרה הלימוד בו נבחן מודול ה</a:t>
                      </a:r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trade processing-</a:t>
                      </a:r>
                      <a:r>
                        <a:rPr lang="he-IL" sz="14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מודולים נוספים הקיימים במערכת הינם: </a:t>
                      </a:r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View</a:t>
                      </a:r>
                      <a:r>
                        <a:rPr lang="he-IL" sz="14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Trade capture</a:t>
                      </a:r>
                      <a:r>
                        <a:rPr lang="he-IL" sz="14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.</a:t>
                      </a:r>
                    </a:p>
                    <a:p>
                      <a:pPr algn="ctr" rtl="1"/>
                      <a:endParaRPr lang="he-IL" sz="140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המערכת מורכבת מ3 רכיבים:</a:t>
                      </a:r>
                    </a:p>
                    <a:p>
                      <a:pPr algn="ctr"/>
                      <a:r>
                        <a:rPr lang="he-IL" sz="14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רכיב שרת</a:t>
                      </a:r>
                    </a:p>
                    <a:p>
                      <a:pPr algn="ctr"/>
                      <a:r>
                        <a:rPr lang="he-IL" sz="14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רכיב לקוח</a:t>
                      </a:r>
                    </a:p>
                    <a:p>
                      <a:pPr algn="ctr"/>
                      <a:r>
                        <a:rPr lang="he-IL" sz="14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רכיב הבנק</a:t>
                      </a:r>
                    </a:p>
                    <a:p>
                      <a:pPr algn="ctr" rtl="1"/>
                      <a:endParaRPr lang="he-IL" sz="140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331235"/>
                  </a:ext>
                </a:extLst>
              </a:tr>
              <a:tr h="1051944">
                <a:tc>
                  <a:txBody>
                    <a:bodyPr/>
                    <a:lstStyle/>
                    <a:p>
                      <a:pPr algn="ctr" rtl="1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Classes &amp; Characteristics</a:t>
                      </a:r>
                      <a:endParaRPr lang="he-IL" sz="140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u="none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המוצר</a:t>
                      </a:r>
                      <a:r>
                        <a:rPr lang="he-IL" sz="1400" u="none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נותן מענה לתאגידים וחברות גדולות</a:t>
                      </a:r>
                      <a:r>
                        <a:rPr lang="en-US" sz="1400" u="none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he-IL" sz="1400" u="none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ctr" rtl="1"/>
                      <a:endParaRPr lang="he-IL" sz="140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695685"/>
                  </a:ext>
                </a:extLst>
              </a:tr>
              <a:tr h="1310851">
                <a:tc>
                  <a:txBody>
                    <a:bodyPr/>
                    <a:lstStyle/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 &amp; Implementation Constraints</a:t>
                      </a:r>
                      <a:endParaRPr lang="he-IL" sz="1400" u="none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1"/>
                      <a:endParaRPr lang="he-IL" sz="140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הרכיב</a:t>
                      </a:r>
                      <a:r>
                        <a:rPr lang="he-IL" sz="1400" u="non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חייב להיות אצל שני הישויות גם הקונה וגם המוכר</a:t>
                      </a:r>
                      <a:endParaRPr lang="he-IL" sz="1400" u="none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1"/>
                      <a:endParaRPr lang="he-IL" sz="140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השיטה מבוססת ארכיטקטורה </a:t>
                      </a:r>
                    </a:p>
                    <a:p>
                      <a:pPr algn="ctr" rtl="1"/>
                      <a:endParaRPr lang="he-IL" sz="140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048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52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406400"/>
          </a:xfrm>
        </p:spPr>
        <p:txBody>
          <a:bodyPr>
            <a:normAutofit fontScale="90000"/>
          </a:bodyPr>
          <a:lstStyle/>
          <a:p>
            <a:r>
              <a:rPr lang="he-IL" dirty="0"/>
              <a:t>הסבר מסמך אפיון</a:t>
            </a:r>
          </a:p>
        </p:txBody>
      </p:sp>
      <p:graphicFrame>
        <p:nvGraphicFramePr>
          <p:cNvPr id="6" name="מציין מיקום תוכן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125863"/>
              </p:ext>
            </p:extLst>
          </p:nvPr>
        </p:nvGraphicFramePr>
        <p:xfrm>
          <a:off x="370115" y="406401"/>
          <a:ext cx="11132910" cy="638821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226582">
                  <a:extLst>
                    <a:ext uri="{9D8B030D-6E8A-4147-A177-3AD203B41FA5}">
                      <a16:colId xmlns:a16="http://schemas.microsoft.com/office/drawing/2014/main" val="4119300209"/>
                    </a:ext>
                  </a:extLst>
                </a:gridCol>
                <a:gridCol w="2226582">
                  <a:extLst>
                    <a:ext uri="{9D8B030D-6E8A-4147-A177-3AD203B41FA5}">
                      <a16:colId xmlns:a16="http://schemas.microsoft.com/office/drawing/2014/main" val="4268453003"/>
                    </a:ext>
                  </a:extLst>
                </a:gridCol>
                <a:gridCol w="2226582">
                  <a:extLst>
                    <a:ext uri="{9D8B030D-6E8A-4147-A177-3AD203B41FA5}">
                      <a16:colId xmlns:a16="http://schemas.microsoft.com/office/drawing/2014/main" val="511966058"/>
                    </a:ext>
                  </a:extLst>
                </a:gridCol>
                <a:gridCol w="2226582">
                  <a:extLst>
                    <a:ext uri="{9D8B030D-6E8A-4147-A177-3AD203B41FA5}">
                      <a16:colId xmlns:a16="http://schemas.microsoft.com/office/drawing/2014/main" val="3561039181"/>
                    </a:ext>
                  </a:extLst>
                </a:gridCol>
                <a:gridCol w="2226582">
                  <a:extLst>
                    <a:ext uri="{9D8B030D-6E8A-4147-A177-3AD203B41FA5}">
                      <a16:colId xmlns:a16="http://schemas.microsoft.com/office/drawing/2014/main" val="3678008554"/>
                    </a:ext>
                  </a:extLst>
                </a:gridCol>
              </a:tblGrid>
              <a:tr h="1813914">
                <a:tc>
                  <a:txBody>
                    <a:bodyPr/>
                    <a:lstStyle/>
                    <a:p>
                      <a:pPr algn="ctr" rtl="1"/>
                      <a:r>
                        <a:rPr lang="he-IL" sz="14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מאמרים</a:t>
                      </a:r>
                    </a:p>
                    <a:p>
                      <a:pPr algn="ctr" rtl="1"/>
                      <a:endParaRPr lang="he-IL" sz="1400" u="none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1"/>
                      <a:endParaRPr lang="he-IL" sz="1400" u="none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1"/>
                      <a:endParaRPr lang="he-IL" sz="1400" u="none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1"/>
                      <a:r>
                        <a:rPr lang="he-IL" sz="14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סעיפים </a:t>
                      </a:r>
                    </a:p>
                    <a:p>
                      <a:pPr algn="ctr" rtl="1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SRS</a:t>
                      </a:r>
                      <a:endParaRPr lang="he-IL" sz="140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UML Sequence Diagram</a:t>
                      </a:r>
                      <a:endParaRPr lang="he-IL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Dysmap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optimizer</a:t>
                      </a:r>
                    </a:p>
                    <a:p>
                      <a:pPr algn="ctr" rtl="1"/>
                      <a:r>
                        <a:rPr lang="en-US" sz="1400" b="1" dirty="0" smtClean="0"/>
                        <a:t>Algorithm</a:t>
                      </a:r>
                      <a:endParaRPr lang="he-IL" sz="1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 smtClean="0"/>
                        <a:t>AORE &amp;</a:t>
                      </a:r>
                      <a:r>
                        <a:rPr lang="en-US" sz="1400" b="1" u="none" dirty="0" smtClean="0"/>
                        <a:t>RCT</a:t>
                      </a:r>
                    </a:p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dirty="0" smtClean="0"/>
                        <a:t>And </a:t>
                      </a:r>
                      <a:r>
                        <a:rPr lang="en-US" sz="1400" b="1" dirty="0" smtClean="0"/>
                        <a:t>CIA</a:t>
                      </a:r>
                      <a:endParaRPr lang="he-IL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b="1" dirty="0" smtClean="0"/>
                        <a:t>ארכיטקטורה</a:t>
                      </a:r>
                      <a:r>
                        <a:rPr lang="he-IL" sz="1400" b="1" baseline="0" dirty="0" smtClean="0"/>
                        <a:t>-</a:t>
                      </a:r>
                      <a:r>
                        <a:rPr lang="en-US" sz="1400" b="1" baseline="0" dirty="0" smtClean="0"/>
                        <a:t>client Server</a:t>
                      </a:r>
                      <a:endParaRPr lang="he-IL" sz="14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71270"/>
                  </a:ext>
                </a:extLst>
              </a:tr>
              <a:tr h="807537">
                <a:tc>
                  <a:txBody>
                    <a:bodyPr/>
                    <a:lstStyle/>
                    <a:p>
                      <a:pPr algn="ctr" rtl="1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Interfaces</a:t>
                      </a:r>
                      <a:endParaRPr lang="he-IL" sz="140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1.באמצעות</a:t>
                      </a:r>
                      <a:r>
                        <a:rPr lang="he-IL" sz="1400" u="non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u="non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SMS</a:t>
                      </a:r>
                      <a:endParaRPr lang="he-IL" sz="1400" u="none" baseline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1"/>
                      <a:r>
                        <a:rPr lang="he-IL" sz="1400" u="non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2.באמצעות קול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u="none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695685"/>
                  </a:ext>
                </a:extLst>
              </a:tr>
              <a:tr h="807537">
                <a:tc>
                  <a:txBody>
                    <a:bodyPr/>
                    <a:lstStyle/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Hardware Interfaces </a:t>
                      </a:r>
                      <a:endParaRPr lang="he-IL" sz="1400" u="none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1"/>
                      <a:endParaRPr lang="he-IL" sz="140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1.רכיב</a:t>
                      </a:r>
                      <a:r>
                        <a:rPr lang="he-IL" sz="1400" u="non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Java 2 Micro</a:t>
                      </a:r>
                      <a:endParaRPr lang="he-IL" sz="140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u="none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101311"/>
                  </a:ext>
                </a:extLst>
              </a:tr>
              <a:tr h="1681596">
                <a:tc>
                  <a:txBody>
                    <a:bodyPr/>
                    <a:lstStyle/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Software Interfaces</a:t>
                      </a:r>
                      <a:endParaRPr lang="he-IL" sz="1400" u="none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1"/>
                      <a:endParaRPr lang="he-IL" sz="140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1.Moblie </a:t>
                      </a:r>
                      <a:r>
                        <a:rPr lang="en-US" sz="1400" u="none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FeliCa</a:t>
                      </a:r>
                      <a:endParaRPr lang="en-US" sz="1400" u="none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1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2.PayPal</a:t>
                      </a:r>
                    </a:p>
                    <a:p>
                      <a:pPr algn="ctr" rtl="1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3.Pay-Box</a:t>
                      </a:r>
                    </a:p>
                    <a:p>
                      <a:pPr algn="ctr" rtl="1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4.Nokia</a:t>
                      </a:r>
                      <a:r>
                        <a:rPr lang="en-US" sz="1400" u="non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Wallet</a:t>
                      </a:r>
                    </a:p>
                    <a:p>
                      <a:pPr algn="ctr" rtl="1"/>
                      <a:r>
                        <a:rPr lang="en-US" sz="1400" u="non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5.Vodafonce m-pay bill</a:t>
                      </a:r>
                      <a:endParaRPr lang="he-IL" sz="140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instruction, Trade cancellation, Modify sales credit</a:t>
                      </a:r>
                      <a:r>
                        <a:rPr lang="he-IL" sz="14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...) מתחברים למערכות חיצוניות </a:t>
                      </a:r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interface out</a:t>
                      </a:r>
                      <a:r>
                        <a:rPr lang="he-IL" sz="14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</a:p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אין הגדרה מדויקת של הדרישה.</a:t>
                      </a:r>
                    </a:p>
                    <a:p>
                      <a:pPr algn="ctr" rtl="1"/>
                      <a:endParaRPr lang="he-IL" sz="140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685848"/>
                  </a:ext>
                </a:extLst>
              </a:tr>
              <a:tr h="1160905">
                <a:tc>
                  <a:txBody>
                    <a:bodyPr/>
                    <a:lstStyle/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Communications Interfaces</a:t>
                      </a:r>
                      <a:endParaRPr lang="he-IL" sz="140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1.Wide Web using SOAP messages</a:t>
                      </a:r>
                      <a:endParaRPr lang="he-IL" sz="1400" b="0" i="0" u="none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 rtl="1"/>
                      <a:r>
                        <a:rPr lang="en-US" sz="14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 Bluetooth</a:t>
                      </a:r>
                      <a:endParaRPr lang="he-IL" sz="1400" b="0" i="0" u="none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 rtl="1"/>
                      <a:r>
                        <a:rPr lang="en-US" sz="14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3.NFC</a:t>
                      </a:r>
                    </a:p>
                    <a:p>
                      <a:pPr algn="ctr" rtl="1"/>
                      <a:r>
                        <a:rPr lang="en-US" sz="14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 Infrared</a:t>
                      </a:r>
                      <a:endParaRPr lang="he-IL" sz="1400" b="0" i="0" u="none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u="none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856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65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05983" y="64656"/>
            <a:ext cx="10018713" cy="424872"/>
          </a:xfrm>
        </p:spPr>
        <p:txBody>
          <a:bodyPr>
            <a:normAutofit fontScale="90000"/>
          </a:bodyPr>
          <a:lstStyle/>
          <a:p>
            <a:r>
              <a:rPr lang="he-IL" dirty="0"/>
              <a:t>הסבר מסמך אפיון</a:t>
            </a:r>
          </a:p>
        </p:txBody>
      </p:sp>
      <p:graphicFrame>
        <p:nvGraphicFramePr>
          <p:cNvPr id="6" name="מציין מיקום תוכן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5632799"/>
              </p:ext>
            </p:extLst>
          </p:nvPr>
        </p:nvGraphicFramePr>
        <p:xfrm>
          <a:off x="1027214" y="554181"/>
          <a:ext cx="10614355" cy="5962299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122871">
                  <a:extLst>
                    <a:ext uri="{9D8B030D-6E8A-4147-A177-3AD203B41FA5}">
                      <a16:colId xmlns:a16="http://schemas.microsoft.com/office/drawing/2014/main" val="4119300209"/>
                    </a:ext>
                  </a:extLst>
                </a:gridCol>
                <a:gridCol w="2122871">
                  <a:extLst>
                    <a:ext uri="{9D8B030D-6E8A-4147-A177-3AD203B41FA5}">
                      <a16:colId xmlns:a16="http://schemas.microsoft.com/office/drawing/2014/main" val="4268453003"/>
                    </a:ext>
                  </a:extLst>
                </a:gridCol>
                <a:gridCol w="2122871">
                  <a:extLst>
                    <a:ext uri="{9D8B030D-6E8A-4147-A177-3AD203B41FA5}">
                      <a16:colId xmlns:a16="http://schemas.microsoft.com/office/drawing/2014/main" val="511966058"/>
                    </a:ext>
                  </a:extLst>
                </a:gridCol>
                <a:gridCol w="2122871">
                  <a:extLst>
                    <a:ext uri="{9D8B030D-6E8A-4147-A177-3AD203B41FA5}">
                      <a16:colId xmlns:a16="http://schemas.microsoft.com/office/drawing/2014/main" val="3561039181"/>
                    </a:ext>
                  </a:extLst>
                </a:gridCol>
                <a:gridCol w="2122871">
                  <a:extLst>
                    <a:ext uri="{9D8B030D-6E8A-4147-A177-3AD203B41FA5}">
                      <a16:colId xmlns:a16="http://schemas.microsoft.com/office/drawing/2014/main" val="3678008554"/>
                    </a:ext>
                  </a:extLst>
                </a:gridCol>
              </a:tblGrid>
              <a:tr h="849746">
                <a:tc>
                  <a:txBody>
                    <a:bodyPr/>
                    <a:lstStyle/>
                    <a:p>
                      <a:pPr algn="ctr" rtl="1"/>
                      <a:r>
                        <a:rPr lang="he-IL" sz="12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מאמרים</a:t>
                      </a:r>
                    </a:p>
                    <a:p>
                      <a:pPr algn="ctr" rtl="1"/>
                      <a:endParaRPr lang="he-IL" sz="1200" u="none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1"/>
                      <a:endParaRPr lang="he-IL" sz="1200" u="none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1"/>
                      <a:endParaRPr lang="he-IL" sz="1200" u="none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1"/>
                      <a:endParaRPr lang="he-IL" sz="1200" u="none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1"/>
                      <a:endParaRPr lang="he-IL" sz="1200" u="none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1"/>
                      <a:r>
                        <a:rPr lang="he-IL" sz="12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סעיפים </a:t>
                      </a:r>
                    </a:p>
                    <a:p>
                      <a:pPr algn="ctr" rtl="1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SRS</a:t>
                      </a:r>
                      <a:endParaRPr lang="he-IL" sz="120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4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UML Sequence Diagram</a:t>
                      </a:r>
                      <a:endParaRPr lang="he-IL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Dysmap</a:t>
                      </a: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optimizer</a:t>
                      </a:r>
                    </a:p>
                    <a:p>
                      <a:pPr algn="ctr" rtl="1"/>
                      <a:r>
                        <a:rPr lang="en-US" sz="1400" b="1" dirty="0" smtClean="0"/>
                        <a:t>Algorithm</a:t>
                      </a:r>
                      <a:endParaRPr lang="he-IL" sz="1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b="1" dirty="0" smtClean="0"/>
                        <a:t>AORE &amp;</a:t>
                      </a:r>
                      <a:r>
                        <a:rPr lang="en-US" sz="1400" b="1" u="none" dirty="0" smtClean="0"/>
                        <a:t>RCT</a:t>
                      </a:r>
                    </a:p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dirty="0" smtClean="0"/>
                        <a:t>And </a:t>
                      </a:r>
                      <a:r>
                        <a:rPr lang="en-US" sz="1400" b="1" dirty="0" smtClean="0"/>
                        <a:t>CIA</a:t>
                      </a:r>
                      <a:endParaRPr lang="he-IL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1400" b="1" dirty="0" smtClean="0"/>
                        <a:t>ארכיטקטורה</a:t>
                      </a:r>
                      <a:r>
                        <a:rPr lang="he-IL" sz="1400" b="1" baseline="0" dirty="0" smtClean="0"/>
                        <a:t>-</a:t>
                      </a:r>
                      <a:r>
                        <a:rPr lang="en-US" sz="1400" b="1" baseline="0" dirty="0" smtClean="0"/>
                        <a:t>client Server</a:t>
                      </a:r>
                      <a:endParaRPr lang="he-IL" sz="14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71270"/>
                  </a:ext>
                </a:extLst>
              </a:tr>
              <a:tr h="1664619">
                <a:tc>
                  <a:txBody>
                    <a:bodyPr/>
                    <a:lstStyle/>
                    <a:p>
                      <a:pPr algn="ctr" rtl="1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Functional Requirements</a:t>
                      </a:r>
                      <a:endParaRPr lang="he-IL" sz="120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200" u="non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1.בחירת מוצר</a:t>
                      </a:r>
                    </a:p>
                    <a:p>
                      <a:pPr algn="ctr" rtl="1"/>
                      <a:r>
                        <a:rPr lang="he-IL" sz="1200" u="non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2.ביצוע תשלום</a:t>
                      </a:r>
                    </a:p>
                    <a:p>
                      <a:pPr algn="ctr" rtl="1"/>
                      <a:r>
                        <a:rPr lang="he-IL" sz="1200" u="non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3.קבלת חשבונית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rtl="1">
                        <a:buAutoNum type="arabicPeriod"/>
                      </a:pPr>
                      <a:r>
                        <a:rPr lang="he-IL" sz="1200" u="none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קבלת הקלט(</a:t>
                      </a:r>
                      <a:r>
                        <a:rPr lang="he-IL" sz="1200" u="none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פונ</a:t>
                      </a:r>
                      <a:r>
                        <a:rPr lang="he-IL" sz="1200" u="none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' </a:t>
                      </a:r>
                      <a:r>
                        <a:rPr lang="he-IL" sz="1200" u="none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האופטימזציה</a:t>
                      </a:r>
                      <a:r>
                        <a:rPr lang="he-IL" sz="1200" u="none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ופרמטרים מהמשתמש)</a:t>
                      </a:r>
                    </a:p>
                    <a:p>
                      <a:pPr marL="342900" indent="-342900" algn="ctr" rtl="1">
                        <a:buAutoNum type="arabicPeriod"/>
                      </a:pPr>
                      <a:r>
                        <a:rPr lang="he-IL" sz="1200" u="none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הפעלת אלגוריתם האופטימיזציה.</a:t>
                      </a:r>
                      <a:endParaRPr lang="he-IL" sz="1200" u="none" dirty="0" smtClean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indent="-22860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he-IL" sz="12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המערכת  צריכה לתמוך ביצירת עסקה חדשה.</a:t>
                      </a:r>
                    </a:p>
                    <a:p>
                      <a:pPr marL="228600" marR="0" indent="-22860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he-IL" sz="12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המערכת צריכה לבצע פעולת ביטול עסקה(מספר עסקאות).</a:t>
                      </a:r>
                    </a:p>
                    <a:p>
                      <a:pPr marL="228600" marR="0" indent="-22860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he-IL" sz="12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המערכת צריכה להציג את תיק הלקוח.</a:t>
                      </a:r>
                    </a:p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200" u="none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defRPr/>
                      </a:pPr>
                      <a:r>
                        <a:rPr lang="he-IL" sz="12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פתיחה וניהול חשבון</a:t>
                      </a:r>
                    </a:p>
                    <a:p>
                      <a:pPr algn="ctr" rtl="1">
                        <a:defRPr/>
                      </a:pPr>
                      <a:r>
                        <a:rPr lang="he-IL" sz="12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2.ניהול סחורה</a:t>
                      </a:r>
                    </a:p>
                    <a:p>
                      <a:pPr algn="ctr" rtl="1">
                        <a:defRPr/>
                      </a:pPr>
                      <a:r>
                        <a:rPr lang="he-IL" sz="12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3.ניהול קנייה ומכירה של סחורה</a:t>
                      </a:r>
                    </a:p>
                    <a:p>
                      <a:pPr algn="ctr" rtl="1">
                        <a:defRPr/>
                      </a:pPr>
                      <a:r>
                        <a:rPr lang="he-IL" sz="12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4.משיכה והפקדה של כסף באמצעות המערכת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331235"/>
                  </a:ext>
                </a:extLst>
              </a:tr>
              <a:tr h="1314173">
                <a:tc>
                  <a:txBody>
                    <a:bodyPr/>
                    <a:lstStyle/>
                    <a:p>
                      <a:pPr algn="ctr" rtl="1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Security Requirements</a:t>
                      </a:r>
                      <a:endParaRPr lang="he-IL" sz="120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2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1.כרטיס</a:t>
                      </a:r>
                      <a:r>
                        <a:rPr lang="he-IL" sz="1200" u="non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u="non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USIM</a:t>
                      </a:r>
                      <a:r>
                        <a:rPr lang="he-IL" sz="1200" u="none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</a:t>
                      </a:r>
                      <a:r>
                        <a:rPr lang="en-US" sz="1200" b="0" i="0" u="non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Java 2 Micro</a:t>
                      </a:r>
                      <a:endParaRPr lang="he-IL" sz="1200" u="none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1"/>
                      <a:endParaRPr lang="he-IL" sz="120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20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2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ישנה התייחסות לדרישת </a:t>
                      </a:r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Security</a:t>
                      </a:r>
                      <a:r>
                        <a:rPr lang="he-IL" sz="12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עבור כל </a:t>
                      </a:r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Core Feature:</a:t>
                      </a:r>
                    </a:p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Manuel price input, </a:t>
                      </a:r>
                    </a:p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Trade cancellation.</a:t>
                      </a:r>
                    </a:p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2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אך אין דרישה מדויקת!</a:t>
                      </a:r>
                    </a:p>
                    <a:p>
                      <a:pPr algn="ctr" rtl="1"/>
                      <a:endParaRPr lang="he-IL" sz="120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2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על המערכת לאמת את </a:t>
                      </a:r>
                      <a:r>
                        <a:rPr lang="he-IL" sz="1200" u="none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היישויות</a:t>
                      </a:r>
                      <a:r>
                        <a:rPr lang="he-IL" sz="12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שמשתתפות בעסקה ולוודא שהמידע הנכון עודכן</a:t>
                      </a:r>
                    </a:p>
                    <a:p>
                      <a:pPr algn="ctr" rtl="1"/>
                      <a:endParaRPr lang="he-IL" sz="120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274300"/>
                  </a:ext>
                </a:extLst>
              </a:tr>
              <a:tr h="1314173">
                <a:tc>
                  <a:txBody>
                    <a:bodyPr/>
                    <a:lstStyle/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Performance Requirements</a:t>
                      </a:r>
                      <a:endParaRPr lang="he-IL" sz="1200" u="none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1"/>
                      <a:endParaRPr lang="he-IL" sz="120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20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200" u="none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2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ישנה התייחסות לדרישת </a:t>
                      </a:r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performance</a:t>
                      </a:r>
                      <a:r>
                        <a:rPr lang="he-IL" sz="12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עבור כל </a:t>
                      </a:r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Core Feature:</a:t>
                      </a:r>
                      <a:endParaRPr lang="he-IL" sz="1200" u="none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1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instruction</a:t>
                      </a:r>
                      <a:r>
                        <a:rPr lang="he-IL" sz="12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Trade Cancellation</a:t>
                      </a:r>
                      <a:r>
                        <a:rPr lang="he-IL" sz="12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ctr" rtl="1"/>
                      <a:r>
                        <a:rPr lang="he-IL" sz="12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אין דרישה מדויקת!</a:t>
                      </a:r>
                    </a:p>
                    <a:p>
                      <a:pPr algn="ctr" rtl="1"/>
                      <a:endParaRPr lang="he-IL" sz="120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20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035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68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487218"/>
          </a:xfrm>
        </p:spPr>
        <p:txBody>
          <a:bodyPr>
            <a:normAutofit fontScale="90000"/>
          </a:bodyPr>
          <a:lstStyle/>
          <a:p>
            <a:r>
              <a:rPr lang="he-IL" u="sng" dirty="0"/>
              <a:t>השוואה בין הטכניקות </a:t>
            </a:r>
            <a:r>
              <a:rPr lang="he-IL" u="sng" dirty="0" smtClean="0"/>
              <a:t/>
            </a:r>
            <a:br>
              <a:rPr lang="he-IL" u="sng" dirty="0" smtClean="0"/>
            </a:br>
            <a:endParaRPr lang="he-IL" u="sng" dirty="0"/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4851487"/>
              </p:ext>
            </p:extLst>
          </p:nvPr>
        </p:nvGraphicFramePr>
        <p:xfrm>
          <a:off x="812800" y="2207490"/>
          <a:ext cx="10690224" cy="383124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672556">
                  <a:extLst>
                    <a:ext uri="{9D8B030D-6E8A-4147-A177-3AD203B41FA5}">
                      <a16:colId xmlns:a16="http://schemas.microsoft.com/office/drawing/2014/main" val="3381121993"/>
                    </a:ext>
                  </a:extLst>
                </a:gridCol>
                <a:gridCol w="2672556">
                  <a:extLst>
                    <a:ext uri="{9D8B030D-6E8A-4147-A177-3AD203B41FA5}">
                      <a16:colId xmlns:a16="http://schemas.microsoft.com/office/drawing/2014/main" val="2538890144"/>
                    </a:ext>
                  </a:extLst>
                </a:gridCol>
                <a:gridCol w="2672556">
                  <a:extLst>
                    <a:ext uri="{9D8B030D-6E8A-4147-A177-3AD203B41FA5}">
                      <a16:colId xmlns:a16="http://schemas.microsoft.com/office/drawing/2014/main" val="2786748008"/>
                    </a:ext>
                  </a:extLst>
                </a:gridCol>
                <a:gridCol w="2672556">
                  <a:extLst>
                    <a:ext uri="{9D8B030D-6E8A-4147-A177-3AD203B41FA5}">
                      <a16:colId xmlns:a16="http://schemas.microsoft.com/office/drawing/2014/main" val="3066757144"/>
                    </a:ext>
                  </a:extLst>
                </a:gridCol>
              </a:tblGrid>
              <a:tr h="626533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                       קריטריון</a:t>
                      </a:r>
                    </a:p>
                    <a:p>
                      <a:pPr algn="ctr" rtl="1"/>
                      <a:r>
                        <a:rPr lang="he-IL" dirty="0" smtClean="0"/>
                        <a:t>השיטות</a:t>
                      </a:r>
                      <a:endParaRPr lang="he-IL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דיוק הוצאת הדרישות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 smtClean="0"/>
                        <a:t>מבוססות ארכיטקטורה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פשטות לביצוע 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544056"/>
                  </a:ext>
                </a:extLst>
              </a:tr>
              <a:tr h="671485">
                <a:tc>
                  <a:txBody>
                    <a:bodyPr/>
                    <a:lstStyle/>
                    <a:p>
                      <a:pPr algn="ctr"/>
                      <a:r>
                        <a:rPr lang="he-IL" sz="18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UML Sequence Diagram</a:t>
                      </a:r>
                      <a:endParaRPr lang="he-IL" sz="1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5</a:t>
                      </a:r>
                      <a:endParaRPr lang="he-IL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4</a:t>
                      </a:r>
                      <a:endParaRPr lang="he-IL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3</a:t>
                      </a:r>
                      <a:endParaRPr lang="he-IL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78884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 smtClean="0">
                          <a:latin typeface="+mj-lt"/>
                          <a:cs typeface="Arial" pitchFamily="34" charset="0"/>
                        </a:rPr>
                        <a:t>Dysmap optimizer</a:t>
                      </a:r>
                    </a:p>
                    <a:p>
                      <a:pPr algn="ctr" rtl="1"/>
                      <a:r>
                        <a:rPr lang="en-US" b="0" dirty="0" smtClean="0"/>
                        <a:t>Algorithm</a:t>
                      </a:r>
                      <a:endParaRPr lang="he-IL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2</a:t>
                      </a:r>
                      <a:endParaRPr lang="he-IL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1</a:t>
                      </a:r>
                      <a:endParaRPr lang="he-IL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3</a:t>
                      </a:r>
                      <a:endParaRPr lang="he-IL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630897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AORE &amp;</a:t>
                      </a:r>
                      <a:r>
                        <a:rPr lang="en-US" u="none" dirty="0" smtClean="0"/>
                        <a:t>RCT</a:t>
                      </a:r>
                      <a:endParaRPr lang="he-IL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2</a:t>
                      </a:r>
                      <a:endParaRPr lang="he-IL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1</a:t>
                      </a:r>
                      <a:endParaRPr lang="he-IL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4</a:t>
                      </a:r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150482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CIA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2</a:t>
                      </a:r>
                      <a:endParaRPr lang="he-IL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1</a:t>
                      </a:r>
                      <a:endParaRPr lang="he-IL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5</a:t>
                      </a:r>
                      <a:endParaRPr lang="he-IL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232906"/>
                  </a:ext>
                </a:extLst>
              </a:tr>
              <a:tr h="626533"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ארכיטקטורה</a:t>
                      </a:r>
                      <a:r>
                        <a:rPr lang="he-IL" baseline="0" dirty="0" smtClean="0"/>
                        <a:t> 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4</a:t>
                      </a:r>
                      <a:endParaRPr lang="he-IL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5</a:t>
                      </a:r>
                      <a:endParaRPr lang="he-IL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smtClean="0"/>
                        <a:t>3</a:t>
                      </a:r>
                      <a:endParaRPr lang="he-IL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06703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09091" y="775855"/>
            <a:ext cx="8682182" cy="160043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sz="1600" dirty="0" smtClean="0"/>
          </a:p>
          <a:p>
            <a:r>
              <a:rPr lang="he-IL" sz="1600" dirty="0" smtClean="0"/>
              <a:t>הגדרת </a:t>
            </a:r>
            <a:r>
              <a:rPr lang="he-IL" sz="1600" dirty="0"/>
              <a:t>קריטריונים להשוואה </a:t>
            </a:r>
            <a:r>
              <a:rPr lang="he-IL" sz="1600" dirty="0" smtClean="0"/>
              <a:t>:</a:t>
            </a:r>
          </a:p>
          <a:p>
            <a:r>
              <a:rPr lang="he-IL" sz="1600" dirty="0" smtClean="0"/>
              <a:t>1.דיוק הוצאת הדרישות- כמה קל לנתח את הדרישות.</a:t>
            </a:r>
          </a:p>
          <a:p>
            <a:r>
              <a:rPr lang="he-IL" sz="1600" dirty="0" smtClean="0"/>
              <a:t>2.מבוססות ארכיטקטורה- עד כמה השיטה מבוססת ארכיטקטורה.</a:t>
            </a:r>
          </a:p>
          <a:p>
            <a:r>
              <a:rPr lang="he-IL" sz="1600" dirty="0"/>
              <a:t>3. </a:t>
            </a:r>
            <a:r>
              <a:rPr lang="he-IL" sz="1600" dirty="0" smtClean="0"/>
              <a:t>פשטות לביצוע -כמה קל ליישם את הטכניקה.</a:t>
            </a:r>
          </a:p>
          <a:p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6400800" y="6146276"/>
            <a:ext cx="224357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1.ברמה נמוכה</a:t>
            </a:r>
          </a:p>
          <a:p>
            <a:r>
              <a:rPr lang="he-IL" dirty="0" smtClean="0"/>
              <a:t>5.</a:t>
            </a:r>
            <a:r>
              <a:rPr lang="he-IL" dirty="0"/>
              <a:t> ברמה גבוהה</a:t>
            </a:r>
          </a:p>
          <a:p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3817856" y="6141134"/>
            <a:ext cx="2149311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1.ברמה נמוכה</a:t>
            </a:r>
          </a:p>
          <a:p>
            <a:r>
              <a:rPr lang="he-IL" dirty="0"/>
              <a:t>5. ברמה גבוהה</a:t>
            </a:r>
          </a:p>
          <a:p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1025236" y="6141134"/>
            <a:ext cx="207818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1.מורכב</a:t>
            </a:r>
          </a:p>
          <a:p>
            <a:r>
              <a:rPr lang="he-IL" dirty="0" smtClean="0"/>
              <a:t>5.פשוט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7548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1273" y="341745"/>
            <a:ext cx="1089890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600" u="sng" dirty="0"/>
              <a:t>תרומת הטכניקות – ניתוח והפק"ל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3709" y="1311563"/>
            <a:ext cx="10825018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UML Sequence Diagram</a:t>
            </a:r>
            <a:endParaRPr 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sz="2400" u="sng" dirty="0" smtClean="0"/>
              <a:t>דיוק </a:t>
            </a:r>
            <a:r>
              <a:rPr lang="he-IL" sz="2400" u="sng" dirty="0"/>
              <a:t>הוצאת הדרישות- </a:t>
            </a:r>
            <a:endParaRPr lang="he-IL" sz="2400" u="sng" dirty="0" smtClean="0"/>
          </a:p>
          <a:p>
            <a:r>
              <a:rPr lang="he-IL" sz="2400" dirty="0" smtClean="0"/>
              <a:t>הדרישות הוצאו בצורה מלאה מהטכניקה אפשר לראות את זה דרך המסמך </a:t>
            </a:r>
            <a:r>
              <a:rPr lang="en-US" sz="2400" dirty="0" smtClean="0"/>
              <a:t>SRS</a:t>
            </a:r>
            <a:endParaRPr lang="he-IL" sz="2400" dirty="0" smtClean="0"/>
          </a:p>
          <a:p>
            <a:r>
              <a:rPr lang="he-IL" sz="2400" dirty="0" smtClean="0"/>
              <a:t>אפשר ממש ליישם מוצר.</a:t>
            </a:r>
          </a:p>
          <a:p>
            <a:endParaRPr lang="he-IL" sz="2400" u="sng" dirty="0" smtClean="0"/>
          </a:p>
          <a:p>
            <a:endParaRPr lang="he-IL" sz="2400" dirty="0"/>
          </a:p>
          <a:p>
            <a:r>
              <a:rPr lang="he-IL" sz="2400" u="sng" dirty="0" smtClean="0"/>
              <a:t>מבוססות ארכיטקטורה-</a:t>
            </a:r>
          </a:p>
          <a:p>
            <a:r>
              <a:rPr lang="he-IL" sz="2400" dirty="0" smtClean="0"/>
              <a:t>הטכניקה מבוססת ארכיטקטורה באופן חלקי כך שהתרשים(</a:t>
            </a:r>
            <a:r>
              <a:rPr lang="en-US" sz="2400" dirty="0"/>
              <a:t>UML Sequence </a:t>
            </a:r>
            <a:r>
              <a:rPr lang="en-US" sz="2400" dirty="0" smtClean="0"/>
              <a:t>Diagram</a:t>
            </a:r>
            <a:r>
              <a:rPr lang="he-IL" sz="2400" dirty="0" smtClean="0"/>
              <a:t> )</a:t>
            </a:r>
          </a:p>
          <a:p>
            <a:r>
              <a:rPr lang="he-IL" sz="2400" dirty="0" smtClean="0"/>
              <a:t>מכון בסופו של דבר לארכיטקטורה מסוימת(</a:t>
            </a:r>
            <a:r>
              <a:rPr lang="en-US" sz="2400" dirty="0" smtClean="0"/>
              <a:t>(client –server,MVC,P2P</a:t>
            </a:r>
            <a:r>
              <a:rPr lang="he-IL" sz="2400" dirty="0" smtClean="0"/>
              <a:t>וכו'</a:t>
            </a:r>
            <a:endParaRPr lang="he-IL" sz="2400" u="sng" dirty="0" smtClean="0"/>
          </a:p>
          <a:p>
            <a:endParaRPr lang="he-IL" sz="2400" u="sng" dirty="0"/>
          </a:p>
          <a:p>
            <a:r>
              <a:rPr lang="he-IL" sz="2400" u="sng" dirty="0"/>
              <a:t>פשטות </a:t>
            </a:r>
            <a:r>
              <a:rPr lang="he-IL" sz="2400" u="sng" dirty="0" smtClean="0"/>
              <a:t>לביצוע-</a:t>
            </a:r>
          </a:p>
          <a:p>
            <a:r>
              <a:rPr lang="he-IL" sz="2400" dirty="0" smtClean="0"/>
              <a:t>אופן ביצוע הטכניקה פשוטה יחסית אך דורש ניתוח מעמיק של התרחישים</a:t>
            </a:r>
          </a:p>
        </p:txBody>
      </p:sp>
    </p:spTree>
    <p:extLst>
      <p:ext uri="{BB962C8B-B14F-4D97-AF65-F5344CB8AC3E}">
        <p14:creationId xmlns:p14="http://schemas.microsoft.com/office/powerpoint/2010/main" val="80236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1273" y="341745"/>
            <a:ext cx="1089890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600" u="sng" dirty="0"/>
              <a:t>תרומת הטכניקות – ניתוח </a:t>
            </a:r>
            <a:r>
              <a:rPr lang="he-IL" sz="3600" u="sng" dirty="0" err="1"/>
              <a:t>והפק"ל</a:t>
            </a:r>
            <a:endParaRPr lang="he-IL" sz="3600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1111442" y="1514763"/>
            <a:ext cx="10825018" cy="48936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u="sng" dirty="0" err="1">
                <a:cs typeface="Arial" pitchFamily="34" charset="0"/>
              </a:rPr>
              <a:t>Dysmap</a:t>
            </a:r>
            <a:r>
              <a:rPr lang="en-US" sz="2400" u="sng" dirty="0">
                <a:cs typeface="Arial" pitchFamily="34" charset="0"/>
              </a:rPr>
              <a:t> </a:t>
            </a:r>
            <a:r>
              <a:rPr lang="en-US" sz="2400" u="sng" dirty="0" smtClean="0">
                <a:cs typeface="Arial" pitchFamily="34" charset="0"/>
              </a:rPr>
              <a:t>optimize</a:t>
            </a:r>
            <a:r>
              <a:rPr lang="en-US" sz="2400" u="sng" dirty="0">
                <a:cs typeface="Arial" pitchFamily="34" charset="0"/>
              </a:rPr>
              <a:t>r</a:t>
            </a:r>
          </a:p>
          <a:p>
            <a:r>
              <a:rPr lang="en-US" sz="2400" u="sng" dirty="0" smtClean="0"/>
              <a:t>Algorithm</a:t>
            </a:r>
            <a:endParaRPr lang="he-IL" sz="2400" u="sng" dirty="0" smtClean="0"/>
          </a:p>
          <a:p>
            <a:endParaRPr lang="he-IL" sz="2400" u="sng" dirty="0"/>
          </a:p>
          <a:p>
            <a:r>
              <a:rPr lang="he-IL" sz="2400" u="sng" dirty="0" smtClean="0"/>
              <a:t>דיוק הוצאת הדרישות-</a:t>
            </a:r>
            <a:r>
              <a:rPr lang="he-IL" sz="2400" dirty="0"/>
              <a:t> הדרישות </a:t>
            </a:r>
            <a:r>
              <a:rPr lang="he-IL" sz="2400" dirty="0" smtClean="0"/>
              <a:t>המוצעות </a:t>
            </a:r>
            <a:r>
              <a:rPr lang="he-IL" sz="2400" dirty="0"/>
              <a:t>הם תוצאות שלשת משתני </a:t>
            </a:r>
            <a:r>
              <a:rPr lang="he-IL" sz="2400" dirty="0" smtClean="0"/>
              <a:t>ההחלטה, אך ישנו צורך בניתוח הערכים על מנת להגיע למסקנות.</a:t>
            </a:r>
          </a:p>
          <a:p>
            <a:r>
              <a:rPr lang="he-IL" sz="2400" dirty="0" smtClean="0"/>
              <a:t>יתכן וישנם תכונות נוספות של מידע שאינם מתוארות על ידי המשתנים.</a:t>
            </a:r>
          </a:p>
          <a:p>
            <a:r>
              <a:rPr lang="he-IL" sz="2400" dirty="0" smtClean="0"/>
              <a:t> </a:t>
            </a:r>
          </a:p>
          <a:p>
            <a:r>
              <a:rPr lang="he-IL" sz="2400" u="sng" dirty="0" smtClean="0"/>
              <a:t>מבוססות ארכיטקטורה-</a:t>
            </a:r>
            <a:r>
              <a:rPr lang="he-IL" sz="2400" dirty="0" smtClean="0"/>
              <a:t> השיטה אינה מבוססת על ארכיטקטורה כלל.</a:t>
            </a:r>
            <a:endParaRPr lang="he-IL" sz="2400" u="sng" dirty="0" smtClean="0"/>
          </a:p>
          <a:p>
            <a:endParaRPr lang="he-IL" sz="2400" u="sng" dirty="0"/>
          </a:p>
          <a:p>
            <a:r>
              <a:rPr lang="he-IL" sz="2400" u="sng" dirty="0"/>
              <a:t>פשטות </a:t>
            </a:r>
            <a:r>
              <a:rPr lang="he-IL" sz="2400" u="sng" dirty="0" smtClean="0"/>
              <a:t>לביצוע-</a:t>
            </a:r>
            <a:r>
              <a:rPr lang="he-IL" sz="2400" dirty="0" smtClean="0"/>
              <a:t>  הינה במידה חלקית כיוון</a:t>
            </a:r>
            <a:endParaRPr lang="he-IL" sz="2400" u="sng" dirty="0"/>
          </a:p>
          <a:p>
            <a:r>
              <a:rPr lang="he-IL" sz="2400" dirty="0"/>
              <a:t>שצריך לכתוב ולאפיין את פונקציה האופטימיזציה בהתאם למודל העסקי של החברה על מנת להשתמש באלגוריתם.</a:t>
            </a:r>
            <a:endParaRPr lang="he-IL" sz="2400" u="sng" dirty="0"/>
          </a:p>
          <a:p>
            <a:endParaRPr lang="he-IL" sz="2400" u="sng" dirty="0"/>
          </a:p>
        </p:txBody>
      </p:sp>
    </p:spTree>
    <p:extLst>
      <p:ext uri="{BB962C8B-B14F-4D97-AF65-F5344CB8AC3E}">
        <p14:creationId xmlns:p14="http://schemas.microsoft.com/office/powerpoint/2010/main" val="154673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524164"/>
          </a:xfrm>
        </p:spPr>
        <p:txBody>
          <a:bodyPr>
            <a:normAutofit fontScale="90000"/>
          </a:bodyPr>
          <a:lstStyle/>
          <a:p>
            <a:r>
              <a:rPr lang="he-IL" b="1" dirty="0"/>
              <a:t>הטכניקות </a:t>
            </a:r>
            <a:r>
              <a:rPr lang="he-IL" b="1" dirty="0" smtClean="0"/>
              <a:t>במאמרים-פתרונות</a:t>
            </a:r>
            <a:endParaRPr lang="he-IL" b="1" dirty="0"/>
          </a:p>
        </p:txBody>
      </p:sp>
      <p:graphicFrame>
        <p:nvGraphicFramePr>
          <p:cNvPr id="6" name="מציין מיקום תוכן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536129"/>
              </p:ext>
            </p:extLst>
          </p:nvPr>
        </p:nvGraphicFramePr>
        <p:xfrm>
          <a:off x="1484315" y="1320798"/>
          <a:ext cx="10018710" cy="538238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03742">
                  <a:extLst>
                    <a:ext uri="{9D8B030D-6E8A-4147-A177-3AD203B41FA5}">
                      <a16:colId xmlns:a16="http://schemas.microsoft.com/office/drawing/2014/main" val="1786283942"/>
                    </a:ext>
                  </a:extLst>
                </a:gridCol>
                <a:gridCol w="2003742">
                  <a:extLst>
                    <a:ext uri="{9D8B030D-6E8A-4147-A177-3AD203B41FA5}">
                      <a16:colId xmlns:a16="http://schemas.microsoft.com/office/drawing/2014/main" val="1069987499"/>
                    </a:ext>
                  </a:extLst>
                </a:gridCol>
                <a:gridCol w="2003742">
                  <a:extLst>
                    <a:ext uri="{9D8B030D-6E8A-4147-A177-3AD203B41FA5}">
                      <a16:colId xmlns:a16="http://schemas.microsoft.com/office/drawing/2014/main" val="3821103717"/>
                    </a:ext>
                  </a:extLst>
                </a:gridCol>
                <a:gridCol w="2003742">
                  <a:extLst>
                    <a:ext uri="{9D8B030D-6E8A-4147-A177-3AD203B41FA5}">
                      <a16:colId xmlns:a16="http://schemas.microsoft.com/office/drawing/2014/main" val="4237948381"/>
                    </a:ext>
                  </a:extLst>
                </a:gridCol>
                <a:gridCol w="2003742">
                  <a:extLst>
                    <a:ext uri="{9D8B030D-6E8A-4147-A177-3AD203B41FA5}">
                      <a16:colId xmlns:a16="http://schemas.microsoft.com/office/drawing/2014/main" val="1037682946"/>
                    </a:ext>
                  </a:extLst>
                </a:gridCol>
              </a:tblGrid>
              <a:tr h="1551711">
                <a:tc>
                  <a:txBody>
                    <a:bodyPr/>
                    <a:lstStyle/>
                    <a:p>
                      <a:pPr algn="ctr" rtl="1"/>
                      <a:r>
                        <a:rPr lang="he-IL" sz="1600" u="none" dirty="0" smtClean="0">
                          <a:solidFill>
                            <a:schemeClr val="tx1"/>
                          </a:solidFill>
                        </a:rPr>
                        <a:t>                </a:t>
                      </a:r>
                    </a:p>
                    <a:p>
                      <a:pPr algn="ctr" rtl="1"/>
                      <a:r>
                        <a:rPr lang="he-IL" sz="1600" u="none" dirty="0" smtClean="0">
                          <a:solidFill>
                            <a:schemeClr val="tx1"/>
                          </a:solidFill>
                        </a:rPr>
                        <a:t>                </a:t>
                      </a:r>
                      <a:r>
                        <a:rPr lang="he-IL" sz="3200" u="none" dirty="0" smtClean="0">
                          <a:solidFill>
                            <a:schemeClr val="tx1"/>
                          </a:solidFill>
                        </a:rPr>
                        <a:t>מאמר</a:t>
                      </a:r>
                    </a:p>
                    <a:p>
                      <a:pPr algn="ctr" rtl="1"/>
                      <a:endParaRPr lang="he-IL" sz="1600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rtl="1"/>
                      <a:endParaRPr lang="he-IL" sz="1600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rtl="1"/>
                      <a:r>
                        <a:rPr lang="he-IL" sz="2800" u="none" dirty="0" smtClean="0">
                          <a:solidFill>
                            <a:schemeClr val="tx1"/>
                          </a:solidFill>
                        </a:rPr>
                        <a:t>שיטה</a:t>
                      </a:r>
                      <a:endParaRPr lang="he-IL" sz="28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MOBILE FINANCIAL SERVICES</a:t>
                      </a:r>
                      <a:endParaRPr lang="he-IL" sz="1600" u="none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Corprate</a:t>
                      </a:r>
                      <a:r>
                        <a:rPr lang="en-US" sz="16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wide information requirements</a:t>
                      </a:r>
                      <a:endParaRPr lang="he-IL" sz="1600" u="none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6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Implementing Aspect-Oriented Requirements Analysis for Investment Banking Applications</a:t>
                      </a:r>
                      <a:endParaRPr lang="he-IL" sz="1600" u="none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Study and Design on Electronic Cash System Security Architecture</a:t>
                      </a:r>
                      <a:endParaRPr lang="he-IL" sz="1600" u="none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063513"/>
                  </a:ext>
                </a:extLst>
              </a:tr>
              <a:tr h="63287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UML Sequence Diagram</a:t>
                      </a:r>
                      <a:endParaRPr lang="he-IL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he-IL" sz="160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600" u="non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600" u="non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6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191169"/>
                  </a:ext>
                </a:extLst>
              </a:tr>
              <a:tr h="1052588">
                <a:tc>
                  <a:txBody>
                    <a:bodyPr/>
                    <a:lstStyle/>
                    <a:p>
                      <a:pPr algn="ctr" rtl="1"/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  <a:latin typeface="+mj-lt"/>
                          <a:cs typeface="Arial" pitchFamily="34" charset="0"/>
                        </a:rPr>
                        <a:t>Dysmap optimizer</a:t>
                      </a:r>
                    </a:p>
                    <a:p>
                      <a:pPr algn="ctr" rtl="1"/>
                      <a:r>
                        <a:rPr lang="en-US" sz="1600" b="0" u="none" dirty="0" smtClean="0">
                          <a:solidFill>
                            <a:schemeClr val="tx1"/>
                          </a:solidFill>
                        </a:rPr>
                        <a:t>Algorithm</a:t>
                      </a:r>
                      <a:endParaRPr lang="he-IL" sz="1600" b="0" u="none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6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u="none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he-IL" sz="16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600" u="non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600" u="non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863891"/>
                  </a:ext>
                </a:extLst>
              </a:tr>
              <a:tr h="632870">
                <a:tc>
                  <a:txBody>
                    <a:bodyPr/>
                    <a:lstStyle/>
                    <a:p>
                      <a:pPr algn="ctr" rtl="1"/>
                      <a:r>
                        <a:rPr lang="en-US" sz="1600" u="none" dirty="0" smtClean="0">
                          <a:solidFill>
                            <a:schemeClr val="tx1"/>
                          </a:solidFill>
                        </a:rPr>
                        <a:t>AORE &amp;RCT</a:t>
                      </a:r>
                      <a:endParaRPr lang="he-IL" sz="16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600" u="non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600" u="non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u="none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he-IL" sz="16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600" u="none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9766"/>
                  </a:ext>
                </a:extLst>
              </a:tr>
              <a:tr h="632870">
                <a:tc>
                  <a:txBody>
                    <a:bodyPr/>
                    <a:lstStyle/>
                    <a:p>
                      <a:pPr algn="ctr" rtl="1"/>
                      <a:r>
                        <a:rPr lang="en-US" sz="1600" u="none" dirty="0" smtClean="0">
                          <a:solidFill>
                            <a:schemeClr val="tx1"/>
                          </a:solidFill>
                        </a:rPr>
                        <a:t>CIA</a:t>
                      </a:r>
                      <a:endParaRPr lang="he-IL" sz="16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6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6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u="none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he-IL" sz="16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6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290995"/>
                  </a:ext>
                </a:extLst>
              </a:tr>
              <a:tr h="632870">
                <a:tc>
                  <a:txBody>
                    <a:bodyPr/>
                    <a:lstStyle/>
                    <a:p>
                      <a:pPr algn="ctr" rtl="1"/>
                      <a:r>
                        <a:rPr lang="he-IL" sz="1600" u="none" dirty="0" smtClean="0">
                          <a:solidFill>
                            <a:schemeClr val="tx1"/>
                          </a:solidFill>
                        </a:rPr>
                        <a:t>ארכיטקטורת</a:t>
                      </a:r>
                      <a:r>
                        <a:rPr lang="he-IL" sz="1600" u="none" baseline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sz="1600" u="none" baseline="0" dirty="0" smtClean="0">
                          <a:solidFill>
                            <a:schemeClr val="tx1"/>
                          </a:solidFill>
                        </a:rPr>
                        <a:t>client Server</a:t>
                      </a:r>
                      <a:endParaRPr lang="he-IL" sz="16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6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6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6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u="none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he-IL" sz="160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476225"/>
                  </a:ext>
                </a:extLst>
              </a:tr>
            </a:tbl>
          </a:graphicData>
        </a:graphic>
      </p:graphicFrame>
      <p:cxnSp>
        <p:nvCxnSpPr>
          <p:cNvPr id="4" name="מחבר חץ ישר 3"/>
          <p:cNvCxnSpPr/>
          <p:nvPr/>
        </p:nvCxnSpPr>
        <p:spPr>
          <a:xfrm flipV="1">
            <a:off x="9494982" y="1330036"/>
            <a:ext cx="2008042" cy="1782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12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1273" y="341745"/>
            <a:ext cx="1089890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600" u="sng" dirty="0"/>
              <a:t>תרומת הטכניקות – ניתוח והפק"ל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3709" y="1311563"/>
            <a:ext cx="10825018" cy="48936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u="sng" dirty="0"/>
              <a:t>AORE &amp;</a:t>
            </a:r>
            <a:r>
              <a:rPr lang="en-US" sz="2400" u="sng" dirty="0" smtClean="0"/>
              <a:t>RCT </a:t>
            </a:r>
          </a:p>
          <a:p>
            <a:r>
              <a:rPr lang="en-US" sz="2400" u="sng" dirty="0"/>
              <a:t>CIA</a:t>
            </a:r>
            <a:endParaRPr lang="he-IL" sz="2400" u="sng" dirty="0"/>
          </a:p>
          <a:p>
            <a:r>
              <a:rPr lang="he-IL" sz="2400" u="sng" dirty="0" smtClean="0"/>
              <a:t>דיוק </a:t>
            </a:r>
            <a:r>
              <a:rPr lang="he-IL" sz="2400" u="sng" dirty="0"/>
              <a:t>הוצאת </a:t>
            </a:r>
            <a:r>
              <a:rPr lang="he-IL" sz="2400" u="sng" dirty="0" smtClean="0"/>
              <a:t>הדרישות-</a:t>
            </a:r>
          </a:p>
          <a:p>
            <a:r>
              <a:rPr lang="he-IL" sz="2400" dirty="0"/>
              <a:t>הטכניקה אינה "מפיקה" דרישות מדויקות אלא יותר מייצגת את הצורך לדרישה. ההשפעה של ה-</a:t>
            </a:r>
            <a:r>
              <a:rPr lang="en-US" sz="2400" dirty="0"/>
              <a:t>Crosscutting  Concern </a:t>
            </a:r>
            <a:r>
              <a:rPr lang="he-IL" sz="2400" dirty="0"/>
              <a:t>על ה-</a:t>
            </a:r>
            <a:r>
              <a:rPr lang="en-US" sz="2400" dirty="0"/>
              <a:t>Core Feature , </a:t>
            </a:r>
            <a:r>
              <a:rPr lang="he-IL" sz="2400" dirty="0"/>
              <a:t>מבט מלמעלה. </a:t>
            </a:r>
            <a:endParaRPr lang="he-IL" sz="2400" dirty="0" smtClean="0"/>
          </a:p>
          <a:p>
            <a:endParaRPr lang="he-IL" sz="2400" dirty="0"/>
          </a:p>
          <a:p>
            <a:r>
              <a:rPr lang="he-IL" sz="2400" u="sng" dirty="0" smtClean="0"/>
              <a:t>מבוססות ארכיטקטורה-</a:t>
            </a:r>
          </a:p>
          <a:p>
            <a:r>
              <a:rPr lang="he-IL" sz="2400" dirty="0" smtClean="0"/>
              <a:t>אין </a:t>
            </a:r>
            <a:r>
              <a:rPr lang="he-IL" sz="2400" dirty="0"/>
              <a:t>כלל התבססות על הארכיטקטורה הממומשת</a:t>
            </a:r>
            <a:endParaRPr lang="he-IL" sz="2400" dirty="0" smtClean="0"/>
          </a:p>
          <a:p>
            <a:endParaRPr lang="he-IL" sz="2400" u="sng" dirty="0"/>
          </a:p>
          <a:p>
            <a:r>
              <a:rPr lang="he-IL" sz="2400" u="sng" dirty="0"/>
              <a:t>פשטות לביצוע- </a:t>
            </a:r>
            <a:endParaRPr lang="he-IL" sz="2400" u="sng" dirty="0" smtClean="0"/>
          </a:p>
          <a:p>
            <a:r>
              <a:rPr lang="he-IL" sz="2400" dirty="0" smtClean="0"/>
              <a:t>יצירת </a:t>
            </a:r>
            <a:r>
              <a:rPr lang="en-US" sz="2400" dirty="0"/>
              <a:t>RCT </a:t>
            </a:r>
            <a:r>
              <a:rPr lang="he-IL" sz="2400" dirty="0"/>
              <a:t>אינה דורשת מאמץ רב באופן יחסי. על בסיס ניסיון כותב המאמר הזמן הנדרש לביצוע הינו בין 10-12 שעות עבור אפליקציות בגודל בינוני עד גדול</a:t>
            </a:r>
            <a:r>
              <a:rPr lang="he-IL" sz="2400" u="sng" dirty="0"/>
              <a:t>.</a:t>
            </a:r>
          </a:p>
          <a:p>
            <a:endParaRPr lang="he-IL" sz="2400" u="sng" dirty="0"/>
          </a:p>
        </p:txBody>
      </p:sp>
    </p:spTree>
    <p:extLst>
      <p:ext uri="{BB962C8B-B14F-4D97-AF65-F5344CB8AC3E}">
        <p14:creationId xmlns:p14="http://schemas.microsoft.com/office/powerpoint/2010/main" val="424277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1273" y="341745"/>
            <a:ext cx="1089890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600" u="sng" dirty="0"/>
              <a:t>תרומת הטכניקות – ניתוח והפק"ל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3709" y="1311563"/>
            <a:ext cx="10825018" cy="526297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u="sng" dirty="0"/>
              <a:t>ארכיטקטורה-</a:t>
            </a:r>
            <a:r>
              <a:rPr lang="en-US" sz="2400" u="sng" dirty="0"/>
              <a:t>client </a:t>
            </a:r>
            <a:r>
              <a:rPr lang="en-US" sz="2400" u="sng" dirty="0" smtClean="0"/>
              <a:t>Server</a:t>
            </a:r>
            <a:r>
              <a:rPr lang="he-IL" sz="2400" u="sng" dirty="0" smtClean="0"/>
              <a:t> </a:t>
            </a:r>
            <a:endParaRPr lang="he-IL" sz="2400" u="sng" dirty="0"/>
          </a:p>
          <a:p>
            <a:r>
              <a:rPr lang="he-IL" sz="2400" u="sng" dirty="0" smtClean="0"/>
              <a:t>דיוק </a:t>
            </a:r>
            <a:r>
              <a:rPr lang="he-IL" sz="2400" u="sng" dirty="0"/>
              <a:t>הוצאת </a:t>
            </a:r>
            <a:r>
              <a:rPr lang="he-IL" sz="2400" u="sng" dirty="0" smtClean="0"/>
              <a:t>הדרישות-</a:t>
            </a:r>
          </a:p>
          <a:p>
            <a:r>
              <a:rPr lang="he-IL" sz="2400" dirty="0"/>
              <a:t>הטכניקה מוציאה דרישות מדויקות כל רכיב אחראי על ביצוע פעולות </a:t>
            </a:r>
            <a:r>
              <a:rPr lang="he-IL" sz="2400" dirty="0" err="1"/>
              <a:t>מסויומות</a:t>
            </a:r>
            <a:r>
              <a:rPr lang="he-IL" sz="2400" dirty="0"/>
              <a:t> ובמבט כולל מייצרת פלטפורמה בטוחה ואמינה</a:t>
            </a:r>
            <a:r>
              <a:rPr lang="he-IL" sz="2400" u="sng" dirty="0" smtClean="0"/>
              <a:t> </a:t>
            </a:r>
          </a:p>
          <a:p>
            <a:endParaRPr lang="he-IL" sz="2400" dirty="0"/>
          </a:p>
          <a:p>
            <a:r>
              <a:rPr lang="he-IL" sz="2400" u="sng" dirty="0" smtClean="0"/>
              <a:t>מבוססות ארכיטקטורה-</a:t>
            </a:r>
          </a:p>
          <a:p>
            <a:r>
              <a:rPr lang="he-IL" sz="2400" dirty="0"/>
              <a:t>הטכניקה מבוססת ארכיטקטורה לקוח/שרת והיתרונות של ארכיטקטורה זו שהיא מותקנת על כל דפדפן משלבת הרבה משתמשים ועדכון המידע מתבצע בפשטות</a:t>
            </a:r>
            <a:endParaRPr lang="he-IL" sz="2400" u="sng" dirty="0" smtClean="0"/>
          </a:p>
          <a:p>
            <a:endParaRPr lang="he-IL" sz="2400" u="sng" dirty="0"/>
          </a:p>
          <a:p>
            <a:r>
              <a:rPr lang="he-IL" sz="2400" u="sng" dirty="0"/>
              <a:t>פשטות </a:t>
            </a:r>
            <a:r>
              <a:rPr lang="he-IL" sz="2400" u="sng" dirty="0" smtClean="0"/>
              <a:t>לביצוע-</a:t>
            </a:r>
          </a:p>
          <a:p>
            <a:r>
              <a:rPr lang="he-IL" sz="2400" dirty="0"/>
              <a:t>הטכניקה אינה פשוטה לביצוע מכיוון שיש רכיבים רבים שיש להתחשב בהם ולשלב מערכות חיצוניות</a:t>
            </a:r>
            <a:endParaRPr lang="he-IL" sz="2400" u="sng" dirty="0" smtClean="0"/>
          </a:p>
          <a:p>
            <a:endParaRPr lang="he-IL" sz="2400" u="sng" dirty="0"/>
          </a:p>
          <a:p>
            <a:endParaRPr lang="he-IL" sz="2400" u="sng" dirty="0"/>
          </a:p>
        </p:txBody>
      </p:sp>
    </p:spTree>
    <p:extLst>
      <p:ext uri="{BB962C8B-B14F-4D97-AF65-F5344CB8AC3E}">
        <p14:creationId xmlns:p14="http://schemas.microsoft.com/office/powerpoint/2010/main" val="173270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4873" y="0"/>
            <a:ext cx="1126836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b="1" u="sng" dirty="0"/>
              <a:t>הפקת לקחים</a:t>
            </a:r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7037"/>
              </p:ext>
            </p:extLst>
          </p:nvPr>
        </p:nvGraphicFramePr>
        <p:xfrm>
          <a:off x="0" y="523219"/>
          <a:ext cx="12191999" cy="6334781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408303687"/>
                    </a:ext>
                  </a:extLst>
                </a:gridCol>
                <a:gridCol w="2389003">
                  <a:extLst>
                    <a:ext uri="{9D8B030D-6E8A-4147-A177-3AD203B41FA5}">
                      <a16:colId xmlns:a16="http://schemas.microsoft.com/office/drawing/2014/main" val="1509730978"/>
                    </a:ext>
                  </a:extLst>
                </a:gridCol>
                <a:gridCol w="2487796">
                  <a:extLst>
                    <a:ext uri="{9D8B030D-6E8A-4147-A177-3AD203B41FA5}">
                      <a16:colId xmlns:a16="http://schemas.microsoft.com/office/drawing/2014/main" val="302109752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01007630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498693616"/>
                    </a:ext>
                  </a:extLst>
                </a:gridCol>
              </a:tblGrid>
              <a:tr h="1675825">
                <a:tc>
                  <a:txBody>
                    <a:bodyPr/>
                    <a:lstStyle/>
                    <a:p>
                      <a:pPr rtl="1"/>
                      <a:r>
                        <a:rPr lang="he-IL" b="1" dirty="0" smtClean="0"/>
                        <a:t>             שאלות            </a:t>
                      </a:r>
                    </a:p>
                    <a:p>
                      <a:pPr rtl="1"/>
                      <a:r>
                        <a:rPr lang="he-IL" b="1" dirty="0" smtClean="0"/>
                        <a:t>               המחקר</a:t>
                      </a:r>
                    </a:p>
                    <a:p>
                      <a:pPr rtl="1"/>
                      <a:endParaRPr lang="he-IL" b="1" dirty="0" smtClean="0"/>
                    </a:p>
                    <a:p>
                      <a:pPr rtl="1"/>
                      <a:r>
                        <a:rPr lang="he-IL" b="1" dirty="0" smtClean="0"/>
                        <a:t>השיטות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 smtClean="0"/>
                        <a:t>1.מגבלה טכנולוגית לתשלום</a:t>
                      </a:r>
                      <a:r>
                        <a:rPr lang="he-IL" b="1" baseline="0" dirty="0" smtClean="0"/>
                        <a:t> באמצעות המכשיר החכם</a:t>
                      </a:r>
                      <a:endParaRPr lang="he-IL" b="1" dirty="0" smtClean="0"/>
                    </a:p>
                    <a:p>
                      <a:pPr rtl="1"/>
                      <a:r>
                        <a:rPr lang="he-IL" b="1" dirty="0" smtClean="0"/>
                        <a:t>-מאור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b="1" dirty="0" smtClean="0"/>
                        <a:t>2.הצורך של תאגידים לזהות מהו ערכו הפיננסי של מידע, איזה מידע נחוץ ומתי-  </a:t>
                      </a:r>
                      <a:r>
                        <a:rPr lang="he-IL" b="1" dirty="0" err="1" smtClean="0"/>
                        <a:t>אמיתי</a:t>
                      </a:r>
                      <a:endParaRPr lang="he-IL" b="1" dirty="0" smtClean="0"/>
                    </a:p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 -Investment.3 Banking</a:t>
                      </a:r>
                      <a:endParaRPr lang="he-IL" b="1" dirty="0" smtClean="0"/>
                    </a:p>
                    <a:p>
                      <a:pPr marL="0" marR="0" indent="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b="1" dirty="0" smtClean="0"/>
                        <a:t>נדב </a:t>
                      </a:r>
                    </a:p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800" dirty="0" smtClean="0"/>
                        <a:t>4.מסחר אלקטרוני באופן מאובטח-אורן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314543"/>
                  </a:ext>
                </a:extLst>
              </a:tr>
              <a:tr h="945482">
                <a:tc>
                  <a:txBody>
                    <a:bodyPr/>
                    <a:lstStyle/>
                    <a:p>
                      <a:pPr rtl="1"/>
                      <a:r>
                        <a:rPr lang="he-IL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ניתוח תרחישים 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 smtClean="0">
                          <a:solidFill>
                            <a:schemeClr val="tx1"/>
                          </a:solidFill>
                        </a:rPr>
                        <a:t>הניתוח נותן מענה יחסית מדויק</a:t>
                      </a:r>
                      <a:r>
                        <a:rPr lang="he-IL" b="1" baseline="0" dirty="0" smtClean="0">
                          <a:solidFill>
                            <a:schemeClr val="tx1"/>
                          </a:solidFill>
                        </a:rPr>
                        <a:t> לצרכי המערכת</a:t>
                      </a:r>
                      <a:endParaRPr lang="he-IL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>
                    <a:solidFill>
                      <a:srgbClr val="CDE3F8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 smtClean="0"/>
                        <a:t>ניתן</a:t>
                      </a:r>
                      <a:r>
                        <a:rPr lang="he-IL" b="1" baseline="0" dirty="0" smtClean="0"/>
                        <a:t> להוציא את הדרישות באופן ממוקד.</a:t>
                      </a:r>
                      <a:endParaRPr lang="he-IL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 smtClean="0"/>
                        <a:t>באמצעות</a:t>
                      </a:r>
                      <a:r>
                        <a:rPr lang="he-IL" b="1" baseline="0" dirty="0" smtClean="0"/>
                        <a:t> תרחישים רבים  נפתור בצורה טובה יותר את כלל צרכי האבטחה</a:t>
                      </a:r>
                      <a:endParaRPr lang="he-IL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698653"/>
                  </a:ext>
                </a:extLst>
              </a:tr>
              <a:tr h="1229126">
                <a:tc>
                  <a:txBody>
                    <a:bodyPr/>
                    <a:lstStyle/>
                    <a:p>
                      <a:pPr algn="l" rtl="1"/>
                      <a:r>
                        <a:rPr lang="en-US" b="1" dirty="0" smtClean="0">
                          <a:latin typeface="+mj-lt"/>
                          <a:cs typeface="Arial" pitchFamily="34" charset="0"/>
                        </a:rPr>
                        <a:t>Dysmap optimizer</a:t>
                      </a:r>
                    </a:p>
                    <a:p>
                      <a:pPr algn="l" rtl="1"/>
                      <a:r>
                        <a:rPr lang="en-US" b="1" dirty="0" smtClean="0"/>
                        <a:t>Algorithm</a:t>
                      </a:r>
                      <a:endParaRPr lang="he-IL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rgbClr val="E8F1FB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 smtClean="0"/>
                        <a:t>יתכן</a:t>
                      </a:r>
                      <a:r>
                        <a:rPr lang="he-IL" b="1" baseline="0" dirty="0" smtClean="0"/>
                        <a:t> וקיימות תכונות נוספת של מידע שאינן מתוארות במשתנה ההחלטה </a:t>
                      </a:r>
                      <a:endParaRPr lang="he-IL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>
                    <a:solidFill>
                      <a:srgbClr val="E8F1FB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>
                    <a:solidFill>
                      <a:srgbClr val="E8F1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861372"/>
                  </a:ext>
                </a:extLst>
              </a:tr>
              <a:tr h="1512770">
                <a:tc>
                  <a:txBody>
                    <a:bodyPr/>
                    <a:lstStyle/>
                    <a:p>
                      <a:pPr algn="l" rtl="1"/>
                      <a:r>
                        <a:rPr lang="en-US" b="1" dirty="0" smtClean="0"/>
                        <a:t>AORE &amp;</a:t>
                      </a:r>
                      <a:r>
                        <a:rPr lang="en-US" b="1" u="none" dirty="0" smtClean="0"/>
                        <a:t>RCT</a:t>
                      </a:r>
                    </a:p>
                    <a:p>
                      <a:pPr algn="l" rtl="1"/>
                      <a:r>
                        <a:rPr lang="en-US" b="1" u="none" dirty="0" smtClean="0"/>
                        <a:t>And</a:t>
                      </a:r>
                      <a:r>
                        <a:rPr lang="en-US" b="1" u="none" baseline="0" dirty="0" smtClean="0"/>
                        <a:t> </a:t>
                      </a:r>
                      <a:r>
                        <a:rPr lang="en-US" b="1" dirty="0" smtClean="0"/>
                        <a:t>CIA</a:t>
                      </a:r>
                      <a:endParaRPr lang="he-IL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 smtClean="0"/>
                        <a:t>נותן מבט כללי על דרישות</a:t>
                      </a:r>
                      <a:r>
                        <a:rPr lang="he-IL" b="1" baseline="0" dirty="0" smtClean="0"/>
                        <a:t> המערכת</a:t>
                      </a:r>
                      <a:endParaRPr lang="he-IL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>
                    <a:solidFill>
                      <a:srgbClr val="CDE3F8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 smtClean="0"/>
                        <a:t>יוצר</a:t>
                      </a:r>
                      <a:r>
                        <a:rPr lang="he-IL" b="1" baseline="0" dirty="0" smtClean="0"/>
                        <a:t> שפה משותפת בין הצוותים ובעלי העניין אך אינו נותן הבנה מספקת ודיוק, כלומר אנו נמצאים בגובה 40אלף רגל.</a:t>
                      </a:r>
                      <a:endParaRPr lang="he-IL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 smtClean="0"/>
                        <a:t>נותן מבט</a:t>
                      </a:r>
                      <a:r>
                        <a:rPr lang="he-IL" b="1" baseline="0" dirty="0" smtClean="0"/>
                        <a:t> כללי אך לא מדויק.</a:t>
                      </a:r>
                      <a:endParaRPr lang="he-IL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551592"/>
                  </a:ext>
                </a:extLst>
              </a:tr>
              <a:tr h="971578">
                <a:tc>
                  <a:txBody>
                    <a:bodyPr/>
                    <a:lstStyle/>
                    <a:p>
                      <a:pPr rtl="1"/>
                      <a:r>
                        <a:rPr lang="he-IL" b="1" dirty="0" smtClean="0"/>
                        <a:t>ארכיטקטורה</a:t>
                      </a:r>
                      <a:r>
                        <a:rPr lang="he-IL" b="1" baseline="0" dirty="0" smtClean="0"/>
                        <a:t>-</a:t>
                      </a:r>
                      <a:r>
                        <a:rPr lang="en-US" b="1" baseline="0" dirty="0" smtClean="0"/>
                        <a:t>client Server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 smtClean="0"/>
                        <a:t>באמצעות</a:t>
                      </a:r>
                      <a:r>
                        <a:rPr lang="he-IL" b="1" baseline="0" dirty="0" smtClean="0"/>
                        <a:t> השיטה הזו ניתן לתת מענה באופן יותר מאובטח </a:t>
                      </a:r>
                      <a:endParaRPr lang="he-IL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>
                    <a:solidFill>
                      <a:srgbClr val="E8F1FB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>
                    <a:solidFill>
                      <a:srgbClr val="E8F1FB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 smtClean="0"/>
                        <a:t>לא פותר את כל</a:t>
                      </a:r>
                      <a:r>
                        <a:rPr lang="he-IL" b="1" baseline="0" dirty="0" smtClean="0"/>
                        <a:t> בעיות האבטחה.</a:t>
                      </a:r>
                      <a:endParaRPr lang="he-IL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076067"/>
                  </a:ext>
                </a:extLst>
              </a:tr>
            </a:tbl>
          </a:graphicData>
        </a:graphic>
      </p:graphicFrame>
      <p:sp>
        <p:nvSpPr>
          <p:cNvPr id="5" name="מלבן מעוגל 4"/>
          <p:cNvSpPr/>
          <p:nvPr/>
        </p:nvSpPr>
        <p:spPr>
          <a:xfrm>
            <a:off x="7324439" y="95090"/>
            <a:ext cx="1385454" cy="42812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schemeClr val="tx1"/>
                </a:solidFill>
              </a:rPr>
              <a:t>במידה מועטה 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" name="מלבן מעוגל 6"/>
          <p:cNvSpPr/>
          <p:nvPr/>
        </p:nvSpPr>
        <p:spPr>
          <a:xfrm>
            <a:off x="8709893" y="77176"/>
            <a:ext cx="1385454" cy="45421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schemeClr val="tx1"/>
                </a:solidFill>
              </a:rPr>
              <a:t>במידה חלקית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8" name="מלבן מעוגל 7"/>
          <p:cNvSpPr/>
          <p:nvPr/>
        </p:nvSpPr>
        <p:spPr>
          <a:xfrm>
            <a:off x="10095347" y="51095"/>
            <a:ext cx="1385454" cy="48029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>
                <a:solidFill>
                  <a:schemeClr val="tx1"/>
                </a:solidFill>
              </a:rPr>
              <a:t>במידה רבה</a:t>
            </a:r>
            <a:endParaRPr lang="he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95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4327" y="230909"/>
            <a:ext cx="10058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u="sng" dirty="0"/>
              <a:t>ניתוח והפק"ל – הנדסת דרישות</a:t>
            </a:r>
          </a:p>
        </p:txBody>
      </p:sp>
      <p:graphicFrame>
        <p:nvGraphicFramePr>
          <p:cNvPr id="3" name="טבלה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78636"/>
              </p:ext>
            </p:extLst>
          </p:nvPr>
        </p:nvGraphicFramePr>
        <p:xfrm>
          <a:off x="674253" y="840508"/>
          <a:ext cx="11268365" cy="475517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253673">
                  <a:extLst>
                    <a:ext uri="{9D8B030D-6E8A-4147-A177-3AD203B41FA5}">
                      <a16:colId xmlns:a16="http://schemas.microsoft.com/office/drawing/2014/main" val="808470923"/>
                    </a:ext>
                  </a:extLst>
                </a:gridCol>
                <a:gridCol w="2253673">
                  <a:extLst>
                    <a:ext uri="{9D8B030D-6E8A-4147-A177-3AD203B41FA5}">
                      <a16:colId xmlns:a16="http://schemas.microsoft.com/office/drawing/2014/main" val="112004698"/>
                    </a:ext>
                  </a:extLst>
                </a:gridCol>
                <a:gridCol w="2253673">
                  <a:extLst>
                    <a:ext uri="{9D8B030D-6E8A-4147-A177-3AD203B41FA5}">
                      <a16:colId xmlns:a16="http://schemas.microsoft.com/office/drawing/2014/main" val="1834441895"/>
                    </a:ext>
                  </a:extLst>
                </a:gridCol>
                <a:gridCol w="2253673">
                  <a:extLst>
                    <a:ext uri="{9D8B030D-6E8A-4147-A177-3AD203B41FA5}">
                      <a16:colId xmlns:a16="http://schemas.microsoft.com/office/drawing/2014/main" val="4228967209"/>
                    </a:ext>
                  </a:extLst>
                </a:gridCol>
                <a:gridCol w="2253673">
                  <a:extLst>
                    <a:ext uri="{9D8B030D-6E8A-4147-A177-3AD203B41FA5}">
                      <a16:colId xmlns:a16="http://schemas.microsoft.com/office/drawing/2014/main" val="2178035657"/>
                    </a:ext>
                  </a:extLst>
                </a:gridCol>
              </a:tblGrid>
              <a:tr h="1043710"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      הדרישות</a:t>
                      </a:r>
                    </a:p>
                    <a:p>
                      <a:pPr algn="ctr" rtl="1"/>
                      <a:endParaRPr lang="he-IL" sz="1800" b="1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rtl="1"/>
                      <a:r>
                        <a:rPr lang="he-IL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השיטות</a:t>
                      </a:r>
                    </a:p>
                    <a:p>
                      <a:pPr algn="ctr"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Management&amp; Traceability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Validation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Specification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Elicitation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550123"/>
                  </a:ext>
                </a:extLst>
              </a:tr>
              <a:tr h="696927">
                <a:tc>
                  <a:txBody>
                    <a:bodyPr/>
                    <a:lstStyle/>
                    <a:p>
                      <a:pPr algn="ctr"/>
                      <a:r>
                        <a:rPr lang="he-IL" sz="180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UML Sequence Diagram</a:t>
                      </a:r>
                      <a:endParaRPr lang="he-IL" sz="18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X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X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X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404270"/>
                  </a:ext>
                </a:extLst>
              </a:tr>
              <a:tr h="933744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>
                          <a:latin typeface="+mj-lt"/>
                          <a:cs typeface="Arial" pitchFamily="34" charset="0"/>
                        </a:rPr>
                        <a:t>Dysmap optimizer</a:t>
                      </a:r>
                    </a:p>
                    <a:p>
                      <a:pPr algn="ctr" rtl="1"/>
                      <a:r>
                        <a:rPr lang="en-US" b="1" dirty="0" smtClean="0"/>
                        <a:t>Algorithm</a:t>
                      </a:r>
                      <a:endParaRPr lang="he-IL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X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398972"/>
                  </a:ext>
                </a:extLst>
              </a:tr>
              <a:tr h="1138694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AORE &amp;</a:t>
                      </a:r>
                      <a:r>
                        <a:rPr lang="en-US" b="1" u="none" dirty="0" smtClean="0"/>
                        <a:t>RCT</a:t>
                      </a:r>
                    </a:p>
                    <a:p>
                      <a:pPr marL="0" marR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none" dirty="0" smtClean="0"/>
                        <a:t>And </a:t>
                      </a:r>
                      <a:r>
                        <a:rPr lang="en-US" b="1" dirty="0" smtClean="0"/>
                        <a:t>CIA</a:t>
                      </a:r>
                      <a:endParaRPr lang="he-IL" b="1" dirty="0" smtClean="0"/>
                    </a:p>
                    <a:p>
                      <a:pPr algn="ctr" rtl="1"/>
                      <a:endParaRPr lang="he-IL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X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X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X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X</a:t>
                      </a:r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500347"/>
                  </a:ext>
                </a:extLst>
              </a:tr>
              <a:tr h="797085">
                <a:tc>
                  <a:txBody>
                    <a:bodyPr/>
                    <a:lstStyle/>
                    <a:p>
                      <a:pPr algn="ctr" rtl="1"/>
                      <a:r>
                        <a:rPr lang="he-IL" b="1" dirty="0" smtClean="0"/>
                        <a:t>ארכיטקטורה</a:t>
                      </a:r>
                      <a:r>
                        <a:rPr lang="he-IL" b="1" baseline="0" dirty="0" smtClean="0"/>
                        <a:t>-</a:t>
                      </a:r>
                      <a:r>
                        <a:rPr lang="en-US" b="1" baseline="0" dirty="0" smtClean="0"/>
                        <a:t>client Server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X</a:t>
                      </a:r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383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34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400" y="314036"/>
            <a:ext cx="11296073" cy="569386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b="1" dirty="0"/>
              <a:t>ביבליוגרפיה</a:t>
            </a:r>
            <a:endParaRPr lang="en-US" sz="2800" b="1" dirty="0"/>
          </a:p>
          <a:p>
            <a:pPr algn="l"/>
            <a:endParaRPr lang="en-US" sz="1400" dirty="0"/>
          </a:p>
          <a:p>
            <a:pPr algn="l"/>
            <a:endParaRPr lang="en-US" sz="1400" dirty="0"/>
          </a:p>
          <a:p>
            <a:pPr algn="l"/>
            <a:r>
              <a:rPr lang="en-US" sz="1400" b="1" dirty="0"/>
              <a:t>1. Mobile financial services: a scenario-driven requirements </a:t>
            </a:r>
            <a:r>
              <a:rPr lang="en-US" sz="1400" b="1" dirty="0" smtClean="0"/>
              <a:t>analysis</a:t>
            </a:r>
            <a:endParaRPr lang="en-US" sz="1400" b="1" dirty="0"/>
          </a:p>
          <a:p>
            <a:pPr algn="l"/>
            <a:r>
              <a:rPr lang="en-US" sz="1400" dirty="0" err="1"/>
              <a:t>Webist</a:t>
            </a:r>
            <a:r>
              <a:rPr lang="en-US" sz="1400" dirty="0"/>
              <a:t> 2007 - 3rd International Conference on Web Information Systems and Technologies</a:t>
            </a:r>
            <a:r>
              <a:rPr lang="en-US" sz="1400" dirty="0" smtClean="0"/>
              <a:t>,</a:t>
            </a:r>
            <a:endParaRPr lang="en-US" sz="1400" dirty="0"/>
          </a:p>
          <a:p>
            <a:pPr algn="l"/>
            <a:r>
              <a:rPr lang="en-US" sz="1400" dirty="0"/>
              <a:t>Proceedings , v SEBEG/EL, p 151-156, 2007, </a:t>
            </a:r>
            <a:r>
              <a:rPr lang="en-US" sz="1400" dirty="0" err="1"/>
              <a:t>Webist</a:t>
            </a:r>
            <a:r>
              <a:rPr lang="en-US" sz="1400" dirty="0"/>
              <a:t> 2007 - Proceedings of the 3rd </a:t>
            </a:r>
            <a:r>
              <a:rPr lang="en-US" sz="1400" dirty="0" smtClean="0"/>
              <a:t>International</a:t>
            </a:r>
            <a:endParaRPr lang="en-US" sz="1400" dirty="0"/>
          </a:p>
          <a:p>
            <a:pPr algn="l"/>
            <a:r>
              <a:rPr lang="en-US" sz="1400" dirty="0"/>
              <a:t>Conference on Web Information Systems and Technologies.</a:t>
            </a:r>
          </a:p>
          <a:p>
            <a:pPr algn="l"/>
            <a:endParaRPr lang="en-US" sz="1400" dirty="0"/>
          </a:p>
          <a:p>
            <a:pPr algn="l"/>
            <a:r>
              <a:rPr lang="en-US" sz="1400" b="1" dirty="0"/>
              <a:t>2. Implementing aspect-oriented requirements analysis for investment banking </a:t>
            </a:r>
            <a:r>
              <a:rPr lang="en-US" sz="1400" b="1" dirty="0" smtClean="0"/>
              <a:t>applications</a:t>
            </a:r>
            <a:r>
              <a:rPr lang="en-US" sz="1400" b="1" dirty="0"/>
              <a:t> </a:t>
            </a:r>
            <a:r>
              <a:rPr lang="en-US" sz="1400" b="1" dirty="0" smtClean="0"/>
              <a:t>Aspect-Oriented </a:t>
            </a:r>
            <a:r>
              <a:rPr lang="en-US" sz="1400" b="1" dirty="0"/>
              <a:t>Requirements Engineering</a:t>
            </a:r>
            <a:r>
              <a:rPr lang="en-US" sz="1400" b="1" dirty="0" smtClean="0"/>
              <a:t>,</a:t>
            </a:r>
          </a:p>
          <a:p>
            <a:pPr algn="l"/>
            <a:r>
              <a:rPr lang="en-US" sz="1400" dirty="0" smtClean="0"/>
              <a:t> </a:t>
            </a:r>
            <a:r>
              <a:rPr lang="en-US" sz="1400" dirty="0"/>
              <a:t>v 9783642386404, p 289-316, November 1, 2013</a:t>
            </a:r>
          </a:p>
          <a:p>
            <a:pPr algn="l"/>
            <a:endParaRPr lang="en-US" sz="1400" dirty="0"/>
          </a:p>
          <a:p>
            <a:pPr algn="l"/>
            <a:endParaRPr lang="en-US" sz="1400" dirty="0"/>
          </a:p>
          <a:p>
            <a:pPr algn="l"/>
            <a:r>
              <a:rPr lang="en-US" sz="1400" b="1" dirty="0"/>
              <a:t>3. CORPORATE WIDE INFORMATION REQUIREMENTS ANALYSIS AND </a:t>
            </a:r>
            <a:r>
              <a:rPr lang="en-US" sz="1400" b="1" dirty="0" smtClean="0"/>
              <a:t>FINANCIAL,</a:t>
            </a:r>
            <a:endParaRPr lang="en-US" sz="1400" b="1" dirty="0"/>
          </a:p>
          <a:p>
            <a:pPr algn="l"/>
            <a:r>
              <a:rPr lang="en-US" sz="1400" b="1" dirty="0"/>
              <a:t>MARKETING AND PRODUCTION </a:t>
            </a:r>
            <a:r>
              <a:rPr lang="en-US" sz="1400" b="1" dirty="0" smtClean="0"/>
              <a:t>PLANNING</a:t>
            </a:r>
            <a:endParaRPr lang="en-US" sz="1400" b="1" dirty="0"/>
          </a:p>
          <a:p>
            <a:pPr algn="l"/>
            <a:r>
              <a:rPr lang="en-US" sz="1400" b="1" dirty="0"/>
              <a:t>Source:</a:t>
            </a:r>
            <a:r>
              <a:rPr lang="en-US" sz="1400" dirty="0"/>
              <a:t> </a:t>
            </a:r>
            <a:r>
              <a:rPr lang="en-US" sz="1400" i="1" dirty="0"/>
              <a:t>Aspect-Oriented </a:t>
            </a:r>
            <a:r>
              <a:rPr lang="en-US" sz="1400" b="1" i="1" dirty="0"/>
              <a:t>Requirements</a:t>
            </a:r>
            <a:r>
              <a:rPr lang="en-US" sz="1400" i="1" dirty="0"/>
              <a:t> </a:t>
            </a:r>
            <a:r>
              <a:rPr lang="en-US" sz="1400" b="1" i="1" dirty="0"/>
              <a:t>Engineering</a:t>
            </a:r>
            <a:r>
              <a:rPr lang="en-US" sz="1400" dirty="0"/>
              <a:t>, v 9783642386404, p 289-316, November 1, 2013;  </a:t>
            </a:r>
            <a:r>
              <a:rPr lang="en-US" sz="1400" b="1" dirty="0"/>
              <a:t>ISBN-10:</a:t>
            </a:r>
            <a:r>
              <a:rPr lang="en-US" sz="1400" dirty="0"/>
              <a:t> 3642386393,  </a:t>
            </a:r>
            <a:r>
              <a:rPr lang="en-US" sz="1400" b="1" dirty="0"/>
              <a:t>ISBN-13:</a:t>
            </a:r>
            <a:r>
              <a:rPr lang="en-US" sz="1400" dirty="0"/>
              <a:t> 9783642386398;  </a:t>
            </a:r>
            <a:r>
              <a:rPr lang="en-US" sz="1400" b="1" dirty="0"/>
              <a:t>DOI:</a:t>
            </a:r>
            <a:r>
              <a:rPr lang="en-US" sz="1400" dirty="0"/>
              <a:t> 10.1007/978-3-642-38640-4_15; </a:t>
            </a:r>
            <a:r>
              <a:rPr lang="en-US" sz="1400" b="1" dirty="0"/>
              <a:t>Publisher:</a:t>
            </a:r>
            <a:r>
              <a:rPr lang="en-US" sz="1400" dirty="0"/>
              <a:t> Springer-</a:t>
            </a:r>
            <a:r>
              <a:rPr lang="en-US" sz="1400" dirty="0" err="1"/>
              <a:t>Verlag</a:t>
            </a:r>
            <a:r>
              <a:rPr lang="en-US" sz="1400" dirty="0"/>
              <a:t> Berlin Heidelberg</a:t>
            </a:r>
          </a:p>
          <a:p>
            <a:pPr algn="l"/>
            <a:endParaRPr lang="en-US" sz="1400" dirty="0"/>
          </a:p>
          <a:p>
            <a:pPr algn="l"/>
            <a:endParaRPr lang="en-US" sz="1400" dirty="0"/>
          </a:p>
          <a:p>
            <a:pPr algn="l"/>
            <a:r>
              <a:rPr lang="en-US" sz="1400" b="1" dirty="0"/>
              <a:t>4. Study and design on electronic Cash system security </a:t>
            </a:r>
            <a:r>
              <a:rPr lang="en-US" sz="1400" b="1" dirty="0" smtClean="0"/>
              <a:t>architect</a:t>
            </a:r>
            <a:endParaRPr lang="en-US" sz="1400" b="1" dirty="0"/>
          </a:p>
          <a:p>
            <a:pPr algn="l"/>
            <a:r>
              <a:rPr lang="en-US" sz="1400" dirty="0"/>
              <a:t>Source: Advanced Materials Research, v 816-817, p 962-966, 2013, Manufacturing Science </a:t>
            </a:r>
            <a:r>
              <a:rPr lang="en-US" sz="1400" dirty="0" smtClean="0"/>
              <a:t>and</a:t>
            </a:r>
            <a:endParaRPr lang="en-US" sz="1400" dirty="0"/>
          </a:p>
          <a:p>
            <a:pPr algn="l"/>
            <a:r>
              <a:rPr lang="en-US" sz="1400" dirty="0"/>
              <a:t>Technology (ICMST2013); ISSN:10226680; ISBN-13: 9783037858677; DOI</a:t>
            </a:r>
            <a:r>
              <a:rPr lang="en-US" sz="1400" dirty="0" smtClean="0"/>
              <a:t>:</a:t>
            </a:r>
            <a:endParaRPr lang="en-US" sz="1400" dirty="0"/>
          </a:p>
          <a:p>
            <a:pPr algn="l"/>
            <a:r>
              <a:rPr lang="en-US" sz="1400" dirty="0"/>
              <a:t>10.4028/www.scientific.net/AMR.816-817.962; Conference: 4th International Conference </a:t>
            </a:r>
            <a:r>
              <a:rPr lang="en-US" sz="1400" dirty="0" smtClean="0"/>
              <a:t>on</a:t>
            </a:r>
            <a:endParaRPr lang="en-US" sz="1400" dirty="0"/>
          </a:p>
          <a:p>
            <a:pPr algn="l"/>
            <a:r>
              <a:rPr lang="en-US" sz="1400" dirty="0"/>
              <a:t>Manufacturing Science and Technology, ICMST 2013, August 3, 2013 - August 4, 2013; Sponsor</a:t>
            </a:r>
            <a:r>
              <a:rPr lang="en-US" sz="1400" dirty="0" smtClean="0"/>
              <a:t>:</a:t>
            </a:r>
            <a:endParaRPr lang="en-US" sz="1400" dirty="0"/>
          </a:p>
          <a:p>
            <a:pPr algn="l"/>
            <a:r>
              <a:rPr lang="en-US" sz="1400" dirty="0"/>
              <a:t>University of Tabriz, Iran; Cambridge Institute of Technology, India; Publisher: Trans </a:t>
            </a:r>
            <a:r>
              <a:rPr lang="en-US" sz="1400" dirty="0" smtClean="0"/>
              <a:t>Tech</a:t>
            </a:r>
            <a:endParaRPr lang="en-US" sz="1400" dirty="0"/>
          </a:p>
          <a:p>
            <a:pPr algn="l"/>
            <a:r>
              <a:rPr lang="en-US" sz="1400" dirty="0"/>
              <a:t>Publications Ltd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83628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1782" y="858982"/>
            <a:ext cx="9467273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5400" b="1" u="sng" dirty="0" smtClean="0"/>
              <a:t>סוף טוב הכול טוב</a:t>
            </a:r>
            <a:endParaRPr lang="he-IL" sz="5400" b="1" u="sng" dirty="0"/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509" y="1782312"/>
            <a:ext cx="5089236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7382" y="323273"/>
            <a:ext cx="10982036" cy="427809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מאמר 1</a:t>
            </a:r>
          </a:p>
          <a:p>
            <a:pPr algn="ctr"/>
            <a:r>
              <a:rPr lang="he-IL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FINANCIAL SERVICES</a:t>
            </a:r>
            <a:endParaRPr lang="he-IL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sz="3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כללי</a:t>
            </a:r>
            <a:r>
              <a:rPr lang="he-I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he-I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המאמר עוסק במתן פתרונות טכנולוגים באמצעות הטלפון החכם להעברת כספים כגון: העברה בנקאית, </a:t>
            </a:r>
            <a:r>
              <a:rPr lang="he-IL" sz="3200" dirty="0">
                <a:latin typeface="Arial" panose="020B0604020202020204" pitchFamily="34" charset="0"/>
                <a:cs typeface="Arial" panose="020B0604020202020204" pitchFamily="34" charset="0"/>
              </a:rPr>
              <a:t>חיוב(כרטיס אשראי) </a:t>
            </a:r>
            <a:r>
              <a:rPr lang="he-I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ועוד.</a:t>
            </a:r>
            <a:endParaRPr lang="he-IL" sz="32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כותב המאמר מציג תרחיש שמשלב תשלום ותמיכה בנקאית באמצעות הטלפון החכם בניסיון לזהות את המאפיינים העיקריים והדרישות הפונקציונליות.</a:t>
            </a:r>
          </a:p>
        </p:txBody>
      </p:sp>
    </p:spTree>
    <p:extLst>
      <p:ext uri="{BB962C8B-B14F-4D97-AF65-F5344CB8AC3E}">
        <p14:creationId xmlns:p14="http://schemas.microsoft.com/office/powerpoint/2010/main" val="255270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9746" y="452583"/>
            <a:ext cx="10982036" cy="50167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הטכניקה במאמר-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UML Sequence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he-IL" sz="4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he-IL" sz="28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UML Sequence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-דיאגרמת רצף היא דיאגרמת אינטראקציה המראה כיצד אובייקטים פועלים זה עם זה ובאיזה סדר</a:t>
            </a:r>
            <a:r>
              <a:rPr 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זהו מבנה של תרשים רצף </a:t>
            </a:r>
            <a:r>
              <a:rPr 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הודעות.</a:t>
            </a:r>
          </a:p>
          <a:p>
            <a:r>
              <a:rPr 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זה 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מתאר את האובייקטים ואת המעורבים </a:t>
            </a:r>
            <a:r>
              <a:rPr 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בתרחיש 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ואת רצף של הודעות </a:t>
            </a:r>
            <a:r>
              <a:rPr 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שהחליפו 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בין האובייקטים הדרושים כדי לבצע את הפונקציונליות של התרחיש. דיאגרמות רצף קשורים בדרך כלל עם </a:t>
            </a:r>
            <a:r>
              <a:rPr 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מימושים, במקרה של שימוש </a:t>
            </a:r>
            <a:r>
              <a:rPr lang="he-IL" sz="2800" dirty="0">
                <a:latin typeface="Arial" panose="020B0604020202020204" pitchFamily="34" charset="0"/>
                <a:cs typeface="Arial" panose="020B0604020202020204" pitchFamily="34" charset="0"/>
              </a:rPr>
              <a:t>בתצוגה לוגית של המערכת בפיתוח. דיאגרמות רצף נקראות לעיתים דיאגרמות אירועים או תרחישים של </a:t>
            </a:r>
            <a:r>
              <a:rPr lang="he-IL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אירועים.</a:t>
            </a:r>
            <a:endParaRPr lang="he-I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22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5002" y="323273"/>
            <a:ext cx="10982036" cy="62478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4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הדגמה -</a:t>
            </a:r>
            <a:r>
              <a:rPr lang="he-IL" sz="4000" u="sng" dirty="0">
                <a:latin typeface="Arial" panose="020B0604020202020204" pitchFamily="34" charset="0"/>
                <a:cs typeface="Arial" panose="020B0604020202020204" pitchFamily="34" charset="0"/>
              </a:rPr>
              <a:t>ניתוח </a:t>
            </a:r>
            <a:r>
              <a:rPr lang="he-IL" sz="4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תרחישים</a:t>
            </a:r>
          </a:p>
          <a:p>
            <a:endParaRPr lang="he-IL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sz="4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הדגמה 1</a:t>
            </a:r>
          </a:p>
          <a:p>
            <a:r>
              <a:rPr lang="he-IL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התרחיש שבוצע מפרט את תהליך ביצוע העסקה מנקודות המכירה כלומר שהלקוח נמצא באופן פיזי בחנות.</a:t>
            </a:r>
          </a:p>
          <a:p>
            <a:r>
              <a:rPr lang="he-IL" sz="4000" u="sng" dirty="0">
                <a:latin typeface="Arial" panose="020B0604020202020204" pitchFamily="34" charset="0"/>
                <a:cs typeface="Arial" panose="020B0604020202020204" pitchFamily="34" charset="0"/>
              </a:rPr>
              <a:t> הדגמה </a:t>
            </a:r>
            <a:r>
              <a:rPr lang="he-IL" sz="4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he-IL" sz="4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e-IL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התרחיש שבוצע מפרט את תהליך ביצוע העסקה באופן של תשלום מקוון.</a:t>
            </a:r>
          </a:p>
          <a:p>
            <a:endParaRPr lang="he-IL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82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04655" y="138545"/>
            <a:ext cx="81280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u="sng" dirty="0">
                <a:latin typeface="Arial" panose="020B0604020202020204" pitchFamily="34" charset="0"/>
                <a:cs typeface="Arial" panose="020B0604020202020204" pitchFamily="34" charset="0"/>
              </a:rPr>
              <a:t>הדגמה -ניתוח </a:t>
            </a:r>
            <a:r>
              <a:rPr lang="he-IL" u="sng" dirty="0" smtClean="0">
                <a:latin typeface="Arial" panose="020B0604020202020204" pitchFamily="34" charset="0"/>
                <a:cs typeface="Arial" panose="020B0604020202020204" pitchFamily="34" charset="0"/>
              </a:rPr>
              <a:t>תרחישים המשך</a:t>
            </a:r>
            <a:endParaRPr lang="he-IL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3276"/>
            <a:ext cx="12062690" cy="629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7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820" y="752641"/>
            <a:ext cx="12275820" cy="61053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77673" y="387927"/>
            <a:ext cx="495992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u="sng" dirty="0">
                <a:latin typeface="Arial" panose="020B0604020202020204" pitchFamily="34" charset="0"/>
                <a:cs typeface="Arial" panose="020B0604020202020204" pitchFamily="34" charset="0"/>
              </a:rPr>
              <a:t>הדגמה -ניתוח תרחישים המשך</a:t>
            </a:r>
          </a:p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1166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פרלקסה">
  <a:themeElements>
    <a:clrScheme name="פרלקסה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פרלקסה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פרלקסה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1_פרלקסה">
  <a:themeElements>
    <a:clrScheme name="פרלקסה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0000FF"/>
      </a:hlink>
      <a:folHlink>
        <a:srgbClr val="FF00FF"/>
      </a:folHlink>
    </a:clrScheme>
    <a:fontScheme name="פרלקסה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פרלקסה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stA="26000" endPos="40000" dir="5400000" sy="-100000" algn="bl" rotWithShape="0"/>
          </a:effectLst>
        </a:effectStyle>
        <a:effectStyle>
          <a:effectLst>
            <a:reflection stA="26000" endPos="40000" dir="5400000" sy="-100000" algn="bl" rotWithShape="0"/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5875" cap="rnd">
          <a:solidFill>
            <a:schemeClr val="accent1"/>
          </a:solidFill>
          <a:prstDash val="solid"/>
          <a:round/>
        </a:ln>
        <a:effectLst>
          <a:reflection stA="26000" endPos="40000" dir="5400000" sy="-100000" algn="bl" rotWithShape="0"/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5875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orbel"/>
            <a:ea typeface="Corbel"/>
            <a:cs typeface="Corbel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TM03457496[[fn=היסט]]</Template>
  <TotalTime>1599</TotalTime>
  <Words>2857</Words>
  <Application>Microsoft Office PowerPoint</Application>
  <PresentationFormat>מסך רחב</PresentationFormat>
  <Paragraphs>513</Paragraphs>
  <Slides>45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45</vt:i4>
      </vt:variant>
    </vt:vector>
  </HeadingPairs>
  <TitlesOfParts>
    <vt:vector size="52" baseType="lpstr">
      <vt:lpstr>Arial</vt:lpstr>
      <vt:lpstr>Calibri</vt:lpstr>
      <vt:lpstr>Corbel</vt:lpstr>
      <vt:lpstr>Helvetica</vt:lpstr>
      <vt:lpstr>Miriam</vt:lpstr>
      <vt:lpstr>פרלקסה</vt:lpstr>
      <vt:lpstr>1_פרלקסה</vt:lpstr>
      <vt:lpstr>ניתוח דרישות-פיננסים</vt:lpstr>
      <vt:lpstr>עולם הבעיה</vt:lpstr>
      <vt:lpstr>שאלות המחקר </vt:lpstr>
      <vt:lpstr>הטכניקות במאמרים-פתרונות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הטכניקות במאמר-הסבר   </vt:lpstr>
      <vt:lpstr>הטכניקות במאמר-הסבר   </vt:lpstr>
      <vt:lpstr>הדגמה -  Requirements Composition Table</vt:lpstr>
      <vt:lpstr>Change Impact Analysis For New Releases</vt:lpstr>
      <vt:lpstr>Change Impact Analysis For New Releases</vt:lpstr>
      <vt:lpstr>הדגמה - Change Impact Analysis For New Releases</vt:lpstr>
      <vt:lpstr> מאמר 4 Study and Design on Electronic Cash System Security Architecture</vt:lpstr>
      <vt:lpstr>מצגת של PowerPoint‏</vt:lpstr>
      <vt:lpstr>מצגת של PowerPoint‏</vt:lpstr>
      <vt:lpstr>הטכניקות במאמר-הסבר   E-cash Commerce Platform </vt:lpstr>
      <vt:lpstr>פונקציונליות צד הלקוח</vt:lpstr>
      <vt:lpstr>פונקציונליות צד שרת</vt:lpstr>
      <vt:lpstr>הדגמה - רכישת מוצר באינטרנט</vt:lpstr>
      <vt:lpstr>מצגת של PowerPoint‏</vt:lpstr>
      <vt:lpstr>הסבר מסמך אפיון</vt:lpstr>
      <vt:lpstr>הסבר מסמך אפיון</vt:lpstr>
      <vt:lpstr>הסבר מסמך אפיון</vt:lpstr>
      <vt:lpstr>השוואה בין הטכניקות  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  requirement analysis</dc:title>
  <dc:creator>Windows User</dc:creator>
  <cp:lastModifiedBy>Windows User</cp:lastModifiedBy>
  <cp:revision>197</cp:revision>
  <dcterms:created xsi:type="dcterms:W3CDTF">2017-12-02T20:02:41Z</dcterms:created>
  <dcterms:modified xsi:type="dcterms:W3CDTF">2018-01-10T13:09:58Z</dcterms:modified>
</cp:coreProperties>
</file>