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71" r:id="rId9"/>
    <p:sldId id="268" r:id="rId10"/>
    <p:sldId id="262" r:id="rId11"/>
    <p:sldId id="270" r:id="rId12"/>
    <p:sldId id="263" r:id="rId13"/>
    <p:sldId id="264" r:id="rId14"/>
    <p:sldId id="266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125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327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90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208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48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85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8751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732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799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0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32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81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576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13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538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24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279D-BC2E-4046-B1A1-542A2AC233D0}" type="datetimeFigureOut">
              <a:rPr lang="LID4096" smtClean="0"/>
              <a:t>07/26/2019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2EDAE0-8B11-4A1C-9FA2-2E5291886E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243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onpanda.com/2017/01/30/bdd-101-writing-good-gherkin/" TargetMode="External"/><Relationship Id="rId2" Type="http://schemas.openxmlformats.org/officeDocument/2006/relationships/hyperlink" Target="https://dzone.com/articles/a-guide-to-good-cucumber-practi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department-of-veterans-affairs/ascent-sample/wiki/QA-:-Gherkins-Standards-and-Best-Practic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hints.io/xpath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river.io/docs/selectors.html" TargetMode="External"/><Relationship Id="rId2" Type="http://schemas.openxmlformats.org/officeDocument/2006/relationships/hyperlink" Target="https://github.com/cucumber/cucumber-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aijs.com/" TargetMode="External"/><Relationship Id="rId4" Type="http://schemas.openxmlformats.org/officeDocument/2006/relationships/hyperlink" Target="https://webdriver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driver.io/docs/api/browser/saveScreenshot.html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F25-FFE0-4145-BC48-9FED696D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84" y="690561"/>
            <a:ext cx="10668000" cy="2133600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Automation </a:t>
            </a:r>
            <a:r>
              <a:rPr lang="en-US" sz="4000" dirty="0"/>
              <a:t>- Short overview</a:t>
            </a:r>
            <a:br>
              <a:rPr lang="en-US" sz="4000" dirty="0"/>
            </a:br>
            <a:r>
              <a:rPr lang="en-US" sz="4000" dirty="0"/>
              <a:t>and best practices</a:t>
            </a:r>
            <a:br>
              <a:rPr lang="en-US" dirty="0"/>
            </a:b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C89AE-A3FE-47EE-9A16-E249DE04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124201"/>
            <a:ext cx="2695575" cy="10858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745D9-2AB1-490A-89C2-5663B926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47" y="2824161"/>
            <a:ext cx="1847850" cy="19335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×ª××¦××ª ×ª××× × ×¢×××¨ âªchai frameworkâ¬â">
            <a:extLst>
              <a:ext uri="{FF2B5EF4-FFF2-40B4-BE49-F238E27FC236}">
                <a16:creationId xmlns:a16="http://schemas.microsoft.com/office/drawing/2014/main" id="{A8E71DBB-E85A-47BD-AAF6-28A00C48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68" y="2633663"/>
            <a:ext cx="1838325" cy="20669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45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5BF2-2FF2-436B-A7C8-7A1D2F6A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2"/>
            <a:ext cx="10515600" cy="787274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Practices to adding new tests - Gherkin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5968-7A0A-45FA-8C79-7CAFD4F4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925"/>
            <a:ext cx="10515600" cy="45139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 Guide to Cucumber Best Practices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https://dzone.com/articles/a-guide-to-good-cucumber-practices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https://automationpanda.com/2017/01/30/bdd-101-writing-good-gherkin/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https://github.com/department-of-veterans-affairs/ascent-sample/wiki/QA-:-Gherkins-Standards-and-Best-Practices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547FB-32AA-4437-BE14-16E15505C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27906"/>
            <a:ext cx="4529138" cy="428114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79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8FA9-FEF4-4868-B668-DEA83461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45" y="0"/>
            <a:ext cx="8596668" cy="1320800"/>
          </a:xfrm>
        </p:spPr>
        <p:txBody>
          <a:bodyPr/>
          <a:lstStyle/>
          <a:p>
            <a:r>
              <a:rPr lang="en-US" dirty="0"/>
              <a:t>Best Practices to adding new tests - Gherkin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95C7-18B5-48DF-B8CE-2F0485D9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45" y="1580148"/>
            <a:ext cx="8596668" cy="52778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 Write declarative features</a:t>
            </a:r>
          </a:p>
          <a:p>
            <a:pPr marL="0" indent="0">
              <a:buNone/>
            </a:pPr>
            <a:r>
              <a:rPr lang="en-US" dirty="0"/>
              <a:t>          Scenarios should be written like a user would describe them.</a:t>
            </a:r>
          </a:p>
          <a:p>
            <a:r>
              <a:rPr lang="en-US" b="1" dirty="0"/>
              <a:t>2. Insert a narrative</a:t>
            </a:r>
          </a:p>
          <a:p>
            <a:pPr marL="0" indent="0">
              <a:buNone/>
            </a:pPr>
            <a:r>
              <a:rPr lang="en-US" dirty="0"/>
              <a:t>         Narratives describe in about one sentence what a feature does.(without </a:t>
            </a:r>
          </a:p>
          <a:p>
            <a:pPr marL="0" indent="0">
              <a:buNone/>
            </a:pPr>
            <a:r>
              <a:rPr lang="en-US" dirty="0"/>
              <a:t>         reading the scenarios.)</a:t>
            </a:r>
          </a:p>
          <a:p>
            <a:r>
              <a:rPr lang="en-US" b="1" dirty="0"/>
              <a:t>3. Avoid conjunctive steps</a:t>
            </a:r>
          </a:p>
          <a:p>
            <a:pPr marL="0" indent="0">
              <a:buNone/>
            </a:pPr>
            <a:r>
              <a:rPr lang="en-US" dirty="0"/>
              <a:t>         Sticking to one action per step makes your steps more modular and  </a:t>
            </a:r>
          </a:p>
          <a:p>
            <a:pPr marL="0" indent="0">
              <a:buNone/>
            </a:pPr>
            <a:r>
              <a:rPr lang="en-US" dirty="0"/>
              <a:t>         increases reusability.</a:t>
            </a:r>
          </a:p>
          <a:p>
            <a:r>
              <a:rPr lang="en-US" b="1" dirty="0"/>
              <a:t>4. Reuse step definitions</a:t>
            </a:r>
          </a:p>
          <a:p>
            <a:pPr marL="0" indent="0">
              <a:buNone/>
            </a:pPr>
            <a:r>
              <a:rPr lang="en-US" dirty="0"/>
              <a:t>         You should try to reuse steps as often as possible. This will improve the </a:t>
            </a:r>
          </a:p>
          <a:p>
            <a:pPr marL="0" indent="0">
              <a:buNone/>
            </a:pPr>
            <a:r>
              <a:rPr lang="en-US" dirty="0"/>
              <a:t>         maintainability of your app: </a:t>
            </a:r>
            <a:endParaRPr lang="en-US" b="1" dirty="0"/>
          </a:p>
          <a:p>
            <a:r>
              <a:rPr lang="en-US" dirty="0"/>
              <a:t>5. </a:t>
            </a:r>
            <a:r>
              <a:rPr lang="en-US" b="1" dirty="0"/>
              <a:t>Use backgrounds wisely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If you use the same steps at the beginning of all scenarios of a feature, put  </a:t>
            </a:r>
          </a:p>
          <a:p>
            <a:pPr marL="0" indent="0">
              <a:buNone/>
            </a:pPr>
            <a:r>
              <a:rPr lang="en-US" dirty="0"/>
              <a:t>         them into the feature’s Background. Background steps are run before each </a:t>
            </a:r>
          </a:p>
          <a:p>
            <a:pPr marL="0" indent="0">
              <a:buNone/>
            </a:pPr>
            <a:r>
              <a:rPr lang="en-US" dirty="0"/>
              <a:t>         scenario. 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046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C0FC-BE68-4E85-9F47-6EBAE50E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74"/>
            <a:ext cx="10515600" cy="1095185"/>
          </a:xfrm>
        </p:spPr>
        <p:txBody>
          <a:bodyPr/>
          <a:lstStyle/>
          <a:p>
            <a:r>
              <a:rPr lang="en-US" b="1" dirty="0"/>
              <a:t>Use backgrounds wisely – e.g. login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F943E-D8ED-4537-86E4-4653BFA1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0332"/>
            <a:ext cx="4058653" cy="417766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Feature: When I click on the New case button from Cases, </a:t>
            </a:r>
            <a:r>
              <a:rPr lang="en-US" dirty="0" err="1"/>
              <a:t>i'm</a:t>
            </a:r>
            <a:r>
              <a:rPr lang="en-US" dirty="0"/>
              <a:t> able to create new case using the wizard steps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sz="2600" b="1" dirty="0"/>
              <a:t>Background: Background name: login as admin</a:t>
            </a:r>
          </a:p>
          <a:p>
            <a:pPr marL="0" indent="0">
              <a:buNone/>
            </a:pPr>
            <a:r>
              <a:rPr lang="en-US" sz="2600" b="1" dirty="0"/>
              <a:t>Given Admin "Blake" exists</a:t>
            </a:r>
          </a:p>
          <a:p>
            <a:pPr marL="0" indent="0">
              <a:buNone/>
            </a:pPr>
            <a:r>
              <a:rPr lang="en-US" sz="2600" b="1" dirty="0"/>
              <a:t>Given I am logged in as admin user "Blake"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@daily</a:t>
            </a:r>
          </a:p>
          <a:p>
            <a:pPr marL="0" indent="0">
              <a:buNone/>
            </a:pPr>
            <a:r>
              <a:rPr lang="en-US" dirty="0"/>
              <a:t>Scenario: Create new case - validate Properties step opens as expected </a:t>
            </a:r>
          </a:p>
          <a:p>
            <a:pPr marL="0" indent="0">
              <a:buNone/>
            </a:pPr>
            <a:r>
              <a:rPr lang="en-US" dirty="0"/>
              <a:t>When I click on the button "New case button"</a:t>
            </a:r>
          </a:p>
          <a:p>
            <a:pPr marL="0" indent="0">
              <a:buNone/>
            </a:pPr>
            <a:r>
              <a:rPr lang="en-US" dirty="0"/>
              <a:t>And "Case window title" is loaded successfully</a:t>
            </a:r>
          </a:p>
          <a:p>
            <a:pPr marL="0" indent="0">
              <a:buNone/>
            </a:pPr>
            <a:r>
              <a:rPr lang="en-US" dirty="0"/>
              <a:t>Then "Properties step" is loaded successfully</a:t>
            </a:r>
          </a:p>
          <a:p>
            <a:pPr marL="0" indent="0">
              <a:buNone/>
            </a:pPr>
            <a:r>
              <a:rPr lang="en-US" dirty="0"/>
              <a:t>Then "Help menu" is loaded successfully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@daily</a:t>
            </a:r>
          </a:p>
          <a:p>
            <a:pPr marL="0" indent="0">
              <a:buNone/>
            </a:pPr>
            <a:r>
              <a:rPr lang="en-US" dirty="0"/>
              <a:t>Scenario: Create new case - validate help menu options available: User manual &amp; </a:t>
            </a:r>
            <a:r>
              <a:rPr lang="en-US" dirty="0" err="1"/>
              <a:t>WalkMe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I click on the button "New case button"</a:t>
            </a:r>
          </a:p>
          <a:p>
            <a:pPr marL="0" indent="0">
              <a:buNone/>
            </a:pPr>
            <a:r>
              <a:rPr lang="en-US" dirty="0"/>
              <a:t>And I click on the button "Help menu"</a:t>
            </a:r>
          </a:p>
          <a:p>
            <a:pPr marL="0" indent="0">
              <a:buNone/>
            </a:pPr>
            <a:r>
              <a:rPr lang="en-US" dirty="0"/>
              <a:t>Then I expect that "User manual" is visible </a:t>
            </a:r>
          </a:p>
          <a:p>
            <a:pPr marL="0" indent="0">
              <a:buNone/>
            </a:pPr>
            <a:r>
              <a:rPr lang="en-US" dirty="0"/>
              <a:t>Then I expect that "</a:t>
            </a:r>
            <a:r>
              <a:rPr lang="en-US" dirty="0" err="1"/>
              <a:t>WalkMe</a:t>
            </a:r>
            <a:r>
              <a:rPr lang="en-US" dirty="0"/>
              <a:t> menu" is visible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Then "Case path" is loaded successfully </a:t>
            </a:r>
          </a:p>
          <a:p>
            <a:pPr marL="0" indent="0"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8D26B-731B-4D60-8FBB-83A873BEF6CE}"/>
              </a:ext>
            </a:extLst>
          </p:cNvPr>
          <p:cNvSpPr txBox="1"/>
          <p:nvPr/>
        </p:nvSpPr>
        <p:spPr>
          <a:xfrm>
            <a:off x="838200" y="920022"/>
            <a:ext cx="888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in Cucumber</a:t>
            </a:r>
            <a:r>
              <a:rPr lang="en-US" i="1" dirty="0"/>
              <a:t> </a:t>
            </a:r>
            <a:r>
              <a:rPr lang="en-US" dirty="0"/>
              <a:t>is used to define a step or series of steps which are common to all the tests in the feature file. It allows you to add some context to the scenarios for a feature where it is defined. A Background is much like a scenario containing a number of steps. But it runs before each and every scenario where for a feature in which it is defined.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894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095A-BC72-4E05-AA96-ED90350D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1" y="100432"/>
            <a:ext cx="10736179" cy="990870"/>
          </a:xfrm>
        </p:spPr>
        <p:txBody>
          <a:bodyPr/>
          <a:lstStyle/>
          <a:p>
            <a:r>
              <a:rPr lang="en-US" b="1" dirty="0"/>
              <a:t>Use Scenario outline wisely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43918-D834-4AAE-9900-C66DFDF1B2BC}"/>
              </a:ext>
            </a:extLst>
          </p:cNvPr>
          <p:cNvSpPr txBox="1"/>
          <p:nvPr/>
        </p:nvSpPr>
        <p:spPr>
          <a:xfrm>
            <a:off x="656259" y="1091302"/>
            <a:ext cx="1065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Scenario Outline keyword can be used to run the same Scenario multiple times,</a:t>
            </a:r>
          </a:p>
          <a:p>
            <a:r>
              <a:rPr lang="en-US" dirty="0"/>
              <a:t> with different combinations of values.</a:t>
            </a:r>
            <a:endParaRPr lang="LID4096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392F470-9E31-41AE-967D-12CB39AB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50" y="2362362"/>
            <a:ext cx="4567989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Feature: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As a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I want to use a calculator to add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So that I don't need to add myself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Scenario Outline: Add two numbers &lt;num1&gt; &amp; &lt;num2&gt;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 Given I have a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 When I add &lt;num1&gt; and &lt;num2&gt;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 Then the result should be &lt;total&gt;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defTabSz="914400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Examples: </a:t>
            </a:r>
          </a:p>
          <a:p>
            <a:pPr defTabSz="914400"/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  | num1 | num2 | total |</a:t>
            </a:r>
          </a:p>
          <a:p>
            <a:pPr defTabSz="914400"/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  | -2       | 3        | 1      |</a:t>
            </a:r>
          </a:p>
          <a:p>
            <a:pPr defTabSz="914400"/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  | 10      | 15      | 25    |</a:t>
            </a:r>
          </a:p>
          <a:p>
            <a:pPr defTabSz="914400"/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  | 99      | -99     | 0      |</a:t>
            </a:r>
          </a:p>
          <a:p>
            <a:pPr defTabSz="914400"/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   | -1       | -10     | -11   |</a:t>
            </a:r>
          </a:p>
        </p:txBody>
      </p:sp>
    </p:spTree>
    <p:extLst>
      <p:ext uri="{BB962C8B-B14F-4D97-AF65-F5344CB8AC3E}">
        <p14:creationId xmlns:p14="http://schemas.microsoft.com/office/powerpoint/2010/main" val="335115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2623-64B2-45B7-8A6C-F4F31390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39515"/>
          </a:xfrm>
        </p:spPr>
        <p:txBody>
          <a:bodyPr/>
          <a:lstStyle/>
          <a:p>
            <a:r>
              <a:rPr lang="en-US" dirty="0"/>
              <a:t>Pushed tests to master - guidelines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E8F4-88DE-4390-A947-74E77F94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recently added tests for several days after pushed to master to make sure they are consistent and stable</a:t>
            </a:r>
          </a:p>
          <a:p>
            <a:r>
              <a:rPr lang="en-US" dirty="0"/>
              <a:t>Every new test that is pushed to master need to be re-tested on nightly (local host is not sufficient) </a:t>
            </a:r>
          </a:p>
          <a:p>
            <a:r>
              <a:rPr lang="en-US" dirty="0"/>
              <a:t>If settings are changed before a test, don’t forget to return to default settings so other tests will not be effected</a:t>
            </a:r>
          </a:p>
          <a:p>
            <a:r>
              <a:rPr lang="en-US" dirty="0"/>
              <a:t>If there is a change in a function that might effect other tests, need to run all possible effected tests – use </a:t>
            </a:r>
            <a:r>
              <a:rPr lang="en-US" dirty="0" err="1"/>
              <a:t>npm</a:t>
            </a:r>
            <a:r>
              <a:rPr lang="en-US" dirty="0"/>
              <a:t> run @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uae</a:t>
            </a:r>
            <a:r>
              <a:rPr lang="en-US" dirty="0"/>
              <a:t>-server) and </a:t>
            </a:r>
            <a:r>
              <a:rPr lang="en-US" dirty="0" err="1"/>
              <a:t>npm</a:t>
            </a:r>
            <a:r>
              <a:rPr lang="en-US" dirty="0"/>
              <a:t> run @daily (</a:t>
            </a:r>
            <a:r>
              <a:rPr lang="en-US" dirty="0" err="1"/>
              <a:t>uae</a:t>
            </a:r>
            <a:r>
              <a:rPr lang="en-US" dirty="0"/>
              <a:t>-client)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804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EFDF-9884-4D1D-963B-0AB5397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49" y="362451"/>
            <a:ext cx="7553834" cy="57362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XPATH Tips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81F9E-AECC-4FF1-8895-2D2CC35B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55" y="970983"/>
            <a:ext cx="6483655" cy="55245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38A08F-8CF2-469D-8B98-56A77EFDDB90}"/>
              </a:ext>
            </a:extLst>
          </p:cNvPr>
          <p:cNvSpPr txBox="1"/>
          <p:nvPr/>
        </p:nvSpPr>
        <p:spPr>
          <a:xfrm>
            <a:off x="826450" y="2325660"/>
            <a:ext cx="3858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We use XPATH to locate and do actions on elements in our application. </a:t>
            </a:r>
          </a:p>
          <a:p>
            <a:r>
              <a:rPr lang="en-US" dirty="0"/>
              <a:t>You can use Selenium IDE chrome plugin to make your job easier for finding XPATH locators.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42A8B-ABB4-48B3-806D-2B758166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19" y="4139873"/>
            <a:ext cx="3858127" cy="1442772"/>
          </a:xfrm>
          <a:prstGeom prst="rect">
            <a:avLst/>
          </a:prstGeom>
        </p:spPr>
      </p:pic>
      <p:pic>
        <p:nvPicPr>
          <p:cNvPr id="1030" name="Picture 6" descr="×ª××× × ×§×©××¨×">
            <a:extLst>
              <a:ext uri="{FF2B5EF4-FFF2-40B4-BE49-F238E27FC236}">
                <a16:creationId xmlns:a16="http://schemas.microsoft.com/office/drawing/2014/main" id="{DA792115-4AA9-4844-BB7B-4445E7B5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86" y="202146"/>
            <a:ext cx="601580" cy="60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A2BD67-FA7E-4258-8F7A-2755F7FC2959}"/>
              </a:ext>
            </a:extLst>
          </p:cNvPr>
          <p:cNvSpPr txBox="1"/>
          <p:nvPr/>
        </p:nvSpPr>
        <p:spPr>
          <a:xfrm>
            <a:off x="826449" y="1467852"/>
            <a:ext cx="395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en-US" dirty="0" err="1"/>
              <a:t>Xpath</a:t>
            </a:r>
            <a:r>
              <a:rPr lang="en-US" dirty="0"/>
              <a:t> </a:t>
            </a:r>
            <a:r>
              <a:rPr lang="en-US" dirty="0" err="1"/>
              <a:t>cheatsheet</a:t>
            </a:r>
            <a:endParaRPr lang="en-US" dirty="0"/>
          </a:p>
          <a:p>
            <a:r>
              <a:rPr lang="en-US" dirty="0">
                <a:hlinkClick r:id="rId5"/>
              </a:rPr>
              <a:t>https://devhints.io/xpath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573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DFFF43-2E56-48CA-BE0D-417147E9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  <a:br>
              <a:rPr lang="LID4096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96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09A6-B8E0-4E59-A913-0661B51B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52400"/>
            <a:ext cx="10570029" cy="1173163"/>
          </a:xfrm>
        </p:spPr>
        <p:txBody>
          <a:bodyPr/>
          <a:lstStyle/>
          <a:p>
            <a:r>
              <a:rPr lang="en-US" dirty="0"/>
              <a:t>What we will cover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6059-04EC-4B8C-8551-37C1D387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presentation includes 2 Parts: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1 - Short overview for the Frameworks in use</a:t>
            </a:r>
          </a:p>
          <a:p>
            <a:pPr marL="0" indent="0">
              <a:buNone/>
            </a:pPr>
            <a:r>
              <a:rPr lang="en-US" dirty="0"/>
              <a:t>Part 2 - Best Practices to adding new tests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214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383-BB6E-4399-B85A-B24A5F77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/>
              <a:t>Short overview for the Frameworks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6876-B7C2-4031-A774-A96E7531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6048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Cucumber.js - BDD for node.js. Cucumber.js is the JavaScript implementation of   </a:t>
            </a:r>
          </a:p>
          <a:p>
            <a:pPr marL="0" indent="0">
              <a:buNone/>
            </a:pPr>
            <a:r>
              <a:rPr lang="en-US" dirty="0"/>
              <a:t>    Cucumber and runs on the maintained Node.js versions and modern web browsers.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https://github.com/cucumber/cucumber-js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Webdriver.io - </a:t>
            </a:r>
            <a:r>
              <a:rPr lang="en-US" dirty="0" err="1"/>
              <a:t>WebdriverIO</a:t>
            </a:r>
            <a:r>
              <a:rPr lang="en-US" dirty="0"/>
              <a:t> is a custom implementation for selenium's </a:t>
            </a:r>
            <a:r>
              <a:rPr lang="en-US" dirty="0" err="1"/>
              <a:t>webdriver</a:t>
            </a:r>
            <a:r>
              <a:rPr lang="en-US" dirty="0"/>
              <a:t> API   </a:t>
            </a:r>
          </a:p>
          <a:p>
            <a:pPr marL="0" indent="0">
              <a:buNone/>
            </a:pPr>
            <a:r>
              <a:rPr lang="en-US" dirty="0"/>
              <a:t>    (i.e. performing actions on web elements using selectors, refer to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https://webdriver.io/docs/selectors.html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    It is written in Java script and packaged into '</a:t>
            </a:r>
            <a:r>
              <a:rPr lang="en-US" dirty="0" err="1"/>
              <a:t>npm</a:t>
            </a:r>
            <a:r>
              <a:rPr lang="en-US" dirty="0"/>
              <a:t>' and runs on Node.js.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4"/>
              </a:rPr>
              <a:t>https://webdriver.io/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Chai.js - BDD / TDD assertion framework for node.js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5"/>
              </a:rPr>
              <a:t>https://www.chaijs.com/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1430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005B-AD10-4A74-A0C8-800A9F88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365125"/>
            <a:ext cx="10563225" cy="1014497"/>
          </a:xfrm>
        </p:spPr>
        <p:txBody>
          <a:bodyPr>
            <a:normAutofit/>
          </a:bodyPr>
          <a:lstStyle/>
          <a:p>
            <a:r>
              <a:rPr lang="en-US" dirty="0"/>
              <a:t>1. Cucumber </a:t>
            </a:r>
            <a:r>
              <a:rPr lang="he-IL" dirty="0"/>
              <a:t>&amp;</a:t>
            </a:r>
            <a:r>
              <a:rPr lang="en-US" dirty="0"/>
              <a:t> Gherkin - Features and Scenarios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7083-FC4A-4856-8854-FA73AA01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2"/>
            <a:ext cx="10515600" cy="53420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Tests are written in Gherkin syntax that means that you write down what's supposed to happen in a real language using the Given, When, Then keywords</a:t>
            </a:r>
          </a:p>
          <a:p>
            <a:pPr marL="0" indent="0">
              <a:buNone/>
            </a:pPr>
            <a:r>
              <a:rPr lang="en-US" sz="1800" b="1" dirty="0"/>
              <a:t>Given</a:t>
            </a:r>
            <a:r>
              <a:rPr lang="en-US" sz="1800" dirty="0"/>
              <a:t> &lt;Context or state&gt;</a:t>
            </a:r>
          </a:p>
          <a:p>
            <a:pPr marL="0" indent="0">
              <a:buNone/>
            </a:pPr>
            <a:r>
              <a:rPr lang="en-US" sz="1800" b="1" dirty="0"/>
              <a:t>When</a:t>
            </a:r>
            <a:r>
              <a:rPr lang="en-US" sz="1800" dirty="0"/>
              <a:t> &lt;action occurs&gt;</a:t>
            </a:r>
          </a:p>
          <a:p>
            <a:pPr marL="0" indent="0">
              <a:buNone/>
            </a:pPr>
            <a:r>
              <a:rPr lang="en-US" sz="1800" b="1" dirty="0"/>
              <a:t>Then</a:t>
            </a:r>
            <a:r>
              <a:rPr lang="en-US" sz="1800" dirty="0"/>
              <a:t> &lt;observable outcome&gt;</a:t>
            </a:r>
          </a:p>
          <a:p>
            <a:pPr marL="0" indent="0">
              <a:buNone/>
            </a:pPr>
            <a:r>
              <a:rPr lang="en-US" sz="1800" dirty="0"/>
              <a:t>All test files are located in ./</a:t>
            </a:r>
            <a:r>
              <a:rPr lang="en-US" sz="1800" dirty="0" err="1"/>
              <a:t>src</a:t>
            </a:r>
            <a:r>
              <a:rPr lang="en-US" sz="1800" dirty="0"/>
              <a:t>/features/* and have the file ending .feature</a:t>
            </a:r>
          </a:p>
          <a:p>
            <a:pPr marL="0" indent="0">
              <a:buNone/>
            </a:pPr>
            <a:r>
              <a:rPr lang="en-US" sz="1400" dirty="0"/>
              <a:t>For example: we want to test when entering an already case number - the correct message appears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135BD2-7634-4996-9DDB-FBE52DBC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712010-0815-414E-976E-5E80D1BA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0632"/>
            <a:ext cx="5105400" cy="8286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578A60-16E1-4C4D-9113-A249437F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8949"/>
            <a:ext cx="7277100" cy="1543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35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A46E-A495-48B0-961E-C8E836E6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496"/>
          </a:xfrm>
        </p:spPr>
        <p:txBody>
          <a:bodyPr/>
          <a:lstStyle/>
          <a:p>
            <a:r>
              <a:rPr lang="en-US" dirty="0"/>
              <a:t>2. Step definition - using webdriver.io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E0C6-FC8F-48ED-B8CC-A65E39D8C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definition maps the Test Case Steps in the feature files (introduced by Given/When/Then) to code. You define your snippet using regular expressions. This is pretty powerful as it allows you to create complex sentences with multiple options. Everything that's within "([^"]*)?" gets captured and appended to the callback. The last argument is always a callback function that you need to call when your step is done. </a:t>
            </a:r>
          </a:p>
          <a:p>
            <a:pPr marL="0" indent="0">
              <a:buNone/>
            </a:pPr>
            <a:r>
              <a:rPr lang="en-US" dirty="0"/>
              <a:t>You can access the browser and your </a:t>
            </a:r>
            <a:r>
              <a:rPr lang="en-US" dirty="0" err="1"/>
              <a:t>WebdriverIO</a:t>
            </a:r>
            <a:r>
              <a:rPr lang="en-US" dirty="0"/>
              <a:t> instance with browser. </a:t>
            </a:r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browser.url ('http://google.com')</a:t>
            </a:r>
          </a:p>
          <a:p>
            <a:pPr marL="0" indent="0">
              <a:buNone/>
            </a:pPr>
            <a:r>
              <a:rPr lang="en-US" dirty="0" err="1"/>
              <a:t>browser.pause</a:t>
            </a:r>
            <a:r>
              <a:rPr lang="en-US" dirty="0"/>
              <a:t> (3000)</a:t>
            </a:r>
          </a:p>
          <a:p>
            <a:pPr marL="0" indent="0">
              <a:buNone/>
            </a:pPr>
            <a:r>
              <a:rPr lang="en-US" dirty="0" err="1"/>
              <a:t>browser.closeWindow</a:t>
            </a:r>
            <a:r>
              <a:rPr lang="en-US" dirty="0"/>
              <a:t> 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630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2920-FEED-42A1-B118-3EF1F5C1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928811" cy="950328"/>
          </a:xfrm>
        </p:spPr>
        <p:txBody>
          <a:bodyPr>
            <a:normAutofit fontScale="90000"/>
          </a:bodyPr>
          <a:lstStyle/>
          <a:p>
            <a:r>
              <a:rPr lang="en-US" dirty="0"/>
              <a:t>2. Step definition - using webdriver.io - continued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606E-0ECB-4979-950E-987499F9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Given</a:t>
            </a:r>
            <a:r>
              <a:rPr lang="en-US" dirty="0"/>
              <a:t> step e.g.</a:t>
            </a:r>
          </a:p>
          <a:p>
            <a:r>
              <a:rPr lang="en-US" dirty="0"/>
              <a:t>I open the (</a:t>
            </a:r>
            <a:r>
              <a:rPr lang="en-US" dirty="0" err="1"/>
              <a:t>url|site</a:t>
            </a:r>
            <a:r>
              <a:rPr lang="en-US" dirty="0"/>
              <a:t>) "([^"]*)?" </a:t>
            </a:r>
          </a:p>
          <a:p>
            <a:pPr marL="0" indent="0">
              <a:buNone/>
            </a:pPr>
            <a:r>
              <a:rPr lang="en-US" dirty="0"/>
              <a:t>     Open a site in the current browser window/tab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When</a:t>
            </a:r>
            <a:r>
              <a:rPr lang="en-US" dirty="0"/>
              <a:t> step e.g.</a:t>
            </a:r>
          </a:p>
          <a:p>
            <a:r>
              <a:rPr lang="en-US" dirty="0"/>
              <a:t>I (</a:t>
            </a:r>
            <a:r>
              <a:rPr lang="en-US" dirty="0" err="1"/>
              <a:t>click|doubleclick</a:t>
            </a:r>
            <a:r>
              <a:rPr lang="en-US" dirty="0"/>
              <a:t>) on the (</a:t>
            </a:r>
            <a:r>
              <a:rPr lang="en-US" dirty="0" err="1"/>
              <a:t>link|button|element</a:t>
            </a:r>
            <a:r>
              <a:rPr lang="en-US" dirty="0"/>
              <a:t>) "([^"]*)?" </a:t>
            </a:r>
          </a:p>
          <a:p>
            <a:pPr marL="0" indent="0">
              <a:buNone/>
            </a:pPr>
            <a:r>
              <a:rPr lang="en-US" dirty="0"/>
              <a:t>     (Double) click a link, button or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Then</a:t>
            </a:r>
            <a:r>
              <a:rPr lang="en-US" dirty="0"/>
              <a:t> step e.g.</a:t>
            </a:r>
          </a:p>
          <a:p>
            <a:r>
              <a:rPr lang="en-US" dirty="0"/>
              <a:t>I expect that the title is( not)* "([^"]*)?" </a:t>
            </a:r>
          </a:p>
          <a:p>
            <a:pPr marL="0" indent="0">
              <a:buNone/>
            </a:pPr>
            <a:r>
              <a:rPr lang="en-US" dirty="0"/>
              <a:t>     Check the title of the current browser window/tab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2492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F531-25C4-45A0-973D-648FBB58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854075"/>
          </a:xfrm>
        </p:spPr>
        <p:txBody>
          <a:bodyPr>
            <a:normAutofit/>
          </a:bodyPr>
          <a:lstStyle/>
          <a:p>
            <a:r>
              <a:rPr lang="en-US" dirty="0"/>
              <a:t>E.g. pause action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DA2E-4C01-4F44-887E-41A84931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978" y="9292103"/>
            <a:ext cx="11000874" cy="5630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A3AD4-A66E-4B14-A508-3D39EF028F44}"/>
              </a:ext>
            </a:extLst>
          </p:cNvPr>
          <p:cNvSpPr/>
          <p:nvPr/>
        </p:nvSpPr>
        <p:spPr>
          <a:xfrm>
            <a:off x="624038" y="1322126"/>
            <a:ext cx="927437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Gherkin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BFD92-2436-4F55-AC62-22803C8865CD}"/>
              </a:ext>
            </a:extLst>
          </p:cNvPr>
          <p:cNvSpPr/>
          <p:nvPr/>
        </p:nvSpPr>
        <p:spPr>
          <a:xfrm>
            <a:off x="624038" y="2882506"/>
            <a:ext cx="1462730" cy="18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 definition using regex and webdriver.io API  </a:t>
            </a:r>
          </a:p>
        </p:txBody>
      </p:sp>
      <p:pic>
        <p:nvPicPr>
          <p:cNvPr id="1026" name="Picture 2" descr="image.png">
            <a:extLst>
              <a:ext uri="{FF2B5EF4-FFF2-40B4-BE49-F238E27FC236}">
                <a16:creationId xmlns:a16="http://schemas.microsoft.com/office/drawing/2014/main" id="{CDF803F4-4F0A-4E68-AE38-0131B53C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68" y="1389906"/>
            <a:ext cx="4305300" cy="11049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mage.png">
            <a:extLst>
              <a:ext uri="{FF2B5EF4-FFF2-40B4-BE49-F238E27FC236}">
                <a16:creationId xmlns:a16="http://schemas.microsoft.com/office/drawing/2014/main" id="{11F3BF0A-5372-4B0E-A02B-43FF4DF66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68" y="2994349"/>
            <a:ext cx="2247900" cy="8096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.png">
            <a:extLst>
              <a:ext uri="{FF2B5EF4-FFF2-40B4-BE49-F238E27FC236}">
                <a16:creationId xmlns:a16="http://schemas.microsoft.com/office/drawing/2014/main" id="{9AE3664E-1F65-4450-BEC6-A8D7FE62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68" y="4196506"/>
            <a:ext cx="4495800" cy="25431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61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AA6A-7A9D-4F4C-A9E8-65ABAE9C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13265"/>
            <a:ext cx="8957984" cy="1320800"/>
          </a:xfrm>
        </p:spPr>
        <p:txBody>
          <a:bodyPr/>
          <a:lstStyle/>
          <a:p>
            <a:r>
              <a:rPr lang="en-US" dirty="0"/>
              <a:t>Adding new Gherkin step with it’s step definition e.g. I </a:t>
            </a:r>
            <a:r>
              <a:rPr lang="en-US" dirty="0" err="1"/>
              <a:t>saveScreenshot</a:t>
            </a:r>
            <a:endParaRPr lang="LID4096" dirty="0"/>
          </a:p>
        </p:txBody>
      </p:sp>
      <p:pic>
        <p:nvPicPr>
          <p:cNvPr id="4" name="Picture 2" descr="image.png">
            <a:extLst>
              <a:ext uri="{FF2B5EF4-FFF2-40B4-BE49-F238E27FC236}">
                <a16:creationId xmlns:a16="http://schemas.microsoft.com/office/drawing/2014/main" id="{7BC31D3C-8472-49DB-8E62-BBE153AE05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04" y="2306791"/>
            <a:ext cx="4823642" cy="14245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image.png">
            <a:extLst>
              <a:ext uri="{FF2B5EF4-FFF2-40B4-BE49-F238E27FC236}">
                <a16:creationId xmlns:a16="http://schemas.microsoft.com/office/drawing/2014/main" id="{20F452E8-1103-4699-852E-CA068834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124" y="4197468"/>
            <a:ext cx="1962150" cy="838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mage.png">
            <a:extLst>
              <a:ext uri="{FF2B5EF4-FFF2-40B4-BE49-F238E27FC236}">
                <a16:creationId xmlns:a16="http://schemas.microsoft.com/office/drawing/2014/main" id="{62A9F44A-A538-4EB4-8896-055CA445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21" y="5525535"/>
            <a:ext cx="4305300" cy="1219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3AFCEF4-BD80-4A05-9A7E-D30148411908}"/>
              </a:ext>
            </a:extLst>
          </p:cNvPr>
          <p:cNvSpPr/>
          <p:nvPr/>
        </p:nvSpPr>
        <p:spPr>
          <a:xfrm>
            <a:off x="4811895" y="3819606"/>
            <a:ext cx="185304" cy="249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B01B554-3E26-403C-8EEA-8CECB1E9C2E1}"/>
              </a:ext>
            </a:extLst>
          </p:cNvPr>
          <p:cNvSpPr/>
          <p:nvPr/>
        </p:nvSpPr>
        <p:spPr>
          <a:xfrm>
            <a:off x="4811895" y="5156066"/>
            <a:ext cx="185304" cy="249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B5302C-49D6-4451-96EB-1B0D4BDF1125}"/>
              </a:ext>
            </a:extLst>
          </p:cNvPr>
          <p:cNvSpPr/>
          <p:nvPr/>
        </p:nvSpPr>
        <p:spPr>
          <a:xfrm>
            <a:off x="677333" y="1849209"/>
            <a:ext cx="8957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hlinkClick r:id="rId5"/>
              </a:rPr>
              <a:t>Reading the API -&gt; https://webdriver.io/docs/api/browser/saveScreenshot.html</a:t>
            </a:r>
            <a:endParaRPr lang="LID4096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793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EE04-4492-43F1-9B0B-594D175E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391"/>
          </a:xfrm>
        </p:spPr>
        <p:txBody>
          <a:bodyPr>
            <a:normAutofit/>
          </a:bodyPr>
          <a:lstStyle/>
          <a:p>
            <a:r>
              <a:rPr lang="en-US" dirty="0"/>
              <a:t>3. Chai Assertion Library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AF2E-728A-4685-A211-61B9CACD0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211"/>
            <a:ext cx="8596668" cy="4437151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Chai used to verify, if we have reached the expected condition or not.</a:t>
            </a:r>
          </a:p>
          <a:p>
            <a:pPr marL="0" indent="0" fontAlgn="base">
              <a:buNone/>
            </a:pPr>
            <a:r>
              <a:rPr lang="en-US" dirty="0"/>
              <a:t>It use keywords: Should, Expect, Assert.</a:t>
            </a:r>
          </a:p>
          <a:p>
            <a:pPr marL="0" indent="0" fontAlgn="base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r>
              <a:rPr lang="en-US" dirty="0" err="1"/>
              <a:t>parsedExpectedText.</a:t>
            </a:r>
            <a:r>
              <a:rPr lang="en-US" b="1" dirty="0" err="1"/>
              <a:t>should</a:t>
            </a:r>
            <a:r>
              <a:rPr lang="en-US" dirty="0" err="1"/>
              <a:t>.equal</a:t>
            </a:r>
            <a:r>
              <a:rPr lang="en-US" dirty="0"/>
              <a:t>(text);</a:t>
            </a:r>
          </a:p>
          <a:p>
            <a:r>
              <a:rPr lang="en-US" b="1" dirty="0"/>
              <a:t>expect</a:t>
            </a:r>
            <a:r>
              <a:rPr lang="en-US" dirty="0"/>
              <a:t>(</a:t>
            </a:r>
            <a:r>
              <a:rPr lang="en-US" dirty="0" err="1"/>
              <a:t>hasFocus</a:t>
            </a:r>
            <a:r>
              <a:rPr lang="en-US" dirty="0"/>
              <a:t>).</a:t>
            </a:r>
            <a:r>
              <a:rPr lang="en-US" dirty="0" err="1"/>
              <a:t>to.equal</a:t>
            </a:r>
            <a:r>
              <a:rPr lang="en-US" dirty="0"/>
              <a:t>(true, 'Expected element to be focused, but it is not');</a:t>
            </a:r>
          </a:p>
          <a:p>
            <a:r>
              <a:rPr lang="en-US" b="1" dirty="0"/>
              <a:t>assert </a:t>
            </a:r>
            <a:r>
              <a:rPr lang="en-US" dirty="0"/>
              <a:t>(e, 'A prompt was not open when it should have been open');</a:t>
            </a:r>
          </a:p>
        </p:txBody>
      </p:sp>
    </p:spTree>
    <p:extLst>
      <p:ext uri="{BB962C8B-B14F-4D97-AF65-F5344CB8AC3E}">
        <p14:creationId xmlns:p14="http://schemas.microsoft.com/office/powerpoint/2010/main" val="1413950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800</Words>
  <Application>Microsoft Office PowerPoint</Application>
  <PresentationFormat>מסך רחב</PresentationFormat>
  <Paragraphs>158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Automation - Short overview and best practices </vt:lpstr>
      <vt:lpstr>What we will cover</vt:lpstr>
      <vt:lpstr>Short overview for the Frameworks in use</vt:lpstr>
      <vt:lpstr>1. Cucumber &amp; Gherkin - Features and Scenarios</vt:lpstr>
      <vt:lpstr>2. Step definition - using webdriver.io </vt:lpstr>
      <vt:lpstr>2. Step definition - using webdriver.io - continued</vt:lpstr>
      <vt:lpstr>E.g. pause action</vt:lpstr>
      <vt:lpstr>Adding new Gherkin step with it’s step definition e.g. I saveScreenshot</vt:lpstr>
      <vt:lpstr>3. Chai Assertion Library</vt:lpstr>
      <vt:lpstr>Best Practices to adding new tests - Gherkin </vt:lpstr>
      <vt:lpstr>Best Practices to adding new tests - Gherkin</vt:lpstr>
      <vt:lpstr>Use backgrounds wisely – e.g. login</vt:lpstr>
      <vt:lpstr>Use Scenario outline wisely</vt:lpstr>
      <vt:lpstr>Pushed tests to master - guidelines</vt:lpstr>
      <vt:lpstr>Finding XPATH Tips</vt:lpstr>
      <vt:lpstr>QA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Automation</dc:title>
  <dc:creator>Maor Segev</dc:creator>
  <cp:lastModifiedBy>Maor Segev</cp:lastModifiedBy>
  <cp:revision>57</cp:revision>
  <dcterms:created xsi:type="dcterms:W3CDTF">2019-07-18T13:01:52Z</dcterms:created>
  <dcterms:modified xsi:type="dcterms:W3CDTF">2019-07-26T00:11:07Z</dcterms:modified>
</cp:coreProperties>
</file>