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,Lianhua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片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096000" y="395288"/>
            <a:ext cx="6096000" cy="6072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图文排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4983" y="394253"/>
            <a:ext cx="1297898" cy="37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9325617" y="6419850"/>
            <a:ext cx="2390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66666"/>
                </a:solidFill>
              </a:rPr>
              <a:t>© </a:t>
            </a:r>
            <a:r>
              <a:rPr lang="en-US" altLang="zh-CN" sz="1000" dirty="0" err="1">
                <a:solidFill>
                  <a:srgbClr val="666666"/>
                </a:solidFill>
              </a:rPr>
              <a:t>Pactera</a:t>
            </a:r>
            <a:r>
              <a:rPr lang="en-US" altLang="zh-CN" sz="1000" dirty="0">
                <a:solidFill>
                  <a:srgbClr val="666666"/>
                </a:solidFill>
              </a:rPr>
              <a:t> Confidential. All rights reserved.</a:t>
            </a:r>
            <a:endParaRPr lang="zh-CN" altLang="en-US" sz="1000" dirty="0">
              <a:solidFill>
                <a:srgbClr val="666666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7759700" y="1273175"/>
            <a:ext cx="3852863" cy="45799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918213" y="1743447"/>
            <a:ext cx="2363372" cy="239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33373C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lvl="0"/>
            <a:r>
              <a:rPr lang="zh-CN" altLang="en-US" dirty="0"/>
              <a:t>单击添加副标题</a:t>
            </a: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918212" y="2157689"/>
            <a:ext cx="6063701" cy="5672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200">
                <a:solidFill>
                  <a:srgbClr val="33373C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单击添加正文内容</a:t>
            </a:r>
            <a:r>
              <a:rPr lang="en-US" altLang="zh-CN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dirty="0"/>
              <a:t>单击添加正文内容</a:t>
            </a:r>
            <a:r>
              <a:rPr lang="en-US" altLang="zh-CN" dirty="0"/>
              <a:t>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18213" y="3069327"/>
            <a:ext cx="2363372" cy="239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33373C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lvl="0"/>
            <a:r>
              <a:rPr lang="zh-CN" altLang="en-US" dirty="0"/>
              <a:t>单击添加副标题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18212" y="3483569"/>
            <a:ext cx="6063701" cy="5672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200">
                <a:solidFill>
                  <a:srgbClr val="33373C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单击添加正文内容</a:t>
            </a:r>
            <a:r>
              <a:rPr lang="en-US" altLang="zh-CN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dirty="0"/>
              <a:t>单击添加正文内容</a:t>
            </a:r>
            <a:r>
              <a:rPr lang="en-US" altLang="zh-CN" dirty="0"/>
              <a:t>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918213" y="4410447"/>
            <a:ext cx="2363372" cy="239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33373C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lvl="0"/>
            <a:r>
              <a:rPr lang="zh-CN" altLang="en-US" dirty="0"/>
              <a:t>单击添加副标题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918212" y="4824689"/>
            <a:ext cx="6063701" cy="5672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200">
                <a:solidFill>
                  <a:srgbClr val="33373C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单击添加正文内容</a:t>
            </a:r>
            <a:r>
              <a:rPr lang="en-US" altLang="zh-CN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dirty="0"/>
              <a:t>单击添加正文内容</a:t>
            </a:r>
            <a:r>
              <a:rPr lang="en-US" altLang="zh-CN" dirty="0"/>
              <a:t>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265351"/>
            <a:ext cx="1190625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rgbClr val="CCCCCC"/>
                </a:solidFill>
                <a:latin typeface="Arial Black" panose="020B0A0402010202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2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17" y="399918"/>
            <a:ext cx="4246552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14" name="直角三角形 13"/>
          <p:cNvSpPr/>
          <p:nvPr userDrawn="1"/>
        </p:nvSpPr>
        <p:spPr bwMode="auto">
          <a:xfrm>
            <a:off x="-8626" y="6411974"/>
            <a:ext cx="460376" cy="460376"/>
          </a:xfrm>
          <a:prstGeom prst="rtTriangle">
            <a:avLst/>
          </a:prstGeom>
          <a:solidFill>
            <a:schemeClr val="accent1"/>
          </a:solidFill>
          <a:ln w="30163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1" name="灯片编号占位符 6"/>
          <p:cNvSpPr txBox="1"/>
          <p:nvPr userDrawn="1"/>
        </p:nvSpPr>
        <p:spPr>
          <a:xfrm>
            <a:off x="-353592" y="6551642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8D6E09-830B-48DF-9B8D-99B8DBF600C2}" type="slidenum">
              <a:rPr lang="zh-CN" altLang="en-US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hyperlink" Target="http://www.ruifb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ruifbl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26075" y="1924050"/>
            <a:ext cx="6765925" cy="3001963"/>
          </a:xfrm>
        </p:spPr>
      </p:pic>
      <p:sp>
        <p:nvSpPr>
          <p:cNvPr id="9" name="矩形 8"/>
          <p:cNvSpPr/>
          <p:nvPr/>
        </p:nvSpPr>
        <p:spPr>
          <a:xfrm>
            <a:off x="0" y="1923691"/>
            <a:ext cx="5529532" cy="3062377"/>
          </a:xfrm>
          <a:prstGeom prst="rect">
            <a:avLst/>
          </a:prstGeom>
          <a:solidFill>
            <a:srgbClr val="1E4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>
            <a:off x="3916392" y="2009955"/>
            <a:ext cx="1613140" cy="2976113"/>
          </a:xfrm>
          <a:prstGeom prst="rtTriangle">
            <a:avLst/>
          </a:prstGeom>
          <a:solidFill>
            <a:srgbClr val="B40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2009955"/>
          </a:xfrm>
          <a:prstGeom prst="rect">
            <a:avLst/>
          </a:prstGeom>
          <a:solidFill>
            <a:srgbClr val="1E4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56935"/>
            <a:ext cx="12192000" cy="2009955"/>
          </a:xfrm>
          <a:prstGeom prst="rect">
            <a:avLst/>
          </a:prstGeom>
          <a:solidFill>
            <a:srgbClr val="1E4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288" y="1923691"/>
            <a:ext cx="6280029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480"/>
              </a:lnSpc>
            </a:pPr>
            <a:r>
              <a:rPr lang="zh-CN" altLang="en-US" sz="4200" b="1" kern="0" dirty="0">
                <a:solidFill>
                  <a:schemeClr val="bg1"/>
                </a:solidFill>
                <a:latin typeface="PingFang SC Heavy" panose="020B0800000000000000" pitchFamily="34" charset="-122"/>
                <a:ea typeface="PingFang SC Heavy" panose="020B0800000000000000" pitchFamily="34" charset="-122"/>
                <a:cs typeface="Arial" panose="020B0604020202090204" pitchFamily="34" charset="0"/>
              </a:rPr>
              <a:t>产品方向调研</a:t>
            </a:r>
            <a:endParaRPr lang="en-US" altLang="zh-CN" sz="4200" b="1" kern="0" dirty="0">
              <a:solidFill>
                <a:schemeClr val="bg1"/>
              </a:solidFill>
              <a:latin typeface="PingFang SC Heavy" panose="020B0800000000000000" pitchFamily="34" charset="-122"/>
              <a:ea typeface="PingFang SC Heavy" panose="020B0800000000000000" pitchFamily="34" charset="-122"/>
              <a:cs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45447"/>
            <a:ext cx="8962845" cy="11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3584" y="5412777"/>
            <a:ext cx="108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2021/11</a:t>
            </a:r>
            <a:endParaRPr lang="zh-CN" altLang="en-US" sz="12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35845" y="6299086"/>
            <a:ext cx="2390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© </a:t>
            </a:r>
            <a:r>
              <a:rPr lang="en-US" altLang="zh-CN" sz="1000" dirty="0" err="1">
                <a:solidFill>
                  <a:schemeClr val="bg1"/>
                </a:solidFill>
              </a:rPr>
              <a:t>Pactera</a:t>
            </a:r>
            <a:r>
              <a:rPr lang="en-US" altLang="zh-CN" sz="1000" dirty="0">
                <a:solidFill>
                  <a:schemeClr val="bg1"/>
                </a:solidFill>
              </a:rPr>
              <a:t> Confidential. All rights reserved.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401706"/>
            <a:ext cx="1325138" cy="38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61976" y="617220"/>
            <a:ext cx="11050904" cy="287655"/>
            <a:chOff x="561976" y="617220"/>
            <a:chExt cx="11050904" cy="287655"/>
          </a:xfrm>
        </p:grpSpPr>
        <p:sp>
          <p:nvSpPr>
            <p:cNvPr id="13" name="矩形 12"/>
            <p:cNvSpPr/>
            <p:nvPr/>
          </p:nvSpPr>
          <p:spPr>
            <a:xfrm>
              <a:off x="638175" y="786984"/>
              <a:ext cx="971550" cy="1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48"/>
            <p:cNvSpPr/>
            <p:nvPr/>
          </p:nvSpPr>
          <p:spPr bwMode="auto">
            <a:xfrm>
              <a:off x="561976" y="617220"/>
              <a:ext cx="11050904" cy="169764"/>
            </a:xfrm>
            <a:custGeom>
              <a:avLst/>
              <a:gdLst>
                <a:gd name="T0" fmla="*/ 45 w 7611"/>
                <a:gd name="T1" fmla="*/ 91 h 100"/>
                <a:gd name="T2" fmla="*/ 45 w 7611"/>
                <a:gd name="T3" fmla="*/ 0 h 100"/>
                <a:gd name="T4" fmla="*/ 0 w 7611"/>
                <a:gd name="T5" fmla="*/ 100 h 100"/>
                <a:gd name="T6" fmla="*/ 36 w 7611"/>
                <a:gd name="T7" fmla="*/ 100 h 100"/>
                <a:gd name="T8" fmla="*/ 45 w 7611"/>
                <a:gd name="T9" fmla="*/ 100 h 100"/>
                <a:gd name="T10" fmla="*/ 7611 w 7611"/>
                <a:gd name="T11" fmla="*/ 100 h 100"/>
                <a:gd name="T12" fmla="*/ 7611 w 7611"/>
                <a:gd name="T13" fmla="*/ 91 h 100"/>
                <a:gd name="T14" fmla="*/ 45 w 7611"/>
                <a:gd name="T15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11" h="100">
                  <a:moveTo>
                    <a:pt x="45" y="91"/>
                  </a:moveTo>
                  <a:lnTo>
                    <a:pt x="45" y="0"/>
                  </a:lnTo>
                  <a:lnTo>
                    <a:pt x="0" y="100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7611" y="100"/>
                  </a:lnTo>
                  <a:lnTo>
                    <a:pt x="7611" y="91"/>
                  </a:lnTo>
                  <a:lnTo>
                    <a:pt x="45" y="91"/>
                  </a:lnTo>
                  <a:close/>
                </a:path>
              </a:pathLst>
            </a:custGeom>
            <a:solidFill>
              <a:srgbClr val="B20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FF9F5-553C-4875-8C71-D166403C7C00}"/>
              </a:ext>
            </a:extLst>
          </p:cNvPr>
          <p:cNvSpPr txBox="1"/>
          <p:nvPr/>
        </p:nvSpPr>
        <p:spPr>
          <a:xfrm>
            <a:off x="638175" y="226953"/>
            <a:ext cx="62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案例一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6" y="1280585"/>
            <a:ext cx="459491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产品名称</a:t>
            </a:r>
            <a:r>
              <a:rPr lang="zh-CN" altLang="en-US" sz="1400" dirty="0"/>
              <a:t>：智慧产品助手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使用人群：</a:t>
            </a:r>
            <a:r>
              <a:rPr lang="zh-CN" altLang="en-US" sz="1400" dirty="0"/>
              <a:t>商家、使用该产品的用户</a:t>
            </a:r>
            <a:endParaRPr lang="en-US" altLang="zh-CN" sz="1400" dirty="0"/>
          </a:p>
          <a:p>
            <a:pPr algn="just"/>
            <a:r>
              <a:rPr lang="zh-CN" altLang="en-US" sz="1400" b="1" dirty="0"/>
              <a:t>产品简介：</a:t>
            </a:r>
            <a:r>
              <a:rPr lang="zh-CN" altLang="en-US" sz="1400" dirty="0"/>
              <a:t>产品助手是一款可实现产品内部结构三维立体化、零部件虚拟组装化的增强现实（</a:t>
            </a:r>
            <a:r>
              <a:rPr lang="en-US" altLang="zh-CN" sz="1400" dirty="0"/>
              <a:t>AR</a:t>
            </a:r>
            <a:r>
              <a:rPr lang="zh-CN" altLang="en-US" sz="1400" dirty="0"/>
              <a:t>）应用软件，它广泛应用于家居、家电、机电等领域，能够让企业的产品用户彻底摆脱纸质、视频说明书的折磨，打开“产品助手”应用扫一扫，即可快速组装产品或排查故障零件，直接在软件上模拟拆解、重组动作 最大化改善用户的安装使用体验，同时降低企业售后服务成本以及维修人员学习成本，提高效率。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b="1" dirty="0"/>
              <a:t>产品意义：</a:t>
            </a:r>
            <a:r>
              <a:rPr lang="en-US" altLang="zh-CN" sz="1400" dirty="0"/>
              <a:t>1.</a:t>
            </a:r>
            <a:r>
              <a:rPr lang="zh-CN" altLang="en-US" sz="1400" dirty="0"/>
              <a:t>解决用户精密设备、家用组装用品等产品的安装、使用、保养和故障处理问题；</a:t>
            </a:r>
            <a:r>
              <a:rPr lang="en-US" altLang="zh-CN" sz="1400" dirty="0"/>
              <a:t>2.</a:t>
            </a:r>
            <a:r>
              <a:rPr lang="zh-CN" altLang="en-US" sz="1400" dirty="0"/>
              <a:t>为企业提供一个既可以进行产品宣传，又可以进行人员培训和售后服务的平台。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b="1" dirty="0"/>
              <a:t>提供商信息：</a:t>
            </a:r>
            <a:r>
              <a:rPr lang="en-US" altLang="zh-CN" sz="1400" dirty="0"/>
              <a:t>http://www.qisankeji.com/assistant.html</a:t>
            </a:r>
          </a:p>
          <a:p>
            <a:endParaRPr lang="en-US" altLang="zh-CN" sz="16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491" y="4071870"/>
            <a:ext cx="3088796" cy="20656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91" y="1082163"/>
            <a:ext cx="6069482" cy="29442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69" y="4071870"/>
            <a:ext cx="2923904" cy="20656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61976" y="617220"/>
            <a:ext cx="11050904" cy="287655"/>
            <a:chOff x="561976" y="617220"/>
            <a:chExt cx="11050904" cy="287655"/>
          </a:xfrm>
        </p:grpSpPr>
        <p:sp>
          <p:nvSpPr>
            <p:cNvPr id="13" name="矩形 12"/>
            <p:cNvSpPr/>
            <p:nvPr/>
          </p:nvSpPr>
          <p:spPr>
            <a:xfrm>
              <a:off x="638175" y="786984"/>
              <a:ext cx="971550" cy="1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48"/>
            <p:cNvSpPr/>
            <p:nvPr/>
          </p:nvSpPr>
          <p:spPr bwMode="auto">
            <a:xfrm>
              <a:off x="561976" y="617220"/>
              <a:ext cx="11050904" cy="169764"/>
            </a:xfrm>
            <a:custGeom>
              <a:avLst/>
              <a:gdLst>
                <a:gd name="T0" fmla="*/ 45 w 7611"/>
                <a:gd name="T1" fmla="*/ 91 h 100"/>
                <a:gd name="T2" fmla="*/ 45 w 7611"/>
                <a:gd name="T3" fmla="*/ 0 h 100"/>
                <a:gd name="T4" fmla="*/ 0 w 7611"/>
                <a:gd name="T5" fmla="*/ 100 h 100"/>
                <a:gd name="T6" fmla="*/ 36 w 7611"/>
                <a:gd name="T7" fmla="*/ 100 h 100"/>
                <a:gd name="T8" fmla="*/ 45 w 7611"/>
                <a:gd name="T9" fmla="*/ 100 h 100"/>
                <a:gd name="T10" fmla="*/ 7611 w 7611"/>
                <a:gd name="T11" fmla="*/ 100 h 100"/>
                <a:gd name="T12" fmla="*/ 7611 w 7611"/>
                <a:gd name="T13" fmla="*/ 91 h 100"/>
                <a:gd name="T14" fmla="*/ 45 w 7611"/>
                <a:gd name="T15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11" h="100">
                  <a:moveTo>
                    <a:pt x="45" y="91"/>
                  </a:moveTo>
                  <a:lnTo>
                    <a:pt x="45" y="0"/>
                  </a:lnTo>
                  <a:lnTo>
                    <a:pt x="0" y="100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7611" y="100"/>
                  </a:lnTo>
                  <a:lnTo>
                    <a:pt x="7611" y="91"/>
                  </a:lnTo>
                  <a:lnTo>
                    <a:pt x="45" y="91"/>
                  </a:lnTo>
                  <a:close/>
                </a:path>
              </a:pathLst>
            </a:custGeom>
            <a:solidFill>
              <a:srgbClr val="B20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FF9F5-553C-4875-8C71-D166403C7C00}"/>
              </a:ext>
            </a:extLst>
          </p:cNvPr>
          <p:cNvSpPr txBox="1"/>
          <p:nvPr/>
        </p:nvSpPr>
        <p:spPr>
          <a:xfrm>
            <a:off x="638175" y="226953"/>
            <a:ext cx="62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案例二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6" y="1106630"/>
            <a:ext cx="746811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产品名称</a:t>
            </a:r>
            <a:r>
              <a:rPr lang="zh-CN" altLang="en-US" sz="1400" dirty="0"/>
              <a:t>：</a:t>
            </a:r>
            <a:r>
              <a:rPr lang="en-US" altLang="zh-CN" sz="1400" dirty="0"/>
              <a:t>AR</a:t>
            </a:r>
            <a:r>
              <a:rPr lang="zh-CN" altLang="en-US" sz="1400" dirty="0"/>
              <a:t>巡检</a:t>
            </a:r>
            <a:r>
              <a:rPr lang="en-US" altLang="zh-CN" sz="1400" dirty="0"/>
              <a:t>\AR</a:t>
            </a:r>
            <a:r>
              <a:rPr lang="zh-CN" altLang="en-US" sz="1400" dirty="0"/>
              <a:t>远程指导</a:t>
            </a:r>
            <a:endParaRPr lang="en-US" altLang="zh-CN" sz="1400" dirty="0"/>
          </a:p>
          <a:p>
            <a:pPr algn="just"/>
            <a:r>
              <a:rPr lang="zh-CN" altLang="en-US" sz="1400" b="1" dirty="0"/>
              <a:t>产品简介：</a:t>
            </a:r>
            <a:r>
              <a:rPr lang="zh-CN" altLang="en-US" sz="1400" dirty="0"/>
              <a:t>企 业 远 程 协 作 行 业 ， 采用全球最先进的</a:t>
            </a:r>
            <a:r>
              <a:rPr lang="en-US" altLang="zh-CN" sz="1400" dirty="0" err="1"/>
              <a:t>WebRTC</a:t>
            </a:r>
            <a:r>
              <a:rPr lang="zh-CN" altLang="en-US" sz="1400" dirty="0"/>
              <a:t>实时 音 视 频 通 讯 技 术 ，通 过 智能 眼 镜 、 移 动 设 备 、 桌 面 计 算 机 及 云 服 务为 企 业 员 工 提 供 实 时 音 视 频 远 程 专 家 ⽀支持 、 标 准 化 巡 视 、 智 能 化定检解决⽅方案。</a:t>
            </a:r>
            <a:endParaRPr lang="en-US" altLang="zh-CN" sz="1400" dirty="0"/>
          </a:p>
          <a:p>
            <a:r>
              <a:rPr lang="zh-CN" altLang="en-US" sz="1400" b="1" dirty="0"/>
              <a:t>提供商信息：</a:t>
            </a:r>
            <a:r>
              <a:rPr lang="en-US" altLang="zh-CN" sz="1400" dirty="0"/>
              <a:t>http://www.ruifbl.com/arxjyczd</a:t>
            </a:r>
            <a:endParaRPr lang="en-US" altLang="zh-CN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76" y="2703549"/>
            <a:ext cx="3574701" cy="3028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8440" y="2733291"/>
            <a:ext cx="3893156" cy="2998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270" y="2733292"/>
            <a:ext cx="3800515" cy="29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61976" y="617220"/>
            <a:ext cx="11050904" cy="287655"/>
            <a:chOff x="561976" y="617220"/>
            <a:chExt cx="11050904" cy="287655"/>
          </a:xfrm>
        </p:grpSpPr>
        <p:sp>
          <p:nvSpPr>
            <p:cNvPr id="13" name="矩形 12"/>
            <p:cNvSpPr/>
            <p:nvPr/>
          </p:nvSpPr>
          <p:spPr>
            <a:xfrm>
              <a:off x="638175" y="786984"/>
              <a:ext cx="971550" cy="1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48"/>
            <p:cNvSpPr/>
            <p:nvPr/>
          </p:nvSpPr>
          <p:spPr bwMode="auto">
            <a:xfrm>
              <a:off x="561976" y="617220"/>
              <a:ext cx="11050904" cy="169764"/>
            </a:xfrm>
            <a:custGeom>
              <a:avLst/>
              <a:gdLst>
                <a:gd name="T0" fmla="*/ 45 w 7611"/>
                <a:gd name="T1" fmla="*/ 91 h 100"/>
                <a:gd name="T2" fmla="*/ 45 w 7611"/>
                <a:gd name="T3" fmla="*/ 0 h 100"/>
                <a:gd name="T4" fmla="*/ 0 w 7611"/>
                <a:gd name="T5" fmla="*/ 100 h 100"/>
                <a:gd name="T6" fmla="*/ 36 w 7611"/>
                <a:gd name="T7" fmla="*/ 100 h 100"/>
                <a:gd name="T8" fmla="*/ 45 w 7611"/>
                <a:gd name="T9" fmla="*/ 100 h 100"/>
                <a:gd name="T10" fmla="*/ 7611 w 7611"/>
                <a:gd name="T11" fmla="*/ 100 h 100"/>
                <a:gd name="T12" fmla="*/ 7611 w 7611"/>
                <a:gd name="T13" fmla="*/ 91 h 100"/>
                <a:gd name="T14" fmla="*/ 45 w 7611"/>
                <a:gd name="T15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11" h="100">
                  <a:moveTo>
                    <a:pt x="45" y="91"/>
                  </a:moveTo>
                  <a:lnTo>
                    <a:pt x="45" y="0"/>
                  </a:lnTo>
                  <a:lnTo>
                    <a:pt x="0" y="100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7611" y="100"/>
                  </a:lnTo>
                  <a:lnTo>
                    <a:pt x="7611" y="91"/>
                  </a:lnTo>
                  <a:lnTo>
                    <a:pt x="45" y="91"/>
                  </a:lnTo>
                  <a:close/>
                </a:path>
              </a:pathLst>
            </a:custGeom>
            <a:solidFill>
              <a:srgbClr val="B20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FF9F5-553C-4875-8C71-D166403C7C00}"/>
              </a:ext>
            </a:extLst>
          </p:cNvPr>
          <p:cNvSpPr txBox="1"/>
          <p:nvPr/>
        </p:nvSpPr>
        <p:spPr>
          <a:xfrm>
            <a:off x="638175" y="226953"/>
            <a:ext cx="62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案例三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6" y="1000497"/>
            <a:ext cx="746811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产品名称</a:t>
            </a:r>
            <a:r>
              <a:rPr lang="zh-CN" altLang="en-US" sz="1400" dirty="0"/>
              <a:t>：</a:t>
            </a:r>
            <a:r>
              <a:rPr lang="en-US" altLang="zh-CN" sz="1400" dirty="0"/>
              <a:t>AR</a:t>
            </a:r>
            <a:r>
              <a:rPr lang="zh-CN" altLang="en-US" sz="1400" dirty="0"/>
              <a:t>汽车引擎</a:t>
            </a:r>
            <a:endParaRPr lang="en-US" altLang="zh-CN" sz="1400" dirty="0"/>
          </a:p>
          <a:p>
            <a:pPr algn="just"/>
            <a:r>
              <a:rPr lang="zh-CN" altLang="en-US" sz="1400" b="1" dirty="0"/>
              <a:t>产品简介：</a:t>
            </a:r>
            <a:r>
              <a:rPr lang="zh-CN" altLang="en-US" sz="1400" dirty="0"/>
              <a:t>使用</a:t>
            </a:r>
            <a:r>
              <a:rPr lang="en-US" altLang="zh-CN" sz="1400" dirty="0"/>
              <a:t>AR</a:t>
            </a:r>
            <a:r>
              <a:rPr lang="zh-CN" altLang="en-US" sz="1400" dirty="0"/>
              <a:t>技术感受汽车引擎的内部结构、运作模式、合成部件等各项信息。用八面玲珑的方式展现工业产品，</a:t>
            </a:r>
            <a:r>
              <a:rPr lang="en-US" altLang="zh-CN" sz="1400" dirty="0"/>
              <a:t>AR</a:t>
            </a:r>
            <a:r>
              <a:rPr lang="zh-CN" altLang="en-US" sz="1400" dirty="0"/>
              <a:t>工业展示方案大大降低了品牌方对于产品的展示成本。</a:t>
            </a:r>
            <a:endParaRPr lang="en-US" altLang="zh-CN" sz="1400" dirty="0"/>
          </a:p>
          <a:p>
            <a:r>
              <a:rPr lang="zh-CN" altLang="en-US" sz="1400" b="1" dirty="0"/>
              <a:t>提供商信息：</a:t>
            </a:r>
            <a:r>
              <a:rPr lang="en-US" altLang="zh-CN" sz="1400" dirty="0">
                <a:hlinkClick r:id="rId2"/>
              </a:rPr>
              <a:t>http://www.ruifbl.com</a:t>
            </a:r>
            <a:endParaRPr lang="en-US" altLang="zh-CN" sz="1400" dirty="0"/>
          </a:p>
          <a:p>
            <a:r>
              <a:rPr lang="zh-CN" altLang="en-US" sz="1400" b="1" dirty="0"/>
              <a:t>视频网址： </a:t>
            </a:r>
            <a:r>
              <a:rPr lang="en-US" altLang="zh-CN" sz="1400" dirty="0"/>
              <a:t>http://player.youku.com/embed/XMzcyODEwNzAyOA==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6" y="2404169"/>
            <a:ext cx="3541910" cy="1970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034" y="2404169"/>
            <a:ext cx="3526046" cy="1970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8028" y="2404169"/>
            <a:ext cx="3502882" cy="19674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" y="4469911"/>
            <a:ext cx="3541911" cy="196933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033" y="4469911"/>
            <a:ext cx="3521585" cy="19693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325" y="4467261"/>
            <a:ext cx="3521585" cy="19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2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61976" y="617220"/>
            <a:ext cx="11050904" cy="287655"/>
            <a:chOff x="561976" y="617220"/>
            <a:chExt cx="11050904" cy="287655"/>
          </a:xfrm>
        </p:grpSpPr>
        <p:sp>
          <p:nvSpPr>
            <p:cNvPr id="13" name="矩形 12"/>
            <p:cNvSpPr/>
            <p:nvPr/>
          </p:nvSpPr>
          <p:spPr>
            <a:xfrm>
              <a:off x="638175" y="786984"/>
              <a:ext cx="971550" cy="1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48"/>
            <p:cNvSpPr/>
            <p:nvPr/>
          </p:nvSpPr>
          <p:spPr bwMode="auto">
            <a:xfrm>
              <a:off x="561976" y="617220"/>
              <a:ext cx="11050904" cy="169764"/>
            </a:xfrm>
            <a:custGeom>
              <a:avLst/>
              <a:gdLst>
                <a:gd name="T0" fmla="*/ 45 w 7611"/>
                <a:gd name="T1" fmla="*/ 91 h 100"/>
                <a:gd name="T2" fmla="*/ 45 w 7611"/>
                <a:gd name="T3" fmla="*/ 0 h 100"/>
                <a:gd name="T4" fmla="*/ 0 w 7611"/>
                <a:gd name="T5" fmla="*/ 100 h 100"/>
                <a:gd name="T6" fmla="*/ 36 w 7611"/>
                <a:gd name="T7" fmla="*/ 100 h 100"/>
                <a:gd name="T8" fmla="*/ 45 w 7611"/>
                <a:gd name="T9" fmla="*/ 100 h 100"/>
                <a:gd name="T10" fmla="*/ 7611 w 7611"/>
                <a:gd name="T11" fmla="*/ 100 h 100"/>
                <a:gd name="T12" fmla="*/ 7611 w 7611"/>
                <a:gd name="T13" fmla="*/ 91 h 100"/>
                <a:gd name="T14" fmla="*/ 45 w 7611"/>
                <a:gd name="T15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11" h="100">
                  <a:moveTo>
                    <a:pt x="45" y="91"/>
                  </a:moveTo>
                  <a:lnTo>
                    <a:pt x="45" y="0"/>
                  </a:lnTo>
                  <a:lnTo>
                    <a:pt x="0" y="100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7611" y="100"/>
                  </a:lnTo>
                  <a:lnTo>
                    <a:pt x="7611" y="91"/>
                  </a:lnTo>
                  <a:lnTo>
                    <a:pt x="45" y="91"/>
                  </a:lnTo>
                  <a:close/>
                </a:path>
              </a:pathLst>
            </a:custGeom>
            <a:solidFill>
              <a:srgbClr val="B20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FF9F5-553C-4875-8C71-D166403C7C00}"/>
              </a:ext>
            </a:extLst>
          </p:cNvPr>
          <p:cNvSpPr txBox="1"/>
          <p:nvPr/>
        </p:nvSpPr>
        <p:spPr>
          <a:xfrm>
            <a:off x="638175" y="226953"/>
            <a:ext cx="62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案例四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6" y="1000497"/>
            <a:ext cx="746811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产品名称</a:t>
            </a:r>
            <a:r>
              <a:rPr lang="zh-CN" altLang="en-US" sz="1400" dirty="0"/>
              <a:t>：汽车维修示例</a:t>
            </a:r>
            <a:endParaRPr lang="en-US" altLang="zh-CN" sz="1400" dirty="0"/>
          </a:p>
          <a:p>
            <a:r>
              <a:rPr lang="zh-CN" altLang="en-US" sz="1400" b="1" dirty="0"/>
              <a:t>提供商信息：</a:t>
            </a:r>
            <a:r>
              <a:rPr lang="en-US" altLang="zh-CN" sz="1400" dirty="0">
                <a:hlinkClick r:id="rId2"/>
              </a:rPr>
              <a:t>http://www.ruifbl.com</a:t>
            </a:r>
            <a:endParaRPr lang="en-US" altLang="zh-CN" sz="1400" dirty="0"/>
          </a:p>
          <a:p>
            <a:r>
              <a:rPr lang="zh-CN" altLang="en-US" sz="1400" b="1" dirty="0"/>
              <a:t>视频网址： </a:t>
            </a:r>
            <a:r>
              <a:rPr lang="en-US" altLang="zh-CN" sz="1400" dirty="0"/>
              <a:t>http://player.youku.com/embed/XMzcyODExMzg0NA==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" y="2060396"/>
            <a:ext cx="5396626" cy="3614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462" y="2060396"/>
            <a:ext cx="5417418" cy="36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8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61976" y="617220"/>
            <a:ext cx="11050904" cy="287655"/>
            <a:chOff x="561976" y="617220"/>
            <a:chExt cx="11050904" cy="287655"/>
          </a:xfrm>
        </p:grpSpPr>
        <p:sp>
          <p:nvSpPr>
            <p:cNvPr id="13" name="矩形 12"/>
            <p:cNvSpPr/>
            <p:nvPr/>
          </p:nvSpPr>
          <p:spPr>
            <a:xfrm>
              <a:off x="638175" y="786984"/>
              <a:ext cx="971550" cy="1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48"/>
            <p:cNvSpPr/>
            <p:nvPr/>
          </p:nvSpPr>
          <p:spPr bwMode="auto">
            <a:xfrm>
              <a:off x="561976" y="617220"/>
              <a:ext cx="11050904" cy="169764"/>
            </a:xfrm>
            <a:custGeom>
              <a:avLst/>
              <a:gdLst>
                <a:gd name="T0" fmla="*/ 45 w 7611"/>
                <a:gd name="T1" fmla="*/ 91 h 100"/>
                <a:gd name="T2" fmla="*/ 45 w 7611"/>
                <a:gd name="T3" fmla="*/ 0 h 100"/>
                <a:gd name="T4" fmla="*/ 0 w 7611"/>
                <a:gd name="T5" fmla="*/ 100 h 100"/>
                <a:gd name="T6" fmla="*/ 36 w 7611"/>
                <a:gd name="T7" fmla="*/ 100 h 100"/>
                <a:gd name="T8" fmla="*/ 45 w 7611"/>
                <a:gd name="T9" fmla="*/ 100 h 100"/>
                <a:gd name="T10" fmla="*/ 7611 w 7611"/>
                <a:gd name="T11" fmla="*/ 100 h 100"/>
                <a:gd name="T12" fmla="*/ 7611 w 7611"/>
                <a:gd name="T13" fmla="*/ 91 h 100"/>
                <a:gd name="T14" fmla="*/ 45 w 7611"/>
                <a:gd name="T15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11" h="100">
                  <a:moveTo>
                    <a:pt x="45" y="91"/>
                  </a:moveTo>
                  <a:lnTo>
                    <a:pt x="45" y="0"/>
                  </a:lnTo>
                  <a:lnTo>
                    <a:pt x="0" y="100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7611" y="100"/>
                  </a:lnTo>
                  <a:lnTo>
                    <a:pt x="7611" y="91"/>
                  </a:lnTo>
                  <a:lnTo>
                    <a:pt x="45" y="91"/>
                  </a:lnTo>
                  <a:close/>
                </a:path>
              </a:pathLst>
            </a:custGeom>
            <a:solidFill>
              <a:srgbClr val="B20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FF9F5-553C-4875-8C71-D166403C7C00}"/>
              </a:ext>
            </a:extLst>
          </p:cNvPr>
          <p:cNvSpPr txBox="1"/>
          <p:nvPr/>
        </p:nvSpPr>
        <p:spPr>
          <a:xfrm>
            <a:off x="638175" y="226953"/>
            <a:ext cx="62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案例五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6" y="1106630"/>
            <a:ext cx="10830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产品名称</a:t>
            </a:r>
            <a:r>
              <a:rPr lang="zh-CN" altLang="en-US" sz="1400" dirty="0"/>
              <a:t>： </a:t>
            </a:r>
            <a:r>
              <a:rPr lang="en-US" altLang="zh-CN" sz="1400" dirty="0"/>
              <a:t>AR</a:t>
            </a:r>
            <a:r>
              <a:rPr lang="zh-CN" altLang="en-US" sz="1400" dirty="0"/>
              <a:t>管廊巡检项目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产品简介：</a:t>
            </a:r>
            <a:r>
              <a:rPr lang="zh-CN" altLang="en-US" sz="1400" dirty="0"/>
              <a:t>用户可通过手势点击交互功能点以及通过手指悬停交互部分功能点，使用户可以通过</a:t>
            </a:r>
            <a:r>
              <a:rPr lang="en-US" altLang="zh-CN" sz="1400" dirty="0"/>
              <a:t>3D</a:t>
            </a:r>
            <a:r>
              <a:rPr lang="zh-CN" altLang="en-US" sz="1400" dirty="0"/>
              <a:t>模型的形式管廊上方全息投影建筑，并且可以查看管廊整体走向，管廊内部设备、结构及相应设备介绍，使用户无需去到管廊现场即可身临其境的体验和感受管廊实地情况。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提供商信息：</a:t>
            </a:r>
            <a:r>
              <a:rPr lang="en-US" altLang="zh-CN" sz="1400" dirty="0"/>
              <a:t>http://www.ruifbl.com/arxjyczd</a:t>
            </a:r>
            <a:endParaRPr lang="en-US" altLang="zh-CN" sz="16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75" y="2693773"/>
            <a:ext cx="4982089" cy="36661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9242" y="2693380"/>
            <a:ext cx="5000488" cy="28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61976" y="617220"/>
            <a:ext cx="11050904" cy="287655"/>
            <a:chOff x="561976" y="617220"/>
            <a:chExt cx="11050904" cy="287655"/>
          </a:xfrm>
        </p:grpSpPr>
        <p:sp>
          <p:nvSpPr>
            <p:cNvPr id="13" name="矩形 12"/>
            <p:cNvSpPr/>
            <p:nvPr/>
          </p:nvSpPr>
          <p:spPr>
            <a:xfrm>
              <a:off x="638175" y="786984"/>
              <a:ext cx="971550" cy="1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48"/>
            <p:cNvSpPr/>
            <p:nvPr/>
          </p:nvSpPr>
          <p:spPr bwMode="auto">
            <a:xfrm>
              <a:off x="561976" y="617220"/>
              <a:ext cx="11050904" cy="169764"/>
            </a:xfrm>
            <a:custGeom>
              <a:avLst/>
              <a:gdLst>
                <a:gd name="T0" fmla="*/ 45 w 7611"/>
                <a:gd name="T1" fmla="*/ 91 h 100"/>
                <a:gd name="T2" fmla="*/ 45 w 7611"/>
                <a:gd name="T3" fmla="*/ 0 h 100"/>
                <a:gd name="T4" fmla="*/ 0 w 7611"/>
                <a:gd name="T5" fmla="*/ 100 h 100"/>
                <a:gd name="T6" fmla="*/ 36 w 7611"/>
                <a:gd name="T7" fmla="*/ 100 h 100"/>
                <a:gd name="T8" fmla="*/ 45 w 7611"/>
                <a:gd name="T9" fmla="*/ 100 h 100"/>
                <a:gd name="T10" fmla="*/ 7611 w 7611"/>
                <a:gd name="T11" fmla="*/ 100 h 100"/>
                <a:gd name="T12" fmla="*/ 7611 w 7611"/>
                <a:gd name="T13" fmla="*/ 91 h 100"/>
                <a:gd name="T14" fmla="*/ 45 w 7611"/>
                <a:gd name="T15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11" h="100">
                  <a:moveTo>
                    <a:pt x="45" y="91"/>
                  </a:moveTo>
                  <a:lnTo>
                    <a:pt x="45" y="0"/>
                  </a:lnTo>
                  <a:lnTo>
                    <a:pt x="0" y="100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7611" y="100"/>
                  </a:lnTo>
                  <a:lnTo>
                    <a:pt x="7611" y="91"/>
                  </a:lnTo>
                  <a:lnTo>
                    <a:pt x="45" y="91"/>
                  </a:lnTo>
                  <a:close/>
                </a:path>
              </a:pathLst>
            </a:custGeom>
            <a:solidFill>
              <a:srgbClr val="B20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FF9F5-553C-4875-8C71-D166403C7C00}"/>
              </a:ext>
            </a:extLst>
          </p:cNvPr>
          <p:cNvSpPr txBox="1"/>
          <p:nvPr/>
        </p:nvSpPr>
        <p:spPr>
          <a:xfrm>
            <a:off x="638175" y="226953"/>
            <a:ext cx="62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案例六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6" y="1106630"/>
            <a:ext cx="108309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产品名称</a:t>
            </a:r>
            <a:r>
              <a:rPr lang="zh-CN" altLang="en-US" sz="1400" dirty="0"/>
              <a:t>： </a:t>
            </a:r>
            <a:r>
              <a:rPr lang="en-US" altLang="zh-CN" sz="1400" dirty="0"/>
              <a:t>AR</a:t>
            </a:r>
            <a:r>
              <a:rPr lang="zh-CN" altLang="en-US" sz="1400" dirty="0"/>
              <a:t>智能巡检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产品简介：</a:t>
            </a:r>
            <a:r>
              <a:rPr lang="zh-CN" altLang="en-US" sz="1400" dirty="0"/>
              <a:t>在</a:t>
            </a:r>
            <a:r>
              <a:rPr lang="en-US" altLang="zh-CN" sz="1400" dirty="0" err="1"/>
              <a:t>effiar</a:t>
            </a:r>
            <a:r>
              <a:rPr lang="zh-CN" altLang="en-US" sz="1400" dirty="0"/>
              <a:t>平台上可通过标准</a:t>
            </a:r>
            <a:r>
              <a:rPr lang="en-US" altLang="zh-CN" sz="1400" dirty="0"/>
              <a:t>API</a:t>
            </a:r>
            <a:r>
              <a:rPr lang="zh-CN" altLang="en-US" sz="1400" dirty="0"/>
              <a:t>导入任务，这种基于</a:t>
            </a:r>
            <a:r>
              <a:rPr lang="en-US" altLang="zh-CN" sz="1400" dirty="0"/>
              <a:t>AR</a:t>
            </a:r>
            <a:r>
              <a:rPr lang="zh-CN" altLang="en-US" sz="1400" dirty="0"/>
              <a:t>眼镜的智能巡检系统，可使用数字孪生模块接入车间里的各种机器设备，</a:t>
            </a:r>
            <a:r>
              <a:rPr lang="en-US" altLang="zh-CN" sz="1400" dirty="0" err="1"/>
              <a:t>effiar</a:t>
            </a:r>
            <a:r>
              <a:rPr lang="zh-CN" altLang="en-US" sz="1400" dirty="0"/>
              <a:t>整合</a:t>
            </a:r>
            <a:r>
              <a:rPr lang="en-US" altLang="zh-CN" sz="1400" dirty="0"/>
              <a:t>OT</a:t>
            </a:r>
            <a:r>
              <a:rPr lang="zh-CN" altLang="en-US" sz="1400" dirty="0"/>
              <a:t>、</a:t>
            </a:r>
            <a:r>
              <a:rPr lang="en-US" altLang="zh-CN" sz="1400" dirty="0"/>
              <a:t>IT</a:t>
            </a:r>
            <a:r>
              <a:rPr lang="zh-CN" altLang="en-US" sz="1400" dirty="0"/>
              <a:t>技术将工作人员打造成超级专家，安全、合规、轻松应对现场情况。这样提高技术人员的技术能力和现场决策能力，对运维过程进行全记录，既方便人员管理，又提高生产绩效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提供商信息：</a:t>
            </a:r>
            <a:r>
              <a:rPr lang="en-US" altLang="zh-CN" sz="1400" dirty="0"/>
              <a:t> https://www.effiar.com/inspection.html</a:t>
            </a:r>
            <a:endParaRPr lang="en-US" altLang="zh-CN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76" y="2646643"/>
            <a:ext cx="3622847" cy="1930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76" y="4635038"/>
            <a:ext cx="3622847" cy="1911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009" y="2761957"/>
            <a:ext cx="6698645" cy="37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4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61976" y="617220"/>
            <a:ext cx="11050904" cy="287655"/>
            <a:chOff x="561976" y="617220"/>
            <a:chExt cx="11050904" cy="287655"/>
          </a:xfrm>
        </p:grpSpPr>
        <p:sp>
          <p:nvSpPr>
            <p:cNvPr id="13" name="矩形 12"/>
            <p:cNvSpPr/>
            <p:nvPr/>
          </p:nvSpPr>
          <p:spPr>
            <a:xfrm>
              <a:off x="638175" y="786984"/>
              <a:ext cx="971550" cy="1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48"/>
            <p:cNvSpPr/>
            <p:nvPr/>
          </p:nvSpPr>
          <p:spPr bwMode="auto">
            <a:xfrm>
              <a:off x="561976" y="617220"/>
              <a:ext cx="11050904" cy="169764"/>
            </a:xfrm>
            <a:custGeom>
              <a:avLst/>
              <a:gdLst>
                <a:gd name="T0" fmla="*/ 45 w 7611"/>
                <a:gd name="T1" fmla="*/ 91 h 100"/>
                <a:gd name="T2" fmla="*/ 45 w 7611"/>
                <a:gd name="T3" fmla="*/ 0 h 100"/>
                <a:gd name="T4" fmla="*/ 0 w 7611"/>
                <a:gd name="T5" fmla="*/ 100 h 100"/>
                <a:gd name="T6" fmla="*/ 36 w 7611"/>
                <a:gd name="T7" fmla="*/ 100 h 100"/>
                <a:gd name="T8" fmla="*/ 45 w 7611"/>
                <a:gd name="T9" fmla="*/ 100 h 100"/>
                <a:gd name="T10" fmla="*/ 7611 w 7611"/>
                <a:gd name="T11" fmla="*/ 100 h 100"/>
                <a:gd name="T12" fmla="*/ 7611 w 7611"/>
                <a:gd name="T13" fmla="*/ 91 h 100"/>
                <a:gd name="T14" fmla="*/ 45 w 7611"/>
                <a:gd name="T15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11" h="100">
                  <a:moveTo>
                    <a:pt x="45" y="91"/>
                  </a:moveTo>
                  <a:lnTo>
                    <a:pt x="45" y="0"/>
                  </a:lnTo>
                  <a:lnTo>
                    <a:pt x="0" y="100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7611" y="100"/>
                  </a:lnTo>
                  <a:lnTo>
                    <a:pt x="7611" y="91"/>
                  </a:lnTo>
                  <a:lnTo>
                    <a:pt x="45" y="91"/>
                  </a:lnTo>
                  <a:close/>
                </a:path>
              </a:pathLst>
            </a:custGeom>
            <a:solidFill>
              <a:srgbClr val="B20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FF9F5-553C-4875-8C71-D166403C7C00}"/>
              </a:ext>
            </a:extLst>
          </p:cNvPr>
          <p:cNvSpPr txBox="1"/>
          <p:nvPr/>
        </p:nvSpPr>
        <p:spPr>
          <a:xfrm>
            <a:off x="638175" y="226953"/>
            <a:ext cx="62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案例七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6" y="1106630"/>
            <a:ext cx="108309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产品名称</a:t>
            </a:r>
            <a:r>
              <a:rPr lang="zh-CN" altLang="en-US" sz="1400" dirty="0"/>
              <a:t>： </a:t>
            </a:r>
            <a:r>
              <a:rPr lang="en-US" altLang="zh-CN" sz="1400" dirty="0"/>
              <a:t>AR</a:t>
            </a:r>
            <a:r>
              <a:rPr lang="zh-CN" altLang="en-US" sz="1400" dirty="0"/>
              <a:t>智慧工业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产品简介：</a:t>
            </a:r>
            <a:r>
              <a:rPr lang="en-US" altLang="zh-CN" sz="1400" dirty="0"/>
              <a:t>AR</a:t>
            </a:r>
            <a:r>
              <a:rPr lang="zh-CN" altLang="en-US" sz="1400" dirty="0"/>
              <a:t>技术在工业上的应用不仅仅是产品展示，还可用于生产流水线模拟，机械操作培训等生产作业环节。</a:t>
            </a:r>
            <a:r>
              <a:rPr lang="en-US" altLang="zh-CN" sz="1400" dirty="0"/>
              <a:t>AR</a:t>
            </a:r>
            <a:r>
              <a:rPr lang="zh-CN" altLang="en-US" sz="1400" dirty="0"/>
              <a:t>技术是成为工业工厂数字化和生产流水线智能化的重要手段，可促进工业产品的优化设计，通过虚拟装配避免或减少实体模型的制作，，缩短开发周期，降低成本。同时，通过建设数字工厂，直观地展示工厂、生产线、产品虚拟样品以及整个生产过程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提供商信息：</a:t>
            </a:r>
            <a:r>
              <a:rPr lang="en-US" altLang="zh-CN" sz="1400" dirty="0"/>
              <a:t> http://www.mxrcorp.com/page/zhgy/</a:t>
            </a:r>
            <a:endParaRPr lang="en-US" altLang="zh-CN" sz="16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" y="2826443"/>
            <a:ext cx="5277438" cy="38396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453" y="2826443"/>
            <a:ext cx="5402679" cy="3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4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61976" y="617220"/>
            <a:ext cx="11050904" cy="287655"/>
            <a:chOff x="561976" y="617220"/>
            <a:chExt cx="11050904" cy="287655"/>
          </a:xfrm>
        </p:grpSpPr>
        <p:sp>
          <p:nvSpPr>
            <p:cNvPr id="13" name="矩形 12"/>
            <p:cNvSpPr/>
            <p:nvPr/>
          </p:nvSpPr>
          <p:spPr>
            <a:xfrm>
              <a:off x="638175" y="786984"/>
              <a:ext cx="971550" cy="1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48"/>
            <p:cNvSpPr/>
            <p:nvPr/>
          </p:nvSpPr>
          <p:spPr bwMode="auto">
            <a:xfrm>
              <a:off x="561976" y="617220"/>
              <a:ext cx="11050904" cy="169764"/>
            </a:xfrm>
            <a:custGeom>
              <a:avLst/>
              <a:gdLst>
                <a:gd name="T0" fmla="*/ 45 w 7611"/>
                <a:gd name="T1" fmla="*/ 91 h 100"/>
                <a:gd name="T2" fmla="*/ 45 w 7611"/>
                <a:gd name="T3" fmla="*/ 0 h 100"/>
                <a:gd name="T4" fmla="*/ 0 w 7611"/>
                <a:gd name="T5" fmla="*/ 100 h 100"/>
                <a:gd name="T6" fmla="*/ 36 w 7611"/>
                <a:gd name="T7" fmla="*/ 100 h 100"/>
                <a:gd name="T8" fmla="*/ 45 w 7611"/>
                <a:gd name="T9" fmla="*/ 100 h 100"/>
                <a:gd name="T10" fmla="*/ 7611 w 7611"/>
                <a:gd name="T11" fmla="*/ 100 h 100"/>
                <a:gd name="T12" fmla="*/ 7611 w 7611"/>
                <a:gd name="T13" fmla="*/ 91 h 100"/>
                <a:gd name="T14" fmla="*/ 45 w 7611"/>
                <a:gd name="T15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11" h="100">
                  <a:moveTo>
                    <a:pt x="45" y="91"/>
                  </a:moveTo>
                  <a:lnTo>
                    <a:pt x="45" y="0"/>
                  </a:lnTo>
                  <a:lnTo>
                    <a:pt x="0" y="100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7611" y="100"/>
                  </a:lnTo>
                  <a:lnTo>
                    <a:pt x="7611" y="91"/>
                  </a:lnTo>
                  <a:lnTo>
                    <a:pt x="45" y="91"/>
                  </a:lnTo>
                  <a:close/>
                </a:path>
              </a:pathLst>
            </a:custGeom>
            <a:solidFill>
              <a:srgbClr val="B20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FF9F5-553C-4875-8C71-D166403C7C00}"/>
              </a:ext>
            </a:extLst>
          </p:cNvPr>
          <p:cNvSpPr txBox="1"/>
          <p:nvPr/>
        </p:nvSpPr>
        <p:spPr>
          <a:xfrm>
            <a:off x="638175" y="226953"/>
            <a:ext cx="6274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案例八</a:t>
            </a:r>
            <a:endParaRPr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6" y="1106630"/>
            <a:ext cx="108309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产品名称</a:t>
            </a:r>
            <a:r>
              <a:rPr lang="zh-CN" altLang="en-US" sz="1400" dirty="0"/>
              <a:t>： 数字化职业技能培训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产品简介：</a:t>
            </a:r>
            <a:r>
              <a:rPr lang="zh-CN" altLang="en-US" sz="1400" dirty="0"/>
              <a:t>通过 </a:t>
            </a:r>
            <a:r>
              <a:rPr lang="en-US" altLang="zh-CN" sz="1400" dirty="0"/>
              <a:t>AR </a:t>
            </a:r>
            <a:r>
              <a:rPr lang="zh-CN" altLang="en-US" sz="1400" dirty="0"/>
              <a:t>技术为传统职业培训提供数字化培训材料，借助</a:t>
            </a:r>
            <a:r>
              <a:rPr lang="en-US" altLang="zh-CN" sz="1400" dirty="0"/>
              <a:t>H5</a:t>
            </a:r>
            <a:r>
              <a:rPr lang="zh-CN" altLang="en-US" sz="1400" dirty="0"/>
              <a:t>网页、移动</a:t>
            </a:r>
            <a:r>
              <a:rPr lang="en-US" altLang="zh-CN" sz="1400" dirty="0"/>
              <a:t>App</a:t>
            </a:r>
            <a:r>
              <a:rPr lang="zh-CN" altLang="en-US" sz="1400" dirty="0"/>
              <a:t>、</a:t>
            </a:r>
            <a:r>
              <a:rPr lang="en-US" altLang="zh-CN" sz="1400" dirty="0"/>
              <a:t>AR</a:t>
            </a:r>
            <a:r>
              <a:rPr lang="zh-CN" altLang="en-US" sz="1400" dirty="0"/>
              <a:t>眼镜、大屏互动设备等形式进行技能的实操培训，使企业员工灵活、安全、高效地掌握实操技能。</a:t>
            </a:r>
            <a:endParaRPr lang="en-US" altLang="zh-CN" sz="1400" dirty="0"/>
          </a:p>
          <a:p>
            <a:r>
              <a:rPr lang="zh-CN" altLang="en-US" sz="1400" dirty="0"/>
              <a:t>在职业院校里，学员可通过使用数字化培训材料进行技能培训。三维建模技术可还原设备的外观、结构、形态、参数等细节，通过实景复刻或</a:t>
            </a:r>
            <a:r>
              <a:rPr lang="en-US" altLang="zh-CN" sz="1400" dirty="0"/>
              <a:t>360°</a:t>
            </a:r>
            <a:r>
              <a:rPr lang="zh-CN" altLang="en-US" sz="1400" dirty="0"/>
              <a:t>全景技术，学员可提前了解场地环境，并支持培训测评。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提供商信息：</a:t>
            </a:r>
            <a:r>
              <a:rPr lang="en-US" altLang="zh-CN" sz="1400" dirty="0"/>
              <a:t> http://www.mxrcorp.com/project/post/2048669/</a:t>
            </a:r>
            <a:endParaRPr lang="en-US" altLang="zh-CN" sz="1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" y="2963163"/>
            <a:ext cx="5024394" cy="3372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301" y="3001872"/>
            <a:ext cx="5864029" cy="32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9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878</Words>
  <Application>Microsoft Macintosh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思源黑体 CN Bold</vt:lpstr>
      <vt:lpstr>思源黑体 CN Regular</vt:lpstr>
      <vt:lpstr>Microsoft YaHei</vt:lpstr>
      <vt:lpstr>PingFang SC Heavy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fan_wu</dc:creator>
  <cp:lastModifiedBy>Microsoft Office User</cp:lastModifiedBy>
  <cp:revision>62</cp:revision>
  <dcterms:created xsi:type="dcterms:W3CDTF">2021-10-25T05:27:01Z</dcterms:created>
  <dcterms:modified xsi:type="dcterms:W3CDTF">2021-11-07T08:43:49Z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