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4"/>
  </p:notesMasterIdLst>
  <p:sldIdLst>
    <p:sldId id="256" r:id="rId2"/>
    <p:sldId id="259" r:id="rId3"/>
    <p:sldId id="257" r:id="rId4"/>
    <p:sldId id="267" r:id="rId5"/>
    <p:sldId id="349" r:id="rId6"/>
    <p:sldId id="347" r:id="rId7"/>
    <p:sldId id="258" r:id="rId8"/>
    <p:sldId id="350" r:id="rId9"/>
    <p:sldId id="364" r:id="rId10"/>
    <p:sldId id="270" r:id="rId11"/>
    <p:sldId id="272" r:id="rId12"/>
    <p:sldId id="268" r:id="rId13"/>
    <p:sldId id="271" r:id="rId14"/>
    <p:sldId id="365" r:id="rId15"/>
    <p:sldId id="275" r:id="rId16"/>
    <p:sldId id="277" r:id="rId17"/>
    <p:sldId id="276" r:id="rId18"/>
    <p:sldId id="366" r:id="rId19"/>
    <p:sldId id="367" r:id="rId20"/>
    <p:sldId id="368" r:id="rId21"/>
    <p:sldId id="370" r:id="rId22"/>
    <p:sldId id="369" r:id="rId23"/>
    <p:sldId id="371" r:id="rId24"/>
    <p:sldId id="280" r:id="rId25"/>
    <p:sldId id="351" r:id="rId26"/>
    <p:sldId id="279" r:id="rId27"/>
    <p:sldId id="260" r:id="rId28"/>
    <p:sldId id="353" r:id="rId29"/>
    <p:sldId id="278" r:id="rId30"/>
    <p:sldId id="354" r:id="rId31"/>
    <p:sldId id="355" r:id="rId32"/>
    <p:sldId id="356" r:id="rId33"/>
    <p:sldId id="357" r:id="rId34"/>
    <p:sldId id="261" r:id="rId35"/>
    <p:sldId id="281" r:id="rId36"/>
    <p:sldId id="301" r:id="rId37"/>
    <p:sldId id="298" r:id="rId38"/>
    <p:sldId id="300" r:id="rId39"/>
    <p:sldId id="303" r:id="rId40"/>
    <p:sldId id="304" r:id="rId41"/>
    <p:sldId id="372" r:id="rId42"/>
    <p:sldId id="262" r:id="rId43"/>
    <p:sldId id="305" r:id="rId44"/>
    <p:sldId id="284" r:id="rId45"/>
    <p:sldId id="307" r:id="rId46"/>
    <p:sldId id="308" r:id="rId47"/>
    <p:sldId id="358" r:id="rId48"/>
    <p:sldId id="311" r:id="rId49"/>
    <p:sldId id="287" r:id="rId50"/>
    <p:sldId id="359" r:id="rId51"/>
    <p:sldId id="314" r:id="rId52"/>
    <p:sldId id="340" r:id="rId53"/>
    <p:sldId id="341" r:id="rId54"/>
    <p:sldId id="263" r:id="rId55"/>
    <p:sldId id="290" r:id="rId56"/>
    <p:sldId id="319" r:id="rId57"/>
    <p:sldId id="320" r:id="rId58"/>
    <p:sldId id="315" r:id="rId59"/>
    <p:sldId id="316" r:id="rId60"/>
    <p:sldId id="289" r:id="rId61"/>
    <p:sldId id="343" r:id="rId62"/>
    <p:sldId id="313" r:id="rId63"/>
    <p:sldId id="342" r:id="rId64"/>
    <p:sldId id="288" r:id="rId65"/>
    <p:sldId id="264" r:id="rId66"/>
    <p:sldId id="291" r:id="rId67"/>
    <p:sldId id="344" r:id="rId68"/>
    <p:sldId id="324" r:id="rId69"/>
    <p:sldId id="325" r:id="rId70"/>
    <p:sldId id="360" r:id="rId71"/>
    <p:sldId id="361" r:id="rId72"/>
    <p:sldId id="292" r:id="rId73"/>
    <p:sldId id="326" r:id="rId74"/>
    <p:sldId id="293" r:id="rId75"/>
    <p:sldId id="327" r:id="rId76"/>
    <p:sldId id="296" r:id="rId77"/>
    <p:sldId id="265" r:id="rId78"/>
    <p:sldId id="294" r:id="rId79"/>
    <p:sldId id="346" r:id="rId80"/>
    <p:sldId id="295" r:id="rId81"/>
    <p:sldId id="328" r:id="rId82"/>
    <p:sldId id="362" r:id="rId83"/>
    <p:sldId id="266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45" r:id="rId92"/>
    <p:sldId id="269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9B5489-B710-41F4-BB16-EBCBCB1AB850}">
          <p14:sldIdLst>
            <p14:sldId id="256"/>
            <p14:sldId id="259"/>
            <p14:sldId id="257"/>
          </p14:sldIdLst>
        </p14:section>
        <p14:section name="Introduction" id="{4B6E866F-0C80-4F3D-8C32-B00DAA8600A6}">
          <p14:sldIdLst>
            <p14:sldId id="267"/>
            <p14:sldId id="349"/>
            <p14:sldId id="347"/>
          </p14:sldIdLst>
        </p14:section>
        <p14:section name="Semantics" id="{8E3A8034-7F32-45DB-87C8-5BD92FFC112D}">
          <p14:sldIdLst>
            <p14:sldId id="258"/>
            <p14:sldId id="350"/>
            <p14:sldId id="364"/>
            <p14:sldId id="270"/>
            <p14:sldId id="272"/>
            <p14:sldId id="268"/>
            <p14:sldId id="271"/>
            <p14:sldId id="365"/>
            <p14:sldId id="275"/>
            <p14:sldId id="277"/>
            <p14:sldId id="276"/>
            <p14:sldId id="366"/>
            <p14:sldId id="367"/>
            <p14:sldId id="368"/>
            <p14:sldId id="370"/>
            <p14:sldId id="369"/>
            <p14:sldId id="371"/>
          </p14:sldIdLst>
        </p14:section>
        <p14:section name="Multimedia" id="{F55E51AF-31E8-4F12-8225-1239EB0DDA66}">
          <p14:sldIdLst>
            <p14:sldId id="280"/>
            <p14:sldId id="351"/>
            <p14:sldId id="279"/>
            <p14:sldId id="260"/>
            <p14:sldId id="353"/>
            <p14:sldId id="278"/>
            <p14:sldId id="354"/>
            <p14:sldId id="355"/>
            <p14:sldId id="356"/>
            <p14:sldId id="357"/>
          </p14:sldIdLst>
        </p14:section>
        <p14:section name="Device Access" id="{FC808060-0FBB-4EA9-83DB-0F4C8594BF6D}">
          <p14:sldIdLst>
            <p14:sldId id="261"/>
            <p14:sldId id="281"/>
            <p14:sldId id="301"/>
            <p14:sldId id="298"/>
            <p14:sldId id="300"/>
            <p14:sldId id="303"/>
            <p14:sldId id="304"/>
            <p14:sldId id="372"/>
          </p14:sldIdLst>
        </p14:section>
        <p14:section name="Performance &amp; Integration" id="{2393921C-00E3-4BDD-9546-6ED494AA92FD}">
          <p14:sldIdLst>
            <p14:sldId id="262"/>
            <p14:sldId id="305"/>
            <p14:sldId id="284"/>
            <p14:sldId id="307"/>
            <p14:sldId id="308"/>
            <p14:sldId id="358"/>
            <p14:sldId id="311"/>
            <p14:sldId id="287"/>
            <p14:sldId id="359"/>
            <p14:sldId id="314"/>
            <p14:sldId id="340"/>
            <p14:sldId id="341"/>
          </p14:sldIdLst>
        </p14:section>
        <p14:section name="Connectivity" id="{5FBBDC89-63F3-4594-87A6-B23C5C1AAC66}">
          <p14:sldIdLst>
            <p14:sldId id="263"/>
            <p14:sldId id="290"/>
            <p14:sldId id="319"/>
            <p14:sldId id="320"/>
            <p14:sldId id="315"/>
            <p14:sldId id="316"/>
            <p14:sldId id="289"/>
            <p14:sldId id="343"/>
            <p14:sldId id="313"/>
            <p14:sldId id="342"/>
            <p14:sldId id="288"/>
          </p14:sldIdLst>
        </p14:section>
        <p14:section name="Offline &amp; Storage" id="{5E99AB08-CC78-4336-84FC-FA6BD04CA7E7}">
          <p14:sldIdLst>
            <p14:sldId id="264"/>
            <p14:sldId id="291"/>
            <p14:sldId id="344"/>
            <p14:sldId id="324"/>
            <p14:sldId id="325"/>
            <p14:sldId id="360"/>
            <p14:sldId id="361"/>
            <p14:sldId id="292"/>
            <p14:sldId id="326"/>
            <p14:sldId id="293"/>
            <p14:sldId id="327"/>
            <p14:sldId id="296"/>
          </p14:sldIdLst>
        </p14:section>
        <p14:section name="3D Graphics &amp; Effects" id="{F076A867-943C-4578-9B03-940B6891357F}">
          <p14:sldIdLst>
            <p14:sldId id="265"/>
            <p14:sldId id="294"/>
            <p14:sldId id="346"/>
            <p14:sldId id="295"/>
            <p14:sldId id="328"/>
            <p14:sldId id="362"/>
          </p14:sldIdLst>
        </p14:section>
        <p14:section name="CSS3" id="{09D09F9D-D8E3-4D66-8A53-668E56A98825}">
          <p14:sldIdLst>
            <p14:sldId id="266"/>
            <p14:sldId id="332"/>
            <p14:sldId id="333"/>
            <p14:sldId id="334"/>
            <p14:sldId id="335"/>
            <p14:sldId id="336"/>
            <p14:sldId id="337"/>
            <p14:sldId id="338"/>
            <p14:sldId id="345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5" autoAdjust="0"/>
    <p:restoredTop sz="90679" autoAdjust="0"/>
  </p:normalViewPr>
  <p:slideViewPr>
    <p:cSldViewPr snapToGrid="0">
      <p:cViewPr varScale="1">
        <p:scale>
          <a:sx n="84" d="100"/>
          <a:sy n="84" d="100"/>
        </p:scale>
        <p:origin x="115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2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BD49F-04EC-44F1-B4C3-95F55137FBE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4F88B-70B1-42B8-A718-5B12B6270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23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 history: from mark up language started in 1990 to HTML4 in 1997 and browser</a:t>
            </a:r>
            <a:r>
              <a:rPr lang="en-US" baseline="0" dirty="0" smtClean="0"/>
              <a:t> </a:t>
            </a:r>
            <a:r>
              <a:rPr lang="en-US" dirty="0" smtClean="0"/>
              <a:t>specification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44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https://developer.mozilla.org/en-US/docs/Web/HTTP/Access_control_CORS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12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http://socket.io/demos/weplay/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7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58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</a:t>
            </a:r>
            <a:r>
              <a:rPr lang="en-US" baseline="0" dirty="0" smtClean="0"/>
              <a:t>: http://9elements.com/io/projects/html5/canvas/</a:t>
            </a:r>
            <a:endParaRPr lang="th-T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Demo: http://roxik.com/cat/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26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http://anthonycalzadilla.com/css3-ATAT/index.html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74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Browser supports and feature detection; </a:t>
            </a:r>
            <a:r>
              <a:rPr lang="en-US" dirty="0" err="1" smtClean="0"/>
              <a:t>Modernizr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38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two type of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3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r>
              <a:rPr lang="en-US" baseline="0" dirty="0" smtClean="0"/>
              <a:t> list of new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68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case for figure / figcaption, summary / details, mark,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3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Quiz:</a:t>
            </a:r>
            <a:r>
              <a:rPr lang="en-US" baseline="0" dirty="0" smtClean="0"/>
              <a:t> what’s the different between email,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and normal input box?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37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Quiz:</a:t>
            </a:r>
            <a:r>
              <a:rPr lang="en-US" baseline="0" dirty="0" smtClean="0"/>
              <a:t> what’s the different between email,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and normal input box?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11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an example of time tracking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12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http://simpl.info/rtcdatachannel/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78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http://editor.froala.com/#inline-demo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78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2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3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6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2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3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4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0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6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1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F38F2-C4BE-4E11-AFC4-A62D904B0F34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1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a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gi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odernizr.com/" TargetMode="External"/><Relationship Id="rId4" Type="http://schemas.openxmlformats.org/officeDocument/2006/relationships/hyperlink" Target="http://html5tes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4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240799"/>
              </p:ext>
            </p:extLst>
          </p:nvPr>
        </p:nvGraphicFramePr>
        <p:xfrm>
          <a:off x="838200" y="763179"/>
          <a:ext cx="10515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086"/>
                <a:gridCol w="85235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 / When to 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&lt;header&gt;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Header</a:t>
                      </a:r>
                      <a:r>
                        <a:rPr lang="en-US" baseline="0" dirty="0" smtClean="0"/>
                        <a:t> for a document or section; Introductory 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&lt;footer&gt;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Footer for a document or section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&lt;section&gt;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Generic</a:t>
                      </a:r>
                      <a:r>
                        <a:rPr lang="en-US" baseline="0" dirty="0" smtClean="0"/>
                        <a:t> document sections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&lt;nav&gt;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Secton</a:t>
                      </a:r>
                      <a:r>
                        <a:rPr lang="en-US" baseline="0" dirty="0" smtClean="0"/>
                        <a:t> that links to other pages; Navigation blocks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&lt;main&gt;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content/area of interest</a:t>
                      </a:r>
                      <a:r>
                        <a:rPr lang="en-US" baseline="0" dirty="0" smtClean="0"/>
                        <a:t> of a document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&lt;aside&gt;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that provide</a:t>
                      </a:r>
                      <a:r>
                        <a:rPr lang="en-US" baseline="0" dirty="0" smtClean="0"/>
                        <a:t> related content, but separate from main content of the page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&lt;article&gt;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independent,</a:t>
                      </a:r>
                      <a:r>
                        <a:rPr lang="en-US" baseline="0" dirty="0" smtClean="0"/>
                        <a:t> self-contained 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&lt;figure&gt;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Self-contained content; illutrations,</a:t>
                      </a:r>
                      <a:r>
                        <a:rPr lang="en-US" baseline="0" dirty="0" smtClean="0"/>
                        <a:t> diagrams, photos, etc.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&lt;figcaption&gt;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Caption</a:t>
                      </a:r>
                      <a:r>
                        <a:rPr lang="en-US" baseline="0" dirty="0" smtClean="0"/>
                        <a:t> for &lt;figure&gt;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&lt;summary&gt;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r>
                        <a:rPr lang="en-US" baseline="0" dirty="0" smtClean="0"/>
                        <a:t> heading for &lt;detail&gt; element; Visible part of expand/collapse box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&lt;details&gt;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Additional</a:t>
                      </a:r>
                      <a:r>
                        <a:rPr lang="en-US" baseline="0" dirty="0" smtClean="0"/>
                        <a:t> details; Part that can be expand/collapse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&lt;mark&gt;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Highlight parts of</a:t>
                      </a:r>
                      <a:r>
                        <a:rPr lang="en-US" baseline="0" dirty="0" smtClean="0"/>
                        <a:t> 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&lt;time&gt;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a human-readable</a:t>
                      </a:r>
                      <a:r>
                        <a:rPr lang="en-US" baseline="0" dirty="0" smtClean="0"/>
                        <a:t> date/time; Encode date and times in a machine-readable way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6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624186"/>
              </p:ext>
            </p:extLst>
          </p:nvPr>
        </p:nvGraphicFramePr>
        <p:xfrm>
          <a:off x="812800" y="7334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848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r>
                        <a:rPr lang="en-US" baseline="0" dirty="0" smtClean="0"/>
                        <a:t> / When to 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&lt;dialog&gt;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Dialog box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&lt;progress&gt;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Progress</a:t>
                      </a:r>
                      <a:r>
                        <a:rPr lang="en-US" baseline="0" dirty="0" smtClean="0"/>
                        <a:t> of a task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&lt;meter&gt;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Scalar</a:t>
                      </a:r>
                      <a:r>
                        <a:rPr lang="en-US" baseline="0" dirty="0" smtClean="0"/>
                        <a:t> measurement within a know 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&lt;menuitem&gt;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Command/Menu item in a</a:t>
                      </a:r>
                      <a:r>
                        <a:rPr lang="en-US" baseline="0" dirty="0" smtClean="0"/>
                        <a:t> context menu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&lt;ruby&gt;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a ruby annotation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Define explanation/pronunciation of character</a:t>
                      </a:r>
                      <a:r>
                        <a:rPr lang="en-US" baseline="0" dirty="0" smtClean="0"/>
                        <a:t> in &lt;ruby&gt;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&lt;rp&gt;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alternative when browser</a:t>
                      </a:r>
                      <a:r>
                        <a:rPr lang="en-US" baseline="0" dirty="0" smtClean="0"/>
                        <a:t> doesn’t support ruby annotation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&lt;wbr&gt;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possible</a:t>
                      </a:r>
                      <a:r>
                        <a:rPr lang="en-US" baseline="0" dirty="0" smtClean="0"/>
                        <a:t> line break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61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380" y="830557"/>
            <a:ext cx="4143240" cy="4881077"/>
          </a:xfrm>
        </p:spPr>
      </p:pic>
    </p:spTree>
    <p:extLst>
      <p:ext uri="{BB962C8B-B14F-4D97-AF65-F5344CB8AC3E}">
        <p14:creationId xmlns:p14="http://schemas.microsoft.com/office/powerpoint/2010/main" val="39772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0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Form!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64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– New </a:t>
            </a:r>
            <a:r>
              <a:rPr lang="en-US" dirty="0" smtClean="0"/>
              <a:t>Attributes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650502"/>
              </p:ext>
            </p:extLst>
          </p:nvPr>
        </p:nvGraphicFramePr>
        <p:xfrm>
          <a:off x="838200" y="15335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/>
                <a:gridCol w="751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placeholder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Placeholder 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autocomplete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 on/off autocomplete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spellcheck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Turn on/off</a:t>
                      </a:r>
                      <a:r>
                        <a:rPr lang="en-US" baseline="0" dirty="0" smtClean="0"/>
                        <a:t> spellcheck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autofocus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Autofocus</a:t>
                      </a:r>
                      <a:r>
                        <a:rPr lang="en-US" baseline="0" dirty="0" smtClean="0"/>
                        <a:t> after page load - No javascript required!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 value suggestion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 upload multiple files, enter multiple</a:t>
                      </a:r>
                      <a:r>
                        <a:rPr lang="en-US" baseline="0" dirty="0" smtClean="0"/>
                        <a:t> emails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r>
                        <a:rPr lang="en-US" baseline="0" dirty="0" smtClean="0"/>
                        <a:t> field to the target form; use when input is outside the form tag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Override </a:t>
                      </a:r>
                      <a:r>
                        <a:rPr lang="en-US" dirty="0" smtClean="0"/>
                        <a:t>form 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formenctype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Override</a:t>
                      </a:r>
                      <a:r>
                        <a:rPr lang="en-US" baseline="0" dirty="0" smtClean="0"/>
                        <a:t> form enctype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Override</a:t>
                      </a:r>
                      <a:r>
                        <a:rPr lang="en-US" baseline="0" dirty="0" smtClean="0"/>
                        <a:t> form method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formnovalidate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Skip form</a:t>
                      </a:r>
                      <a:r>
                        <a:rPr lang="en-US" baseline="0" dirty="0" smtClean="0"/>
                        <a:t> validation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Override</a:t>
                      </a:r>
                      <a:r>
                        <a:rPr lang="en-US" baseline="0" dirty="0" smtClean="0"/>
                        <a:t> from target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29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1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– </a:t>
            </a:r>
            <a:r>
              <a:rPr lang="en-US" dirty="0" smtClean="0"/>
              <a:t>New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8850" y="1825625"/>
            <a:ext cx="3790950" cy="4351338"/>
          </a:xfrm>
        </p:spPr>
        <p:txBody>
          <a:bodyPr/>
          <a:lstStyle/>
          <a:p>
            <a:r>
              <a:rPr lang="en-US" dirty="0" smtClean="0"/>
              <a:t>color</a:t>
            </a:r>
          </a:p>
          <a:p>
            <a:r>
              <a:rPr lang="en-US" dirty="0" smtClean="0"/>
              <a:t>email</a:t>
            </a:r>
            <a:endParaRPr lang="en-US" dirty="0"/>
          </a:p>
          <a:p>
            <a:r>
              <a:rPr lang="en-US" dirty="0" smtClean="0"/>
              <a:t>number</a:t>
            </a:r>
          </a:p>
          <a:p>
            <a:r>
              <a:rPr lang="en-US" dirty="0" smtClean="0"/>
              <a:t>range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tel</a:t>
            </a:r>
          </a:p>
          <a:p>
            <a:r>
              <a:rPr lang="en-US" dirty="0" smtClean="0"/>
              <a:t>url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date</a:t>
            </a:r>
          </a:p>
          <a:p>
            <a:r>
              <a:rPr lang="en-US" dirty="0" smtClean="0"/>
              <a:t>datetime</a:t>
            </a:r>
          </a:p>
          <a:p>
            <a:r>
              <a:rPr lang="en-US" dirty="0" smtClean="0"/>
              <a:t>datetime-local</a:t>
            </a:r>
          </a:p>
          <a:p>
            <a:r>
              <a:rPr lang="en-US" dirty="0" smtClean="0"/>
              <a:t>month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(+quiz)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html5rocks.com/en/tutorials/forms/html5forms/n4-color_fram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20" y="1464786"/>
            <a:ext cx="19050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html5rocks.com/en/tutorials/forms/html5forms/ios-ema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191" y="1579085"/>
            <a:ext cx="1905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html5rocks.com/en/tutorials/forms/html5forms/n4-date_fram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162" y="1464784"/>
            <a:ext cx="19050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html5rocks.com/en/tutorials/forms/html5forms/ios-ur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133" y="1579084"/>
            <a:ext cx="1905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39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752" y="1825625"/>
            <a:ext cx="10034047" cy="4351338"/>
          </a:xfrm>
        </p:spPr>
        <p:txBody>
          <a:bodyPr/>
          <a:lstStyle/>
          <a:p>
            <a:r>
              <a:rPr lang="en-US" dirty="0" smtClean="0"/>
              <a:t>Understand concept</a:t>
            </a:r>
          </a:p>
          <a:p>
            <a:r>
              <a:rPr lang="en-US" dirty="0" smtClean="0"/>
              <a:t>Familiar with features</a:t>
            </a:r>
          </a:p>
          <a:p>
            <a:r>
              <a:rPr lang="en-US" dirty="0" smtClean="0"/>
              <a:t>Bootstrap for further 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-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field</a:t>
            </a:r>
          </a:p>
          <a:p>
            <a:r>
              <a:rPr lang="en-US" dirty="0" smtClean="0"/>
              <a:t>Pattern validation</a:t>
            </a:r>
          </a:p>
          <a:p>
            <a:r>
              <a:rPr lang="en-US" dirty="0" smtClean="0"/>
              <a:t>Min / Max / Step</a:t>
            </a:r>
          </a:p>
          <a:p>
            <a:r>
              <a:rPr lang="en-US" dirty="0" smtClean="0"/>
              <a:t>Max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04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5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- Validation 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810220"/>
              </p:ext>
            </p:extLst>
          </p:nvPr>
        </p:nvGraphicFramePr>
        <p:xfrm>
          <a:off x="1318260" y="1690688"/>
          <a:ext cx="9688830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02380"/>
                <a:gridCol w="5886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 /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[input].will</a:t>
                      </a:r>
                      <a:r>
                        <a:rPr lang="en-US" baseline="0" dirty="0" smtClean="0"/>
                        <a:t>Validate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if</a:t>
                      </a:r>
                      <a:r>
                        <a:rPr lang="en-US" baseline="0" dirty="0" smtClean="0"/>
                        <a:t> input object is subject to be validate, false otherwise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[input].</a:t>
                      </a:r>
                      <a:r>
                        <a:rPr lang="en-US" dirty="0" smtClean="0"/>
                        <a:t>validity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‘ValidityState’ object</a:t>
                      </a:r>
                      <a:r>
                        <a:rPr lang="en-US" baseline="0" dirty="0" smtClean="0"/>
                        <a:t> showing status of the 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[input].</a:t>
                      </a:r>
                      <a:r>
                        <a:rPr lang="en-US" dirty="0" smtClean="0"/>
                        <a:t>validationMessage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 message that will</a:t>
                      </a:r>
                      <a:r>
                        <a:rPr lang="en-US" baseline="0" dirty="0" smtClean="0"/>
                        <a:t> show 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[input / form].</a:t>
                      </a:r>
                      <a:r>
                        <a:rPr lang="en-US" dirty="0" smtClean="0"/>
                        <a:t>checkValidity()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if object</a:t>
                      </a:r>
                      <a:r>
                        <a:rPr lang="en-US" baseline="0" dirty="0" smtClean="0"/>
                        <a:t> contains valid data, false otherwise. This method fire ‘invalid’ event if false.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[input].setCustomValidity(</a:t>
                      </a:r>
                      <a:r>
                        <a:rPr lang="en-US" i="1" dirty="0" smtClean="0"/>
                        <a:t>message</a:t>
                      </a:r>
                      <a:r>
                        <a:rPr lang="en-US" i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Override</a:t>
                      </a:r>
                      <a:r>
                        <a:rPr lang="en-US" baseline="0" dirty="0" smtClean="0"/>
                        <a:t> validation status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143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4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7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545" y="1627662"/>
            <a:ext cx="3408964" cy="332968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32" y="3799738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74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-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8700"/>
            <a:ext cx="10515600" cy="2608263"/>
          </a:xfrm>
        </p:spPr>
        <p:txBody>
          <a:bodyPr>
            <a:normAutofit/>
          </a:bodyPr>
          <a:lstStyle/>
          <a:p>
            <a:r>
              <a:rPr lang="en-US" dirty="0" smtClean="0"/>
              <a:t>Format: MP3, </a:t>
            </a:r>
            <a:r>
              <a:rPr lang="en-US" dirty="0" err="1" smtClean="0"/>
              <a:t>Ogg</a:t>
            </a:r>
            <a:r>
              <a:rPr lang="en-US" dirty="0" smtClean="0"/>
              <a:t>, Wav</a:t>
            </a:r>
          </a:p>
          <a:p>
            <a:r>
              <a:rPr lang="en-US" dirty="0" smtClean="0"/>
              <a:t>Audio Data API (Working draft)</a:t>
            </a:r>
          </a:p>
          <a:p>
            <a:pPr lvl="1"/>
            <a:r>
              <a:rPr lang="en-US" dirty="0" smtClean="0"/>
              <a:t>Access raw audio data as it plays</a:t>
            </a:r>
          </a:p>
          <a:p>
            <a:pPr lvl="1"/>
            <a:r>
              <a:rPr lang="en-US" dirty="0" smtClean="0"/>
              <a:t>Generating / Manipulating sounds using JavaScript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0300" y="1690688"/>
            <a:ext cx="64135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&lt;audio </a:t>
            </a:r>
            <a:r>
              <a:rPr lang="en-US" dirty="0" err="1" smtClean="0"/>
              <a:t>autoplay</a:t>
            </a:r>
            <a:r>
              <a:rPr lang="en-US" dirty="0" smtClean="0"/>
              <a:t> controls loop muted&gt;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&lt;</a:t>
            </a:r>
            <a:r>
              <a:rPr lang="en-US" dirty="0"/>
              <a:t>source </a:t>
            </a:r>
            <a:r>
              <a:rPr lang="en-US" dirty="0" err="1"/>
              <a:t>src</a:t>
            </a:r>
            <a:r>
              <a:rPr lang="en-US" dirty="0"/>
              <a:t>=“music.mp3" type="audio/mpeg"&gt;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/>
              <a:t>&lt;source </a:t>
            </a:r>
            <a:r>
              <a:rPr lang="en-US" dirty="0" err="1"/>
              <a:t>src</a:t>
            </a:r>
            <a:r>
              <a:rPr lang="en-US" dirty="0" smtClean="0"/>
              <a:t>=“music.ogg" </a:t>
            </a:r>
            <a:r>
              <a:rPr lang="en-US" dirty="0"/>
              <a:t>type="audio/</a:t>
            </a:r>
            <a:r>
              <a:rPr lang="en-US" dirty="0" err="1"/>
              <a:t>ogg</a:t>
            </a:r>
            <a:r>
              <a:rPr lang="en-US" dirty="0"/>
              <a:t>"&gt;</a:t>
            </a:r>
          </a:p>
          <a:p>
            <a:r>
              <a:rPr lang="en-US" dirty="0" smtClean="0"/>
              <a:t>&lt;/</a:t>
            </a:r>
            <a:r>
              <a:rPr lang="en-US" dirty="0"/>
              <a:t>audio&gt;</a:t>
            </a:r>
          </a:p>
        </p:txBody>
      </p:sp>
    </p:spTree>
    <p:extLst>
      <p:ext uri="{BB962C8B-B14F-4D97-AF65-F5344CB8AC3E}">
        <p14:creationId xmlns:p14="http://schemas.microsoft.com/office/powerpoint/2010/main" val="77844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-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30599"/>
            <a:ext cx="10515600" cy="2646363"/>
          </a:xfrm>
        </p:spPr>
        <p:txBody>
          <a:bodyPr/>
          <a:lstStyle/>
          <a:p>
            <a:r>
              <a:rPr lang="en-US" dirty="0" smtClean="0"/>
              <a:t>Format: MP4, </a:t>
            </a:r>
            <a:r>
              <a:rPr lang="en-US" dirty="0" err="1" smtClean="0"/>
              <a:t>WebM</a:t>
            </a:r>
            <a:r>
              <a:rPr lang="en-US" dirty="0" smtClean="0"/>
              <a:t>, </a:t>
            </a:r>
            <a:r>
              <a:rPr lang="en-US" dirty="0" err="1" smtClean="0"/>
              <a:t>Ogg</a:t>
            </a:r>
            <a:endParaRPr lang="en-US" dirty="0" smtClean="0"/>
          </a:p>
          <a:p>
            <a:r>
              <a:rPr lang="en-US" dirty="0" smtClean="0"/>
              <a:t>Codec detection</a:t>
            </a:r>
          </a:p>
          <a:p>
            <a:pPr lvl="1"/>
            <a:r>
              <a:rPr lang="en-US" dirty="0" smtClean="0"/>
              <a:t>Type attribute</a:t>
            </a:r>
          </a:p>
          <a:p>
            <a:pPr lvl="1"/>
            <a:r>
              <a:rPr lang="en-US" sz="2000" dirty="0" smtClean="0"/>
              <a:t>API –</a:t>
            </a:r>
            <a:r>
              <a:rPr lang="en-US" sz="2000" i="1" dirty="0" smtClean="0"/>
              <a:t> video.canPlayType()</a:t>
            </a:r>
            <a:endParaRPr lang="en-US" i="1" dirty="0" smtClean="0"/>
          </a:p>
          <a:p>
            <a:r>
              <a:rPr lang="en-US" dirty="0" smtClean="0"/>
              <a:t>Subtitle / Time Tracked API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57867" y="1690688"/>
            <a:ext cx="900853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&lt;video id="video1" width="420"&gt;</a:t>
            </a:r>
          </a:p>
          <a:p>
            <a:r>
              <a:rPr lang="en-US" dirty="0"/>
              <a:t>    &lt;source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smtClean="0"/>
              <a:t>movie.mp4</a:t>
            </a:r>
            <a:r>
              <a:rPr lang="en-US" dirty="0"/>
              <a:t>" type</a:t>
            </a:r>
            <a:r>
              <a:rPr lang="en-US" dirty="0" smtClean="0"/>
              <a:t>=“video/mp4; codecs=avc1.42E01E,mp4a.40.2”&gt;</a:t>
            </a:r>
            <a:endParaRPr lang="en-US" dirty="0"/>
          </a:p>
          <a:p>
            <a:r>
              <a:rPr lang="en-US" dirty="0"/>
              <a:t>    &lt;source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 smtClean="0"/>
              <a:t>movie.webm</a:t>
            </a:r>
            <a:r>
              <a:rPr lang="en-US" dirty="0" smtClean="0"/>
              <a:t>" </a:t>
            </a:r>
            <a:r>
              <a:rPr lang="en-US" dirty="0"/>
              <a:t>type="</a:t>
            </a:r>
            <a:r>
              <a:rPr lang="en-US" dirty="0" smtClean="0"/>
              <a:t>video/</a:t>
            </a:r>
            <a:r>
              <a:rPr lang="en-US" dirty="0" err="1" smtClean="0"/>
              <a:t>webm</a:t>
            </a:r>
            <a:r>
              <a:rPr lang="en-US" dirty="0" smtClean="0"/>
              <a:t>; codecs=vp8,vorbis"&gt;</a:t>
            </a:r>
            <a:endParaRPr lang="en-US" dirty="0"/>
          </a:p>
          <a:p>
            <a:r>
              <a:rPr lang="en-US" dirty="0" smtClean="0"/>
              <a:t>&lt;/</a:t>
            </a:r>
            <a:r>
              <a:rPr lang="en-US" dirty="0"/>
              <a:t>video&gt;</a:t>
            </a:r>
          </a:p>
        </p:txBody>
      </p:sp>
    </p:spTree>
    <p:extLst>
      <p:ext uri="{BB962C8B-B14F-4D97-AF65-F5344CB8AC3E}">
        <p14:creationId xmlns:p14="http://schemas.microsoft.com/office/powerpoint/2010/main" val="164939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95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WebRTC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58" y="2404872"/>
            <a:ext cx="6343084" cy="2486490"/>
          </a:xfrm>
        </p:spPr>
      </p:pic>
    </p:spTree>
    <p:extLst>
      <p:ext uri="{BB962C8B-B14F-4D97-AF65-F5344CB8AC3E}">
        <p14:creationId xmlns:p14="http://schemas.microsoft.com/office/powerpoint/2010/main" val="3898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87" y="1940147"/>
            <a:ext cx="6936826" cy="3391024"/>
          </a:xfrm>
        </p:spPr>
      </p:pic>
    </p:spTree>
    <p:extLst>
      <p:ext uri="{BB962C8B-B14F-4D97-AF65-F5344CB8AC3E}">
        <p14:creationId xmlns:p14="http://schemas.microsoft.com/office/powerpoint/2010/main" val="26520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WebRTC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MediaStream – Access to Camera &amp; Microphone</a:t>
            </a:r>
          </a:p>
          <a:p>
            <a:r>
              <a:rPr lang="en-US" dirty="0" smtClean="0"/>
              <a:t>RTCPeerConnection – Peer-to-Peer data connection </a:t>
            </a:r>
          </a:p>
          <a:p>
            <a:r>
              <a:rPr lang="en-US" dirty="0" smtClean="0"/>
              <a:t>RTCDataChannel – Peer-to-Peer exchange of arbitrary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38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WebRTC -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322" y="1836992"/>
            <a:ext cx="5696190" cy="3551582"/>
          </a:xfrm>
        </p:spPr>
      </p:pic>
    </p:spTree>
    <p:extLst>
      <p:ext uri="{BB962C8B-B14F-4D97-AF65-F5344CB8AC3E}">
        <p14:creationId xmlns:p14="http://schemas.microsoft.com/office/powerpoint/2010/main" val="141419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WebRTC – Peer-to-Peer data relay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556" y="1690688"/>
            <a:ext cx="6389112" cy="4351338"/>
          </a:xfrm>
        </p:spPr>
      </p:pic>
    </p:spTree>
    <p:extLst>
      <p:ext uri="{BB962C8B-B14F-4D97-AF65-F5344CB8AC3E}">
        <p14:creationId xmlns:p14="http://schemas.microsoft.com/office/powerpoint/2010/main" val="280226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44" y="938207"/>
            <a:ext cx="6335288" cy="36070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28" y="4937760"/>
            <a:ext cx="2406786" cy="15229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03478" y="4760451"/>
            <a:ext cx="251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Coming soon...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373" y="5129783"/>
            <a:ext cx="998029" cy="998029"/>
          </a:xfrm>
          <a:prstGeom prst="rect">
            <a:avLst/>
          </a:prstGeom>
        </p:spPr>
      </p:pic>
      <p:sp>
        <p:nvSpPr>
          <p:cNvPr id="8" name="Plus 7"/>
          <p:cNvSpPr/>
          <p:nvPr/>
        </p:nvSpPr>
        <p:spPr>
          <a:xfrm>
            <a:off x="8462896" y="5345000"/>
            <a:ext cx="526138" cy="56759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0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Access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8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74" y="2643359"/>
            <a:ext cx="4536908" cy="29405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54" y="4898440"/>
            <a:ext cx="912292" cy="912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182" y="2080653"/>
            <a:ext cx="1344168" cy="2240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62" y="2814911"/>
            <a:ext cx="1574800" cy="20314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08" y="3349113"/>
            <a:ext cx="1995678" cy="19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 </a:t>
            </a:r>
            <a:r>
              <a:rPr lang="en-US" dirty="0" smtClean="0"/>
              <a:t>API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navigator.geolocation</a:t>
            </a:r>
          </a:p>
          <a:p>
            <a:r>
              <a:rPr lang="en-US" dirty="0" smtClean="0"/>
              <a:t>getCurrentPosition(successCallback</a:t>
            </a:r>
            <a:r>
              <a:rPr lang="en-US" dirty="0" smtClean="0"/>
              <a:t>, failureCallback, options);</a:t>
            </a:r>
          </a:p>
          <a:p>
            <a:r>
              <a:rPr lang="en-US" dirty="0" err="1" smtClean="0"/>
              <a:t>watchPosition</a:t>
            </a:r>
            <a:r>
              <a:rPr lang="en-US" dirty="0"/>
              <a:t>(</a:t>
            </a:r>
            <a:r>
              <a:rPr lang="en-US" dirty="0" err="1"/>
              <a:t>successCallback</a:t>
            </a:r>
            <a:r>
              <a:rPr lang="en-US" dirty="0"/>
              <a:t>, </a:t>
            </a:r>
            <a:r>
              <a:rPr lang="en-US" dirty="0" err="1"/>
              <a:t>failureCallback</a:t>
            </a:r>
            <a:r>
              <a:rPr lang="en-US" dirty="0"/>
              <a:t>, options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clearWatch</a:t>
            </a:r>
            <a:r>
              <a:rPr lang="en-US" dirty="0" smtClean="0"/>
              <a:t>( </a:t>
            </a:r>
            <a:r>
              <a:rPr lang="en-US" dirty="0" err="1" smtClean="0"/>
              <a:t>watchID</a:t>
            </a:r>
            <a:r>
              <a:rPr lang="en-US" dirty="0" smtClean="0"/>
              <a:t> );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079618"/>
              </p:ext>
            </p:extLst>
          </p:nvPr>
        </p:nvGraphicFramePr>
        <p:xfrm>
          <a:off x="1144905" y="4349750"/>
          <a:ext cx="9953624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8406"/>
                <a:gridCol w="2488406"/>
                <a:gridCol w="2488406"/>
                <a:gridCol w="24884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enableHighAccuracy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(no 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 milliseconds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maximumAge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milliseconds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729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 - Position object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391599"/>
              </p:ext>
            </p:extLst>
          </p:nvPr>
        </p:nvGraphicFramePr>
        <p:xfrm>
          <a:off x="1400174" y="1825625"/>
          <a:ext cx="9953625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5268"/>
                <a:gridCol w="69783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coords.latitude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coords.longitude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coords.accuracy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accuracy in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metres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returned 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coords.altitude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altitude in meters above the mean sea 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coords.altitudeAccuracy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accuracy in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metres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returned altitude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coords.heading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heading as degrees clockwise from North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coords.speed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speed in meters per second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 of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when the position was acquired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899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1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2243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+mj-lt"/>
              </a:rPr>
              <a:t>window.addEventListener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(‘</a:t>
            </a:r>
            <a:r>
              <a:rPr lang="en-US" dirty="0" err="1" smtClean="0">
                <a:latin typeface="+mj-lt"/>
              </a:rPr>
              <a:t>deviceorientation</a:t>
            </a:r>
            <a:r>
              <a:rPr lang="en-US" dirty="0" smtClean="0">
                <a:latin typeface="+mj-lt"/>
              </a:rPr>
              <a:t>’, callback);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window.addEventListener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(‘</a:t>
            </a:r>
            <a:r>
              <a:rPr lang="en-US" dirty="0" err="1" smtClean="0">
                <a:latin typeface="+mj-lt"/>
              </a:rPr>
              <a:t>devicemotion</a:t>
            </a:r>
            <a:r>
              <a:rPr lang="en-US" dirty="0" smtClean="0">
                <a:latin typeface="+mj-lt"/>
              </a:rPr>
              <a:t>’,callback);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883" y="4001294"/>
            <a:ext cx="4743450" cy="26193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373" y="553453"/>
            <a:ext cx="3646469" cy="314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4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915" y="1690688"/>
            <a:ext cx="4498428" cy="4115584"/>
          </a:xfr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HTML?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9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835189" cy="2229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+mj-lt"/>
              </a:rPr>
              <a:t>Notification.requestPermission</a:t>
            </a:r>
            <a:r>
              <a:rPr lang="en-US" dirty="0" smtClean="0">
                <a:latin typeface="+mj-lt"/>
              </a:rPr>
              <a:t>(function() 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new Notification(‘title’, {</a:t>
            </a:r>
            <a:r>
              <a:rPr lang="en-US" dirty="0" err="1" smtClean="0">
                <a:latin typeface="+mj-lt"/>
              </a:rPr>
              <a:t>body:’message</a:t>
            </a:r>
            <a:r>
              <a:rPr lang="en-US" dirty="0" smtClean="0">
                <a:latin typeface="+mj-lt"/>
              </a:rPr>
              <a:t>’} );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});</a:t>
            </a:r>
            <a:endParaRPr lang="en-US" dirty="0">
              <a:latin typeface="+mj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621" y="4623928"/>
            <a:ext cx="4775200" cy="1257300"/>
          </a:xfrm>
        </p:spPr>
      </p:pic>
    </p:spTree>
    <p:extLst>
      <p:ext uri="{BB962C8B-B14F-4D97-AF65-F5344CB8AC3E}">
        <p14:creationId xmlns:p14="http://schemas.microsoft.com/office/powerpoint/2010/main" val="2898568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smtClean="0"/>
              <a:t>Let’s try it real quick)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83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&amp; Integration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&amp; Drop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978" y="3566160"/>
            <a:ext cx="2286231" cy="2286231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33" y="1836513"/>
            <a:ext cx="5459617" cy="24020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06" y="3380041"/>
            <a:ext cx="4914900" cy="3133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0456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&amp; Drop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58533"/>
          </a:xfrm>
        </p:spPr>
        <p:txBody>
          <a:bodyPr/>
          <a:lstStyle/>
          <a:p>
            <a:r>
              <a:rPr lang="en-US" dirty="0"/>
              <a:t>Drag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4712" y="2139696"/>
            <a:ext cx="4872863" cy="40499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Mark element as draggable</a:t>
            </a:r>
          </a:p>
          <a:p>
            <a:r>
              <a:rPr lang="en-US" sz="2400" dirty="0" smtClean="0">
                <a:latin typeface="+mj-lt"/>
              </a:rPr>
              <a:t>draggable=“true”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Start dragging</a:t>
            </a:r>
          </a:p>
          <a:p>
            <a:r>
              <a:rPr lang="en-US" sz="2400" dirty="0" smtClean="0">
                <a:latin typeface="+mj-lt"/>
              </a:rPr>
              <a:t>ondragstart </a:t>
            </a:r>
            <a:r>
              <a:rPr lang="en-US" sz="2400" dirty="0" smtClean="0">
                <a:latin typeface="+mj-lt"/>
              </a:rPr>
              <a:t>event &gt;&gt;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e.dataTransfer.setData(k, v);</a:t>
            </a:r>
            <a:endParaRPr lang="en-US" sz="2400" dirty="0" smtClean="0"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58533"/>
          </a:xfrm>
        </p:spPr>
        <p:txBody>
          <a:bodyPr/>
          <a:lstStyle/>
          <a:p>
            <a:r>
              <a:rPr lang="en-US" dirty="0"/>
              <a:t>Drop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6419088" y="2139696"/>
            <a:ext cx="4936300" cy="40499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Mark element as droppable</a:t>
            </a:r>
          </a:p>
          <a:p>
            <a:r>
              <a:rPr lang="en-US" sz="2400" dirty="0" smtClean="0">
                <a:latin typeface="+mj-lt"/>
              </a:rPr>
              <a:t>ondragover event &gt;&gt;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e.preventDefault();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Finish dragging</a:t>
            </a:r>
          </a:p>
          <a:p>
            <a:r>
              <a:rPr lang="en-US" sz="2400" dirty="0" smtClean="0">
                <a:latin typeface="+mj-lt"/>
              </a:rPr>
              <a:t>ondrop </a:t>
            </a:r>
            <a:r>
              <a:rPr lang="en-US" sz="2400" dirty="0" smtClean="0">
                <a:latin typeface="+mj-lt"/>
              </a:rPr>
              <a:t>event &gt;&gt;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e.dataTransfer.getData(k);</a:t>
            </a: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59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DataTransfer</a:t>
            </a:r>
            <a:r>
              <a:rPr lang="en-US" dirty="0" smtClean="0"/>
              <a:t> object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1194281"/>
              </p:ext>
            </p:extLst>
          </p:nvPr>
        </p:nvGraphicFramePr>
        <p:xfrm>
          <a:off x="1095374" y="1825625"/>
          <a:ext cx="492442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9751"/>
                <a:gridCol w="31146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dropEffect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files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FileList</a:t>
                      </a:r>
                      <a:endParaRPr lang="en-US" dirty="0"/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types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StringList</a:t>
                      </a:r>
                      <a:endParaRPr lang="en-US" dirty="0"/>
                    </a:p>
                  </a:txBody>
                  <a:tcPr marL="45057" marR="45057"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84640402"/>
              </p:ext>
            </p:extLst>
          </p:nvPr>
        </p:nvGraphicFramePr>
        <p:xfrm>
          <a:off x="6829426" y="1825625"/>
          <a:ext cx="421005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1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setData</a:t>
                      </a:r>
                      <a:r>
                        <a:rPr lang="en-US" dirty="0" smtClean="0"/>
                        <a:t>(type, data)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getData</a:t>
                      </a:r>
                      <a:r>
                        <a:rPr lang="en-US" dirty="0" smtClean="0"/>
                        <a:t>(type)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clearData</a:t>
                      </a:r>
                      <a:r>
                        <a:rPr lang="en-US" dirty="0" smtClean="0"/>
                        <a:t>([type])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setDragImage</a:t>
                      </a:r>
                      <a:r>
                        <a:rPr lang="en-US" dirty="0" smtClean="0"/>
                        <a:t>(image,</a:t>
                      </a:r>
                      <a:r>
                        <a:rPr lang="en-US" baseline="0" dirty="0" smtClean="0"/>
                        <a:t> x-offset, y-offset)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7078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379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Editable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864" y="1934963"/>
            <a:ext cx="4762500" cy="23812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697" y="2517380"/>
            <a:ext cx="4534933" cy="266760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0" y="5171317"/>
            <a:ext cx="9144000" cy="91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i="1" dirty="0" smtClean="0">
                <a:latin typeface="+mn-lt"/>
              </a:rPr>
              <a:t>&lt; Native support WYSIWYG editor &gt;</a:t>
            </a:r>
            <a:endParaRPr lang="en-US" sz="32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3595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529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Worker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709" y="1608007"/>
            <a:ext cx="4400550" cy="23241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65" y="3054663"/>
            <a:ext cx="4009653" cy="175488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13" y="4434268"/>
            <a:ext cx="28003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1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515" y="2268713"/>
            <a:ext cx="3470278" cy="14872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728" y="1097819"/>
            <a:ext cx="2390775" cy="1914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05" y="920150"/>
            <a:ext cx="3404793" cy="22698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271" y="4408714"/>
            <a:ext cx="2386766" cy="18437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0918">
            <a:off x="3565284" y="1127133"/>
            <a:ext cx="1313346" cy="14828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3132">
            <a:off x="7501061" y="1426486"/>
            <a:ext cx="1097185" cy="12387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755" y="3516085"/>
            <a:ext cx="379798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is single thread!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Long running scripts = Browser </a:t>
            </a:r>
            <a:r>
              <a:rPr lang="en-US" dirty="0" smtClean="0"/>
              <a:t>freezed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13280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200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Worker - Message passing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41835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58170"/>
            <a:ext cx="5157787" cy="393149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new Worker(‘&lt;script file&gt;’);</a:t>
            </a:r>
          </a:p>
          <a:p>
            <a:r>
              <a:rPr lang="en-US" sz="2400" dirty="0" err="1" smtClean="0"/>
              <a:t>worker.postMessage</a:t>
            </a:r>
            <a:r>
              <a:rPr lang="en-US" sz="2400" dirty="0" smtClean="0"/>
              <a:t>(‘&lt;</a:t>
            </a:r>
            <a:r>
              <a:rPr lang="en-US" sz="2400" dirty="0" err="1" smtClean="0"/>
              <a:t>msg</a:t>
            </a:r>
            <a:r>
              <a:rPr lang="en-US" sz="2400" dirty="0" smtClean="0"/>
              <a:t>&gt;’);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worker.addEventListener</a:t>
            </a:r>
            <a:r>
              <a:rPr lang="en-US" sz="2400" dirty="0" smtClean="0"/>
              <a:t>(‘message’,</a:t>
            </a:r>
          </a:p>
          <a:p>
            <a:pPr marL="0" indent="0">
              <a:buNone/>
            </a:pPr>
            <a:r>
              <a:rPr lang="en-US" sz="2400" dirty="0" smtClean="0"/>
              <a:t>    function(e)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//</a:t>
            </a:r>
            <a:r>
              <a:rPr lang="en-US" sz="2400" dirty="0" err="1" smtClean="0"/>
              <a:t>e.data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}</a:t>
            </a:r>
          </a:p>
          <a:p>
            <a:r>
              <a:rPr lang="en-US" sz="2400" dirty="0" err="1" smtClean="0"/>
              <a:t>worker.terminate</a:t>
            </a:r>
            <a:r>
              <a:rPr lang="en-US" sz="2400" dirty="0" smtClean="0"/>
              <a:t>();</a:t>
            </a:r>
            <a:endParaRPr lang="en-US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41835"/>
          </a:xfrm>
        </p:spPr>
        <p:txBody>
          <a:bodyPr/>
          <a:lstStyle/>
          <a:p>
            <a:r>
              <a:rPr lang="en-US" dirty="0"/>
              <a:t>Worker </a:t>
            </a:r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6172200" y="2258170"/>
            <a:ext cx="5183188" cy="3931493"/>
          </a:xfrm>
        </p:spPr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r>
              <a:rPr lang="en-US" sz="2400" dirty="0" err="1" smtClean="0"/>
              <a:t>self.addEventListener</a:t>
            </a:r>
            <a:r>
              <a:rPr lang="en-US" sz="2400" dirty="0" smtClean="0"/>
              <a:t>(‘message’,</a:t>
            </a:r>
          </a:p>
          <a:p>
            <a:pPr marL="0" indent="0">
              <a:buNone/>
            </a:pPr>
            <a:r>
              <a:rPr lang="en-US" sz="2400" dirty="0" smtClean="0"/>
              <a:t>   function(e) {</a:t>
            </a:r>
          </a:p>
          <a:p>
            <a:pPr marL="0" indent="0">
              <a:buNone/>
            </a:pPr>
            <a:r>
              <a:rPr lang="en-US" sz="2400" dirty="0" smtClean="0"/>
              <a:t>	// </a:t>
            </a:r>
            <a:r>
              <a:rPr lang="en-US" sz="2400" dirty="0" err="1" smtClean="0"/>
              <a:t>e.data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});</a:t>
            </a:r>
          </a:p>
          <a:p>
            <a:r>
              <a:rPr lang="en-US" sz="2400" dirty="0" err="1" smtClean="0"/>
              <a:t>self.postMessage</a:t>
            </a:r>
            <a:r>
              <a:rPr lang="en-US" sz="2400" dirty="0" smtClean="0"/>
              <a:t>(‘&lt;</a:t>
            </a:r>
            <a:r>
              <a:rPr lang="en-US" sz="2400" dirty="0" err="1" smtClean="0"/>
              <a:t>msg</a:t>
            </a:r>
            <a:r>
              <a:rPr lang="en-US" sz="2400" dirty="0" smtClean="0"/>
              <a:t>&gt;’);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self.close</a:t>
            </a:r>
            <a:r>
              <a:rPr lang="en-US" sz="2400" dirty="0" smtClean="0"/>
              <a:t>();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01630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Worker –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020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access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83242"/>
            <a:ext cx="5157787" cy="4106421"/>
          </a:xfrm>
        </p:spPr>
        <p:txBody>
          <a:bodyPr/>
          <a:lstStyle/>
          <a:p>
            <a:r>
              <a:rPr lang="en-US" dirty="0" smtClean="0"/>
              <a:t>navigator object</a:t>
            </a:r>
          </a:p>
          <a:p>
            <a:r>
              <a:rPr lang="en-US" dirty="0" smtClean="0"/>
              <a:t>location object [read only]</a:t>
            </a:r>
          </a:p>
          <a:p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err="1" smtClean="0"/>
              <a:t>setTimeout</a:t>
            </a:r>
            <a:r>
              <a:rPr lang="en-US" dirty="0" smtClean="0"/>
              <a:t>() / </a:t>
            </a:r>
            <a:r>
              <a:rPr lang="en-US" dirty="0" err="1" smtClean="0"/>
              <a:t>clearTimeout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setInterval</a:t>
            </a:r>
            <a:r>
              <a:rPr lang="en-US" dirty="0" smtClean="0"/>
              <a:t>() / </a:t>
            </a:r>
            <a:r>
              <a:rPr lang="en-US" dirty="0" err="1" smtClean="0"/>
              <a:t>clearInterval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Application Cache</a:t>
            </a:r>
          </a:p>
          <a:p>
            <a:r>
              <a:rPr lang="en-US" dirty="0" err="1" smtClean="0"/>
              <a:t>importScripts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Web Workers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020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NOT access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83242"/>
            <a:ext cx="5183188" cy="4106421"/>
          </a:xfrm>
        </p:spPr>
        <p:txBody>
          <a:bodyPr/>
          <a:lstStyle/>
          <a:p>
            <a:r>
              <a:rPr lang="en-US" dirty="0" smtClean="0"/>
              <a:t>DOM</a:t>
            </a:r>
          </a:p>
          <a:p>
            <a:r>
              <a:rPr lang="en-US" dirty="0" smtClean="0"/>
              <a:t>window object</a:t>
            </a:r>
          </a:p>
          <a:p>
            <a:r>
              <a:rPr lang="en-US" dirty="0" smtClean="0"/>
              <a:t>document object</a:t>
            </a:r>
          </a:p>
          <a:p>
            <a:r>
              <a:rPr lang="en-US" dirty="0" smtClean="0"/>
              <a:t>parent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846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4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XMLHttpRequest</a:t>
            </a:r>
            <a:r>
              <a:rPr lang="en-US" dirty="0" smtClean="0"/>
              <a:t> Level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more type of data</a:t>
            </a:r>
          </a:p>
          <a:p>
            <a:pPr lvl="1"/>
            <a:r>
              <a:rPr lang="en-US" dirty="0" smtClean="0"/>
              <a:t>FormData</a:t>
            </a:r>
          </a:p>
          <a:p>
            <a:pPr lvl="1"/>
            <a:r>
              <a:rPr lang="en-US" dirty="0"/>
              <a:t>Blob</a:t>
            </a:r>
          </a:p>
          <a:p>
            <a:pPr lvl="1"/>
            <a:r>
              <a:rPr lang="en-US" dirty="0" smtClean="0"/>
              <a:t>ArrayBuffer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FormData: Before &amp; After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22248" y="1689736"/>
            <a:ext cx="4995672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Construct raw data</a:t>
            </a:r>
          </a:p>
          <a:p>
            <a:pPr marL="0" indent="0">
              <a:buNone/>
            </a:pPr>
            <a:r>
              <a:rPr lang="en-US" sz="2000" dirty="0" smtClean="0"/>
              <a:t>var data = “param1=“ + escape(val1) +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“param2=“ + escape(val2);</a:t>
            </a:r>
          </a:p>
          <a:p>
            <a:pPr marL="0" indent="0">
              <a:buNone/>
            </a:pPr>
            <a:r>
              <a:rPr lang="en-US" sz="2000" dirty="0" smtClean="0"/>
              <a:t>xhr.send(data);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Construct from HTML form</a:t>
            </a:r>
          </a:p>
          <a:p>
            <a:pPr marL="0" indent="0">
              <a:buNone/>
            </a:pPr>
            <a:r>
              <a:rPr lang="en-US" sz="2000" dirty="0" smtClean="0"/>
              <a:t>var form = document.forms[0];</a:t>
            </a:r>
          </a:p>
          <a:p>
            <a:pPr marL="0" indent="0">
              <a:buNone/>
            </a:pPr>
            <a:r>
              <a:rPr lang="en-US" sz="2000" dirty="0" smtClean="0"/>
              <a:t>var data = “param1=“ + escape(forms[0].p1) +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“param2=“</a:t>
            </a:r>
            <a:r>
              <a:rPr lang="en-US" sz="2000" dirty="0"/>
              <a:t>+ </a:t>
            </a:r>
            <a:r>
              <a:rPr lang="en-US" sz="2000" dirty="0" smtClean="0"/>
              <a:t>escape(forms[0</a:t>
            </a:r>
            <a:r>
              <a:rPr lang="en-US" sz="2000" dirty="0"/>
              <a:t>].</a:t>
            </a:r>
            <a:r>
              <a:rPr lang="en-US" sz="2000" dirty="0" smtClean="0"/>
              <a:t>p2)</a:t>
            </a:r>
          </a:p>
          <a:p>
            <a:pPr marL="0" indent="0">
              <a:buNone/>
            </a:pPr>
            <a:r>
              <a:rPr lang="en-US" sz="2000" dirty="0" smtClean="0"/>
              <a:t>xhr.send(data);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269480" y="1690688"/>
            <a:ext cx="4605528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var </a:t>
            </a:r>
            <a:r>
              <a:rPr lang="en-US" sz="2000" dirty="0"/>
              <a:t>formData = new FormData();</a:t>
            </a:r>
          </a:p>
          <a:p>
            <a:pPr marL="0" indent="0">
              <a:buNone/>
            </a:pPr>
            <a:r>
              <a:rPr lang="en-US" sz="2000" dirty="0" smtClean="0"/>
              <a:t>formData.append</a:t>
            </a:r>
            <a:r>
              <a:rPr lang="en-US" sz="2000" dirty="0"/>
              <a:t>(‘param1’, ‘val1’);</a:t>
            </a:r>
          </a:p>
          <a:p>
            <a:pPr marL="0" indent="0">
              <a:buNone/>
            </a:pPr>
            <a:r>
              <a:rPr lang="en-US" sz="2000" dirty="0" smtClean="0"/>
              <a:t>formData.append</a:t>
            </a:r>
            <a:r>
              <a:rPr lang="en-US" sz="2000" dirty="0"/>
              <a:t>(‘param2’, ‘val2’);</a:t>
            </a:r>
          </a:p>
          <a:p>
            <a:pPr marL="0" indent="0">
              <a:buNone/>
            </a:pPr>
            <a:r>
              <a:rPr lang="en-US" sz="2000" dirty="0" smtClean="0"/>
              <a:t>xhr.send(formData);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var form = document.forms[0];</a:t>
            </a:r>
          </a:p>
          <a:p>
            <a:pPr marL="0" indent="0">
              <a:buNone/>
            </a:pPr>
            <a:r>
              <a:rPr lang="en-US" sz="2000" dirty="0" smtClean="0"/>
              <a:t>var formData = new FormData(form);</a:t>
            </a:r>
          </a:p>
          <a:p>
            <a:pPr marL="0" indent="0">
              <a:buNone/>
            </a:pPr>
            <a:r>
              <a:rPr lang="en-US" sz="2000" dirty="0" smtClean="0"/>
              <a:t>xhr.send(formData);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39" y="2555051"/>
            <a:ext cx="816602" cy="4328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39" y="4929443"/>
            <a:ext cx="816602" cy="4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422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FormData – Before &amp; After (cont.)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71600" y="1681163"/>
            <a:ext cx="4625975" cy="47682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Ajax File Upload</a:t>
            </a:r>
            <a:endParaRPr lang="en-US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37" y="2697481"/>
            <a:ext cx="2759394" cy="2490470"/>
          </a:xfrm>
        </p:spPr>
      </p:pic>
      <p:sp>
        <p:nvSpPr>
          <p:cNvPr id="2" name="Content Placeholder 1"/>
          <p:cNvSpPr>
            <a:spLocks noGrp="1"/>
          </p:cNvSpPr>
          <p:nvPr>
            <p:ph sz="quarter" idx="4"/>
          </p:nvPr>
        </p:nvSpPr>
        <p:spPr>
          <a:xfrm>
            <a:off x="5669280" y="2157984"/>
            <a:ext cx="5686108" cy="4031679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var fileInput </a:t>
            </a:r>
            <a:r>
              <a:rPr lang="en-US" sz="2000" dirty="0"/>
              <a:t>= document.getElementById(‘fileInput</a:t>
            </a:r>
            <a:r>
              <a:rPr lang="en-US" sz="2000" dirty="0" smtClean="0"/>
              <a:t>’);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v</a:t>
            </a:r>
            <a:r>
              <a:rPr lang="en-US" sz="2000" dirty="0" smtClean="0"/>
              <a:t>ar file = fileInput.files[0];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var formData = new FormData();</a:t>
            </a:r>
          </a:p>
          <a:p>
            <a:pPr marL="0" indent="0">
              <a:buNone/>
            </a:pPr>
            <a:r>
              <a:rPr lang="en-US" sz="2000" dirty="0"/>
              <a:t>formData.append(file.name, file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xhr.send(formData);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654" y="3677000"/>
            <a:ext cx="816602" cy="4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736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XMLHttpRequest Level 2	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Origin Resource Sharing (CORS)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04" y="2642059"/>
            <a:ext cx="5015873" cy="36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091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6829" y="1498294"/>
            <a:ext cx="7109012" cy="35990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Access-Control-Allow-Origin: </a:t>
            </a:r>
            <a:r>
              <a:rPr lang="en-US" dirty="0" smtClean="0">
                <a:hlinkClick r:id="rId3"/>
              </a:rPr>
              <a:t>http://a.com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Access-Control-Allow-Origin: *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60" y="2933047"/>
            <a:ext cx="4708501" cy="344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9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HTML5 is </a:t>
            </a:r>
            <a:r>
              <a:rPr lang="en-US" dirty="0" smtClean="0"/>
              <a:t>now complete!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Some time in 2007 - Oct 28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4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Server-Sent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update from the server without polling!</a:t>
            </a:r>
          </a:p>
          <a:p>
            <a:r>
              <a:rPr lang="en-US" dirty="0" smtClean="0"/>
              <a:t>Single long-lived HTTP connection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73" y="3078835"/>
            <a:ext cx="6044196" cy="340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625435"/>
            <a:ext cx="5157787" cy="4775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Client Side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12363" y="1103010"/>
            <a:ext cx="4885212" cy="5392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Initialize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var ss = new EventSource(‘url’);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/>
              <a:t>Receive Message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ss</a:t>
            </a:r>
            <a:r>
              <a:rPr lang="en-US" sz="2400" dirty="0" smtClean="0">
                <a:latin typeface="+mj-lt"/>
              </a:rPr>
              <a:t>.addEventListener</a:t>
            </a:r>
            <a:r>
              <a:rPr lang="en-US" sz="2400" dirty="0" smtClean="0">
                <a:latin typeface="+mj-lt"/>
              </a:rPr>
              <a:t>(‘message’, function(e</a:t>
            </a:r>
            <a:r>
              <a:rPr lang="en-US" sz="2400" dirty="0" smtClean="0">
                <a:latin typeface="+mj-lt"/>
              </a:rPr>
              <a:t>) { </a:t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   // e.data </a:t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});</a:t>
            </a:r>
          </a:p>
          <a:p>
            <a:pPr marL="0" indent="0">
              <a:buNone/>
            </a:pPr>
            <a:r>
              <a:rPr lang="en-US" b="1" dirty="0" smtClean="0"/>
              <a:t>Receive Custom Event</a:t>
            </a:r>
          </a:p>
          <a:p>
            <a:pPr marL="0" indent="0">
              <a:buNone/>
            </a:pPr>
            <a:r>
              <a:rPr lang="en-US" sz="2400" smtClean="0">
                <a:latin typeface="+mj-lt"/>
              </a:rPr>
              <a:t>ss.addEventListener</a:t>
            </a:r>
            <a:r>
              <a:rPr lang="en-US" sz="2400" smtClean="0">
                <a:latin typeface="+mj-lt"/>
              </a:rPr>
              <a:t>(‘&lt;event&gt;’, </a:t>
            </a:r>
            <a:r>
              <a:rPr lang="en-US" sz="2400" dirty="0" smtClean="0">
                <a:latin typeface="+mj-lt"/>
              </a:rPr>
              <a:t>function(e) { e.data });</a:t>
            </a:r>
          </a:p>
          <a:p>
            <a:pPr marL="0" indent="0">
              <a:buNone/>
            </a:pPr>
            <a:r>
              <a:rPr lang="en-US" b="1" dirty="0" smtClean="0"/>
              <a:t>Close connection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ss.close();</a:t>
            </a:r>
            <a:endParaRPr lang="en-US" sz="2400" dirty="0"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199" y="625435"/>
            <a:ext cx="5183188" cy="4775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Server Side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438506" y="1103010"/>
            <a:ext cx="4916881" cy="5392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Initialize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Content-Type: text/event-stream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/>
              <a:t>Send Message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data: hi there\n\n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Send Custom Event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event: greeting\n</a:t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data: how do you do?\n\n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11795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Receive data from server using server-sent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47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Server-Sent Event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168" y="1825625"/>
            <a:ext cx="10009632" cy="4351338"/>
          </a:xfrm>
        </p:spPr>
        <p:txBody>
          <a:bodyPr/>
          <a:lstStyle/>
          <a:p>
            <a:r>
              <a:rPr lang="en-US" dirty="0" smtClean="0"/>
              <a:t>Maintain an open HTTP connection</a:t>
            </a:r>
          </a:p>
          <a:p>
            <a:r>
              <a:rPr lang="en-US" dirty="0" smtClean="0"/>
              <a:t>Auto reconnect event streams if disrupted</a:t>
            </a:r>
          </a:p>
          <a:p>
            <a:r>
              <a:rPr lang="en-US" dirty="0" smtClean="0"/>
              <a:t>Might not suitable on some server; Apache vs Node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92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connection to a server to send/receive messages</a:t>
            </a:r>
          </a:p>
          <a:p>
            <a:r>
              <a:rPr lang="en-US" dirty="0" smtClean="0"/>
              <a:t>Smaller overhead than HTTP protocol</a:t>
            </a:r>
          </a:p>
          <a:p>
            <a:r>
              <a:rPr lang="en-US" dirty="0" smtClean="0"/>
              <a:t>Full deplex message sending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106" y="2957827"/>
            <a:ext cx="5949129" cy="335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&amp; Storage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1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306" y="3380658"/>
            <a:ext cx="4963737" cy="279210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05" y="1690688"/>
            <a:ext cx="6867525" cy="4295775"/>
          </a:xfrm>
        </p:spPr>
      </p:pic>
    </p:spTree>
    <p:extLst>
      <p:ext uri="{BB962C8B-B14F-4D97-AF65-F5344CB8AC3E}">
        <p14:creationId xmlns:p14="http://schemas.microsoft.com/office/powerpoint/2010/main" val="40347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Cache – How?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03376" y="1898777"/>
            <a:ext cx="4553932" cy="141719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&lt;!DOCTYPE html&gt;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&lt;</a:t>
            </a:r>
            <a:r>
              <a:rPr lang="en-US" sz="2400" dirty="0" smtClean="0">
                <a:latin typeface="+mj-lt"/>
              </a:rPr>
              <a:t>html manifest=“cache.manifest”&gt;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...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526758" y="3315973"/>
            <a:ext cx="4929434" cy="16402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CACHE MANIFEST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 smtClean="0">
                <a:latin typeface="+mj-lt"/>
              </a:rPr>
              <a:t>http</a:t>
            </a:r>
            <a:r>
              <a:rPr lang="en-US" sz="2400" dirty="0">
                <a:latin typeface="+mj-lt"/>
              </a:rPr>
              <a:t>://www.example.com/page1.html</a:t>
            </a:r>
            <a:br>
              <a:rPr lang="en-US" sz="2400" dirty="0">
                <a:latin typeface="+mj-lt"/>
              </a:rPr>
            </a:br>
            <a:r>
              <a:rPr lang="en-US" sz="2400" dirty="0" smtClean="0">
                <a:latin typeface="+mj-lt"/>
              </a:rPr>
              <a:t>http</a:t>
            </a:r>
            <a:r>
              <a:rPr lang="en-US" sz="2400" dirty="0">
                <a:latin typeface="+mj-lt"/>
              </a:rPr>
              <a:t>://www.example.com/page2.html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853" y="4572000"/>
            <a:ext cx="1507493" cy="155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43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Cache - Section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514486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769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resource to cache explicitly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resouces to bypass the cache; get from network</a:t>
                      </a:r>
                      <a:r>
                        <a:rPr lang="en-US" baseline="0" dirty="0" smtClean="0"/>
                        <a:t> 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FALLBACK: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resouces and its</a:t>
                      </a:r>
                      <a:r>
                        <a:rPr lang="en-US" baseline="0" dirty="0" smtClean="0"/>
                        <a:t> alternative when a resource is inaccessible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78424" y="3792071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CACHE:</a:t>
            </a:r>
          </a:p>
          <a:p>
            <a:r>
              <a:rPr lang="en-US" dirty="0" smtClean="0"/>
              <a:t>Index.html</a:t>
            </a:r>
          </a:p>
          <a:p>
            <a:endParaRPr lang="en-US" dirty="0" smtClean="0"/>
          </a:p>
          <a:p>
            <a:r>
              <a:rPr lang="en-US" dirty="0" smtClean="0"/>
              <a:t>NETWORK:</a:t>
            </a:r>
          </a:p>
          <a:p>
            <a:r>
              <a:rPr lang="en-US" dirty="0" smtClean="0"/>
              <a:t>/api/</a:t>
            </a:r>
          </a:p>
          <a:p>
            <a:endParaRPr lang="en-US" dirty="0"/>
          </a:p>
          <a:p>
            <a:r>
              <a:rPr lang="en-US" dirty="0" smtClean="0"/>
              <a:t>FALLBACK:</a:t>
            </a:r>
          </a:p>
          <a:p>
            <a:r>
              <a:rPr lang="en-US" dirty="0" smtClean="0"/>
              <a:t>/example/	network_error.html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521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 pages with application caches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491" y="4334256"/>
            <a:ext cx="2353454" cy="15689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69" y="1690688"/>
            <a:ext cx="4698413" cy="38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443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Cookies?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144" y="1825625"/>
            <a:ext cx="10201656" cy="4351338"/>
          </a:xfrm>
        </p:spPr>
        <p:txBody>
          <a:bodyPr/>
          <a:lstStyle/>
          <a:p>
            <a:r>
              <a:rPr lang="en-US" dirty="0" smtClean="0"/>
              <a:t>Cookies are always sent to server</a:t>
            </a:r>
          </a:p>
          <a:p>
            <a:r>
              <a:rPr lang="en-US" dirty="0"/>
              <a:t>4</a:t>
            </a:r>
            <a:r>
              <a:rPr lang="en-US" dirty="0" smtClean="0"/>
              <a:t>095 bytes limit / cookie – it’s just not enough!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970" y="2971800"/>
            <a:ext cx="4776830" cy="355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453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362" y="1825625"/>
            <a:ext cx="10241437" cy="4351338"/>
          </a:xfrm>
        </p:spPr>
        <p:txBody>
          <a:bodyPr/>
          <a:lstStyle/>
          <a:p>
            <a:r>
              <a:rPr lang="en-US" dirty="0" smtClean="0"/>
              <a:t>Key / Value pair – value are store as string</a:t>
            </a:r>
          </a:p>
          <a:p>
            <a:r>
              <a:rPr lang="en-US" dirty="0" smtClean="0"/>
              <a:t>Persist over session</a:t>
            </a:r>
          </a:p>
          <a:p>
            <a:r>
              <a:rPr lang="en-US" dirty="0" smtClean="0"/>
              <a:t>Store locally</a:t>
            </a:r>
          </a:p>
          <a:p>
            <a:r>
              <a:rPr lang="en-US" dirty="0" smtClean="0"/>
              <a:t>5 megabytes storage space per origin</a:t>
            </a:r>
          </a:p>
          <a:p>
            <a:pPr lvl="1"/>
            <a:r>
              <a:rPr lang="en-US" dirty="0" smtClean="0"/>
              <a:t>https://domain.com</a:t>
            </a:r>
          </a:p>
          <a:p>
            <a:pPr lvl="1"/>
            <a:r>
              <a:rPr lang="en-US" dirty="0" smtClean="0"/>
              <a:t>http://domain.com</a:t>
            </a:r>
          </a:p>
          <a:p>
            <a:pPr lvl="1"/>
            <a:r>
              <a:rPr lang="en-US" dirty="0" smtClean="0"/>
              <a:t>http://domain.com:8080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77" y="3030456"/>
            <a:ext cx="2792412" cy="274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9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 -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window.localStorage</a:t>
            </a:r>
          </a:p>
          <a:p>
            <a:r>
              <a:rPr lang="en-US" dirty="0" smtClean="0"/>
              <a:t>window.sessionStorage 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55460605"/>
              </p:ext>
            </p:extLst>
          </p:nvPr>
        </p:nvGraphicFramePr>
        <p:xfrm>
          <a:off x="6172200" y="1825625"/>
          <a:ext cx="5181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getItem(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from storage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setItem(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,</a:t>
                      </a:r>
                      <a:r>
                        <a:rPr lang="en-US" i="1" baseline="0" dirty="0" smtClean="0"/>
                        <a:t> value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 key-value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removeItem(</a:t>
                      </a:r>
                      <a:r>
                        <a:rPr lang="en-US" i="1" dirty="0" smtClean="0"/>
                        <a:t>key</a:t>
                      </a:r>
                      <a:r>
                        <a:rPr lang="en-US" i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r>
                        <a:rPr lang="en-US" baseline="0" dirty="0" smtClean="0"/>
                        <a:t> item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clear()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Clear all item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number of item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key(</a:t>
                      </a:r>
                      <a:r>
                        <a:rPr lang="en-US" i="1" dirty="0" smtClean="0"/>
                        <a:t>index</a:t>
                      </a:r>
                      <a:r>
                        <a:rPr lang="en-US" i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key 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index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0725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5678" y="2582944"/>
            <a:ext cx="4304122" cy="3594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Before: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input.value; </a:t>
            </a: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582944"/>
            <a:ext cx="5181600" cy="3594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Now:</a:t>
            </a:r>
          </a:p>
          <a:p>
            <a:pPr marL="0" indent="0">
              <a:buNone/>
            </a:pPr>
            <a:r>
              <a:rPr lang="en-US" dirty="0" smtClean="0"/>
              <a:t>    input.files[0</a:t>
            </a:r>
            <a:r>
              <a:rPr lang="en-US" dirty="0"/>
              <a:t>];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input.files[0</a:t>
            </a:r>
            <a:r>
              <a:rPr lang="en-US" dirty="0"/>
              <a:t>].</a:t>
            </a:r>
            <a:r>
              <a:rPr lang="en-US" dirty="0" smtClean="0"/>
              <a:t>name;</a:t>
            </a:r>
          </a:p>
          <a:p>
            <a:pPr marL="0" indent="0">
              <a:buNone/>
            </a:pPr>
            <a:r>
              <a:rPr lang="en-US" dirty="0" smtClean="0"/>
              <a:t>    input.files[0</a:t>
            </a:r>
            <a:r>
              <a:rPr lang="en-US" dirty="0"/>
              <a:t>].</a:t>
            </a:r>
            <a:r>
              <a:rPr lang="en-US" dirty="0" smtClean="0"/>
              <a:t>size;</a:t>
            </a:r>
          </a:p>
          <a:p>
            <a:pPr marL="0" indent="0">
              <a:buNone/>
            </a:pPr>
            <a:r>
              <a:rPr lang="en-US" dirty="0" smtClean="0"/>
              <a:t>    input.files[0</a:t>
            </a:r>
            <a:r>
              <a:rPr lang="en-US" dirty="0"/>
              <a:t>].lastModifiedDate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455" y="4379953"/>
            <a:ext cx="1207450" cy="13946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72" y="1290688"/>
            <a:ext cx="3013057" cy="6642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872" y="1918648"/>
            <a:ext cx="3466667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6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API – FileReader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43584" y="1825625"/>
            <a:ext cx="477621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var r = new FileReader();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r.onload = function(e) 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console.log(e.target.result);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var f = input.files[0];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r.readAsText(f);</a:t>
            </a:r>
            <a:endParaRPr lang="en-US" dirty="0">
              <a:latin typeface="+mj-lt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04342424"/>
              </p:ext>
            </p:extLst>
          </p:nvPr>
        </p:nvGraphicFramePr>
        <p:xfrm>
          <a:off x="6172200" y="1825625"/>
          <a:ext cx="51816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r>
                        <a:rPr lang="en-US" baseline="0" dirty="0" smtClean="0"/>
                        <a:t>Reader 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FileReader.readAsBinaryString(f)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FileReader.readAsText</a:t>
                      </a:r>
                      <a:r>
                        <a:rPr lang="en-US" dirty="0" smtClean="0"/>
                        <a:t>(f)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FileReader.readAsDataURL</a:t>
                      </a:r>
                      <a:r>
                        <a:rPr lang="en-US" dirty="0" smtClean="0"/>
                        <a:t>(f)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FileReader.readAsArrayBuffer</a:t>
                      </a:r>
                      <a:r>
                        <a:rPr lang="en-US" dirty="0" smtClean="0"/>
                        <a:t>(f)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6396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Showing image preview w/o uploading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Graphics &amp; Effects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&lt;canvas width=“300” height=“225”&gt; &lt;/canvas&gt;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56" y="3454400"/>
            <a:ext cx="285750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98" y="3471676"/>
            <a:ext cx="4248402" cy="28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8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API – 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javascript to draw shapes inside canvas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	ctx.fillStyle </a:t>
            </a:r>
            <a:r>
              <a:rPr lang="en-US" dirty="0">
                <a:latin typeface="+mj-lt"/>
              </a:rPr>
              <a:t>= "#FF0000</a:t>
            </a:r>
            <a:r>
              <a:rPr lang="en-US" dirty="0" smtClean="0">
                <a:latin typeface="+mj-lt"/>
              </a:rPr>
              <a:t>";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	ctx.strokeRect(10,10,200,100);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	ctx.font </a:t>
            </a:r>
            <a:r>
              <a:rPr lang="en-US" dirty="0">
                <a:latin typeface="+mj-lt"/>
              </a:rPr>
              <a:t>= "30px Arial";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	ctx.strokeText</a:t>
            </a:r>
            <a:r>
              <a:rPr lang="en-US" dirty="0">
                <a:latin typeface="+mj-lt"/>
              </a:rPr>
              <a:t>("Hello World",10,160);</a:t>
            </a:r>
          </a:p>
        </p:txBody>
      </p:sp>
    </p:spTree>
    <p:extLst>
      <p:ext uri="{BB962C8B-B14F-4D97-AF65-F5344CB8AC3E}">
        <p14:creationId xmlns:p14="http://schemas.microsoft.com/office/powerpoint/2010/main" val="316670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10" y="1901771"/>
            <a:ext cx="9409524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1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– 3D version of canvas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41" y="2615813"/>
            <a:ext cx="4471833" cy="334955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781" y="2615813"/>
            <a:ext cx="4742269" cy="334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9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Draw a picture using canvas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73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809" y="827065"/>
            <a:ext cx="5099620" cy="32411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514" y="827065"/>
            <a:ext cx="3866667" cy="2819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429" y="3646113"/>
            <a:ext cx="4191002" cy="265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686" y="4068196"/>
            <a:ext cx="2786743" cy="237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64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– Modules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</a:p>
          <a:p>
            <a:r>
              <a:rPr lang="en-US" dirty="0" smtClean="0"/>
              <a:t>Backgrounds &amp; Borders</a:t>
            </a:r>
          </a:p>
          <a:p>
            <a:r>
              <a:rPr lang="en-US" dirty="0" smtClean="0"/>
              <a:t>Text effect</a:t>
            </a:r>
          </a:p>
          <a:p>
            <a:r>
              <a:rPr lang="en-US" dirty="0" smtClean="0"/>
              <a:t>2D/3D transformation</a:t>
            </a:r>
          </a:p>
          <a:p>
            <a:r>
              <a:rPr lang="en-US" dirty="0" smtClean="0"/>
              <a:t>Animation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046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box-sizing: border-box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2624931"/>
            <a:ext cx="5105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542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Resize background image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+mj-lt"/>
              </a:rPr>
              <a:t>	background-size: 100% 100%;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Multiple background on a single element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+mj-lt"/>
              </a:rPr>
              <a:t>	background: url(‘bg1.png’), url(‘bg2.png’);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834617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 corner</a:t>
            </a:r>
            <a:br>
              <a:rPr lang="en-US" dirty="0" smtClean="0"/>
            </a:br>
            <a:r>
              <a:rPr lang="en-US" dirty="0" smtClean="0"/>
              <a:t>	border-radius: 5px;</a:t>
            </a:r>
          </a:p>
          <a:p>
            <a:endParaRPr lang="en-US" dirty="0"/>
          </a:p>
          <a:p>
            <a:r>
              <a:rPr lang="en-US" dirty="0" smtClean="0"/>
              <a:t>3D effect</a:t>
            </a:r>
            <a:br>
              <a:rPr lang="en-US" dirty="0" smtClean="0"/>
            </a:br>
            <a:r>
              <a:rPr lang="en-US" dirty="0" smtClean="0"/>
              <a:t>	box-shadow: &lt;x offset&gt; &lt;y  offset&gt; &lt;blur spread&gt; &lt;color&gt;;</a:t>
            </a:r>
          </a:p>
          <a:p>
            <a:endParaRPr lang="en-US" dirty="0"/>
          </a:p>
          <a:p>
            <a:r>
              <a:rPr lang="en-US" dirty="0" smtClean="0"/>
              <a:t>Border image</a:t>
            </a:r>
            <a:br>
              <a:rPr lang="en-US" dirty="0" smtClean="0"/>
            </a:br>
            <a:r>
              <a:rPr lang="en-US" dirty="0" smtClean="0"/>
              <a:t>	border-image: &lt;image&gt; &lt;border area size&gt; &lt;repeatness&gt;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325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shadow</a:t>
            </a:r>
            <a:br>
              <a:rPr lang="en-US" dirty="0" smtClean="0"/>
            </a:br>
            <a:r>
              <a:rPr lang="en-US" dirty="0" smtClean="0"/>
              <a:t>	text-shadow: &lt;x offset&gt; &lt;y offset&gt; &lt;blur&gt; &lt;color&gt;;</a:t>
            </a:r>
          </a:p>
          <a:p>
            <a:endParaRPr lang="en-US" dirty="0"/>
          </a:p>
          <a:p>
            <a:r>
              <a:rPr lang="en-US" dirty="0" smtClean="0"/>
              <a:t>Word wrap</a:t>
            </a:r>
            <a:br>
              <a:rPr lang="en-US" dirty="0" smtClean="0"/>
            </a:br>
            <a:r>
              <a:rPr lang="en-US" dirty="0" smtClean="0"/>
              <a:t>	word-wrap: break-word;</a:t>
            </a:r>
          </a:p>
        </p:txBody>
      </p:sp>
    </p:spTree>
    <p:extLst>
      <p:ext uri="{BB962C8B-B14F-4D97-AF65-F5344CB8AC3E}">
        <p14:creationId xmlns:p14="http://schemas.microsoft.com/office/powerpoint/2010/main" val="28915984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2D/3D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translate(x, y) </a:t>
            </a:r>
          </a:p>
          <a:p>
            <a:r>
              <a:rPr lang="en-US" dirty="0" smtClean="0"/>
              <a:t>rotate(angle) </a:t>
            </a:r>
          </a:p>
          <a:p>
            <a:r>
              <a:rPr lang="en-US" dirty="0" smtClean="0"/>
              <a:t>scale(x-axis, y-axis)</a:t>
            </a:r>
          </a:p>
          <a:p>
            <a:r>
              <a:rPr lang="en-US" dirty="0" smtClean="0"/>
              <a:t>skew(x-angle, y-angle)</a:t>
            </a:r>
          </a:p>
          <a:p>
            <a:r>
              <a:rPr lang="en-US" dirty="0" smtClean="0"/>
              <a:t>matrix(n,n,n,n,n,n)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translate3d(x, y, z)</a:t>
            </a:r>
          </a:p>
          <a:p>
            <a:r>
              <a:rPr lang="en-US" dirty="0" smtClean="0"/>
              <a:t>rotate3d(x, y, z, angle)</a:t>
            </a:r>
          </a:p>
          <a:p>
            <a:r>
              <a:rPr lang="en-US" dirty="0" smtClean="0"/>
              <a:t>scale3d(x, y, z)</a:t>
            </a:r>
          </a:p>
          <a:p>
            <a:r>
              <a:rPr lang="en-US" dirty="0" smtClean="0"/>
              <a:t>perspective(n)</a:t>
            </a:r>
          </a:p>
          <a:p>
            <a:r>
              <a:rPr lang="en-US" dirty="0" smtClean="0"/>
              <a:t>matrix3d(n,... &lt;16&gt;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Tag!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(meh)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489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animation property</a:t>
            </a:r>
          </a:p>
          <a:p>
            <a:r>
              <a:rPr lang="en-US" dirty="0" smtClean="0"/>
              <a:t>@keyframes rules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+mj-lt"/>
              </a:rPr>
              <a:t>div { animation: colorhue 5s infinite; }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	@keyframes colorhue {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	   0%		{ background: red; }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	   50%		{ background: blue; }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	   100%	{ background: green; }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1718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0" y="3022600"/>
            <a:ext cx="28384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3917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http://caniuse.com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http://html5test.com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http://modernizr.com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7224</TotalTime>
  <Words>1731</Words>
  <Application>Microsoft Office PowerPoint</Application>
  <PresentationFormat>Widescreen</PresentationFormat>
  <Paragraphs>520</Paragraphs>
  <Slides>92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7" baseType="lpstr">
      <vt:lpstr>Arial</vt:lpstr>
      <vt:lpstr>Calibri</vt:lpstr>
      <vt:lpstr>Calibri Light</vt:lpstr>
      <vt:lpstr>Cordia New</vt:lpstr>
      <vt:lpstr>Office Theme</vt:lpstr>
      <vt:lpstr>HTML5</vt:lpstr>
      <vt:lpstr>Course Objectives</vt:lpstr>
      <vt:lpstr>Topics</vt:lpstr>
      <vt:lpstr>What’s HTML?</vt:lpstr>
      <vt:lpstr>PowerPoint Presentation</vt:lpstr>
      <vt:lpstr>HTML5 is now complete!</vt:lpstr>
      <vt:lpstr>Semantics</vt:lpstr>
      <vt:lpstr>PowerPoint Presentation</vt:lpstr>
      <vt:lpstr>New Tag!</vt:lpstr>
      <vt:lpstr>PowerPoint Presentation</vt:lpstr>
      <vt:lpstr>PowerPoint Presentation</vt:lpstr>
      <vt:lpstr>PowerPoint Presentation</vt:lpstr>
      <vt:lpstr>Example</vt:lpstr>
      <vt:lpstr>New Form!</vt:lpstr>
      <vt:lpstr>Form – New Attributes</vt:lpstr>
      <vt:lpstr>Example</vt:lpstr>
      <vt:lpstr>Form – New Input</vt:lpstr>
      <vt:lpstr>Example</vt:lpstr>
      <vt:lpstr>PowerPoint Presentation</vt:lpstr>
      <vt:lpstr>Form - Validation</vt:lpstr>
      <vt:lpstr>Example</vt:lpstr>
      <vt:lpstr>Form - Validation API</vt:lpstr>
      <vt:lpstr>Example</vt:lpstr>
      <vt:lpstr>Multimedia</vt:lpstr>
      <vt:lpstr>PowerPoint Presentation</vt:lpstr>
      <vt:lpstr>Multimedia - Audio</vt:lpstr>
      <vt:lpstr>Multimedia - Video</vt:lpstr>
      <vt:lpstr>Example</vt:lpstr>
      <vt:lpstr>WebRTC</vt:lpstr>
      <vt:lpstr>WebRTC APIs</vt:lpstr>
      <vt:lpstr>WebRTC - architecture</vt:lpstr>
      <vt:lpstr>WebRTC – Peer-to-Peer data relay</vt:lpstr>
      <vt:lpstr>PowerPoint Presentation</vt:lpstr>
      <vt:lpstr>Device Access</vt:lpstr>
      <vt:lpstr>Geolocation</vt:lpstr>
      <vt:lpstr>Geolocation API </vt:lpstr>
      <vt:lpstr>Geolocation - Position object</vt:lpstr>
      <vt:lpstr>Example</vt:lpstr>
      <vt:lpstr>Device Orientation</vt:lpstr>
      <vt:lpstr>Web Notifications</vt:lpstr>
      <vt:lpstr>Example</vt:lpstr>
      <vt:lpstr>Performance &amp; Integration</vt:lpstr>
      <vt:lpstr>Drag &amp; Drop</vt:lpstr>
      <vt:lpstr>Drag &amp; Drop</vt:lpstr>
      <vt:lpstr>DataTransfer object</vt:lpstr>
      <vt:lpstr>Example</vt:lpstr>
      <vt:lpstr>Content Editable </vt:lpstr>
      <vt:lpstr>Example</vt:lpstr>
      <vt:lpstr>Web Worker</vt:lpstr>
      <vt:lpstr>Javascript is single thread!</vt:lpstr>
      <vt:lpstr>Example</vt:lpstr>
      <vt:lpstr>Web Worker - Message passing </vt:lpstr>
      <vt:lpstr>Web Worker – Scope</vt:lpstr>
      <vt:lpstr>Connectivity</vt:lpstr>
      <vt:lpstr>XMLHttpRequest Level 2</vt:lpstr>
      <vt:lpstr>FormData: Before &amp; After</vt:lpstr>
      <vt:lpstr>FormData – Before &amp; After (cont.)</vt:lpstr>
      <vt:lpstr>XMLHttpRequest Level 2  (cont.)</vt:lpstr>
      <vt:lpstr>PowerPoint Presentation</vt:lpstr>
      <vt:lpstr>Server-Sent event</vt:lpstr>
      <vt:lpstr>PowerPoint Presentation</vt:lpstr>
      <vt:lpstr>Example</vt:lpstr>
      <vt:lpstr>Server-Sent Event (cont.)</vt:lpstr>
      <vt:lpstr>WebSocket</vt:lpstr>
      <vt:lpstr>Offline &amp; Storage</vt:lpstr>
      <vt:lpstr>Application Cache</vt:lpstr>
      <vt:lpstr>Application Cache – How?</vt:lpstr>
      <vt:lpstr>Application Cache - Section</vt:lpstr>
      <vt:lpstr>Example</vt:lpstr>
      <vt:lpstr>Web Storage</vt:lpstr>
      <vt:lpstr>Why not Cookies?</vt:lpstr>
      <vt:lpstr>Web Storage</vt:lpstr>
      <vt:lpstr>Web Storage - API</vt:lpstr>
      <vt:lpstr>File API</vt:lpstr>
      <vt:lpstr>File API – FileReader</vt:lpstr>
      <vt:lpstr>Example</vt:lpstr>
      <vt:lpstr>3D Graphics &amp; Effects</vt:lpstr>
      <vt:lpstr>Canvas</vt:lpstr>
      <vt:lpstr>Canvas API – behind the scenes</vt:lpstr>
      <vt:lpstr>WebGL – 3D version of canvas</vt:lpstr>
      <vt:lpstr>Example</vt:lpstr>
      <vt:lpstr>PowerPoint Presentation</vt:lpstr>
      <vt:lpstr>CSS3</vt:lpstr>
      <vt:lpstr>CSS3 – Modules </vt:lpstr>
      <vt:lpstr>Box Model</vt:lpstr>
      <vt:lpstr>Background</vt:lpstr>
      <vt:lpstr>Border effect</vt:lpstr>
      <vt:lpstr>Text effect</vt:lpstr>
      <vt:lpstr>2D/3D transform</vt:lpstr>
      <vt:lpstr>Animation</vt:lpstr>
      <vt:lpstr>What’s next?</vt:lpstr>
      <vt:lpstr>Supported Browser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montri.manatthon</dc:creator>
  <cp:lastModifiedBy>Montri Manatthon</cp:lastModifiedBy>
  <cp:revision>395</cp:revision>
  <dcterms:created xsi:type="dcterms:W3CDTF">2014-10-16T08:40:48Z</dcterms:created>
  <dcterms:modified xsi:type="dcterms:W3CDTF">2014-11-12T17:38:20Z</dcterms:modified>
</cp:coreProperties>
</file>