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2"/>
  </p:notesMasterIdLst>
  <p:sldIdLst>
    <p:sldId id="256" r:id="rId2"/>
    <p:sldId id="259" r:id="rId3"/>
    <p:sldId id="257" r:id="rId4"/>
    <p:sldId id="350" r:id="rId5"/>
    <p:sldId id="267" r:id="rId6"/>
    <p:sldId id="349" r:id="rId7"/>
    <p:sldId id="347" r:id="rId8"/>
    <p:sldId id="258" r:id="rId9"/>
    <p:sldId id="364" r:id="rId10"/>
    <p:sldId id="270" r:id="rId11"/>
    <p:sldId id="272" r:id="rId12"/>
    <p:sldId id="268" r:id="rId13"/>
    <p:sldId id="271" r:id="rId14"/>
    <p:sldId id="365" r:id="rId15"/>
    <p:sldId id="275" r:id="rId16"/>
    <p:sldId id="277" r:id="rId17"/>
    <p:sldId id="276" r:id="rId18"/>
    <p:sldId id="366" r:id="rId19"/>
    <p:sldId id="367" r:id="rId20"/>
    <p:sldId id="368" r:id="rId21"/>
    <p:sldId id="370" r:id="rId22"/>
    <p:sldId id="369" r:id="rId23"/>
    <p:sldId id="371" r:id="rId24"/>
    <p:sldId id="280" r:id="rId25"/>
    <p:sldId id="351" r:id="rId26"/>
    <p:sldId id="279" r:id="rId27"/>
    <p:sldId id="260" r:id="rId28"/>
    <p:sldId id="353" r:id="rId29"/>
    <p:sldId id="278" r:id="rId30"/>
    <p:sldId id="354" r:id="rId31"/>
    <p:sldId id="355" r:id="rId32"/>
    <p:sldId id="356" r:id="rId33"/>
    <p:sldId id="357" r:id="rId34"/>
    <p:sldId id="261" r:id="rId35"/>
    <p:sldId id="281" r:id="rId36"/>
    <p:sldId id="301" r:id="rId37"/>
    <p:sldId id="298" r:id="rId38"/>
    <p:sldId id="300" r:id="rId39"/>
    <p:sldId id="303" r:id="rId40"/>
    <p:sldId id="304" r:id="rId41"/>
    <p:sldId id="372" r:id="rId42"/>
    <p:sldId id="262" r:id="rId43"/>
    <p:sldId id="305" r:id="rId44"/>
    <p:sldId id="284" r:id="rId45"/>
    <p:sldId id="307" r:id="rId46"/>
    <p:sldId id="308" r:id="rId47"/>
    <p:sldId id="358" r:id="rId48"/>
    <p:sldId id="311" r:id="rId49"/>
    <p:sldId id="373" r:id="rId50"/>
    <p:sldId id="374" r:id="rId51"/>
    <p:sldId id="375" r:id="rId52"/>
    <p:sldId id="376" r:id="rId53"/>
    <p:sldId id="377" r:id="rId54"/>
    <p:sldId id="287" r:id="rId55"/>
    <p:sldId id="359" r:id="rId56"/>
    <p:sldId id="314" r:id="rId57"/>
    <p:sldId id="340" r:id="rId58"/>
    <p:sldId id="341" r:id="rId59"/>
    <p:sldId id="263" r:id="rId60"/>
    <p:sldId id="290" r:id="rId61"/>
    <p:sldId id="319" r:id="rId62"/>
    <p:sldId id="320" r:id="rId63"/>
    <p:sldId id="315" r:id="rId64"/>
    <p:sldId id="316" r:id="rId65"/>
    <p:sldId id="289" r:id="rId66"/>
    <p:sldId id="343" r:id="rId67"/>
    <p:sldId id="313" r:id="rId68"/>
    <p:sldId id="342" r:id="rId69"/>
    <p:sldId id="288" r:id="rId70"/>
    <p:sldId id="380" r:id="rId71"/>
    <p:sldId id="378" r:id="rId72"/>
    <p:sldId id="379" r:id="rId73"/>
    <p:sldId id="264" r:id="rId74"/>
    <p:sldId id="291" r:id="rId75"/>
    <p:sldId id="344" r:id="rId76"/>
    <p:sldId id="324" r:id="rId77"/>
    <p:sldId id="325" r:id="rId78"/>
    <p:sldId id="360" r:id="rId79"/>
    <p:sldId id="361" r:id="rId80"/>
    <p:sldId id="292" r:id="rId81"/>
    <p:sldId id="326" r:id="rId82"/>
    <p:sldId id="293" r:id="rId83"/>
    <p:sldId id="327" r:id="rId84"/>
    <p:sldId id="296" r:id="rId85"/>
    <p:sldId id="265" r:id="rId86"/>
    <p:sldId id="294" r:id="rId87"/>
    <p:sldId id="346" r:id="rId88"/>
    <p:sldId id="295" r:id="rId89"/>
    <p:sldId id="328" r:id="rId90"/>
    <p:sldId id="362" r:id="rId91"/>
    <p:sldId id="266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45" r:id="rId100"/>
    <p:sldId id="269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B5489-B710-41F4-BB16-EBCBCB1AB850}">
          <p14:sldIdLst>
            <p14:sldId id="256"/>
            <p14:sldId id="259"/>
            <p14:sldId id="257"/>
          </p14:sldIdLst>
        </p14:section>
        <p14:section name="Introduction" id="{4B6E866F-0C80-4F3D-8C32-B00DAA8600A6}">
          <p14:sldIdLst>
            <p14:sldId id="350"/>
            <p14:sldId id="267"/>
            <p14:sldId id="349"/>
            <p14:sldId id="347"/>
          </p14:sldIdLst>
        </p14:section>
        <p14:section name="Semantics" id="{8E3A8034-7F32-45DB-87C8-5BD92FFC112D}">
          <p14:sldIdLst>
            <p14:sldId id="258"/>
            <p14:sldId id="364"/>
            <p14:sldId id="270"/>
            <p14:sldId id="272"/>
            <p14:sldId id="268"/>
            <p14:sldId id="271"/>
            <p14:sldId id="365"/>
            <p14:sldId id="275"/>
            <p14:sldId id="277"/>
            <p14:sldId id="276"/>
            <p14:sldId id="366"/>
            <p14:sldId id="367"/>
            <p14:sldId id="368"/>
            <p14:sldId id="370"/>
            <p14:sldId id="369"/>
            <p14:sldId id="371"/>
          </p14:sldIdLst>
        </p14:section>
        <p14:section name="Multimedia" id="{F55E51AF-31E8-4F12-8225-1239EB0DDA66}">
          <p14:sldIdLst>
            <p14:sldId id="280"/>
            <p14:sldId id="351"/>
            <p14:sldId id="279"/>
            <p14:sldId id="260"/>
            <p14:sldId id="353"/>
            <p14:sldId id="278"/>
            <p14:sldId id="354"/>
            <p14:sldId id="355"/>
            <p14:sldId id="356"/>
            <p14:sldId id="357"/>
          </p14:sldIdLst>
        </p14:section>
        <p14:section name="Device Access" id="{FC808060-0FBB-4EA9-83DB-0F4C8594BF6D}">
          <p14:sldIdLst>
            <p14:sldId id="261"/>
            <p14:sldId id="281"/>
            <p14:sldId id="301"/>
            <p14:sldId id="298"/>
            <p14:sldId id="300"/>
            <p14:sldId id="303"/>
            <p14:sldId id="304"/>
            <p14:sldId id="372"/>
          </p14:sldIdLst>
        </p14:section>
        <p14:section name="Performance &amp; Integration" id="{2393921C-00E3-4BDD-9546-6ED494AA92FD}">
          <p14:sldIdLst>
            <p14:sldId id="262"/>
            <p14:sldId id="305"/>
            <p14:sldId id="284"/>
            <p14:sldId id="307"/>
            <p14:sldId id="308"/>
            <p14:sldId id="358"/>
            <p14:sldId id="311"/>
            <p14:sldId id="373"/>
            <p14:sldId id="374"/>
            <p14:sldId id="375"/>
            <p14:sldId id="376"/>
            <p14:sldId id="377"/>
            <p14:sldId id="287"/>
            <p14:sldId id="359"/>
            <p14:sldId id="314"/>
            <p14:sldId id="340"/>
            <p14:sldId id="341"/>
          </p14:sldIdLst>
        </p14:section>
        <p14:section name="Connectivity" id="{5FBBDC89-63F3-4594-87A6-B23C5C1AAC66}">
          <p14:sldIdLst>
            <p14:sldId id="263"/>
            <p14:sldId id="290"/>
            <p14:sldId id="319"/>
            <p14:sldId id="320"/>
            <p14:sldId id="315"/>
            <p14:sldId id="316"/>
            <p14:sldId id="289"/>
            <p14:sldId id="343"/>
            <p14:sldId id="313"/>
            <p14:sldId id="342"/>
            <p14:sldId id="288"/>
            <p14:sldId id="380"/>
            <p14:sldId id="378"/>
            <p14:sldId id="379"/>
          </p14:sldIdLst>
        </p14:section>
        <p14:section name="Offline &amp; Storage" id="{5E99AB08-CC78-4336-84FC-FA6BD04CA7E7}">
          <p14:sldIdLst>
            <p14:sldId id="264"/>
            <p14:sldId id="291"/>
            <p14:sldId id="344"/>
            <p14:sldId id="324"/>
            <p14:sldId id="325"/>
            <p14:sldId id="360"/>
            <p14:sldId id="361"/>
            <p14:sldId id="292"/>
            <p14:sldId id="326"/>
            <p14:sldId id="293"/>
            <p14:sldId id="327"/>
            <p14:sldId id="296"/>
          </p14:sldIdLst>
        </p14:section>
        <p14:section name="3D Graphics &amp; Effects" id="{F076A867-943C-4578-9B03-940B6891357F}">
          <p14:sldIdLst>
            <p14:sldId id="265"/>
            <p14:sldId id="294"/>
            <p14:sldId id="346"/>
            <p14:sldId id="295"/>
            <p14:sldId id="328"/>
            <p14:sldId id="362"/>
          </p14:sldIdLst>
        </p14:section>
        <p14:section name="CSS3" id="{09D09F9D-D8E3-4D66-8A53-668E56A98825}">
          <p14:sldIdLst>
            <p14:sldId id="266"/>
            <p14:sldId id="332"/>
            <p14:sldId id="333"/>
            <p14:sldId id="334"/>
            <p14:sldId id="335"/>
            <p14:sldId id="336"/>
            <p14:sldId id="337"/>
            <p14:sldId id="338"/>
            <p14:sldId id="34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5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12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2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D49F-04EC-44F1-B4C3-95F55137FBE2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F88B-70B1-42B8-A718-5B12B627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history: from mark up language started in 1990 to HTML4 in 1997 and browser</a:t>
            </a:r>
            <a:r>
              <a:rPr lang="en-US" baseline="0" dirty="0" smtClean="0"/>
              <a:t> </a:t>
            </a:r>
            <a:r>
              <a:rPr lang="en-US" dirty="0" smtClean="0"/>
              <a:t>specification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https://developer.mozilla.org/en-US/docs/Web/HTTP/Access_control_CORS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http://socket.io/demos/weplay/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http://madebyevan.com/webgl-water/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: http://9elements.com/io/projects/html5/canvas/</a:t>
            </a:r>
            <a:endParaRPr lang="th-T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Demo: http://roxik.com/cat/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Demo: http://madebyevan.com/webgl-water/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6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http://anthonycalzadilla.com/css3-ATAT/index.html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supports and feature detection; </a:t>
            </a:r>
            <a:r>
              <a:rPr lang="en-US" dirty="0" err="1" smtClean="0"/>
              <a:t>Modernizr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two type of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r>
              <a:rPr lang="en-US" baseline="0" dirty="0" smtClean="0"/>
              <a:t> list of new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case for figure / figcaption, summary / details, mark,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of time tracking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http://simpl.info/rtcdatachannel/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http://editor.froala.com/#inline-demo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8F2-C4BE-4E11-AFC4-A62D904B0F3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dernizr.com/" TargetMode="External"/><Relationship Id="rId4" Type="http://schemas.openxmlformats.org/officeDocument/2006/relationships/hyperlink" Target="http://html5test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40799"/>
              </p:ext>
            </p:extLst>
          </p:nvPr>
        </p:nvGraphicFramePr>
        <p:xfrm>
          <a:off x="838200" y="763179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86"/>
                <a:gridCol w="8523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for a document or section; Introductory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 for a document or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document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&lt;nav&gt;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Secton</a:t>
                      </a:r>
                      <a:r>
                        <a:rPr lang="en-US" baseline="0" dirty="0" smtClean="0"/>
                        <a:t> that links to other pages; Navigation blocks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content/area of interest</a:t>
                      </a:r>
                      <a:r>
                        <a:rPr lang="en-US" baseline="0" dirty="0" smtClean="0"/>
                        <a:t> of a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that provide</a:t>
                      </a:r>
                      <a:r>
                        <a:rPr lang="en-US" baseline="0" dirty="0" smtClean="0"/>
                        <a:t> related content, but separate from main content of the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independent,</a:t>
                      </a:r>
                      <a:r>
                        <a:rPr lang="en-US" baseline="0" dirty="0" smtClean="0"/>
                        <a:t> self-contained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&lt;figure&gt;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Self-contained content; illutrations,</a:t>
                      </a:r>
                      <a:r>
                        <a:rPr lang="en-US" baseline="0" dirty="0" smtClean="0"/>
                        <a:t> diagrams, photos,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&lt;figcaption&gt;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r>
                        <a:rPr lang="en-US" baseline="0" dirty="0" smtClean="0"/>
                        <a:t> for &lt;figure&gt;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&lt;summary&gt;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r>
                        <a:rPr lang="en-US" baseline="0" dirty="0" smtClean="0"/>
                        <a:t> heading for &lt;detail&gt; element; Visible part of expand/collapse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&lt;details&gt;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details; Part that can be expand/collapse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&lt;mark&gt;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 parts of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human-readable</a:t>
                      </a:r>
                      <a:r>
                        <a:rPr lang="en-US" baseline="0" dirty="0" smtClean="0"/>
                        <a:t> date/time; Encode date and times in a machine-readable 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http://html5test.com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http://modernizr.com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24186"/>
              </p:ext>
            </p:extLst>
          </p:nvPr>
        </p:nvGraphicFramePr>
        <p:xfrm>
          <a:off x="812800" y="7334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48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r>
                        <a:rPr lang="en-US" baseline="0" dirty="0" smtClean="0"/>
                        <a:t>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&lt;dialog&gt;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&lt;progress&gt;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r>
                        <a:rPr lang="en-US" baseline="0" dirty="0" smtClean="0"/>
                        <a:t> of a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r>
                        <a:rPr lang="en-US" baseline="0" dirty="0" smtClean="0"/>
                        <a:t> measurement within a know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&lt;menuitem&gt;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Command/Menu item in a</a:t>
                      </a:r>
                      <a:r>
                        <a:rPr lang="en-US" baseline="0" dirty="0" smtClean="0"/>
                        <a:t> context menu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&lt;ruby&gt;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explanation/pronunciation of character</a:t>
                      </a:r>
                      <a:r>
                        <a:rPr lang="en-US" baseline="0" dirty="0" smtClean="0"/>
                        <a:t> in &lt;ruby&gt;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&lt;rp&gt;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alternative when browser</a:t>
                      </a:r>
                      <a:r>
                        <a:rPr lang="en-US" baseline="0" dirty="0" smtClean="0"/>
                        <a:t> doesn’t support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&lt;wbr&gt;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possible</a:t>
                      </a:r>
                      <a:r>
                        <a:rPr lang="en-US" baseline="0" dirty="0" smtClean="0"/>
                        <a:t> line break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0" y="830557"/>
            <a:ext cx="4143240" cy="4881077"/>
          </a:xfrm>
        </p:spPr>
      </p:pic>
    </p:spTree>
    <p:extLst>
      <p:ext uri="{BB962C8B-B14F-4D97-AF65-F5344CB8AC3E}">
        <p14:creationId xmlns:p14="http://schemas.microsoft.com/office/powerpoint/2010/main" val="3977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Form!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650502"/>
              </p:ext>
            </p:extLst>
          </p:nvPr>
        </p:nvGraphicFramePr>
        <p:xfrm>
          <a:off x="838200" y="15335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751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on/off autocomplete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Turn on/off</a:t>
                      </a:r>
                      <a:r>
                        <a:rPr lang="en-US" baseline="0" dirty="0" smtClean="0"/>
                        <a:t> spellcheck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r>
                        <a:rPr lang="en-US" baseline="0" dirty="0" smtClean="0"/>
                        <a:t> after page load - No javascript required!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value suggestion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upload multiple files, enter multiple</a:t>
                      </a:r>
                      <a:r>
                        <a:rPr lang="en-US" baseline="0" dirty="0" smtClean="0"/>
                        <a:t> emails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field to the target form; use when input is outside the form 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form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formenctype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enctype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method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formnovalidate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Skip form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from target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0" y="1825625"/>
            <a:ext cx="3790950" cy="4351338"/>
          </a:xfrm>
        </p:spPr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email</a:t>
            </a:r>
            <a:endParaRPr lang="en-US" dirty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url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datetime-local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(+quiz)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tml5rocks.com/en/tutorials/forms/html5forms/n4-color_fram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464786"/>
            <a:ext cx="1905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tml5rocks.com/en/tutorials/forms/html5forms/ios-em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1" y="1579085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tml5rocks.com/en/tutorials/forms/html5forms/n4-date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62" y="1464784"/>
            <a:ext cx="1905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html5rocks.com/en/tutorials/forms/html5forms/ios-ur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33" y="1579084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2" y="1825625"/>
            <a:ext cx="10034047" cy="4351338"/>
          </a:xfrm>
        </p:spPr>
        <p:txBody>
          <a:bodyPr/>
          <a:lstStyle/>
          <a:p>
            <a:r>
              <a:rPr lang="en-US" dirty="0" smtClean="0"/>
              <a:t>Understand concept</a:t>
            </a:r>
          </a:p>
          <a:p>
            <a:r>
              <a:rPr lang="en-US" dirty="0" smtClean="0"/>
              <a:t>Familiar with features</a:t>
            </a:r>
          </a:p>
          <a:p>
            <a:r>
              <a:rPr lang="en-US" dirty="0" smtClean="0"/>
              <a:t>Bootstrap for further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field</a:t>
            </a:r>
          </a:p>
          <a:p>
            <a:r>
              <a:rPr lang="en-US" dirty="0" smtClean="0"/>
              <a:t>Pattern validation</a:t>
            </a:r>
          </a:p>
          <a:p>
            <a:r>
              <a:rPr lang="en-US" dirty="0" smtClean="0"/>
              <a:t>Min / Max / Step</a:t>
            </a:r>
          </a:p>
          <a:p>
            <a:r>
              <a:rPr lang="en-US" dirty="0" smtClean="0"/>
              <a:t>Max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10220"/>
              </p:ext>
            </p:extLst>
          </p:nvPr>
        </p:nvGraphicFramePr>
        <p:xfrm>
          <a:off x="1318260" y="1690688"/>
          <a:ext cx="968883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2380"/>
                <a:gridCol w="588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[input].will</a:t>
                      </a:r>
                      <a:r>
                        <a:rPr lang="en-US" baseline="0" dirty="0" smtClean="0"/>
                        <a:t>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</a:t>
                      </a:r>
                      <a:r>
                        <a:rPr lang="en-US" baseline="0" dirty="0" smtClean="0"/>
                        <a:t> input object is subject to be validate, false otherwise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[input].validity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‘ValidityState’ object</a:t>
                      </a:r>
                      <a:r>
                        <a:rPr lang="en-US" baseline="0" dirty="0" smtClean="0"/>
                        <a:t> showing status of the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[input].validationMessage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message that will</a:t>
                      </a:r>
                      <a:r>
                        <a:rPr lang="en-US" baseline="0" dirty="0" smtClean="0"/>
                        <a:t> show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 / form].checkValidity()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object</a:t>
                      </a:r>
                      <a:r>
                        <a:rPr lang="en-US" baseline="0" dirty="0" smtClean="0"/>
                        <a:t> contains valid data, false otherwise. This method fire ‘invalid’ event if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[input].setCustomValidity(</a:t>
                      </a:r>
                      <a:r>
                        <a:rPr lang="en-US" i="1" dirty="0" smtClean="0"/>
                        <a:t>message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validation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4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5" y="1627662"/>
            <a:ext cx="3408964" cy="3329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2" y="3799738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0"/>
            <a:ext cx="10515600" cy="2608263"/>
          </a:xfrm>
        </p:spPr>
        <p:txBody>
          <a:bodyPr>
            <a:normAutofit/>
          </a:bodyPr>
          <a:lstStyle/>
          <a:p>
            <a:r>
              <a:rPr lang="en-US" dirty="0" smtClean="0"/>
              <a:t>Format: MP3, </a:t>
            </a:r>
            <a:r>
              <a:rPr lang="en-US" dirty="0" err="1" smtClean="0"/>
              <a:t>Ogg</a:t>
            </a:r>
            <a:r>
              <a:rPr lang="en-US" dirty="0" smtClean="0"/>
              <a:t>, Wav</a:t>
            </a:r>
          </a:p>
          <a:p>
            <a:r>
              <a:rPr lang="en-US" dirty="0" smtClean="0"/>
              <a:t>Audio Data API (Working draft)</a:t>
            </a:r>
          </a:p>
          <a:p>
            <a:pPr lvl="1"/>
            <a:r>
              <a:rPr lang="en-US" dirty="0" smtClean="0"/>
              <a:t>Access raw audio data as it plays</a:t>
            </a:r>
          </a:p>
          <a:p>
            <a:pPr lvl="1"/>
            <a:r>
              <a:rPr lang="en-US" dirty="0" smtClean="0"/>
              <a:t>Generating / Manipulating sounds using JavaScript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0" y="1690688"/>
            <a:ext cx="6413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&lt;audio </a:t>
            </a:r>
            <a:r>
              <a:rPr lang="en-US" dirty="0" err="1" smtClean="0"/>
              <a:t>autoplay</a:t>
            </a:r>
            <a:r>
              <a:rPr lang="en-US" dirty="0" smtClean="0"/>
              <a:t> controls loop muted&gt;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source </a:t>
            </a:r>
            <a:r>
              <a:rPr lang="en-US" dirty="0" err="1"/>
              <a:t>src</a:t>
            </a:r>
            <a:r>
              <a:rPr lang="en-US" dirty="0"/>
              <a:t>=“music.mp3" type="audio/mpeg"&gt;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 smtClean="0"/>
              <a:t>=“music.ogg" </a:t>
            </a:r>
            <a:r>
              <a:rPr lang="en-US" dirty="0"/>
              <a:t>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7784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599"/>
            <a:ext cx="10515600" cy="2646363"/>
          </a:xfrm>
        </p:spPr>
        <p:txBody>
          <a:bodyPr/>
          <a:lstStyle/>
          <a:p>
            <a:r>
              <a:rPr lang="en-US" dirty="0" smtClean="0"/>
              <a:t>Format: MP4, </a:t>
            </a:r>
            <a:r>
              <a:rPr lang="en-US" dirty="0" err="1" smtClean="0"/>
              <a:t>WebM</a:t>
            </a:r>
            <a:r>
              <a:rPr lang="en-US" dirty="0" smtClean="0"/>
              <a:t>, 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smtClean="0"/>
              <a:t>Codec detection</a:t>
            </a:r>
          </a:p>
          <a:p>
            <a:pPr lvl="1"/>
            <a:r>
              <a:rPr lang="en-US" dirty="0" smtClean="0"/>
              <a:t>Type attribute</a:t>
            </a:r>
          </a:p>
          <a:p>
            <a:pPr lvl="1"/>
            <a:r>
              <a:rPr lang="en-US" sz="2000" dirty="0" smtClean="0"/>
              <a:t>API –</a:t>
            </a:r>
            <a:r>
              <a:rPr lang="en-US" sz="2000" i="1" dirty="0" smtClean="0"/>
              <a:t> video.canPlayType()</a:t>
            </a:r>
            <a:endParaRPr lang="en-US" i="1" dirty="0" smtClean="0"/>
          </a:p>
          <a:p>
            <a:r>
              <a:rPr lang="en-US" dirty="0" smtClean="0"/>
              <a:t>Subtitle / Time Tracked API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7867" y="1690688"/>
            <a:ext cx="90085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&lt;video id="video1" width="420"&gt;</a:t>
            </a:r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movie.mp4</a:t>
            </a:r>
            <a:r>
              <a:rPr lang="en-US" dirty="0"/>
              <a:t>" type</a:t>
            </a:r>
            <a:r>
              <a:rPr lang="en-US" dirty="0" smtClean="0"/>
              <a:t>=“video/mp4; codecs=avc1.42E01E,mp4a.40.2”&gt;</a:t>
            </a:r>
            <a:endParaRPr lang="en-US" dirty="0"/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movie.webm</a:t>
            </a:r>
            <a:r>
              <a:rPr lang="en-US" dirty="0" smtClean="0"/>
              <a:t>" </a:t>
            </a:r>
            <a:r>
              <a:rPr lang="en-US" dirty="0"/>
              <a:t>type="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r>
              <a:rPr lang="en-US" dirty="0" smtClean="0"/>
              <a:t>; codecs=vp8,vorbis"&gt;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video&gt;</a:t>
            </a:r>
          </a:p>
        </p:txBody>
      </p:sp>
    </p:spTree>
    <p:extLst>
      <p:ext uri="{BB962C8B-B14F-4D97-AF65-F5344CB8AC3E}">
        <p14:creationId xmlns:p14="http://schemas.microsoft.com/office/powerpoint/2010/main" val="1649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5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58" y="2404872"/>
            <a:ext cx="6343084" cy="2486490"/>
          </a:xfrm>
        </p:spPr>
      </p:pic>
    </p:spTree>
    <p:extLst>
      <p:ext uri="{BB962C8B-B14F-4D97-AF65-F5344CB8AC3E}">
        <p14:creationId xmlns:p14="http://schemas.microsoft.com/office/powerpoint/2010/main" val="389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1940147"/>
            <a:ext cx="6936826" cy="3391024"/>
          </a:xfrm>
        </p:spPr>
      </p:pic>
    </p:spTree>
    <p:extLst>
      <p:ext uri="{BB962C8B-B14F-4D97-AF65-F5344CB8AC3E}">
        <p14:creationId xmlns:p14="http://schemas.microsoft.com/office/powerpoint/2010/main" val="2652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MediaStream – Access to Camera &amp; Microphone</a:t>
            </a:r>
          </a:p>
          <a:p>
            <a:r>
              <a:rPr lang="en-US" dirty="0" smtClean="0"/>
              <a:t>RTCPeerConnection – Peer-to-Peer data connection </a:t>
            </a:r>
          </a:p>
          <a:p>
            <a:r>
              <a:rPr lang="en-US" dirty="0" smtClean="0"/>
              <a:t>RTCDataChannel – Peer-to-Peer exchange of arbitrary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-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22" y="1836992"/>
            <a:ext cx="5696190" cy="3551582"/>
          </a:xfrm>
        </p:spPr>
      </p:pic>
    </p:spTree>
    <p:extLst>
      <p:ext uri="{BB962C8B-B14F-4D97-AF65-F5344CB8AC3E}">
        <p14:creationId xmlns:p14="http://schemas.microsoft.com/office/powerpoint/2010/main" val="14141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– Peer-to-Peer data relay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56" y="1690688"/>
            <a:ext cx="6389112" cy="4351338"/>
          </a:xfrm>
        </p:spPr>
      </p:pic>
    </p:spTree>
    <p:extLst>
      <p:ext uri="{BB962C8B-B14F-4D97-AF65-F5344CB8AC3E}">
        <p14:creationId xmlns:p14="http://schemas.microsoft.com/office/powerpoint/2010/main" val="28022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938207"/>
            <a:ext cx="6335288" cy="36070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8" y="4937760"/>
            <a:ext cx="2406786" cy="152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3478" y="4760451"/>
            <a:ext cx="2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73" y="5129783"/>
            <a:ext cx="998029" cy="998029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8462896" y="5345000"/>
            <a:ext cx="526138" cy="5675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4" y="2643359"/>
            <a:ext cx="4536908" cy="2940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4" y="4898440"/>
            <a:ext cx="912292" cy="91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82" y="2080653"/>
            <a:ext cx="1344168" cy="224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2" y="2814911"/>
            <a:ext cx="1574800" cy="2031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08" y="3349113"/>
            <a:ext cx="1995678" cy="19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navigator.geolocation</a:t>
            </a:r>
          </a:p>
          <a:p>
            <a:r>
              <a:rPr lang="en-US" dirty="0" smtClean="0"/>
              <a:t>getCurrentPosition(successCallback, failureCallback, options);</a:t>
            </a:r>
          </a:p>
          <a:p>
            <a:r>
              <a:rPr lang="en-US" dirty="0" err="1" smtClean="0"/>
              <a:t>watchPosition</a:t>
            </a:r>
            <a:r>
              <a:rPr lang="en-US" dirty="0"/>
              <a:t>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failureCallback</a:t>
            </a:r>
            <a:r>
              <a:rPr lang="en-US" dirty="0"/>
              <a:t>, options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clearWatch</a:t>
            </a:r>
            <a:r>
              <a:rPr lang="en-US" dirty="0" smtClean="0"/>
              <a:t>( </a:t>
            </a:r>
            <a:r>
              <a:rPr lang="en-US" dirty="0" err="1" smtClean="0"/>
              <a:t>watchID</a:t>
            </a:r>
            <a:r>
              <a:rPr lang="en-US" dirty="0" smtClean="0"/>
              <a:t> );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79618"/>
              </p:ext>
            </p:extLst>
          </p:nvPr>
        </p:nvGraphicFramePr>
        <p:xfrm>
          <a:off x="1144905" y="4349750"/>
          <a:ext cx="99536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406"/>
                <a:gridCol w="2488406"/>
                <a:gridCol w="2488406"/>
                <a:gridCol w="248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enableHighAccuracy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milliseconds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maximumAge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milliseconds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2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- Position object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91599"/>
              </p:ext>
            </p:extLst>
          </p:nvPr>
        </p:nvGraphicFramePr>
        <p:xfrm>
          <a:off x="1400174" y="1825625"/>
          <a:ext cx="995362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5268"/>
                <a:gridCol w="6978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coords.latitude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coords.longitude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altitude in meters above the mean sea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altitude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coords.heading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heading as degrees clockwise from 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coords.speed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speed in meters per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of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the position was acquired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9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4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deviceorientation</a:t>
            </a:r>
            <a:r>
              <a:rPr lang="en-US" dirty="0" smtClean="0">
                <a:latin typeface="+mj-lt"/>
              </a:rPr>
              <a:t>’, callback);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devicemotion</a:t>
            </a:r>
            <a:r>
              <a:rPr lang="en-US" dirty="0" smtClean="0">
                <a:latin typeface="+mj-lt"/>
              </a:rPr>
              <a:t>’,callback);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3" y="4001294"/>
            <a:ext cx="4743450" cy="2619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73" y="553453"/>
            <a:ext cx="3646469" cy="31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0" y="1901771"/>
            <a:ext cx="940952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35189" cy="222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Notification.requestPermission</a:t>
            </a:r>
            <a:r>
              <a:rPr lang="en-US" dirty="0" smtClean="0">
                <a:latin typeface="+mj-lt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new Notification(‘title’, {</a:t>
            </a:r>
            <a:r>
              <a:rPr lang="en-US" dirty="0" err="1" smtClean="0">
                <a:latin typeface="+mj-lt"/>
              </a:rPr>
              <a:t>body:’message</a:t>
            </a:r>
            <a:r>
              <a:rPr lang="en-US" dirty="0" smtClean="0">
                <a:latin typeface="+mj-lt"/>
              </a:rPr>
              <a:t>’} 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});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21" y="4623928"/>
            <a:ext cx="4775200" cy="1257300"/>
          </a:xfrm>
        </p:spPr>
      </p:pic>
    </p:spTree>
    <p:extLst>
      <p:ext uri="{BB962C8B-B14F-4D97-AF65-F5344CB8AC3E}">
        <p14:creationId xmlns:p14="http://schemas.microsoft.com/office/powerpoint/2010/main" val="289856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Let’s try it real quick)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8" y="3566160"/>
            <a:ext cx="2286231" cy="228623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33" y="1836513"/>
            <a:ext cx="5459617" cy="240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6" y="3380041"/>
            <a:ext cx="49149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8533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139696"/>
            <a:ext cx="4872863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draggable</a:t>
            </a:r>
          </a:p>
          <a:p>
            <a:r>
              <a:rPr lang="en-US" sz="2400" dirty="0" smtClean="0">
                <a:latin typeface="+mj-lt"/>
              </a:rPr>
              <a:t>draggable=“true”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dragging</a:t>
            </a:r>
          </a:p>
          <a:p>
            <a:r>
              <a:rPr lang="en-US" sz="2400" dirty="0" smtClean="0">
                <a:latin typeface="+mj-lt"/>
              </a:rPr>
              <a:t>ondragstart 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e.dataTransfer.setData(k, v);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8533"/>
          </a:xfrm>
        </p:spPr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419088" y="2139696"/>
            <a:ext cx="4936300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droppable</a:t>
            </a:r>
          </a:p>
          <a:p>
            <a:r>
              <a:rPr lang="en-US" sz="2400" dirty="0" smtClean="0">
                <a:latin typeface="+mj-lt"/>
              </a:rPr>
              <a:t>ondragover event &gt;&gt;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e.preventDefault();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Finish dragging</a:t>
            </a:r>
          </a:p>
          <a:p>
            <a:r>
              <a:rPr lang="en-US" sz="2400" dirty="0" smtClean="0">
                <a:latin typeface="+mj-lt"/>
              </a:rPr>
              <a:t>ondrop 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e.preventDefault();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e.dataTransfer.getData(k);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767451" y="1681163"/>
            <a:ext cx="118237" cy="4402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DataTransfer</a:t>
            </a:r>
            <a:r>
              <a:rPr lang="en-US" dirty="0" smtClean="0"/>
              <a:t>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194281"/>
              </p:ext>
            </p:extLst>
          </p:nvPr>
        </p:nvGraphicFramePr>
        <p:xfrm>
          <a:off x="1095374" y="1825625"/>
          <a:ext cx="49244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1"/>
                <a:gridCol w="3114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dropEffect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FileList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StringList</a:t>
                      </a:r>
                      <a:endParaRPr lang="en-US" dirty="0"/>
                    </a:p>
                  </a:txBody>
                  <a:tcPr marL="45057" marR="45057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640402"/>
              </p:ext>
            </p:extLst>
          </p:nvPr>
        </p:nvGraphicFramePr>
        <p:xfrm>
          <a:off x="6829426" y="1825625"/>
          <a:ext cx="42100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setData</a:t>
                      </a:r>
                      <a:r>
                        <a:rPr lang="en-US" dirty="0" smtClean="0"/>
                        <a:t>(type,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clearData</a:t>
                      </a:r>
                      <a:r>
                        <a:rPr lang="en-US" dirty="0" smtClean="0"/>
                        <a:t>([type])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setDragImage</a:t>
                      </a:r>
                      <a:r>
                        <a:rPr lang="en-US" dirty="0" smtClean="0"/>
                        <a:t>(image,</a:t>
                      </a:r>
                      <a:r>
                        <a:rPr lang="en-US" baseline="0" dirty="0" smtClean="0"/>
                        <a:t> x-offset, y-offset)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Editable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64" y="1934963"/>
            <a:ext cx="4762500" cy="2381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7" y="2517380"/>
            <a:ext cx="4534933" cy="26676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5171317"/>
            <a:ext cx="9144000" cy="91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>
                <a:latin typeface="+mn-lt"/>
              </a:rPr>
              <a:t>&lt; Native support WYSIWYG editor &gt;</a:t>
            </a:r>
            <a:endParaRPr lang="en-US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5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87" y="1825625"/>
            <a:ext cx="3502625" cy="435133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86844"/>
            <a:ext cx="2628900" cy="262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99" y="2686844"/>
            <a:ext cx="2689225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15" y="1690688"/>
            <a:ext cx="4498428" cy="4115584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defined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022" y="2501899"/>
            <a:ext cx="8002778" cy="36750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“Safely enables cross-origin communication”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2862262"/>
            <a:ext cx="265728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- Receiver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97000" y="1825625"/>
            <a:ext cx="9956800" cy="4351338"/>
          </a:xfrm>
        </p:spPr>
        <p:txBody>
          <a:bodyPr/>
          <a:lstStyle/>
          <a:p>
            <a:r>
              <a:rPr lang="en-US" dirty="0" smtClean="0"/>
              <a:t>Listen for “message”</a:t>
            </a:r>
          </a:p>
          <a:p>
            <a:r>
              <a:rPr lang="en-US" dirty="0" smtClean="0"/>
              <a:t>Check if sender can be trusted</a:t>
            </a:r>
          </a:p>
          <a:p>
            <a:r>
              <a:rPr lang="en-US" dirty="0" smtClean="0"/>
              <a:t>Take action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2209800"/>
            <a:ext cx="3810000" cy="381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7000" y="3822700"/>
            <a:ext cx="5003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window.addEventListener</a:t>
            </a:r>
            <a:r>
              <a:rPr lang="en-US" dirty="0"/>
              <a:t>('message', function(e) {</a:t>
            </a:r>
          </a:p>
          <a:p>
            <a:r>
              <a:rPr lang="en-US" dirty="0" smtClean="0"/>
              <a:t>      if </a:t>
            </a:r>
            <a:r>
              <a:rPr lang="en-US" dirty="0"/>
              <a:t>(e.origin == 'http://127.0.0.1') {</a:t>
            </a:r>
          </a:p>
          <a:p>
            <a:r>
              <a:rPr lang="en-US" dirty="0" smtClean="0"/>
              <a:t>           //do something with e.data</a:t>
            </a:r>
            <a:endParaRPr lang="en-US" dirty="0"/>
          </a:p>
          <a:p>
            <a:r>
              <a:rPr lang="en-US" dirty="0" smtClean="0"/>
              <a:t>      }</a:t>
            </a:r>
            <a:endParaRPr lang="en-US" dirty="0"/>
          </a:p>
          <a:p>
            <a:r>
              <a:rPr lang="en-US" dirty="0" smtClean="0"/>
              <a:t>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-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00" y="1825625"/>
            <a:ext cx="9448800" cy="4295775"/>
          </a:xfrm>
        </p:spPr>
        <p:txBody>
          <a:bodyPr/>
          <a:lstStyle/>
          <a:p>
            <a:r>
              <a:rPr lang="en-US" dirty="0" smtClean="0"/>
              <a:t>Make sure that target is corrected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37" y="2468562"/>
            <a:ext cx="2786063" cy="3219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300" y="3529487"/>
            <a:ext cx="509270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smtClean="0"/>
              <a:t>target.postMessage(input.value, 'http</a:t>
            </a:r>
            <a:r>
              <a:rPr lang="en-US" dirty="0"/>
              <a:t>://localhost');</a:t>
            </a:r>
          </a:p>
        </p:txBody>
      </p:sp>
    </p:spTree>
    <p:extLst>
      <p:ext uri="{BB962C8B-B14F-4D97-AF65-F5344CB8AC3E}">
        <p14:creationId xmlns:p14="http://schemas.microsoft.com/office/powerpoint/2010/main" val="41286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9" y="1608007"/>
            <a:ext cx="4400550" cy="23241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65" y="3054663"/>
            <a:ext cx="4009653" cy="17548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3" y="4434268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is single thread!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running scripts = Browser freezed</a:t>
            </a:r>
          </a:p>
        </p:txBody>
      </p:sp>
    </p:spTree>
    <p:extLst>
      <p:ext uri="{BB962C8B-B14F-4D97-AF65-F5344CB8AC3E}">
        <p14:creationId xmlns:p14="http://schemas.microsoft.com/office/powerpoint/2010/main" val="34013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- Message passing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183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58170"/>
            <a:ext cx="4910137" cy="3931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var worker = new Worker(‘&lt;script file&gt;’);</a:t>
            </a:r>
          </a:p>
          <a:p>
            <a:pPr marL="0" indent="0">
              <a:buNone/>
            </a:pPr>
            <a:r>
              <a:rPr lang="en-US" sz="2400" dirty="0" smtClean="0"/>
              <a:t>worker.postMessage(‘&lt;msg&gt;’);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worker.addEventListener(‘message’,</a:t>
            </a:r>
          </a:p>
          <a:p>
            <a:pPr marL="0" indent="0">
              <a:buNone/>
            </a:pPr>
            <a:r>
              <a:rPr lang="en-US" sz="2400" dirty="0" smtClean="0"/>
              <a:t>    function(e)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//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err="1" smtClean="0"/>
              <a:t>worker.terminate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n-US" dirty="0"/>
              <a:t>Worker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258170"/>
            <a:ext cx="5183188" cy="393149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self.addEventListener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function(e) 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});</a:t>
            </a:r>
          </a:p>
          <a:p>
            <a:pPr marL="0" indent="0">
              <a:buNone/>
            </a:pPr>
            <a:r>
              <a:rPr lang="en-US" sz="2400" dirty="0" err="1" smtClean="0"/>
              <a:t>self.postMessage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self.close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49926" y="1690688"/>
            <a:ext cx="101600" cy="4656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–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3242"/>
            <a:ext cx="5157787" cy="4106421"/>
          </a:xfrm>
        </p:spPr>
        <p:txBody>
          <a:bodyPr/>
          <a:lstStyle/>
          <a:p>
            <a:r>
              <a:rPr lang="en-US" dirty="0" smtClean="0"/>
              <a:t>navigator object</a:t>
            </a:r>
          </a:p>
          <a:p>
            <a:r>
              <a:rPr lang="en-US" dirty="0" smtClean="0"/>
              <a:t>location object [read only]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() / </a:t>
            </a:r>
            <a:r>
              <a:rPr lang="en-US" dirty="0" err="1" smtClean="0"/>
              <a:t>clearTimeout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() /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Application Cache</a:t>
            </a:r>
          </a:p>
          <a:p>
            <a:r>
              <a:rPr lang="en-US" dirty="0" err="1" smtClean="0"/>
              <a:t>importScripts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NOT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3242"/>
            <a:ext cx="5183188" cy="4106421"/>
          </a:xfrm>
        </p:spPr>
        <p:txBody>
          <a:bodyPr/>
          <a:lstStyle/>
          <a:p>
            <a:r>
              <a:rPr lang="en-US" dirty="0" smtClean="0"/>
              <a:t>DOM</a:t>
            </a:r>
          </a:p>
          <a:p>
            <a:r>
              <a:rPr lang="en-US" dirty="0" smtClean="0"/>
              <a:t>window object</a:t>
            </a:r>
          </a:p>
          <a:p>
            <a:r>
              <a:rPr lang="en-US" dirty="0" smtClean="0"/>
              <a:t>document object</a:t>
            </a:r>
          </a:p>
          <a:p>
            <a:r>
              <a:rPr lang="en-US" dirty="0" smtClean="0"/>
              <a:t>parent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15" y="2268713"/>
            <a:ext cx="3470278" cy="1487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28" y="1097819"/>
            <a:ext cx="23907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5" y="920150"/>
            <a:ext cx="3404793" cy="22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1" y="4408714"/>
            <a:ext cx="2386766" cy="1843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918">
            <a:off x="3565284" y="1127133"/>
            <a:ext cx="1313346" cy="1482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132">
            <a:off x="7501061" y="1426486"/>
            <a:ext cx="1097185" cy="123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5" y="3516085"/>
            <a:ext cx="3797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type of data</a:t>
            </a:r>
          </a:p>
          <a:p>
            <a:pPr lvl="1"/>
            <a:r>
              <a:rPr lang="en-US" dirty="0" smtClean="0"/>
              <a:t>FormData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 smtClean="0"/>
              <a:t>ArrayBuffer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FormData: Before &amp; After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2248" y="1689736"/>
            <a:ext cx="499567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Construct raw data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escape(val1)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 + escape(val2);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Construct from HTML form</a:t>
            </a:r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escape(forms[0].p1)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</a:t>
            </a:r>
            <a:r>
              <a:rPr lang="en-US" sz="2000" dirty="0"/>
              <a:t>+ </a:t>
            </a:r>
            <a:r>
              <a:rPr lang="en-US" sz="2000" dirty="0" smtClean="0"/>
              <a:t>escape(forms[0</a:t>
            </a:r>
            <a:r>
              <a:rPr lang="en-US" sz="2000" dirty="0"/>
              <a:t>].</a:t>
            </a:r>
            <a:r>
              <a:rPr lang="en-US" sz="2000" dirty="0" smtClean="0"/>
              <a:t>p2)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9480" y="1690688"/>
            <a:ext cx="460552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</a:t>
            </a:r>
            <a:r>
              <a:rPr lang="en-US" sz="2000" dirty="0"/>
              <a:t>formData = new FormData();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(‘param1’, ‘val1’);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(‘param2’, ‘val2’);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formData = new FormData(form);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2555051"/>
            <a:ext cx="816602" cy="432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4929443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 – Before &amp; After (cont.)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681163"/>
            <a:ext cx="4625975" cy="4768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Ajax File Upload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37" y="2697481"/>
            <a:ext cx="2759394" cy="2490470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5669280" y="2157984"/>
            <a:ext cx="5686108" cy="4031679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fileInput </a:t>
            </a:r>
            <a:r>
              <a:rPr lang="en-US" sz="2000" dirty="0"/>
              <a:t>= document.getElementById(‘fileInput</a:t>
            </a:r>
            <a:r>
              <a:rPr lang="en-US" sz="2000" dirty="0" smtClean="0"/>
              <a:t>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ar file = fileInput.files[0];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formData = new FormData();</a:t>
            </a:r>
          </a:p>
          <a:p>
            <a:pPr marL="0" indent="0">
              <a:buNone/>
            </a:pPr>
            <a:r>
              <a:rPr lang="en-US" sz="2000" dirty="0"/>
              <a:t>formData.append(file.name, file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xhr.send(formData);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4" y="3677000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Level 2	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 (CORS)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4" y="2642059"/>
            <a:ext cx="5015873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829" y="1498294"/>
            <a:ext cx="7109012" cy="35990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Access-Control-Allow-Origin: </a:t>
            </a:r>
            <a:r>
              <a:rPr lang="en-US" dirty="0" smtClean="0">
                <a:hlinkClick r:id="rId3"/>
              </a:rPr>
              <a:t>http://a.com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Access-Control-Allow-Origin: 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0" y="2933047"/>
            <a:ext cx="4708501" cy="34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update from the server without polling!</a:t>
            </a:r>
          </a:p>
          <a:p>
            <a:r>
              <a:rPr lang="en-US" dirty="0" smtClean="0"/>
              <a:t>Single long-lived HTTP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3" y="3078835"/>
            <a:ext cx="6044196" cy="34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625435"/>
            <a:ext cx="5157787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2363" y="1103010"/>
            <a:ext cx="4885212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var ss = new EventSource(‘url’);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Receive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ss.addEventListener(‘message’, function(e) {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   // e.data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b="1" dirty="0" smtClean="0"/>
              <a:t>Receive Custom Event</a:t>
            </a:r>
          </a:p>
          <a:p>
            <a:pPr marL="0" indent="0">
              <a:buNone/>
            </a:pPr>
            <a:r>
              <a:rPr lang="en-US" sz="2400" smtClean="0">
                <a:latin typeface="+mj-lt"/>
              </a:rPr>
              <a:t>ss.addEventListener(‘&lt;event&gt;’, </a:t>
            </a:r>
            <a:r>
              <a:rPr lang="en-US" sz="2400" dirty="0" smtClean="0">
                <a:latin typeface="+mj-lt"/>
              </a:rPr>
              <a:t>function(e) { e.data });</a:t>
            </a:r>
          </a:p>
          <a:p>
            <a:pPr marL="0" indent="0">
              <a:buNone/>
            </a:pPr>
            <a:r>
              <a:rPr lang="en-US" b="1" dirty="0" smtClean="0"/>
              <a:t>Close connection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ss.close();</a:t>
            </a:r>
            <a:endParaRPr lang="en-US" sz="24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625435"/>
            <a:ext cx="5183188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Server Side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38506" y="1103010"/>
            <a:ext cx="4916881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Content-Type: text/event-stream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Send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data: hi there\n\n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Send Custom Event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event: greeting\n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data: how do you do?\n\n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1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Receive data from server using server-sent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1825625"/>
            <a:ext cx="10009632" cy="4351338"/>
          </a:xfrm>
        </p:spPr>
        <p:txBody>
          <a:bodyPr/>
          <a:lstStyle/>
          <a:p>
            <a:r>
              <a:rPr lang="en-US" dirty="0" smtClean="0"/>
              <a:t>Maintain an open HTTP connection</a:t>
            </a:r>
          </a:p>
          <a:p>
            <a:r>
              <a:rPr lang="en-US" dirty="0" smtClean="0"/>
              <a:t>Auto reconnect event streams if disrupted</a:t>
            </a:r>
          </a:p>
          <a:p>
            <a:r>
              <a:rPr lang="en-US" dirty="0" smtClean="0"/>
              <a:t>Might not suitable on some server; Apache vs Node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connection to a server to send/receive messages</a:t>
            </a:r>
          </a:p>
          <a:p>
            <a:r>
              <a:rPr lang="en-US" dirty="0" smtClean="0"/>
              <a:t>Smaller overhead than HTTP protocol</a:t>
            </a:r>
          </a:p>
          <a:p>
            <a:r>
              <a:rPr lang="en-US" dirty="0" smtClean="0"/>
              <a:t>Full deplex message sending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06" y="2957827"/>
            <a:ext cx="5949129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is </a:t>
            </a:r>
            <a:r>
              <a:rPr lang="en-US" dirty="0" smtClean="0"/>
              <a:t>now complete!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Some time in 2007 - Oct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2" y="667512"/>
            <a:ext cx="7143397" cy="5363147"/>
          </a:xfrm>
        </p:spPr>
      </p:pic>
    </p:spTree>
    <p:extLst>
      <p:ext uri="{BB962C8B-B14F-4D97-AF65-F5344CB8AC3E}">
        <p14:creationId xmlns:p14="http://schemas.microsoft.com/office/powerpoint/2010/main" val="11198107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- Handshake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10" y="1825625"/>
            <a:ext cx="5376380" cy="4351338"/>
          </a:xfrm>
        </p:spPr>
      </p:pic>
    </p:spTree>
    <p:extLst>
      <p:ext uri="{BB962C8B-B14F-4D97-AF65-F5344CB8AC3E}">
        <p14:creationId xmlns:p14="http://schemas.microsoft.com/office/powerpoint/2010/main" val="3263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-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1250" y="1905000"/>
            <a:ext cx="9969500" cy="382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400" dirty="0" smtClean="0"/>
              <a:t>  var connection = new WebSocket(‘ws://server.com/echo’, [‘soap’, ‘xmpp’]);</a:t>
            </a:r>
          </a:p>
          <a:p>
            <a:endParaRPr lang="en-US" sz="2400" dirty="0" smtClean="0"/>
          </a:p>
          <a:p>
            <a:r>
              <a:rPr lang="en-US" sz="2400" dirty="0" smtClean="0"/>
              <a:t>  connection.onopen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connection.send(‘&lt;message&gt;’);  // send message to server</a:t>
            </a:r>
            <a:endParaRPr lang="en-US" sz="2400" dirty="0"/>
          </a:p>
          <a:p>
            <a:r>
              <a:rPr lang="en-US" sz="2400" dirty="0" smtClean="0"/>
              <a:t>  };</a:t>
            </a:r>
          </a:p>
          <a:p>
            <a:endParaRPr lang="en-US" sz="2400" dirty="0" smtClean="0"/>
          </a:p>
          <a:p>
            <a:r>
              <a:rPr lang="en-US" sz="2400" dirty="0" smtClean="0"/>
              <a:t>  connection.onmessage = function(e) {</a:t>
            </a:r>
          </a:p>
          <a:p>
            <a:r>
              <a:rPr lang="en-US" sz="2400" dirty="0" smtClean="0"/>
              <a:t>      console.log(‘Server :’ + e.data);  // receive message from server</a:t>
            </a:r>
          </a:p>
          <a:p>
            <a:r>
              <a:rPr lang="en-US" sz="2400" dirty="0" smtClean="0"/>
              <a:t>  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&amp;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6" y="3380658"/>
            <a:ext cx="4963737" cy="27921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5" y="1690688"/>
            <a:ext cx="6867525" cy="4295775"/>
          </a:xfrm>
        </p:spPr>
      </p:pic>
    </p:spTree>
    <p:extLst>
      <p:ext uri="{BB962C8B-B14F-4D97-AF65-F5344CB8AC3E}">
        <p14:creationId xmlns:p14="http://schemas.microsoft.com/office/powerpoint/2010/main" val="40347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– How?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76" y="1898777"/>
            <a:ext cx="4553932" cy="14171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smtClean="0">
                <a:latin typeface="+mj-lt"/>
              </a:rPr>
              <a:t>html manifest=“cache.manifest”&gt;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...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26758" y="3315973"/>
            <a:ext cx="4929434" cy="1640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CACHE MANIFEST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://www.example.com/page1.html</a:t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://www.example.com/page2.html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53" y="4572000"/>
            <a:ext cx="1507493" cy="15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-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144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769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resource to cache explicitly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to bypass the cache; get from network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FALLBACK: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and its</a:t>
                      </a:r>
                      <a:r>
                        <a:rPr lang="en-US" baseline="0" dirty="0" smtClean="0"/>
                        <a:t> alternative when a resource is inaccessible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8424" y="3792071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CACHE:</a:t>
            </a:r>
          </a:p>
          <a:p>
            <a:r>
              <a:rPr lang="en-US" dirty="0" smtClean="0"/>
              <a:t>Index.html</a:t>
            </a:r>
          </a:p>
          <a:p>
            <a:endParaRPr lang="en-US" dirty="0" smtClean="0"/>
          </a:p>
          <a:p>
            <a:r>
              <a:rPr lang="en-US" dirty="0" smtClean="0"/>
              <a:t>NETWORK:</a:t>
            </a:r>
          </a:p>
          <a:p>
            <a:r>
              <a:rPr lang="en-US" dirty="0" smtClean="0"/>
              <a:t>/api/</a:t>
            </a:r>
          </a:p>
          <a:p>
            <a:endParaRPr lang="en-US" dirty="0"/>
          </a:p>
          <a:p>
            <a:r>
              <a:rPr lang="en-US" dirty="0" smtClean="0"/>
              <a:t>FALLBACK:</a:t>
            </a:r>
          </a:p>
          <a:p>
            <a:r>
              <a:rPr lang="en-US" dirty="0" smtClean="0"/>
              <a:t>/example/	network_error.html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pages with application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91" y="4334256"/>
            <a:ext cx="2353454" cy="1568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69" y="1690688"/>
            <a:ext cx="4698413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825625"/>
            <a:ext cx="10201656" cy="4351338"/>
          </a:xfrm>
        </p:spPr>
        <p:txBody>
          <a:bodyPr/>
          <a:lstStyle/>
          <a:p>
            <a:r>
              <a:rPr lang="en-US" dirty="0" smtClean="0"/>
              <a:t>Cookies are always sent to server</a:t>
            </a:r>
          </a:p>
          <a:p>
            <a:r>
              <a:rPr lang="en-US" dirty="0"/>
              <a:t>4</a:t>
            </a:r>
            <a:r>
              <a:rPr lang="en-US" dirty="0" smtClean="0"/>
              <a:t>095 bytes limit / cookie – it’s just not enough!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40" y="2643744"/>
            <a:ext cx="2717860" cy="35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62" y="1825625"/>
            <a:ext cx="10241437" cy="4351338"/>
          </a:xfrm>
        </p:spPr>
        <p:txBody>
          <a:bodyPr/>
          <a:lstStyle/>
          <a:p>
            <a:r>
              <a:rPr lang="en-US" dirty="0" smtClean="0"/>
              <a:t>Key / Value pair – value are store as string</a:t>
            </a:r>
          </a:p>
          <a:p>
            <a:r>
              <a:rPr lang="en-US" dirty="0" smtClean="0"/>
              <a:t>Persist over session</a:t>
            </a:r>
          </a:p>
          <a:p>
            <a:r>
              <a:rPr lang="en-US" dirty="0" smtClean="0"/>
              <a:t>Store locally</a:t>
            </a:r>
          </a:p>
          <a:p>
            <a:r>
              <a:rPr lang="en-US" dirty="0" smtClean="0"/>
              <a:t>5 megabytes storage space per origin</a:t>
            </a:r>
          </a:p>
          <a:p>
            <a:pPr lvl="1"/>
            <a:r>
              <a:rPr lang="en-US" dirty="0" smtClean="0"/>
              <a:t>https://domain.com</a:t>
            </a:r>
          </a:p>
          <a:p>
            <a:pPr lvl="1"/>
            <a:r>
              <a:rPr lang="en-US" dirty="0" smtClean="0"/>
              <a:t>http://domain.com</a:t>
            </a:r>
          </a:p>
          <a:p>
            <a:pPr lvl="1"/>
            <a:r>
              <a:rPr lang="en-US" dirty="0" smtClean="0"/>
              <a:t>http://domain.com:8080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7" y="3030456"/>
            <a:ext cx="2792412" cy="27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window.localStorage</a:t>
            </a:r>
          </a:p>
          <a:p>
            <a:r>
              <a:rPr lang="en-US" dirty="0" smtClean="0"/>
              <a:t>window.sessionStorage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460605"/>
              </p:ext>
            </p:extLst>
          </p:nvPr>
        </p:nvGraphicFramePr>
        <p:xfrm>
          <a:off x="6172200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,</a:t>
                      </a:r>
                      <a:r>
                        <a:rPr lang="en-US" i="1" baseline="0" dirty="0" smtClean="0"/>
                        <a:t> value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key-value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removeItem(</a:t>
                      </a:r>
                      <a:r>
                        <a:rPr lang="en-US" i="1" dirty="0" smtClean="0"/>
                        <a:t>key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all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number of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key(</a:t>
                      </a:r>
                      <a:r>
                        <a:rPr lang="en-US" i="1" dirty="0" smtClean="0"/>
                        <a:t>index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key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5678" y="2582944"/>
            <a:ext cx="4304122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Before: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input.value;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82944"/>
            <a:ext cx="5181600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Now: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name;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size;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].lastModifiedDate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55" y="4379953"/>
            <a:ext cx="1207450" cy="1394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72" y="1290688"/>
            <a:ext cx="3013057" cy="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72" y="1918648"/>
            <a:ext cx="34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 – FileReader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43584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var r = new FileReader();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r.onload = function(e)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console.log(e.target.result);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var f = input.files[0];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r.readAsText(f);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342424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Reader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FileReader.readAsBinaryString(f)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FileReader.readAsText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FileReader.readAsDataURL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FileReader.readAsArrayBuffer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396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image preview w/o uploading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Graphics &amp; Effects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&lt;canvas width=“300” height=“225”&gt; &lt;/canvas&gt;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345440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98" y="3471676"/>
            <a:ext cx="4248402" cy="2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API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javascript to draw shapes inside canvas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ctx.fillStyle </a:t>
            </a:r>
            <a:r>
              <a:rPr lang="en-US" dirty="0">
                <a:latin typeface="+mj-lt"/>
              </a:rPr>
              <a:t>= "#FF0000</a:t>
            </a:r>
            <a:r>
              <a:rPr lang="en-US" dirty="0" smtClean="0">
                <a:latin typeface="+mj-lt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ctx.strokeRect(10,10,200,100);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ctx.font </a:t>
            </a:r>
            <a:r>
              <a:rPr lang="en-US" dirty="0">
                <a:latin typeface="+mj-lt"/>
              </a:rPr>
              <a:t>= "30px Arial";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ctx.strokeText</a:t>
            </a:r>
            <a:r>
              <a:rPr lang="en-US" dirty="0">
                <a:latin typeface="+mj-lt"/>
              </a:rPr>
              <a:t>("Hello World",10,160);</a:t>
            </a:r>
          </a:p>
        </p:txBody>
      </p:sp>
    </p:spTree>
    <p:extLst>
      <p:ext uri="{BB962C8B-B14F-4D97-AF65-F5344CB8AC3E}">
        <p14:creationId xmlns:p14="http://schemas.microsoft.com/office/powerpoint/2010/main" val="31667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– 3D version of canvas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41" y="2615813"/>
            <a:ext cx="4471833" cy="33495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81" y="2615813"/>
            <a:ext cx="4742269" cy="33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 a picture using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Tag!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(meh)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8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9" y="827065"/>
            <a:ext cx="5099620" cy="324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14" y="827065"/>
            <a:ext cx="3866667" cy="28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9" y="3646113"/>
            <a:ext cx="4191002" cy="265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6" y="4068196"/>
            <a:ext cx="2786743" cy="23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– Modules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</a:p>
          <a:p>
            <a:r>
              <a:rPr lang="en-US" dirty="0" smtClean="0"/>
              <a:t>Backgrounds &amp; Borders</a:t>
            </a:r>
          </a:p>
          <a:p>
            <a:r>
              <a:rPr lang="en-US" dirty="0" smtClean="0"/>
              <a:t>Text effect</a:t>
            </a:r>
          </a:p>
          <a:p>
            <a:r>
              <a:rPr lang="en-US" dirty="0" smtClean="0"/>
              <a:t>2D/3D transformation</a:t>
            </a:r>
          </a:p>
          <a:p>
            <a:r>
              <a:rPr lang="en-US" dirty="0" smtClean="0"/>
              <a:t>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46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box-sizing: border-box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2493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2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Resize background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background-size: 100% 100%;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background on a single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background: url(‘bg1.png’), url(‘bg2.png’);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3461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corner</a:t>
            </a:r>
            <a:br>
              <a:rPr lang="en-US" dirty="0" smtClean="0"/>
            </a:br>
            <a:r>
              <a:rPr lang="en-US" dirty="0" smtClean="0"/>
              <a:t>	border-radius: 5px;</a:t>
            </a:r>
          </a:p>
          <a:p>
            <a:endParaRPr lang="en-US" dirty="0"/>
          </a:p>
          <a:p>
            <a:r>
              <a:rPr lang="en-US" dirty="0" smtClean="0"/>
              <a:t>3D effect</a:t>
            </a:r>
            <a:br>
              <a:rPr lang="en-US" dirty="0" smtClean="0"/>
            </a:br>
            <a:r>
              <a:rPr lang="en-US" dirty="0" smtClean="0"/>
              <a:t>	box-shadow: &lt;x offset&gt; &lt;y  offset&gt; &lt;blur spread&gt; &lt;color&gt;;</a:t>
            </a:r>
          </a:p>
          <a:p>
            <a:endParaRPr lang="en-US" dirty="0"/>
          </a:p>
          <a:p>
            <a:r>
              <a:rPr lang="en-US" dirty="0" smtClean="0"/>
              <a:t>Border image</a:t>
            </a:r>
            <a:br>
              <a:rPr lang="en-US" dirty="0" smtClean="0"/>
            </a:br>
            <a:r>
              <a:rPr lang="en-US" dirty="0" smtClean="0"/>
              <a:t>	border-image: &lt;image&gt; &lt;border area size&gt; &lt;repeatness&gt;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25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br>
              <a:rPr lang="en-US" dirty="0" smtClean="0"/>
            </a:br>
            <a:r>
              <a:rPr lang="en-US" dirty="0" smtClean="0"/>
              <a:t>	text-shadow: &lt;x offset&gt; &lt;y offset&gt; &lt;blur&gt; &lt;color&gt;;</a:t>
            </a:r>
          </a:p>
          <a:p>
            <a:endParaRPr lang="en-US" dirty="0"/>
          </a:p>
          <a:p>
            <a:r>
              <a:rPr lang="en-US" dirty="0" smtClean="0"/>
              <a:t>Word wrap</a:t>
            </a:r>
            <a:br>
              <a:rPr lang="en-US" dirty="0" smtClean="0"/>
            </a:br>
            <a:r>
              <a:rPr lang="en-US" dirty="0" smtClean="0"/>
              <a:t>	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28915984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2D/3D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translate(x, y) </a:t>
            </a:r>
          </a:p>
          <a:p>
            <a:r>
              <a:rPr lang="en-US" dirty="0" smtClean="0"/>
              <a:t>rotate(angle) </a:t>
            </a:r>
          </a:p>
          <a:p>
            <a:r>
              <a:rPr lang="en-US" dirty="0" smtClean="0"/>
              <a:t>scale(x-axis, y-axis)</a:t>
            </a:r>
          </a:p>
          <a:p>
            <a:r>
              <a:rPr lang="en-US" dirty="0" smtClean="0"/>
              <a:t>skew(x-angle, y-angle)</a:t>
            </a:r>
          </a:p>
          <a:p>
            <a:r>
              <a:rPr lang="en-US" dirty="0" smtClean="0"/>
              <a:t>matrix(n,n,n,n,n,n)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translate3d(x, y, z)</a:t>
            </a:r>
          </a:p>
          <a:p>
            <a:r>
              <a:rPr lang="en-US" dirty="0" smtClean="0"/>
              <a:t>rotate3d(x, y, z, angle)</a:t>
            </a:r>
          </a:p>
          <a:p>
            <a:r>
              <a:rPr lang="en-US" dirty="0" smtClean="0"/>
              <a:t>scale3d(x, y, z)</a:t>
            </a:r>
          </a:p>
          <a:p>
            <a:r>
              <a:rPr lang="en-US" dirty="0" smtClean="0"/>
              <a:t>perspective(n)</a:t>
            </a:r>
          </a:p>
          <a:p>
            <a:r>
              <a:rPr lang="en-US" dirty="0" smtClean="0"/>
              <a:t>matrix3d(n,... &lt;16&gt;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9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property</a:t>
            </a:r>
          </a:p>
          <a:p>
            <a:r>
              <a:rPr lang="en-US" dirty="0" smtClean="0"/>
              <a:t>@keyframes rules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div { animation: colorhue 5s infinite;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@keyframes colorhue 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0%		{ background: red;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50%		{ background: blue;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100%	{ background: green;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71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022600"/>
            <a:ext cx="2838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7345</TotalTime>
  <Words>1886</Words>
  <Application>Microsoft Office PowerPoint</Application>
  <PresentationFormat>Widescreen</PresentationFormat>
  <Paragraphs>552</Paragraphs>
  <Slides>100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Cordia New</vt:lpstr>
      <vt:lpstr>Office Theme</vt:lpstr>
      <vt:lpstr>HTML5</vt:lpstr>
      <vt:lpstr>Course Objectives</vt:lpstr>
      <vt:lpstr>Topics</vt:lpstr>
      <vt:lpstr>PowerPoint Presentation</vt:lpstr>
      <vt:lpstr>Who defined HTML?</vt:lpstr>
      <vt:lpstr>PowerPoint Presentation</vt:lpstr>
      <vt:lpstr>HTML5 is now complete!</vt:lpstr>
      <vt:lpstr>Semantics</vt:lpstr>
      <vt:lpstr>New Tag!</vt:lpstr>
      <vt:lpstr>PowerPoint Presentation</vt:lpstr>
      <vt:lpstr>PowerPoint Presentation</vt:lpstr>
      <vt:lpstr>PowerPoint Presentation</vt:lpstr>
      <vt:lpstr>Example</vt:lpstr>
      <vt:lpstr>New Form!</vt:lpstr>
      <vt:lpstr>Form – New Attributes</vt:lpstr>
      <vt:lpstr>Example</vt:lpstr>
      <vt:lpstr>Form – New Input</vt:lpstr>
      <vt:lpstr>Example</vt:lpstr>
      <vt:lpstr>PowerPoint Presentation</vt:lpstr>
      <vt:lpstr>Form - Validation</vt:lpstr>
      <vt:lpstr>Example</vt:lpstr>
      <vt:lpstr>Form - Validation API</vt:lpstr>
      <vt:lpstr>Example</vt:lpstr>
      <vt:lpstr>Multimedia</vt:lpstr>
      <vt:lpstr>PowerPoint Presentation</vt:lpstr>
      <vt:lpstr>Multimedia - Audio</vt:lpstr>
      <vt:lpstr>Multimedia - Video</vt:lpstr>
      <vt:lpstr>Example</vt:lpstr>
      <vt:lpstr>WebRTC</vt:lpstr>
      <vt:lpstr>WebRTC APIs</vt:lpstr>
      <vt:lpstr>WebRTC - architecture</vt:lpstr>
      <vt:lpstr>WebRTC – Peer-to-Peer data relay</vt:lpstr>
      <vt:lpstr>PowerPoint Presentation</vt:lpstr>
      <vt:lpstr>Device Access</vt:lpstr>
      <vt:lpstr>Geolocation</vt:lpstr>
      <vt:lpstr>Geolocation API </vt:lpstr>
      <vt:lpstr>Geolocation - Position object</vt:lpstr>
      <vt:lpstr>Example</vt:lpstr>
      <vt:lpstr>Device Orientation</vt:lpstr>
      <vt:lpstr>Web Notifications</vt:lpstr>
      <vt:lpstr>Example</vt:lpstr>
      <vt:lpstr>Performance &amp; Integration</vt:lpstr>
      <vt:lpstr>Drag &amp; Drop</vt:lpstr>
      <vt:lpstr>Drag &amp; Drop</vt:lpstr>
      <vt:lpstr>DataTransfer object</vt:lpstr>
      <vt:lpstr>Example</vt:lpstr>
      <vt:lpstr>Content Editable </vt:lpstr>
      <vt:lpstr>Example</vt:lpstr>
      <vt:lpstr>Cross-Origin communication</vt:lpstr>
      <vt:lpstr>Example</vt:lpstr>
      <vt:lpstr>Post Message API</vt:lpstr>
      <vt:lpstr>Post Message - Receiver</vt:lpstr>
      <vt:lpstr>Post Message - Sender</vt:lpstr>
      <vt:lpstr>Web Worker</vt:lpstr>
      <vt:lpstr>Javascript is single thread!</vt:lpstr>
      <vt:lpstr>Example</vt:lpstr>
      <vt:lpstr>Web Worker - Message passing </vt:lpstr>
      <vt:lpstr>Web Worker – Scope</vt:lpstr>
      <vt:lpstr>Connectivity</vt:lpstr>
      <vt:lpstr>XMLHttpRequest Level 2</vt:lpstr>
      <vt:lpstr>FormData: Before &amp; After</vt:lpstr>
      <vt:lpstr>FormData – Before &amp; After (cont.)</vt:lpstr>
      <vt:lpstr>XMLHttpRequest Level 2  (cont.)</vt:lpstr>
      <vt:lpstr>PowerPoint Presentation</vt:lpstr>
      <vt:lpstr>Server-Sent event</vt:lpstr>
      <vt:lpstr>PowerPoint Presentation</vt:lpstr>
      <vt:lpstr>Example</vt:lpstr>
      <vt:lpstr>Server-Sent Event (cont.)</vt:lpstr>
      <vt:lpstr>WebSocket</vt:lpstr>
      <vt:lpstr>PowerPoint Presentation</vt:lpstr>
      <vt:lpstr>Web Socket - Handshake</vt:lpstr>
      <vt:lpstr>WebSocket - API</vt:lpstr>
      <vt:lpstr>Offline &amp; Storage</vt:lpstr>
      <vt:lpstr>Application Cache</vt:lpstr>
      <vt:lpstr>Application Cache – How?</vt:lpstr>
      <vt:lpstr>Application Cache - Section</vt:lpstr>
      <vt:lpstr>Example</vt:lpstr>
      <vt:lpstr>Web Storage</vt:lpstr>
      <vt:lpstr>Why not Cookies?</vt:lpstr>
      <vt:lpstr>Web Storage</vt:lpstr>
      <vt:lpstr>Web Storage - API</vt:lpstr>
      <vt:lpstr>File API</vt:lpstr>
      <vt:lpstr>File API – FileReader</vt:lpstr>
      <vt:lpstr>Example</vt:lpstr>
      <vt:lpstr>3D Graphics &amp; Effects</vt:lpstr>
      <vt:lpstr>Canvas</vt:lpstr>
      <vt:lpstr>Canvas API – behind the scenes</vt:lpstr>
      <vt:lpstr>WebGL – 3D version of canvas</vt:lpstr>
      <vt:lpstr>Example</vt:lpstr>
      <vt:lpstr>PowerPoint Presentation</vt:lpstr>
      <vt:lpstr>CSS3</vt:lpstr>
      <vt:lpstr>CSS3 – Modules </vt:lpstr>
      <vt:lpstr>Box Model</vt:lpstr>
      <vt:lpstr>Background</vt:lpstr>
      <vt:lpstr>Border effect</vt:lpstr>
      <vt:lpstr>Text effect</vt:lpstr>
      <vt:lpstr>2D/3D transform</vt:lpstr>
      <vt:lpstr>Animation</vt:lpstr>
      <vt:lpstr>What’s next?</vt:lpstr>
      <vt:lpstr>Supported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montri.manatthon</dc:creator>
  <cp:lastModifiedBy>Montri Manatthon</cp:lastModifiedBy>
  <cp:revision>432</cp:revision>
  <dcterms:created xsi:type="dcterms:W3CDTF">2014-10-16T08:40:48Z</dcterms:created>
  <dcterms:modified xsi:type="dcterms:W3CDTF">2015-01-11T13:51:41Z</dcterms:modified>
</cp:coreProperties>
</file>