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61" r:id="rId4"/>
    <p:sldId id="263" r:id="rId5"/>
    <p:sldId id="264" r:id="rId6"/>
    <p:sldId id="257" r:id="rId7"/>
    <p:sldId id="260" r:id="rId8"/>
    <p:sldId id="270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95412"/>
            <a:ext cx="82296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4114800"/>
            <a:ext cx="3886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2766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16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59F6-2012-F44A-B0D5-DF8F9757BBFD}" type="datetimeFigureOut">
              <a:rPr lang="en-US" smtClean="0"/>
              <a:pPr/>
              <a:t>5/2/11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E2AB-B4DA-1A42-AB82-7BAB3535A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" TargetMode="External"/><Relationship Id="rId4" Type="http://schemas.openxmlformats.org/officeDocument/2006/relationships/hyperlink" Target="http://www.zeroc.com" TargetMode="External"/><Relationship Id="rId5" Type="http://schemas.openxmlformats.org/officeDocument/2006/relationships/hyperlink" Target="http://www.sqlite.org" TargetMode="External"/><Relationship Id="rId6" Type="http://schemas.openxmlformats.org/officeDocument/2006/relationships/hyperlink" Target="http://otl.sourceforge.net" TargetMode="External"/><Relationship Id="rId7" Type="http://schemas.openxmlformats.org/officeDocument/2006/relationships/hyperlink" Target="http://opencv.willowgarage.com/wiki/" TargetMode="External"/><Relationship Id="rId8" Type="http://schemas.openxmlformats.org/officeDocument/2006/relationships/hyperlink" Target="http://www.imagemagick.org/" TargetMode="External"/><Relationship Id="rId9" Type="http://schemas.openxmlformats.org/officeDocument/2006/relationships/hyperlink" Target="https://github.com/limlabs/ha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ckr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mlabs/ha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229600" cy="19050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Edwardian Script ITC"/>
                <a:cs typeface="Edwardian Script ITC"/>
              </a:rPr>
              <a:t>Magician’s 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89" dirty="0" smtClean="0"/>
              <a:t>Master Our Collections of Photos</a:t>
            </a:r>
            <a:endParaRPr lang="en-US" sz="4889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114800"/>
            <a:ext cx="4724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MAOXU LI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The George Washington University</a:t>
            </a:r>
          </a:p>
          <a:p>
            <a:r>
              <a:rPr lang="en-US" dirty="0" smtClean="0"/>
              <a:t>Apr. 2,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File modification monitor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sevents</a:t>
            </a:r>
            <a:r>
              <a:rPr lang="en-US" dirty="0" smtClean="0"/>
              <a:t> (file level)</a:t>
            </a:r>
          </a:p>
          <a:p>
            <a:pPr lvl="1"/>
            <a:r>
              <a:rPr lang="en-US" dirty="0" smtClean="0"/>
              <a:t>File System Events API (directory level)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Bug: down OS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Network service access</a:t>
            </a:r>
          </a:p>
          <a:p>
            <a:pPr lvl="1"/>
            <a:r>
              <a:rPr lang="en-US" dirty="0" err="1" smtClean="0"/>
              <a:t>Flickr</a:t>
            </a:r>
            <a:r>
              <a:rPr lang="en-US" dirty="0" smtClean="0"/>
              <a:t> API, </a:t>
            </a:r>
            <a:r>
              <a:rPr lang="en-US" dirty="0" err="1" smtClean="0"/>
              <a:t>Facebook</a:t>
            </a:r>
            <a:r>
              <a:rPr lang="en-US" dirty="0" smtClean="0"/>
              <a:t> Graph API</a:t>
            </a:r>
          </a:p>
          <a:p>
            <a:pPr lvl="1"/>
            <a:r>
              <a:rPr lang="en-US" dirty="0" smtClean="0"/>
              <a:t>Authorization/Authentication (web based)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Constraint: depend on GUI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848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Web-based application</a:t>
            </a:r>
          </a:p>
          <a:p>
            <a:pPr lvl="1"/>
            <a:r>
              <a:rPr lang="en-US" dirty="0" smtClean="0"/>
              <a:t>Public service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App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Advanced search</a:t>
            </a:r>
          </a:p>
          <a:p>
            <a:pPr lvl="1"/>
            <a:r>
              <a:rPr lang="en-US" dirty="0" smtClean="0"/>
              <a:t>Content based search (identical and similar)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Advanced backup management</a:t>
            </a:r>
          </a:p>
          <a:p>
            <a:pPr lvl="1"/>
            <a:r>
              <a:rPr lang="en-US" dirty="0" smtClean="0"/>
              <a:t>Duplicates view</a:t>
            </a:r>
          </a:p>
          <a:p>
            <a:pPr lvl="1"/>
            <a:r>
              <a:rPr lang="en-US" dirty="0" err="1" smtClean="0"/>
              <a:t>Dedupliationt</a:t>
            </a:r>
            <a:r>
              <a:rPr lang="en-US" dirty="0" smtClean="0"/>
              <a:t> (identical and similar)</a:t>
            </a:r>
          </a:p>
          <a:p>
            <a:pPr lvl="1"/>
            <a:r>
              <a:rPr lang="en-US" dirty="0" smtClean="0"/>
              <a:t>Scheduled backup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Similar photos detection (advanced algorithm)</a:t>
            </a:r>
          </a:p>
          <a:p>
            <a:pPr lvl="1"/>
            <a:r>
              <a:rPr lang="en-US" dirty="0" smtClean="0"/>
              <a:t>Feature data based algorithm</a:t>
            </a:r>
          </a:p>
          <a:p>
            <a:pPr lvl="1"/>
            <a:r>
              <a:rPr lang="en-US" dirty="0" smtClean="0"/>
              <a:t>Fast and precise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467600" cy="4724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http://www.flickr.com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http://www.facebook.com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http://www.zeroc.com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http://www.sqlite.org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http://otl.sourceforge.net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http://opencv.willowgarage.com/wiki/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http://www.imagemagick.org/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https://github.com/limlabs/hat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my photos?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5176" y="1565033"/>
            <a:ext cx="6558023" cy="4923528"/>
            <a:chOff x="711200" y="1417638"/>
            <a:chExt cx="6558023" cy="4923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400" y="1417638"/>
              <a:ext cx="1830823" cy="1143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3223" y="1417638"/>
              <a:ext cx="1476000" cy="1143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9101" y="3784600"/>
              <a:ext cx="502085" cy="939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489" y="5464866"/>
              <a:ext cx="1292759" cy="876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200" y="5784850"/>
              <a:ext cx="750692" cy="5563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0132" y="4089400"/>
              <a:ext cx="1052763" cy="952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7725" y="2362200"/>
              <a:ext cx="1704814" cy="1143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5469" y="3028950"/>
              <a:ext cx="609731" cy="7556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81600" y="4537766"/>
              <a:ext cx="1778000" cy="18034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1461892" y="5903016"/>
              <a:ext cx="438597" cy="159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V="1">
              <a:off x="2382087" y="5174413"/>
              <a:ext cx="422966" cy="1579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2888387" y="4254499"/>
              <a:ext cx="760715" cy="2832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V="1">
              <a:off x="3421209" y="3861506"/>
              <a:ext cx="304800" cy="150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1674145" y="3731544"/>
              <a:ext cx="762000" cy="30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2514603" y="3222625"/>
              <a:ext cx="380867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514600" y="2560638"/>
              <a:ext cx="1828800" cy="25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514600" y="2560638"/>
              <a:ext cx="3657600" cy="25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5465417" y="3526183"/>
              <a:ext cx="1718366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V="1">
              <a:off x="4513929" y="3258471"/>
              <a:ext cx="1718366" cy="8402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4343400" y="4267201"/>
              <a:ext cx="1143000" cy="7746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 flipV="1">
              <a:off x="3498114" y="5439466"/>
              <a:ext cx="1683487" cy="4635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Strategies</a:t>
            </a:r>
          </a:p>
          <a:p>
            <a:pPr lvl="1"/>
            <a:r>
              <a:rPr lang="en-US" dirty="0" smtClean="0"/>
              <a:t>Central storage on personal device</a:t>
            </a:r>
          </a:p>
          <a:p>
            <a:pPr lvl="1"/>
            <a:r>
              <a:rPr lang="en-US" dirty="0" smtClean="0"/>
              <a:t>Central storage on network services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Aims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Management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Problems</a:t>
            </a:r>
          </a:p>
          <a:p>
            <a:pPr lvl="1"/>
            <a:r>
              <a:rPr lang="en-US" dirty="0" smtClean="0"/>
              <a:t>Cost (storage space)</a:t>
            </a:r>
          </a:p>
          <a:p>
            <a:pPr lvl="1"/>
            <a:r>
              <a:rPr lang="en-US" dirty="0" smtClean="0"/>
              <a:t>Waste</a:t>
            </a:r>
          </a:p>
          <a:p>
            <a:pPr lvl="1"/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Management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7364" y="1526381"/>
            <a:ext cx="6558023" cy="5033962"/>
            <a:chOff x="711200" y="1417638"/>
            <a:chExt cx="6558023" cy="50339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400" y="1417638"/>
              <a:ext cx="1830823" cy="1143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3223" y="1417638"/>
              <a:ext cx="1476000" cy="1143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9101" y="3784600"/>
              <a:ext cx="502085" cy="939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489" y="5464866"/>
              <a:ext cx="1292759" cy="8763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200" y="5784850"/>
              <a:ext cx="750692" cy="5563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0132" y="4089400"/>
              <a:ext cx="1052763" cy="952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7725" y="2362200"/>
              <a:ext cx="1704814" cy="1143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5469" y="3028950"/>
              <a:ext cx="609731" cy="755650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1461892" y="5903016"/>
              <a:ext cx="438597" cy="159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6200000" flipV="1">
              <a:off x="2382087" y="5174413"/>
              <a:ext cx="422966" cy="1579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2888387" y="4254499"/>
              <a:ext cx="760715" cy="2832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V="1">
              <a:off x="3421209" y="3861506"/>
              <a:ext cx="304800" cy="150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1674145" y="3731544"/>
              <a:ext cx="762000" cy="30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2514603" y="3222625"/>
              <a:ext cx="380867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514600" y="2560638"/>
              <a:ext cx="1828800" cy="25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514600" y="2560638"/>
              <a:ext cx="3657600" cy="2587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81600" y="3406776"/>
              <a:ext cx="914400" cy="1003300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rot="5400000">
              <a:off x="5764212" y="2998788"/>
              <a:ext cx="587376" cy="2286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4850823" y="2921575"/>
              <a:ext cx="587377" cy="38302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343400" y="3908426"/>
              <a:ext cx="838200" cy="35877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193248" y="4254499"/>
              <a:ext cx="1988352" cy="153035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67350" y="4724400"/>
              <a:ext cx="1409700" cy="1727200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 rot="16200000" flipV="1">
              <a:off x="5552501" y="4650799"/>
              <a:ext cx="631823" cy="150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43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Architecture</a:t>
            </a:r>
          </a:p>
          <a:p>
            <a:pPr lvl="1"/>
            <a:r>
              <a:rPr lang="en-US" dirty="0" smtClean="0"/>
              <a:t>Distributed storage</a:t>
            </a:r>
          </a:p>
          <a:p>
            <a:pPr lvl="1"/>
            <a:r>
              <a:rPr lang="en-US" dirty="0" smtClean="0"/>
              <a:t>Centralized management</a:t>
            </a:r>
          </a:p>
          <a:p>
            <a:pPr lvl="1"/>
            <a:r>
              <a:rPr lang="en-US" dirty="0" smtClean="0"/>
              <a:t>Unified view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Advanced search</a:t>
            </a:r>
          </a:p>
          <a:p>
            <a:pPr lvl="1"/>
            <a:r>
              <a:rPr lang="en-US" dirty="0" smtClean="0"/>
              <a:t>SQL like syntax</a:t>
            </a:r>
          </a:p>
          <a:p>
            <a:pPr lvl="1"/>
            <a:r>
              <a:rPr lang="en-US" dirty="0" smtClean="0"/>
              <a:t>Content based search (identical and similar)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Advanced backup management</a:t>
            </a:r>
          </a:p>
          <a:p>
            <a:pPr lvl="1"/>
            <a:r>
              <a:rPr lang="en-US" dirty="0" smtClean="0"/>
              <a:t>Duplicates view</a:t>
            </a:r>
          </a:p>
          <a:p>
            <a:pPr lvl="1"/>
            <a:r>
              <a:rPr lang="en-US" dirty="0" err="1" smtClean="0"/>
              <a:t>Deduplication</a:t>
            </a:r>
            <a:r>
              <a:rPr lang="en-US" dirty="0" smtClean="0"/>
              <a:t> (identical and similar)</a:t>
            </a:r>
          </a:p>
          <a:p>
            <a:pPr lvl="1"/>
            <a:r>
              <a:rPr lang="en-US" dirty="0" smtClean="0"/>
              <a:t>Scheduled backup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1143000" y="1454218"/>
            <a:ext cx="6961824" cy="4488597"/>
            <a:chOff x="1143000" y="1454218"/>
            <a:chExt cx="6961824" cy="4488597"/>
          </a:xfrm>
        </p:grpSpPr>
        <p:sp>
          <p:nvSpPr>
            <p:cNvPr id="90" name="Rounded Rectangle 89"/>
            <p:cNvSpPr/>
            <p:nvPr/>
          </p:nvSpPr>
          <p:spPr>
            <a:xfrm>
              <a:off x="5895024" y="2324109"/>
              <a:ext cx="2209800" cy="685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890260" y="3456155"/>
              <a:ext cx="2209800" cy="685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Central 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Can 91"/>
            <p:cNvSpPr/>
            <p:nvPr/>
          </p:nvSpPr>
          <p:spPr>
            <a:xfrm>
              <a:off x="6586062" y="4477235"/>
              <a:ext cx="822960" cy="589280"/>
            </a:xfrm>
            <a:prstGeom prst="can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438400" y="3095475"/>
              <a:ext cx="2667000" cy="1676400"/>
            </a:xfrm>
            <a:prstGeom prst="ellipse">
              <a:avLst/>
            </a:prstGeom>
            <a:noFill/>
            <a:ln w="9525" cap="flat" cmpd="sng" algn="ctr">
              <a:solidFill>
                <a:srgbClr val="008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94" name="Straight Connector 93"/>
            <p:cNvCxnSpPr>
              <a:stCxn id="91" idx="2"/>
              <a:endCxn id="91" idx="2"/>
            </p:cNvCxnSpPr>
            <p:nvPr/>
          </p:nvCxnSpPr>
          <p:spPr>
            <a:xfrm rot="5400000">
              <a:off x="6995160" y="4141955"/>
              <a:ext cx="158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2" idx="1"/>
              <a:endCxn id="91" idx="2"/>
            </p:cNvCxnSpPr>
            <p:nvPr/>
          </p:nvCxnSpPr>
          <p:spPr>
            <a:xfrm rot="16200000" flipV="1">
              <a:off x="6828711" y="4308404"/>
              <a:ext cx="335280" cy="2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3124200" y="2666215"/>
              <a:ext cx="1600200" cy="685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Synchronizer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124200" y="4390875"/>
              <a:ext cx="1600200" cy="685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Synchronizer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295400" y="3552675"/>
              <a:ext cx="1600200" cy="685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Synchronizer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TextBox 18"/>
            <p:cNvSpPr txBox="1"/>
            <p:nvPr/>
          </p:nvSpPr>
          <p:spPr>
            <a:xfrm>
              <a:off x="2551906" y="5573483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 smtClean="0"/>
                <a:t>Facebook</a:t>
              </a:r>
              <a:endParaRPr lang="en-US" dirty="0"/>
            </a:p>
          </p:txBody>
        </p:sp>
        <p:sp>
          <p:nvSpPr>
            <p:cNvPr id="100" name="TextBox 19"/>
            <p:cNvSpPr txBox="1"/>
            <p:nvPr/>
          </p:nvSpPr>
          <p:spPr>
            <a:xfrm>
              <a:off x="3925094" y="557348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 smtClean="0"/>
                <a:t>Flickr</a:t>
              </a:r>
              <a:endParaRPr lang="en-US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16200000" flipH="1">
              <a:off x="4024629" y="5166846"/>
              <a:ext cx="485143" cy="304800"/>
            </a:xfrm>
            <a:prstGeom prst="line">
              <a:avLst/>
            </a:prstGeom>
            <a:ln w="254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3224529" y="5128745"/>
              <a:ext cx="485144" cy="381001"/>
            </a:xfrm>
            <a:prstGeom prst="line">
              <a:avLst/>
            </a:prstGeom>
            <a:ln w="254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25"/>
            <p:cNvSpPr txBox="1"/>
            <p:nvPr/>
          </p:nvSpPr>
          <p:spPr>
            <a:xfrm>
              <a:off x="3276600" y="1638884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Local</a:t>
              </a:r>
            </a:p>
            <a:p>
              <a:pPr algn="ctr"/>
              <a:r>
                <a:rPr lang="en-US" dirty="0" smtClean="0"/>
                <a:t>File System</a:t>
              </a:r>
              <a:endParaRPr lang="en-US" dirty="0"/>
            </a:p>
          </p:txBody>
        </p:sp>
        <p:sp>
          <p:nvSpPr>
            <p:cNvPr id="104" name="TextBox 26"/>
            <p:cNvSpPr txBox="1"/>
            <p:nvPr/>
          </p:nvSpPr>
          <p:spPr>
            <a:xfrm>
              <a:off x="1143000" y="2513815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Local</a:t>
              </a:r>
            </a:p>
            <a:p>
              <a:pPr algn="ctr"/>
              <a:r>
                <a:rPr lang="en-US" dirty="0" smtClean="0"/>
                <a:t>File System</a:t>
              </a:r>
              <a:endParaRPr lang="en-US" dirty="0"/>
            </a:p>
          </p:txBody>
        </p:sp>
        <p:cxnSp>
          <p:nvCxnSpPr>
            <p:cNvPr id="105" name="Straight Connector 104"/>
            <p:cNvCxnSpPr>
              <a:stCxn id="103" idx="2"/>
              <a:endCxn id="96" idx="0"/>
            </p:cNvCxnSpPr>
            <p:nvPr/>
          </p:nvCxnSpPr>
          <p:spPr>
            <a:xfrm rot="5400000">
              <a:off x="3733800" y="2475715"/>
              <a:ext cx="381000" cy="1588"/>
            </a:xfrm>
            <a:prstGeom prst="line">
              <a:avLst/>
            </a:prstGeom>
            <a:ln w="254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4" idx="2"/>
              <a:endCxn id="98" idx="0"/>
            </p:cNvCxnSpPr>
            <p:nvPr/>
          </p:nvCxnSpPr>
          <p:spPr>
            <a:xfrm rot="16200000" flipH="1">
              <a:off x="1746836" y="3204010"/>
              <a:ext cx="392529" cy="304800"/>
            </a:xfrm>
            <a:prstGeom prst="line">
              <a:avLst/>
            </a:prstGeom>
            <a:ln w="254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6" idx="3"/>
              <a:endCxn id="91" idx="1"/>
            </p:cNvCxnSpPr>
            <p:nvPr/>
          </p:nvCxnSpPr>
          <p:spPr>
            <a:xfrm>
              <a:off x="4724400" y="3009115"/>
              <a:ext cx="1165860" cy="7899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7" idx="3"/>
              <a:endCxn id="91" idx="1"/>
            </p:cNvCxnSpPr>
            <p:nvPr/>
          </p:nvCxnSpPr>
          <p:spPr>
            <a:xfrm flipV="1">
              <a:off x="4724400" y="3799055"/>
              <a:ext cx="1165860" cy="9347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8" idx="3"/>
            </p:cNvCxnSpPr>
            <p:nvPr/>
          </p:nvCxnSpPr>
          <p:spPr>
            <a:xfrm flipV="1">
              <a:off x="2895600" y="3799055"/>
              <a:ext cx="2994660" cy="965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9"/>
            <p:cNvSpPr txBox="1"/>
            <p:nvPr/>
          </p:nvSpPr>
          <p:spPr>
            <a:xfrm>
              <a:off x="6474939" y="145421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rot="16200000" flipV="1">
              <a:off x="6761561" y="2077332"/>
              <a:ext cx="485140" cy="8414"/>
            </a:xfrm>
            <a:prstGeom prst="straightConnector1">
              <a:avLst/>
            </a:prstGeom>
            <a:ln>
              <a:solidFill>
                <a:srgbClr val="CCFF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1" idx="0"/>
              <a:endCxn id="90" idx="2"/>
            </p:cNvCxnSpPr>
            <p:nvPr/>
          </p:nvCxnSpPr>
          <p:spPr>
            <a:xfrm rot="5400000" flipH="1" flipV="1">
              <a:off x="6774419" y="3230650"/>
              <a:ext cx="446246" cy="47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Structure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123156" y="1838325"/>
            <a:ext cx="7086600" cy="4362450"/>
            <a:chOff x="228600" y="2038350"/>
            <a:chExt cx="7086600" cy="4362450"/>
          </a:xfrm>
        </p:grpSpPr>
        <p:sp>
          <p:nvSpPr>
            <p:cNvPr id="4" name="Rectangle 3"/>
            <p:cNvSpPr/>
            <p:nvPr/>
          </p:nvSpPr>
          <p:spPr>
            <a:xfrm>
              <a:off x="609600" y="4324350"/>
              <a:ext cx="1066800" cy="838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Files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Watcher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76400" y="4324350"/>
              <a:ext cx="1066800" cy="838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00"/>
                  </a:solidFill>
                </a:rPr>
                <a:t>Files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Access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43200" y="4324350"/>
              <a:ext cx="1600200" cy="8382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Web Service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Access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3333750"/>
              <a:ext cx="3733800" cy="9906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 Synchronizer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File Stat, Metadata, Feature Extract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3028950"/>
              <a:ext cx="228600" cy="304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3714750"/>
              <a:ext cx="228600" cy="304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600" y="3333750"/>
              <a:ext cx="2133600" cy="9906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Core Service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Search, Match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600" y="4324350"/>
              <a:ext cx="2133600" cy="5715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Persistence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34894" y="3028950"/>
              <a:ext cx="228600" cy="3048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Can 12"/>
            <p:cNvSpPr/>
            <p:nvPr/>
          </p:nvSpPr>
          <p:spPr>
            <a:xfrm>
              <a:off x="5836920" y="5207988"/>
              <a:ext cx="822960" cy="671124"/>
            </a:xfrm>
            <a:prstGeom prst="can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DB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1" idx="2"/>
              <a:endCxn id="13" idx="1"/>
            </p:cNvCxnSpPr>
            <p:nvPr/>
          </p:nvCxnSpPr>
          <p:spPr>
            <a:xfrm rot="5400000">
              <a:off x="6092331" y="5051919"/>
              <a:ext cx="31213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180806" y="2038350"/>
              <a:ext cx="2133600" cy="5715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7" name="Straight Connector 26"/>
            <p:cNvCxnSpPr>
              <a:stCxn id="6" idx="2"/>
              <a:endCxn id="55" idx="0"/>
            </p:cNvCxnSpPr>
            <p:nvPr/>
          </p:nvCxnSpPr>
          <p:spPr>
            <a:xfrm rot="16200000" flipH="1">
              <a:off x="3518394" y="5187456"/>
              <a:ext cx="716562" cy="66675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2"/>
              <a:endCxn id="54" idx="0"/>
            </p:cNvCxnSpPr>
            <p:nvPr/>
          </p:nvCxnSpPr>
          <p:spPr>
            <a:xfrm rot="5400000">
              <a:off x="2842119" y="5177931"/>
              <a:ext cx="716562" cy="68580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" idx="2"/>
              <a:endCxn id="53" idx="0"/>
            </p:cNvCxnSpPr>
            <p:nvPr/>
          </p:nvCxnSpPr>
          <p:spPr>
            <a:xfrm rot="5400000">
              <a:off x="2022969" y="4358781"/>
              <a:ext cx="716562" cy="232410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53" idx="0"/>
            </p:cNvCxnSpPr>
            <p:nvPr/>
          </p:nvCxnSpPr>
          <p:spPr>
            <a:xfrm rot="10800000" flipV="1">
              <a:off x="1219200" y="5162550"/>
              <a:ext cx="1143000" cy="716562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" idx="2"/>
              <a:endCxn id="53" idx="0"/>
            </p:cNvCxnSpPr>
            <p:nvPr/>
          </p:nvCxnSpPr>
          <p:spPr>
            <a:xfrm rot="16200000" flipH="1">
              <a:off x="822819" y="5482731"/>
              <a:ext cx="716562" cy="7620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9" idx="1"/>
            </p:cNvCxnSpPr>
            <p:nvPr/>
          </p:nvCxnSpPr>
          <p:spPr>
            <a:xfrm flipV="1">
              <a:off x="4343400" y="3867150"/>
              <a:ext cx="609600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9" idx="2"/>
              <a:endCxn id="12" idx="0"/>
            </p:cNvCxnSpPr>
            <p:nvPr/>
          </p:nvCxnSpPr>
          <p:spPr>
            <a:xfrm rot="16200000" flipH="1">
              <a:off x="6038850" y="2818606"/>
              <a:ext cx="419100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828800" y="26098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Sychronizer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63494" y="2844284"/>
              <a:ext cx="723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43400" y="3288268"/>
              <a:ext cx="83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Profile</a:t>
              </a: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28600" y="5879112"/>
              <a:ext cx="1981200" cy="5216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Local File System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362200" y="5879112"/>
              <a:ext cx="990600" cy="5216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Flickr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467100" y="5879112"/>
              <a:ext cx="1485900" cy="5216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Facebook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Mac OS X 10.6</a:t>
            </a:r>
          </a:p>
          <a:p>
            <a:r>
              <a:rPr lang="en-US" dirty="0" err="1" smtClean="0">
                <a:solidFill>
                  <a:srgbClr val="000090"/>
                </a:solidFill>
              </a:rPr>
              <a:t>Xcode</a:t>
            </a:r>
            <a:r>
              <a:rPr lang="en-US" dirty="0" smtClean="0">
                <a:solidFill>
                  <a:srgbClr val="000090"/>
                </a:solidFill>
              </a:rPr>
              <a:t> 3.2</a:t>
            </a:r>
          </a:p>
          <a:p>
            <a:pPr lvl="1"/>
            <a:r>
              <a:rPr lang="en-US" dirty="0" smtClean="0"/>
              <a:t>C++, STL</a:t>
            </a:r>
          </a:p>
          <a:p>
            <a:pPr lvl="1"/>
            <a:r>
              <a:rPr lang="en-US" dirty="0" err="1" smtClean="0"/>
              <a:t>ZeroC</a:t>
            </a:r>
            <a:r>
              <a:rPr lang="en-US" dirty="0" smtClean="0"/>
              <a:t> Ice</a:t>
            </a:r>
          </a:p>
          <a:p>
            <a:pPr lvl="1"/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smtClean="0"/>
              <a:t>SQLite3</a:t>
            </a:r>
          </a:p>
          <a:p>
            <a:pPr lvl="1"/>
            <a:r>
              <a:rPr lang="en-US" dirty="0" err="1" smtClean="0"/>
              <a:t>Flickr</a:t>
            </a:r>
            <a:r>
              <a:rPr lang="en-US" dirty="0" smtClean="0"/>
              <a:t> API / </a:t>
            </a:r>
            <a:r>
              <a:rPr lang="en-US" dirty="0" err="1" smtClean="0"/>
              <a:t>Facebook</a:t>
            </a:r>
            <a:r>
              <a:rPr lang="en-US" dirty="0" smtClean="0"/>
              <a:t> API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Command-line applications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atcore</a:t>
            </a:r>
            <a:endParaRPr lang="en-US" dirty="0" smtClean="0"/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atsync</a:t>
            </a:r>
            <a:endParaRPr lang="en-US" dirty="0" smtClean="0"/>
          </a:p>
          <a:p>
            <a:pPr lvl="1"/>
            <a:r>
              <a:rPr lang="en-US" dirty="0" smtClean="0"/>
              <a:t>Hat</a:t>
            </a:r>
          </a:p>
          <a:p>
            <a:r>
              <a:rPr lang="en-US" dirty="0" smtClean="0">
                <a:hlinkClick r:id="rId2"/>
              </a:rPr>
              <a:t>https://github.com/limlabs/hat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391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Application framework</a:t>
            </a:r>
          </a:p>
          <a:p>
            <a:pPr lvl="1"/>
            <a:r>
              <a:rPr lang="en-US" dirty="0" smtClean="0"/>
              <a:t>Database and core service</a:t>
            </a:r>
          </a:p>
          <a:p>
            <a:pPr lvl="1"/>
            <a:r>
              <a:rPr lang="en-US" dirty="0" smtClean="0"/>
              <a:t>File synchronizer</a:t>
            </a:r>
          </a:p>
          <a:p>
            <a:pPr lvl="1"/>
            <a:r>
              <a:rPr lang="en-US" dirty="0" smtClean="0"/>
              <a:t>UI application (demo)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Photos search (SQL like syntax)</a:t>
            </a:r>
          </a:p>
          <a:p>
            <a:pPr lvl="1"/>
            <a:r>
              <a:rPr lang="en-US" dirty="0" smtClean="0"/>
              <a:t>File stat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>
                <a:solidFill>
                  <a:srgbClr val="000090"/>
                </a:solidFill>
              </a:rPr>
              <a:t>I</a:t>
            </a:r>
            <a:r>
              <a:rPr lang="en-US" dirty="0" smtClean="0">
                <a:solidFill>
                  <a:srgbClr val="000090"/>
                </a:solidFill>
              </a:rPr>
              <a:t>dentical photos detection</a:t>
            </a:r>
          </a:p>
          <a:p>
            <a:pPr lvl="1"/>
            <a:r>
              <a:rPr lang="en-US" dirty="0" smtClean="0"/>
              <a:t>File stat</a:t>
            </a:r>
          </a:p>
          <a:p>
            <a:pPr lvl="1"/>
            <a:r>
              <a:rPr lang="en-US" dirty="0" smtClean="0"/>
              <a:t>Hash</a:t>
            </a:r>
          </a:p>
          <a:p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imilar photos detection (simple algorithm)</a:t>
            </a:r>
          </a:p>
          <a:p>
            <a:pPr lvl="1"/>
            <a:r>
              <a:rPr lang="en-US" dirty="0" smtClean="0"/>
              <a:t>Histogram based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364</Words>
  <Application>Microsoft Macintosh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Magician’s Hat Master Our Collections of Photos</vt:lpstr>
      <vt:lpstr>Where is my photos?</vt:lpstr>
      <vt:lpstr>Centralized Storage</vt:lpstr>
      <vt:lpstr>Centralized Management</vt:lpstr>
      <vt:lpstr>Vision</vt:lpstr>
      <vt:lpstr>System Logic</vt:lpstr>
      <vt:lpstr>Software Structure</vt:lpstr>
      <vt:lpstr>Implementation</vt:lpstr>
      <vt:lpstr>Done</vt:lpstr>
      <vt:lpstr>Problems</vt:lpstr>
      <vt:lpstr>Future Work</vt:lpstr>
      <vt:lpstr>Links</vt:lpstr>
      <vt:lpstr>Thanks!</vt:lpstr>
    </vt:vector>
  </TitlesOfParts>
  <Company>GWU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Magician’s Hat Master your collections</dc:title>
  <dc:creator>Maoxu Li</dc:creator>
  <cp:lastModifiedBy>Maoxu Li</cp:lastModifiedBy>
  <cp:revision>117</cp:revision>
  <dcterms:created xsi:type="dcterms:W3CDTF">2011-05-02T05:47:33Z</dcterms:created>
  <dcterms:modified xsi:type="dcterms:W3CDTF">2011-05-02T06:39:36Z</dcterms:modified>
</cp:coreProperties>
</file>