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1" r:id="rId3"/>
    <p:sldId id="273" r:id="rId4"/>
    <p:sldId id="274" r:id="rId5"/>
    <p:sldId id="257" r:id="rId6"/>
    <p:sldId id="258" r:id="rId7"/>
    <p:sldId id="259" r:id="rId8"/>
    <p:sldId id="275" r:id="rId9"/>
    <p:sldId id="260" r:id="rId10"/>
    <p:sldId id="261" r:id="rId11"/>
    <p:sldId id="263" r:id="rId12"/>
    <p:sldId id="262" r:id="rId13"/>
    <p:sldId id="265" r:id="rId14"/>
    <p:sldId id="266" r:id="rId15"/>
    <p:sldId id="272" r:id="rId16"/>
    <p:sldId id="278" r:id="rId17"/>
    <p:sldId id="27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143000"/>
            <a:ext cx="91440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79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A5C7-D72A-574B-B622-2DEB4868DD35}" type="datetimeFigureOut">
              <a:rPr lang="en-US" smtClean="0"/>
              <a:pPr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494D-F0ED-1C4E-80E0-E9C0CC2A9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yzz@gwmail.gwu.edu" TargetMode="External"/><Relationship Id="rId4" Type="http://schemas.openxmlformats.org/officeDocument/2006/relationships/hyperlink" Target="https://github.com/gwu-f10-241-10/project7" TargetMode="External"/><Relationship Id="rId5" Type="http://schemas.openxmlformats.org/officeDocument/2006/relationships/hyperlink" Target="https://github.com/limlabs/tie" TargetMode="External"/><Relationship Id="rId6" Type="http://schemas.openxmlformats.org/officeDocument/2006/relationships/hyperlink" Target="http://app.limlabs.com/ti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im@gwmail.gwu.edu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Feel yourself!</a:t>
            </a:r>
            <a:br>
              <a:rPr lang="en-US" dirty="0" smtClean="0"/>
            </a:br>
            <a:r>
              <a:rPr lang="en-US" dirty="0" smtClean="0"/>
              <a:t>Feel your friends!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5743"/>
            <a:ext cx="6400800" cy="1785625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Maoxu</a:t>
            </a:r>
            <a:r>
              <a:rPr lang="en-US" dirty="0" smtClean="0"/>
              <a:t> Li and Yi Zhang</a:t>
            </a:r>
          </a:p>
          <a:p>
            <a:endParaRPr lang="en-US" dirty="0" smtClean="0"/>
          </a:p>
          <a:p>
            <a:r>
              <a:rPr lang="en-US" dirty="0" smtClean="0"/>
              <a:t>Team #7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The George Washington University</a:t>
            </a:r>
          </a:p>
          <a:p>
            <a:r>
              <a:rPr lang="en-US" dirty="0" smtClean="0"/>
              <a:t>Dec. 9, 2010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moods (Schema)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06354" cy="452596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800"/>
              </a:spcAft>
              <a:buNone/>
            </a:pPr>
            <a:r>
              <a:rPr lang="en-US" dirty="0" smtClean="0"/>
              <a:t>CREATE TABLE `feelings` (</a:t>
            </a:r>
          </a:p>
          <a:p>
            <a:pPr>
              <a:spcAft>
                <a:spcPts val="1800"/>
              </a:spcAft>
              <a:buNone/>
            </a:pPr>
            <a:r>
              <a:rPr lang="en-US" b="1" dirty="0" smtClean="0"/>
              <a:t>  `fid` int(11) NOT NULL </a:t>
            </a:r>
            <a:r>
              <a:rPr lang="en-US" b="1" dirty="0" err="1" smtClean="0"/>
              <a:t>auto_increment</a:t>
            </a:r>
            <a:r>
              <a:rPr lang="en-US" b="1" dirty="0" smtClean="0"/>
              <a:t>,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  `</a:t>
            </a:r>
            <a:r>
              <a:rPr lang="en-US" dirty="0" err="1" smtClean="0"/>
              <a:t>fname</a:t>
            </a:r>
            <a:r>
              <a:rPr lang="en-US" dirty="0" smtClean="0"/>
              <a:t>` varchar(50) NOT NULL,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  `icon` varchar(100) NOT NULL,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  `description` varchar(100) NOT NULL,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  PRIMARY KEY  (`fid`)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/>
              <a:t>) 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0756" y="1600200"/>
            <a:ext cx="36291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 `moods` (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`mid` int(11) NOT NULL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auto_increment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 int(11)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`fid` int(11)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`time`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datetime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PRIMARY KEY  (`mid`)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moods (</a:t>
            </a:r>
            <a:r>
              <a:rPr lang="en-US" dirty="0" err="1" smtClean="0"/>
              <a:t>SQLs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feelings for choice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SELECT </a:t>
            </a:r>
            <a:r>
              <a:rPr lang="en-US" sz="2000" dirty="0" err="1" smtClean="0">
                <a:solidFill>
                  <a:srgbClr val="0000FF"/>
                </a:solidFill>
              </a:rPr>
              <a:t>fid,fname</a:t>
            </a:r>
            <a:r>
              <a:rPr lang="en-US" sz="2000" dirty="0" smtClean="0">
                <a:solidFill>
                  <a:srgbClr val="0000FF"/>
                </a:solidFill>
              </a:rPr>
              <a:t>,… FROM feelings ORDER BY fid</a:t>
            </a:r>
          </a:p>
          <a:p>
            <a:r>
              <a:rPr lang="en-US" dirty="0" smtClean="0"/>
              <a:t>Capture current feeling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INSERT INTO moods (</a:t>
            </a:r>
            <a:r>
              <a:rPr lang="en-US" sz="2000" dirty="0" err="1" smtClean="0">
                <a:solidFill>
                  <a:srgbClr val="0000FF"/>
                </a:solidFill>
              </a:rPr>
              <a:t>uid,fid,time</a:t>
            </a:r>
            <a:r>
              <a:rPr lang="en-US" sz="2000" dirty="0" smtClean="0">
                <a:solidFill>
                  <a:srgbClr val="0000FF"/>
                </a:solidFill>
              </a:rPr>
              <a:t>) VALUES (‘</a:t>
            </a:r>
            <a:r>
              <a:rPr lang="en-US" sz="2000" dirty="0" err="1" smtClean="0">
                <a:solidFill>
                  <a:srgbClr val="0000FF"/>
                </a:solidFill>
              </a:rPr>
              <a:t>x’,’x’,’x</a:t>
            </a:r>
            <a:r>
              <a:rPr lang="en-US" sz="2000" dirty="0" smtClean="0">
                <a:solidFill>
                  <a:srgbClr val="0000FF"/>
                </a:solidFill>
              </a:rPr>
              <a:t>’)</a:t>
            </a:r>
          </a:p>
          <a:p>
            <a:r>
              <a:rPr lang="en-US" dirty="0" smtClean="0"/>
              <a:t>Listing recent moods</a:t>
            </a:r>
          </a:p>
          <a:p>
            <a:pPr>
              <a:buNone/>
            </a:pPr>
            <a:r>
              <a:rPr lang="en-US" sz="2162" dirty="0" smtClean="0"/>
              <a:t>	</a:t>
            </a:r>
            <a:r>
              <a:rPr lang="en-US" sz="2162" dirty="0" smtClean="0">
                <a:solidFill>
                  <a:srgbClr val="0000FF"/>
                </a:solidFill>
              </a:rPr>
              <a:t>SELECT </a:t>
            </a:r>
            <a:r>
              <a:rPr lang="en-US" sz="2162" dirty="0" err="1" smtClean="0">
                <a:solidFill>
                  <a:srgbClr val="0000FF"/>
                </a:solidFill>
              </a:rPr>
              <a:t>moods.time</a:t>
            </a:r>
            <a:r>
              <a:rPr lang="en-US" sz="2162" dirty="0" smtClean="0">
                <a:solidFill>
                  <a:srgbClr val="0000FF"/>
                </a:solidFill>
              </a:rPr>
              <a:t>, </a:t>
            </a:r>
            <a:r>
              <a:rPr lang="en-US" sz="2162" dirty="0" err="1" smtClean="0">
                <a:solidFill>
                  <a:srgbClr val="0000FF"/>
                </a:solidFill>
              </a:rPr>
              <a:t>feelings.fid</a:t>
            </a:r>
            <a:r>
              <a:rPr lang="en-US" sz="2162" dirty="0" smtClean="0">
                <a:solidFill>
                  <a:srgbClr val="0000FF"/>
                </a:solidFill>
              </a:rPr>
              <a:t>, </a:t>
            </a:r>
            <a:r>
              <a:rPr lang="en-US" sz="2162" dirty="0" err="1" smtClean="0">
                <a:solidFill>
                  <a:srgbClr val="0000FF"/>
                </a:solidFill>
              </a:rPr>
              <a:t>feelings.fname</a:t>
            </a:r>
            <a:r>
              <a:rPr lang="en-US" sz="2162" dirty="0" smtClean="0">
                <a:solidFill>
                  <a:srgbClr val="0000FF"/>
                </a:solidFill>
              </a:rPr>
              <a:t> FROM moods, feelings WHERE </a:t>
            </a:r>
            <a:r>
              <a:rPr lang="en-US" sz="2162" dirty="0" err="1" smtClean="0">
                <a:solidFill>
                  <a:srgbClr val="0000FF"/>
                </a:solidFill>
              </a:rPr>
              <a:t>moods.uid</a:t>
            </a:r>
            <a:r>
              <a:rPr lang="en-US" sz="2162" dirty="0" smtClean="0">
                <a:solidFill>
                  <a:srgbClr val="0000FF"/>
                </a:solidFill>
              </a:rPr>
              <a:t>=‘</a:t>
            </a:r>
            <a:r>
              <a:rPr lang="en-US" sz="2162" dirty="0" err="1" smtClean="0">
                <a:solidFill>
                  <a:srgbClr val="0000FF"/>
                </a:solidFill>
              </a:rPr>
              <a:t>x</a:t>
            </a:r>
            <a:r>
              <a:rPr lang="en-US" sz="2162" dirty="0" smtClean="0">
                <a:solidFill>
                  <a:srgbClr val="0000FF"/>
                </a:solidFill>
              </a:rPr>
              <a:t>' AND </a:t>
            </a:r>
            <a:r>
              <a:rPr lang="en-US" sz="2162" dirty="0" err="1" smtClean="0">
                <a:solidFill>
                  <a:srgbClr val="0000FF"/>
                </a:solidFill>
              </a:rPr>
              <a:t>moods.fid</a:t>
            </a:r>
            <a:r>
              <a:rPr lang="en-US" sz="2162" dirty="0" smtClean="0">
                <a:solidFill>
                  <a:srgbClr val="0000FF"/>
                </a:solidFill>
              </a:rPr>
              <a:t>=</a:t>
            </a:r>
            <a:r>
              <a:rPr lang="en-US" sz="2162" dirty="0" err="1" smtClean="0">
                <a:solidFill>
                  <a:srgbClr val="0000FF"/>
                </a:solidFill>
              </a:rPr>
              <a:t>feelings.fid</a:t>
            </a:r>
            <a:r>
              <a:rPr lang="en-US" sz="2162" dirty="0" smtClean="0">
                <a:solidFill>
                  <a:srgbClr val="0000FF"/>
                </a:solidFill>
              </a:rPr>
              <a:t> ORDER BY </a:t>
            </a:r>
            <a:r>
              <a:rPr lang="en-US" sz="2162" dirty="0" err="1" smtClean="0">
                <a:solidFill>
                  <a:srgbClr val="0000FF"/>
                </a:solidFill>
              </a:rPr>
              <a:t>moods.time</a:t>
            </a:r>
            <a:r>
              <a:rPr lang="en-US" sz="2162" dirty="0" smtClean="0">
                <a:solidFill>
                  <a:srgbClr val="0000FF"/>
                </a:solidFill>
              </a:rPr>
              <a:t> DESC LIMIT 10</a:t>
            </a:r>
            <a:endParaRPr lang="en-US" sz="2162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Friends’ moods (E/R)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74484" y="1608171"/>
            <a:ext cx="5555799" cy="4712947"/>
            <a:chOff x="1795840" y="1417639"/>
            <a:chExt cx="6056398" cy="4914028"/>
          </a:xfrm>
        </p:grpSpPr>
        <p:sp>
          <p:nvSpPr>
            <p:cNvPr id="4" name="Rectangle 3"/>
            <p:cNvSpPr/>
            <p:nvPr/>
          </p:nvSpPr>
          <p:spPr>
            <a:xfrm>
              <a:off x="3983062" y="3308640"/>
              <a:ext cx="1806222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user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795840" y="3502666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err="1" smtClean="0">
                  <a:solidFill>
                    <a:srgbClr val="000000"/>
                  </a:solidFill>
                </a:rPr>
                <a:t>uid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6"/>
            </p:cNvCxnSpPr>
            <p:nvPr/>
          </p:nvCxnSpPr>
          <p:spPr>
            <a:xfrm rot="10800000">
              <a:off x="3383339" y="3703748"/>
              <a:ext cx="59972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/>
            <p:nvPr/>
          </p:nvSpPr>
          <p:spPr>
            <a:xfrm>
              <a:off x="3983059" y="2043695"/>
              <a:ext cx="1763891" cy="790222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dirty="0" smtClean="0">
                  <a:solidFill>
                    <a:srgbClr val="000000"/>
                  </a:solidFill>
                </a:rPr>
                <a:t>friend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995533" y="1426032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time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8"/>
            <p:cNvCxnSpPr>
              <a:endCxn id="8" idx="4"/>
            </p:cNvCxnSpPr>
            <p:nvPr/>
          </p:nvCxnSpPr>
          <p:spPr>
            <a:xfrm rot="5400000" flipH="1" flipV="1">
              <a:off x="5370184" y="1856882"/>
              <a:ext cx="447784" cy="390415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973418" y="2975234"/>
              <a:ext cx="668399" cy="158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5170479" y="2975236"/>
              <a:ext cx="668399" cy="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980005" y="1417639"/>
              <a:ext cx="1587501" cy="402167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status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3773752" y="1819802"/>
              <a:ext cx="535451" cy="44778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983061" y="5492057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feeling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79283" y="5407392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smtClean="0">
                  <a:solidFill>
                    <a:srgbClr val="000000"/>
                  </a:solidFill>
                </a:rPr>
                <a:t>fid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Connector 19"/>
            <p:cNvCxnSpPr>
              <a:stCxn id="17" idx="1"/>
              <a:endCxn id="18" idx="6"/>
            </p:cNvCxnSpPr>
            <p:nvPr/>
          </p:nvCxnSpPr>
          <p:spPr>
            <a:xfrm rot="10800000">
              <a:off x="3566784" y="5608476"/>
              <a:ext cx="416276" cy="278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/>
            <p:cNvSpPr/>
            <p:nvPr/>
          </p:nvSpPr>
          <p:spPr>
            <a:xfrm>
              <a:off x="4287290" y="4505871"/>
              <a:ext cx="1199444" cy="592668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mood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989864" y="5929501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fname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264737" y="5407393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icon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264737" y="5929501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description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64138" y="4242030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time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>
              <a:stCxn id="17" idx="1"/>
              <a:endCxn id="22" idx="6"/>
            </p:cNvCxnSpPr>
            <p:nvPr/>
          </p:nvCxnSpPr>
          <p:spPr>
            <a:xfrm rot="10800000" flipV="1">
              <a:off x="3577365" y="5887169"/>
              <a:ext cx="405695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23" idx="2"/>
            </p:cNvCxnSpPr>
            <p:nvPr/>
          </p:nvCxnSpPr>
          <p:spPr>
            <a:xfrm flipV="1">
              <a:off x="5789284" y="5608477"/>
              <a:ext cx="475455" cy="2786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24" idx="2"/>
            </p:cNvCxnSpPr>
            <p:nvPr/>
          </p:nvCxnSpPr>
          <p:spPr>
            <a:xfrm>
              <a:off x="5789284" y="5887169"/>
              <a:ext cx="475455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252372" y="4469335"/>
              <a:ext cx="509144" cy="20108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0"/>
              <a:endCxn id="21" idx="2"/>
            </p:cNvCxnSpPr>
            <p:nvPr/>
          </p:nvCxnSpPr>
          <p:spPr>
            <a:xfrm rot="5400000" flipH="1" flipV="1">
              <a:off x="4689834" y="5294878"/>
              <a:ext cx="393519" cy="84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4690650" y="4295226"/>
              <a:ext cx="393524" cy="795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Friends’ moods (Schema)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821" y="1600200"/>
            <a:ext cx="7089979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CREATE TABLE `friends` (</a:t>
            </a:r>
          </a:p>
          <a:p>
            <a:pPr>
              <a:spcAft>
                <a:spcPts val="1200"/>
              </a:spcAft>
              <a:buNone/>
            </a:pPr>
            <a:r>
              <a:rPr lang="en-US" sz="2400" b="1" dirty="0" smtClean="0"/>
              <a:t>  `fid` int(11) NOT NULL </a:t>
            </a:r>
            <a:r>
              <a:rPr lang="en-US" sz="2400" b="1" dirty="0" err="1" smtClean="0"/>
              <a:t>auto_increment</a:t>
            </a:r>
            <a:r>
              <a:rPr lang="en-US" sz="2400" b="1" dirty="0" smtClean="0"/>
              <a:t>,</a:t>
            </a:r>
            <a:endParaRPr lang="en-US" sz="2400" dirty="0" smtClean="0"/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`uid_1` int(11) NOT NULL,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`uid_2` int(11) NOT NULL,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`status` int(11) NOT NULL,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`time`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NOT NULL,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  </a:t>
            </a:r>
            <a:r>
              <a:rPr lang="en-US" sz="2400" b="1" dirty="0" smtClean="0"/>
              <a:t>PRIMARY KEY  (`fid`)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Friends’ moods (</a:t>
            </a:r>
            <a:r>
              <a:rPr lang="en-US" dirty="0" err="1" smtClean="0"/>
              <a:t>SQLs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List friends</a:t>
            </a:r>
          </a:p>
          <a:p>
            <a:pPr>
              <a:buNone/>
            </a:pPr>
            <a:r>
              <a:rPr lang="en-US" sz="2857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SELECT </a:t>
            </a:r>
            <a:r>
              <a:rPr lang="en-US" sz="2857" dirty="0" err="1" smtClean="0">
                <a:solidFill>
                  <a:srgbClr val="0000FF"/>
                </a:solidFill>
              </a:rPr>
              <a:t>users.uid</a:t>
            </a:r>
            <a:r>
              <a:rPr lang="en-US" sz="2857" dirty="0" smtClean="0">
                <a:solidFill>
                  <a:srgbClr val="0000FF"/>
                </a:solidFill>
              </a:rPr>
              <a:t>, </a:t>
            </a:r>
            <a:r>
              <a:rPr lang="en-US" sz="2857" dirty="0" err="1" smtClean="0">
                <a:solidFill>
                  <a:srgbClr val="0000FF"/>
                </a:solidFill>
              </a:rPr>
              <a:t>users.uname</a:t>
            </a:r>
            <a:r>
              <a:rPr lang="en-US" sz="2857" dirty="0" smtClean="0">
                <a:solidFill>
                  <a:srgbClr val="0000FF"/>
                </a:solidFill>
              </a:rPr>
              <a:t>, users…. FROM users, friends WHERE </a:t>
            </a:r>
            <a:r>
              <a:rPr lang="en-US" sz="2857" dirty="0" err="1" smtClean="0">
                <a:solidFill>
                  <a:srgbClr val="0000FF"/>
                </a:solidFill>
              </a:rPr>
              <a:t>friends.status</a:t>
            </a:r>
            <a:r>
              <a:rPr lang="en-US" sz="2857" dirty="0" smtClean="0">
                <a:solidFill>
                  <a:srgbClr val="0000FF"/>
                </a:solidFill>
              </a:rPr>
              <a:t>=’1' AND (</a:t>
            </a:r>
          </a:p>
          <a:p>
            <a:pPr>
              <a:buNone/>
            </a:pPr>
            <a:r>
              <a:rPr lang="en-US" sz="2857" dirty="0" smtClean="0">
                <a:solidFill>
                  <a:srgbClr val="0000FF"/>
                </a:solidFill>
              </a:rPr>
              <a:t>	(friends.uid_1=‘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' AND friends.uid_2=</a:t>
            </a:r>
            <a:r>
              <a:rPr lang="en-US" sz="2857" dirty="0" err="1" smtClean="0">
                <a:solidFill>
                  <a:srgbClr val="0000FF"/>
                </a:solidFill>
              </a:rPr>
              <a:t>users.uid</a:t>
            </a:r>
            <a:r>
              <a:rPr lang="en-US" sz="2857" dirty="0" smtClean="0">
                <a:solidFill>
                  <a:srgbClr val="0000FF"/>
                </a:solidFill>
              </a:rPr>
              <a:t>) OR </a:t>
            </a:r>
          </a:p>
          <a:p>
            <a:pPr>
              <a:buNone/>
            </a:pPr>
            <a:r>
              <a:rPr lang="en-US" sz="2857" dirty="0" smtClean="0">
                <a:solidFill>
                  <a:srgbClr val="0000FF"/>
                </a:solidFill>
              </a:rPr>
              <a:t>	(friends.uid_2=‘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' AND friends.uid_1=</a:t>
            </a:r>
            <a:r>
              <a:rPr lang="en-US" sz="2857" dirty="0" err="1" smtClean="0">
                <a:solidFill>
                  <a:srgbClr val="0000FF"/>
                </a:solidFill>
              </a:rPr>
              <a:t>users.uid</a:t>
            </a:r>
            <a:r>
              <a:rPr lang="en-US" sz="2857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sz="2857" dirty="0" smtClean="0">
                <a:solidFill>
                  <a:srgbClr val="0000FF"/>
                </a:solidFill>
              </a:rPr>
              <a:t>	) ORDER BY </a:t>
            </a:r>
            <a:r>
              <a:rPr lang="en-US" sz="2857" dirty="0" err="1" smtClean="0">
                <a:solidFill>
                  <a:srgbClr val="0000FF"/>
                </a:solidFill>
              </a:rPr>
              <a:t>users.uname</a:t>
            </a:r>
            <a:endParaRPr lang="en-US" sz="2857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Add friend</a:t>
            </a:r>
          </a:p>
          <a:p>
            <a:pPr>
              <a:buNone/>
            </a:pPr>
            <a:r>
              <a:rPr lang="en-US" sz="2857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INSERT INTO friends (uid_1,uid_2,status,time) VALUES (‘x’,’x’,’0’,’x’)</a:t>
            </a:r>
          </a:p>
          <a:p>
            <a:pPr>
              <a:buNone/>
            </a:pPr>
            <a:r>
              <a:rPr lang="en-US" sz="2857" dirty="0" smtClean="0">
                <a:solidFill>
                  <a:srgbClr val="0000FF"/>
                </a:solidFill>
              </a:rPr>
              <a:t>	UPDATE friends SET (status=‘1’ time=‘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’) WHERE uid_1=‘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 and uid_2=‘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</a:t>
            </a:r>
          </a:p>
          <a:p>
            <a:r>
              <a:rPr lang="en-US" dirty="0" smtClean="0"/>
              <a:t>Remove friend</a:t>
            </a:r>
          </a:p>
          <a:p>
            <a:pPr>
              <a:buNone/>
            </a:pPr>
            <a:r>
              <a:rPr lang="en-US" sz="2857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DELETE FROM friends WHERE uid_1=‘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 and uid_2=‘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</a:t>
            </a:r>
          </a:p>
          <a:p>
            <a:r>
              <a:rPr lang="en-US" dirty="0" smtClean="0"/>
              <a:t>List friends’ moods</a:t>
            </a:r>
          </a:p>
          <a:p>
            <a:pPr>
              <a:buNone/>
            </a:pPr>
            <a:r>
              <a:rPr lang="en-US" sz="2857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SELECT </a:t>
            </a:r>
            <a:r>
              <a:rPr lang="en-US" sz="2857" dirty="0" err="1" smtClean="0">
                <a:solidFill>
                  <a:srgbClr val="0000FF"/>
                </a:solidFill>
              </a:rPr>
              <a:t>moods.time</a:t>
            </a:r>
            <a:r>
              <a:rPr lang="en-US" sz="2857" dirty="0" smtClean="0">
                <a:solidFill>
                  <a:srgbClr val="0000FF"/>
                </a:solidFill>
              </a:rPr>
              <a:t>, </a:t>
            </a:r>
            <a:r>
              <a:rPr lang="en-US" sz="2857" dirty="0" err="1" smtClean="0">
                <a:solidFill>
                  <a:srgbClr val="0000FF"/>
                </a:solidFill>
              </a:rPr>
              <a:t>feelings.fid</a:t>
            </a:r>
            <a:r>
              <a:rPr lang="en-US" sz="2857" dirty="0" smtClean="0">
                <a:solidFill>
                  <a:srgbClr val="0000FF"/>
                </a:solidFill>
              </a:rPr>
              <a:t>, </a:t>
            </a:r>
            <a:r>
              <a:rPr lang="en-US" sz="2857" dirty="0" err="1" smtClean="0">
                <a:solidFill>
                  <a:srgbClr val="0000FF"/>
                </a:solidFill>
              </a:rPr>
              <a:t>feelings.fname</a:t>
            </a:r>
            <a:r>
              <a:rPr lang="en-US" sz="2857" dirty="0" smtClean="0">
                <a:solidFill>
                  <a:srgbClr val="0000FF"/>
                </a:solidFill>
              </a:rPr>
              <a:t> FROM moods, feelings WHERE </a:t>
            </a:r>
            <a:r>
              <a:rPr lang="en-US" sz="2857" dirty="0" err="1" smtClean="0">
                <a:solidFill>
                  <a:srgbClr val="0000FF"/>
                </a:solidFill>
              </a:rPr>
              <a:t>moods.uid</a:t>
            </a:r>
            <a:r>
              <a:rPr lang="en-US" sz="2857" dirty="0" smtClean="0">
                <a:solidFill>
                  <a:srgbClr val="0000FF"/>
                </a:solidFill>
              </a:rPr>
              <a:t>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' AND </a:t>
            </a:r>
            <a:r>
              <a:rPr lang="en-US" sz="2857" dirty="0" err="1" smtClean="0">
                <a:solidFill>
                  <a:srgbClr val="0000FF"/>
                </a:solidFill>
              </a:rPr>
              <a:t>moods.fid</a:t>
            </a:r>
            <a:r>
              <a:rPr lang="en-US" sz="2857" dirty="0" smtClean="0">
                <a:solidFill>
                  <a:srgbClr val="0000FF"/>
                </a:solidFill>
              </a:rPr>
              <a:t>=</a:t>
            </a:r>
            <a:r>
              <a:rPr lang="en-US" sz="2857" dirty="0" err="1" smtClean="0">
                <a:solidFill>
                  <a:srgbClr val="0000FF"/>
                </a:solidFill>
              </a:rPr>
              <a:t>feelings.fid</a:t>
            </a:r>
            <a:r>
              <a:rPr lang="en-US" sz="2857" dirty="0" smtClean="0">
                <a:solidFill>
                  <a:srgbClr val="0000FF"/>
                </a:solidFill>
              </a:rPr>
              <a:t> ORDER BY </a:t>
            </a:r>
            <a:r>
              <a:rPr lang="en-US" sz="2857" dirty="0" err="1" smtClean="0">
                <a:solidFill>
                  <a:srgbClr val="0000FF"/>
                </a:solidFill>
              </a:rPr>
              <a:t>moods.time</a:t>
            </a:r>
            <a:r>
              <a:rPr lang="en-US" sz="2857" dirty="0" smtClean="0">
                <a:solidFill>
                  <a:srgbClr val="0000FF"/>
                </a:solidFill>
              </a:rPr>
              <a:t> DESC LIMIT 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Moods matching (</a:t>
            </a:r>
            <a:r>
              <a:rPr lang="en-US" dirty="0" err="1" smtClean="0"/>
              <a:t>SQLs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current feeling</a:t>
            </a:r>
          </a:p>
          <a:p>
            <a:pPr>
              <a:buNone/>
            </a:pPr>
            <a:r>
              <a:rPr lang="en-US" sz="2581" dirty="0" smtClean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SELECT fid FROM moods WHERE </a:t>
            </a:r>
            <a:r>
              <a:rPr lang="en-US" sz="2000" dirty="0" err="1" smtClean="0">
                <a:solidFill>
                  <a:srgbClr val="0000FF"/>
                </a:solidFill>
              </a:rPr>
              <a:t>uid</a:t>
            </a:r>
            <a:r>
              <a:rPr lang="en-US" sz="2000" dirty="0" smtClean="0">
                <a:solidFill>
                  <a:srgbClr val="0000FF"/>
                </a:solidFill>
              </a:rPr>
              <a:t>=‘</a:t>
            </a:r>
            <a:r>
              <a:rPr lang="en-US" sz="2000" dirty="0" err="1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’ ORDER BY time DESC LIMIT 1</a:t>
            </a:r>
          </a:p>
          <a:p>
            <a:r>
              <a:rPr lang="en-US" dirty="0" smtClean="0"/>
              <a:t>List those whose latest feeling matches my current feeling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SELECT </a:t>
            </a:r>
            <a:r>
              <a:rPr lang="en-US" sz="1800" dirty="0" err="1" smtClean="0">
                <a:solidFill>
                  <a:srgbClr val="0000FF"/>
                </a:solidFill>
              </a:rPr>
              <a:t>u.uid</a:t>
            </a:r>
            <a:r>
              <a:rPr lang="en-US" sz="1800" dirty="0" smtClean="0">
                <a:solidFill>
                  <a:srgbClr val="0000FF"/>
                </a:solidFill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</a:rPr>
              <a:t>u.uname</a:t>
            </a:r>
            <a:r>
              <a:rPr lang="en-US" sz="1800" dirty="0" smtClean="0">
                <a:solidFill>
                  <a:srgbClr val="0000FF"/>
                </a:solidFill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</a:rPr>
              <a:t>u</a:t>
            </a:r>
            <a:r>
              <a:rPr lang="en-US" sz="1800" dirty="0" smtClean="0">
                <a:solidFill>
                  <a:srgbClr val="0000FF"/>
                </a:solidFill>
              </a:rPr>
              <a:t>…., </a:t>
            </a:r>
            <a:r>
              <a:rPr lang="en-US" sz="1800" dirty="0" err="1" smtClean="0">
                <a:solidFill>
                  <a:srgbClr val="0000FF"/>
                </a:solidFill>
              </a:rPr>
              <a:t>m.time</a:t>
            </a:r>
            <a:r>
              <a:rPr lang="en-US" sz="1800" dirty="0" smtClean="0">
                <a:solidFill>
                  <a:srgbClr val="0000FF"/>
                </a:solidFill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</a:rPr>
              <a:t>f.fname</a:t>
            </a:r>
            <a:r>
              <a:rPr lang="en-US" sz="1800" dirty="0" smtClean="0">
                <a:solidFill>
                  <a:srgbClr val="0000FF"/>
                </a:solidFill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</a:rPr>
              <a:t>f</a:t>
            </a:r>
            <a:r>
              <a:rPr lang="en-US" sz="1800" dirty="0" smtClean="0">
                <a:solidFill>
                  <a:srgbClr val="0000FF"/>
                </a:solidFill>
              </a:rPr>
              <a:t>….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FROM users </a:t>
            </a:r>
            <a:r>
              <a:rPr lang="en-US" sz="1800" dirty="0" err="1" smtClean="0">
                <a:solidFill>
                  <a:srgbClr val="0000FF"/>
                </a:solidFill>
              </a:rPr>
              <a:t>u</a:t>
            </a:r>
            <a:r>
              <a:rPr lang="en-US" sz="1800" dirty="0" smtClean="0">
                <a:solidFill>
                  <a:srgbClr val="0000FF"/>
                </a:solidFill>
              </a:rPr>
              <a:t>, moods </a:t>
            </a:r>
            <a:r>
              <a:rPr lang="en-US" sz="1800" dirty="0" err="1" smtClean="0">
                <a:solidFill>
                  <a:srgbClr val="0000FF"/>
                </a:solidFill>
              </a:rPr>
              <a:t>m</a:t>
            </a:r>
            <a:r>
              <a:rPr lang="en-US" sz="1800" dirty="0" smtClean="0">
                <a:solidFill>
                  <a:srgbClr val="0000FF"/>
                </a:solidFill>
              </a:rPr>
              <a:t>, feelings </a:t>
            </a:r>
            <a:r>
              <a:rPr lang="en-US" sz="1800" dirty="0" err="1" smtClean="0">
                <a:solidFill>
                  <a:srgbClr val="0000FF"/>
                </a:solidFill>
              </a:rPr>
              <a:t>f</a:t>
            </a:r>
            <a:r>
              <a:rPr lang="en-US" sz="1800" dirty="0" smtClean="0">
                <a:solidFill>
                  <a:srgbClr val="0000FF"/>
                </a:solidFill>
              </a:rPr>
              <a:t> WHERE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not </a:t>
            </a:r>
            <a:r>
              <a:rPr lang="en-US" sz="1800" dirty="0" err="1" smtClean="0">
                <a:solidFill>
                  <a:srgbClr val="0000FF"/>
                </a:solidFill>
              </a:rPr>
              <a:t>exists(SELECT</a:t>
            </a:r>
            <a:r>
              <a:rPr lang="en-US" sz="1800" dirty="0" smtClean="0">
                <a:solidFill>
                  <a:srgbClr val="0000FF"/>
                </a:solidFill>
              </a:rPr>
              <a:t> mid FROM moods WHERE </a:t>
            </a:r>
            <a:r>
              <a:rPr lang="en-US" sz="1800" dirty="0" err="1" smtClean="0">
                <a:solidFill>
                  <a:srgbClr val="0000FF"/>
                </a:solidFill>
              </a:rPr>
              <a:t>uid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m.uid</a:t>
            </a:r>
            <a:r>
              <a:rPr lang="en-US" sz="1800" dirty="0" smtClean="0">
                <a:solidFill>
                  <a:srgbClr val="0000FF"/>
                </a:solidFill>
              </a:rPr>
              <a:t> and time &gt; </a:t>
            </a:r>
            <a:r>
              <a:rPr lang="en-US" sz="1800" dirty="0" err="1" smtClean="0">
                <a:solidFill>
                  <a:srgbClr val="0000FF"/>
                </a:solidFill>
              </a:rPr>
              <a:t>m.time</a:t>
            </a:r>
            <a:r>
              <a:rPr lang="en-US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AND </a:t>
            </a:r>
            <a:r>
              <a:rPr lang="en-US" sz="1800" dirty="0" err="1" smtClean="0">
                <a:solidFill>
                  <a:srgbClr val="0000FF"/>
                </a:solidFill>
              </a:rPr>
              <a:t>u.uid</a:t>
            </a:r>
            <a:r>
              <a:rPr lang="en-US" sz="1800" dirty="0" smtClean="0">
                <a:solidFill>
                  <a:srgbClr val="0000FF"/>
                </a:solidFill>
              </a:rPr>
              <a:t>=</a:t>
            </a:r>
            <a:r>
              <a:rPr lang="en-US" sz="1800" dirty="0" err="1" smtClean="0">
                <a:solidFill>
                  <a:srgbClr val="0000FF"/>
                </a:solidFill>
              </a:rPr>
              <a:t>m.uid</a:t>
            </a:r>
            <a:r>
              <a:rPr lang="en-US" sz="1800" dirty="0" smtClean="0">
                <a:solidFill>
                  <a:srgbClr val="0000FF"/>
                </a:solidFill>
              </a:rPr>
              <a:t> AND </a:t>
            </a:r>
            <a:r>
              <a:rPr lang="en-US" sz="1800" dirty="0" err="1" smtClean="0">
                <a:solidFill>
                  <a:srgbClr val="0000FF"/>
                </a:solidFill>
              </a:rPr>
              <a:t>m.fid</a:t>
            </a:r>
            <a:r>
              <a:rPr lang="en-US" sz="1800" dirty="0" smtClean="0">
                <a:solidFill>
                  <a:srgbClr val="0000FF"/>
                </a:solidFill>
              </a:rPr>
              <a:t>=</a:t>
            </a:r>
            <a:r>
              <a:rPr lang="en-US" sz="1800" dirty="0" err="1" smtClean="0">
                <a:solidFill>
                  <a:srgbClr val="0000FF"/>
                </a:solidFill>
              </a:rPr>
              <a:t>f.fid</a:t>
            </a:r>
            <a:r>
              <a:rPr lang="en-US" sz="1800" dirty="0" smtClean="0">
                <a:solidFill>
                  <a:srgbClr val="0000FF"/>
                </a:solidFill>
              </a:rPr>
              <a:t> AND </a:t>
            </a:r>
            <a:r>
              <a:rPr lang="en-US" sz="1800" dirty="0" err="1" smtClean="0">
                <a:solidFill>
                  <a:srgbClr val="0000FF"/>
                </a:solidFill>
              </a:rPr>
              <a:t>u.uid</a:t>
            </a:r>
            <a:r>
              <a:rPr lang="en-US" sz="1800" dirty="0" smtClean="0">
                <a:solidFill>
                  <a:srgbClr val="0000FF"/>
                </a:solidFill>
              </a:rPr>
              <a:t> != ‘</a:t>
            </a:r>
            <a:r>
              <a:rPr lang="en-US" sz="1800" dirty="0" err="1" smtClean="0">
                <a:solidFill>
                  <a:srgbClr val="0000FF"/>
                </a:solidFill>
              </a:rPr>
              <a:t>x</a:t>
            </a:r>
            <a:r>
              <a:rPr lang="en-US" sz="1800" dirty="0" smtClean="0">
                <a:solidFill>
                  <a:srgbClr val="0000FF"/>
                </a:solidFill>
              </a:rPr>
              <a:t>’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ORDER BY </a:t>
            </a:r>
            <a:r>
              <a:rPr lang="en-US" sz="1800" dirty="0" err="1" smtClean="0">
                <a:solidFill>
                  <a:srgbClr val="0000FF"/>
                </a:solidFill>
              </a:rPr>
              <a:t>abs(m.fid-’my_current_fid</a:t>
            </a:r>
            <a:r>
              <a:rPr lang="en-US" sz="1800" dirty="0" smtClean="0">
                <a:solidFill>
                  <a:srgbClr val="0000FF"/>
                </a:solidFill>
              </a:rPr>
              <a:t>’) DESC LIMIT 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Improve design</a:t>
            </a:r>
          </a:p>
          <a:p>
            <a:pPr lvl="1"/>
            <a:r>
              <a:rPr lang="en-US" dirty="0" smtClean="0"/>
              <a:t>Feelings list (extendable)</a:t>
            </a:r>
          </a:p>
          <a:p>
            <a:pPr lvl="1"/>
            <a:r>
              <a:rPr lang="en-US" dirty="0" smtClean="0"/>
              <a:t>Friends management (unidirectional)</a:t>
            </a:r>
          </a:p>
          <a:p>
            <a:r>
              <a:rPr lang="en-US" dirty="0" smtClean="0"/>
              <a:t>More matching modes</a:t>
            </a:r>
          </a:p>
          <a:p>
            <a:pPr lvl="1"/>
            <a:r>
              <a:rPr lang="en-US" dirty="0" smtClean="0"/>
              <a:t>Latest feeling match</a:t>
            </a:r>
          </a:p>
          <a:p>
            <a:pPr lvl="1"/>
            <a:r>
              <a:rPr lang="en-US" dirty="0" smtClean="0"/>
              <a:t>Average feelings match</a:t>
            </a:r>
          </a:p>
          <a:p>
            <a:pPr lvl="1"/>
            <a:r>
              <a:rPr lang="en-US" dirty="0" smtClean="0"/>
              <a:t>Moods curve </a:t>
            </a:r>
            <a:r>
              <a:rPr lang="en-US" dirty="0" smtClean="0"/>
              <a:t>match</a:t>
            </a:r>
          </a:p>
          <a:p>
            <a:r>
              <a:rPr lang="en-US" dirty="0" smtClean="0"/>
              <a:t>Server side data logic</a:t>
            </a:r>
          </a:p>
          <a:p>
            <a:pPr lvl="1"/>
            <a:r>
              <a:rPr lang="en-US" dirty="0" smtClean="0"/>
              <a:t>Stored process</a:t>
            </a:r>
          </a:p>
          <a:p>
            <a:pPr lvl="1"/>
            <a:r>
              <a:rPr lang="en-US" dirty="0" smtClean="0"/>
              <a:t>Trigger</a:t>
            </a:r>
            <a:endParaRPr lang="en-US" dirty="0" smtClean="0"/>
          </a:p>
          <a:p>
            <a:r>
              <a:rPr lang="en-US" dirty="0" smtClean="0"/>
              <a:t>Mobile applications</a:t>
            </a:r>
          </a:p>
          <a:p>
            <a:pPr lvl="1"/>
            <a:r>
              <a:rPr lang="en-US" dirty="0" err="1" smtClean="0"/>
              <a:t>iPhone</a:t>
            </a:r>
            <a:endParaRPr lang="en-US" dirty="0" smtClean="0"/>
          </a:p>
          <a:p>
            <a:pPr lvl="1"/>
            <a:r>
              <a:rPr lang="en-US" dirty="0" smtClean="0"/>
              <a:t>Android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979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is a class project at The George Washington </a:t>
            </a:r>
            <a:r>
              <a:rPr lang="en-US" dirty="0" err="1" smtClean="0"/>
              <a:t>Unviersity</a:t>
            </a:r>
            <a:endParaRPr lang="en-US" dirty="0" smtClean="0"/>
          </a:p>
          <a:p>
            <a:r>
              <a:rPr lang="en-US" dirty="0" smtClean="0"/>
              <a:t>Class:</a:t>
            </a:r>
          </a:p>
          <a:p>
            <a:pPr>
              <a:buNone/>
            </a:pPr>
            <a:r>
              <a:rPr lang="en-US" sz="2581" dirty="0" smtClean="0"/>
              <a:t>	Database management system (CS241)</a:t>
            </a:r>
          </a:p>
          <a:p>
            <a:pPr>
              <a:buNone/>
            </a:pPr>
            <a:r>
              <a:rPr lang="en-US" sz="2581" dirty="0" smtClean="0"/>
              <a:t>	Instructor: Dr. Matthew Burke</a:t>
            </a:r>
          </a:p>
          <a:p>
            <a:r>
              <a:rPr lang="en-US" dirty="0" smtClean="0"/>
              <a:t>Team:</a:t>
            </a:r>
          </a:p>
          <a:p>
            <a:pPr>
              <a:buNone/>
            </a:pPr>
            <a:r>
              <a:rPr lang="en-US" sz="2581" dirty="0" smtClean="0"/>
              <a:t>	</a:t>
            </a:r>
            <a:r>
              <a:rPr lang="en-US" sz="2581" dirty="0" err="1" smtClean="0"/>
              <a:t>Maoxu</a:t>
            </a:r>
            <a:r>
              <a:rPr lang="en-US" sz="2581" dirty="0" smtClean="0"/>
              <a:t> Li (</a:t>
            </a:r>
            <a:r>
              <a:rPr lang="en-US" sz="2581" dirty="0" smtClean="0">
                <a:hlinkClick r:id="rId2"/>
              </a:rPr>
              <a:t>lim@gwmail.gwu.edu</a:t>
            </a:r>
            <a:r>
              <a:rPr lang="en-US" sz="2581" dirty="0" smtClean="0"/>
              <a:t>)</a:t>
            </a:r>
          </a:p>
          <a:p>
            <a:pPr>
              <a:buNone/>
            </a:pPr>
            <a:r>
              <a:rPr lang="en-US" sz="2581" dirty="0" smtClean="0"/>
              <a:t>	Yi Zhang (</a:t>
            </a:r>
            <a:r>
              <a:rPr lang="en-US" sz="2581" dirty="0" smtClean="0">
                <a:hlinkClick r:id="rId3"/>
              </a:rPr>
              <a:t>zhangyzz@gwmail.gwu.edu</a:t>
            </a:r>
            <a:r>
              <a:rPr lang="en-US" sz="2581" dirty="0" smtClean="0"/>
              <a:t>)</a:t>
            </a:r>
          </a:p>
          <a:p>
            <a:r>
              <a:rPr lang="en-US" dirty="0" smtClean="0"/>
              <a:t>Open source:</a:t>
            </a:r>
          </a:p>
          <a:p>
            <a:pPr>
              <a:buNone/>
            </a:pPr>
            <a:r>
              <a:rPr lang="en-US" sz="2581" dirty="0" smtClean="0"/>
              <a:t>	</a:t>
            </a:r>
            <a:r>
              <a:rPr lang="en-US" sz="2581" dirty="0" smtClean="0">
                <a:hlinkClick r:id="rId4"/>
              </a:rPr>
              <a:t>https://github.com/gwu-f10-241-10/project7</a:t>
            </a:r>
            <a:endParaRPr lang="en-US" sz="2581" dirty="0" smtClean="0"/>
          </a:p>
          <a:p>
            <a:pPr>
              <a:buNone/>
            </a:pPr>
            <a:r>
              <a:rPr lang="en-US" sz="2581" dirty="0" smtClean="0"/>
              <a:t>	</a:t>
            </a:r>
            <a:r>
              <a:rPr lang="en-US" sz="2581" dirty="0" smtClean="0">
                <a:hlinkClick r:id="rId5"/>
              </a:rPr>
              <a:t>https://github.com/limlabs/tie</a:t>
            </a:r>
            <a:endParaRPr lang="en-US" sz="2581" dirty="0" smtClean="0"/>
          </a:p>
          <a:p>
            <a:r>
              <a:rPr lang="en-US" dirty="0" smtClean="0"/>
              <a:t>Demo:</a:t>
            </a:r>
          </a:p>
          <a:p>
            <a:pPr>
              <a:buNone/>
            </a:pPr>
            <a:r>
              <a:rPr lang="en-US" sz="2857" dirty="0" smtClean="0"/>
              <a:t>	</a:t>
            </a:r>
            <a:r>
              <a:rPr lang="en-US" sz="2857" dirty="0" smtClean="0">
                <a:hlinkClick r:id="rId6"/>
              </a:rPr>
              <a:t>http://app.limlabs.com/tie/</a:t>
            </a:r>
            <a:endParaRPr lang="en-US" sz="2857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otivation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7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you know your feelings?</a:t>
            </a:r>
          </a:p>
          <a:p>
            <a:pPr lvl="1"/>
            <a:r>
              <a:rPr lang="en-US" dirty="0" smtClean="0"/>
              <a:t>last day?</a:t>
            </a:r>
          </a:p>
          <a:p>
            <a:pPr lvl="1"/>
            <a:r>
              <a:rPr lang="en-US" dirty="0" smtClean="0"/>
              <a:t>last week?</a:t>
            </a:r>
          </a:p>
          <a:p>
            <a:pPr lvl="1"/>
            <a:r>
              <a:rPr lang="en-US" dirty="0" smtClean="0"/>
              <a:t>last month?</a:t>
            </a:r>
          </a:p>
          <a:p>
            <a:pPr lvl="1"/>
            <a:r>
              <a:rPr lang="en-US" dirty="0" smtClean="0"/>
              <a:t>Even last year?</a:t>
            </a:r>
          </a:p>
          <a:p>
            <a:r>
              <a:rPr lang="en-US" dirty="0" smtClean="0"/>
              <a:t>We should know ourselves better!</a:t>
            </a:r>
          </a:p>
          <a:p>
            <a:r>
              <a:rPr lang="en-US" dirty="0" smtClean="0"/>
              <a:t>Like this: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76" y="5018745"/>
            <a:ext cx="491490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77641"/>
          </a:xfrm>
        </p:spPr>
        <p:txBody>
          <a:bodyPr>
            <a:normAutofit lnSpcReduction="10000"/>
          </a:bodyPr>
          <a:lstStyle/>
          <a:p>
            <a:r>
              <a:rPr lang="en-US" sz="2811" dirty="0" smtClean="0"/>
              <a:t>Do you know your friends’ feelings?</a:t>
            </a:r>
          </a:p>
          <a:p>
            <a:r>
              <a:rPr lang="en-US" sz="2811" dirty="0" smtClean="0"/>
              <a:t>Like these: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482850"/>
            <a:ext cx="4902200" cy="189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4632872"/>
            <a:ext cx="4902200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functions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766976" y="3804009"/>
            <a:ext cx="7275432" cy="2497673"/>
            <a:chOff x="520074" y="3895709"/>
            <a:chExt cx="7275432" cy="2497673"/>
          </a:xfrm>
        </p:grpSpPr>
        <p:sp>
          <p:nvSpPr>
            <p:cNvPr id="16" name="TextBox 15"/>
            <p:cNvSpPr txBox="1"/>
            <p:nvPr/>
          </p:nvSpPr>
          <p:spPr>
            <a:xfrm>
              <a:off x="520074" y="4836470"/>
              <a:ext cx="1441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Moods</a:t>
              </a:r>
            </a:p>
            <a:p>
              <a:pPr algn="ctr"/>
              <a:r>
                <a:rPr lang="en-US" dirty="0" smtClean="0"/>
                <a:t>Management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50405" y="4065277"/>
              <a:ext cx="150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My moods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0063" y="4921424"/>
              <a:ext cx="1684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Friends’ moods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0063" y="5822850"/>
              <a:ext cx="2049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Moods Matching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49807" y="3895709"/>
              <a:ext cx="2422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Capture current mood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9807" y="4921424"/>
              <a:ext cx="191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Remove a friend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9807" y="5222511"/>
              <a:ext cx="243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Friends’ moods curve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49807" y="4616752"/>
              <a:ext cx="1483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a friend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9807" y="4187068"/>
              <a:ext cx="2422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Recent moods curve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49807" y="5679868"/>
              <a:ext cx="354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Find someone has same moods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9807" y="6024050"/>
              <a:ext cx="3545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Add as friend</a:t>
              </a:r>
              <a:endParaRPr lang="en-US" dirty="0"/>
            </a:p>
          </p:txBody>
        </p:sp>
        <p:sp>
          <p:nvSpPr>
            <p:cNvPr id="29" name="Left Brace 28"/>
            <p:cNvSpPr/>
            <p:nvPr/>
          </p:nvSpPr>
          <p:spPr>
            <a:xfrm>
              <a:off x="1961807" y="4224793"/>
              <a:ext cx="188598" cy="182440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>
              <a:off x="3978716" y="4014977"/>
              <a:ext cx="265565" cy="46008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3978717" y="4844065"/>
              <a:ext cx="258518" cy="58345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e 33"/>
            <p:cNvSpPr/>
            <p:nvPr/>
          </p:nvSpPr>
          <p:spPr>
            <a:xfrm>
              <a:off x="3978716" y="5881068"/>
              <a:ext cx="321385" cy="36141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66976" y="1744933"/>
            <a:ext cx="7313151" cy="1765488"/>
            <a:chOff x="520074" y="1836633"/>
            <a:chExt cx="7313151" cy="1765488"/>
          </a:xfrm>
        </p:grpSpPr>
        <p:sp>
          <p:nvSpPr>
            <p:cNvPr id="5" name="TextBox 4"/>
            <p:cNvSpPr txBox="1"/>
            <p:nvPr/>
          </p:nvSpPr>
          <p:spPr>
            <a:xfrm>
              <a:off x="2150063" y="1836633"/>
              <a:ext cx="1886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registration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0074" y="2376293"/>
              <a:ext cx="1441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Users</a:t>
              </a:r>
            </a:p>
            <a:p>
              <a:pPr algn="ctr"/>
              <a:r>
                <a:rPr lang="en-US" dirty="0" smtClean="0"/>
                <a:t>Management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75207" y="2678791"/>
              <a:ext cx="18860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login/logout</a:t>
              </a:r>
            </a:p>
            <a:p>
              <a:r>
                <a:rPr lang="en-US" dirty="0" smtClean="0"/>
                <a:t>Authorization</a:t>
              </a:r>
            </a:p>
            <a:p>
              <a:r>
                <a:rPr lang="en-US" dirty="0" smtClean="0"/>
                <a:t>Authentication</a:t>
              </a:r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1961815" y="2022572"/>
              <a:ext cx="213391" cy="12059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1620" y="3073346"/>
              <a:ext cx="150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Administrator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35231" y="3220287"/>
              <a:ext cx="133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Delete user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5227" y="2938980"/>
              <a:ext cx="1131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Users list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5231" y="1862823"/>
              <a:ext cx="133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Profile view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35231" y="2169280"/>
              <a:ext cx="1332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Profile edit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35230" y="2488312"/>
              <a:ext cx="179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Password reset</a:t>
              </a:r>
              <a:endParaRPr lang="en-US" dirty="0"/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5769666" y="2030605"/>
              <a:ext cx="265561" cy="82287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5769665" y="3060771"/>
              <a:ext cx="265565" cy="46008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37234" y="2232155"/>
              <a:ext cx="1659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Member users</a:t>
              </a:r>
              <a:endParaRPr lang="en-US" dirty="0"/>
            </a:p>
          </p:txBody>
        </p:sp>
        <p:sp>
          <p:nvSpPr>
            <p:cNvPr id="38" name="Left Brace 37"/>
            <p:cNvSpPr/>
            <p:nvPr/>
          </p:nvSpPr>
          <p:spPr>
            <a:xfrm>
              <a:off x="3984246" y="2446206"/>
              <a:ext cx="265561" cy="82287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management (E/R)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2019479" y="1807018"/>
            <a:ext cx="5325353" cy="4359537"/>
            <a:chOff x="2019479" y="1807018"/>
            <a:chExt cx="5325353" cy="4359537"/>
          </a:xfrm>
        </p:grpSpPr>
        <p:sp>
          <p:nvSpPr>
            <p:cNvPr id="4" name="Rectangle 3"/>
            <p:cNvSpPr/>
            <p:nvPr/>
          </p:nvSpPr>
          <p:spPr>
            <a:xfrm>
              <a:off x="3764933" y="2618404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user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65727" y="4577113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acl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Diamond 5"/>
            <p:cNvSpPr/>
            <p:nvPr/>
          </p:nvSpPr>
          <p:spPr>
            <a:xfrm>
              <a:off x="4047156" y="3704960"/>
              <a:ext cx="1241777" cy="532694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U-R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971181" y="1807019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err="1" smtClean="0">
                  <a:solidFill>
                    <a:srgbClr val="000000"/>
                  </a:solidFill>
                </a:rPr>
                <a:t>uid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778200" y="1807018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uname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Connector 9"/>
            <p:cNvCxnSpPr>
              <a:stCxn id="7" idx="5"/>
              <a:endCxn id="4" idx="0"/>
            </p:cNvCxnSpPr>
            <p:nvPr/>
          </p:nvCxnSpPr>
          <p:spPr>
            <a:xfrm rot="16200000" flipH="1">
              <a:off x="4263064" y="2213422"/>
              <a:ext cx="468115" cy="3418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4" idx="0"/>
            </p:cNvCxnSpPr>
            <p:nvPr/>
          </p:nvCxnSpPr>
          <p:spPr>
            <a:xfrm rot="5400000">
              <a:off x="4605308" y="2213027"/>
              <a:ext cx="468115" cy="3426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4" idx="2"/>
            </p:cNvCxnSpPr>
            <p:nvPr/>
          </p:nvCxnSpPr>
          <p:spPr>
            <a:xfrm rot="5400000" flipH="1" flipV="1">
              <a:off x="4519877" y="3556793"/>
              <a:ext cx="296334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  <a:endCxn id="5" idx="0"/>
            </p:cNvCxnSpPr>
            <p:nvPr/>
          </p:nvCxnSpPr>
          <p:spPr>
            <a:xfrm rot="16200000" flipH="1">
              <a:off x="4498713" y="4406986"/>
              <a:ext cx="339459" cy="7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19479" y="4376030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err="1" smtClean="0">
                  <a:solidFill>
                    <a:srgbClr val="000000"/>
                  </a:solidFill>
                </a:rPr>
                <a:t>aclid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170875" y="4764085"/>
              <a:ext cx="1173957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aclrole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Connector 23"/>
            <p:cNvCxnSpPr>
              <a:stCxn id="21" idx="6"/>
              <a:endCxn id="5" idx="1"/>
            </p:cNvCxnSpPr>
            <p:nvPr/>
          </p:nvCxnSpPr>
          <p:spPr>
            <a:xfrm>
              <a:off x="3193435" y="4577113"/>
              <a:ext cx="572292" cy="395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3"/>
              <a:endCxn id="22" idx="2"/>
            </p:cNvCxnSpPr>
            <p:nvPr/>
          </p:nvCxnSpPr>
          <p:spPr>
            <a:xfrm flipV="1">
              <a:off x="5571950" y="4965169"/>
              <a:ext cx="598925" cy="70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778199" y="5764388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action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70875" y="2812432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aclrole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019479" y="2814020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upass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32" name="Straight Connector 31"/>
            <p:cNvCxnSpPr>
              <a:stCxn id="4" idx="1"/>
              <a:endCxn id="31" idx="6"/>
            </p:cNvCxnSpPr>
            <p:nvPr/>
          </p:nvCxnSpPr>
          <p:spPr>
            <a:xfrm rot="10800000" flipV="1">
              <a:off x="3193435" y="3013515"/>
              <a:ext cx="571498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3"/>
              <a:endCxn id="30" idx="2"/>
            </p:cNvCxnSpPr>
            <p:nvPr/>
          </p:nvCxnSpPr>
          <p:spPr>
            <a:xfrm>
              <a:off x="5571156" y="3013515"/>
              <a:ext cx="59971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1"/>
              <a:endCxn id="5" idx="2"/>
            </p:cNvCxnSpPr>
            <p:nvPr/>
          </p:nvCxnSpPr>
          <p:spPr>
            <a:xfrm rot="16200000" flipV="1">
              <a:off x="4611787" y="5424388"/>
              <a:ext cx="455949" cy="3418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71181" y="5764388"/>
              <a:ext cx="1587501" cy="402167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</a:rPr>
                <a:t>controller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37" name="Straight Connector 36"/>
            <p:cNvCxnSpPr>
              <a:stCxn id="36" idx="7"/>
              <a:endCxn id="5" idx="2"/>
            </p:cNvCxnSpPr>
            <p:nvPr/>
          </p:nvCxnSpPr>
          <p:spPr>
            <a:xfrm rot="5400000" flipH="1" flipV="1">
              <a:off x="4269544" y="5423990"/>
              <a:ext cx="455949" cy="3426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019479" y="4963579"/>
              <a:ext cx="1173956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aclname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Straight Connector 25"/>
            <p:cNvCxnSpPr>
              <a:endCxn id="5" idx="1"/>
            </p:cNvCxnSpPr>
            <p:nvPr/>
          </p:nvCxnSpPr>
          <p:spPr>
            <a:xfrm flipV="1">
              <a:off x="3193435" y="4972224"/>
              <a:ext cx="572292" cy="206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management (Schema)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381"/>
            <a:ext cx="4086578" cy="4900989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CREATE TABLE `users` (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</a:t>
            </a:r>
            <a:r>
              <a:rPr lang="en-US" sz="2000" b="1" dirty="0" smtClean="0"/>
              <a:t>`</a:t>
            </a:r>
            <a:r>
              <a:rPr lang="en-US" sz="2000" b="1" dirty="0" err="1" smtClean="0"/>
              <a:t>uid</a:t>
            </a:r>
            <a:r>
              <a:rPr lang="en-US" sz="2000" b="1" dirty="0" smtClean="0"/>
              <a:t>` int(11) NOT NULL 		</a:t>
            </a:r>
            <a:r>
              <a:rPr lang="en-US" sz="2000" b="1" dirty="0" err="1" smtClean="0"/>
              <a:t>auto_increment</a:t>
            </a:r>
            <a:r>
              <a:rPr lang="en-US" sz="2000" b="1" dirty="0" smtClean="0"/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`</a:t>
            </a:r>
            <a:r>
              <a:rPr lang="en-US" sz="2000" dirty="0" err="1" smtClean="0"/>
              <a:t>uname</a:t>
            </a:r>
            <a:r>
              <a:rPr lang="en-US" sz="2000" dirty="0" smtClean="0"/>
              <a:t>` varchar(30) NOT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`email` varchar(100) NOT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`</a:t>
            </a:r>
            <a:r>
              <a:rPr lang="en-US" sz="2000" dirty="0" err="1" smtClean="0"/>
              <a:t>upass</a:t>
            </a:r>
            <a:r>
              <a:rPr lang="en-US" sz="2000" dirty="0" smtClean="0"/>
              <a:t>` varchar(100) NOT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`</a:t>
            </a:r>
            <a:r>
              <a:rPr lang="en-US" sz="2000" dirty="0" err="1" smtClean="0">
                <a:solidFill>
                  <a:srgbClr val="0000FF"/>
                </a:solidFill>
              </a:rPr>
              <a:t>aclrole</a:t>
            </a:r>
            <a:r>
              <a:rPr lang="en-US" sz="2000" dirty="0" smtClean="0">
                <a:solidFill>
                  <a:srgbClr val="0000FF"/>
                </a:solidFill>
              </a:rPr>
              <a:t>` varchar(50) NOT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`</a:t>
            </a:r>
            <a:r>
              <a:rPr lang="en-US" sz="2000" dirty="0" err="1" smtClean="0"/>
              <a:t>lname</a:t>
            </a:r>
            <a:r>
              <a:rPr lang="en-US" sz="2000" dirty="0" smtClean="0"/>
              <a:t>` varchar(30) default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`</a:t>
            </a:r>
            <a:r>
              <a:rPr lang="en-US" sz="2000" dirty="0" err="1" smtClean="0"/>
              <a:t>fname</a:t>
            </a:r>
            <a:r>
              <a:rPr lang="en-US" sz="2000" dirty="0" smtClean="0"/>
              <a:t>` varchar(30) default NULL,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  ……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PRIMARY KEY  (`</a:t>
            </a:r>
            <a:r>
              <a:rPr lang="en-US" sz="2000" dirty="0" err="1" smtClean="0"/>
              <a:t>uid</a:t>
            </a:r>
            <a:r>
              <a:rPr lang="en-US" sz="2000" dirty="0" smtClean="0"/>
              <a:t>`)</a:t>
            </a:r>
          </a:p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96178" y="1408381"/>
            <a:ext cx="40865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 `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 (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 int(11) NOT NULL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auto_increment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aclrole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 varchar(50)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 varchar(50)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`controller` varchar(50)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`action` varchar(50) NOT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`description` varchar(200) default NULL,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PRIMARY KEY  (`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aclid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`)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management (</a:t>
            </a:r>
            <a:r>
              <a:rPr lang="en-US" dirty="0" err="1" smtClean="0"/>
              <a:t>SQLs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 registration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INSERT INTO users (</a:t>
            </a:r>
            <a:r>
              <a:rPr lang="en-US" sz="2857" dirty="0" err="1" smtClean="0">
                <a:solidFill>
                  <a:srgbClr val="0000FF"/>
                </a:solidFill>
              </a:rPr>
              <a:t>uname,upass,email</a:t>
            </a:r>
            <a:r>
              <a:rPr lang="en-US" sz="2857" dirty="0" smtClean="0">
                <a:solidFill>
                  <a:srgbClr val="0000FF"/>
                </a:solidFill>
              </a:rPr>
              <a:t>,…) VALUES (‘</a:t>
            </a:r>
            <a:r>
              <a:rPr lang="en-US" sz="2857" dirty="0" err="1" smtClean="0">
                <a:solidFill>
                  <a:srgbClr val="0000FF"/>
                </a:solidFill>
              </a:rPr>
              <a:t>x’,’x’,’x</a:t>
            </a:r>
            <a:r>
              <a:rPr lang="en-US" sz="2857" dirty="0" smtClean="0">
                <a:solidFill>
                  <a:srgbClr val="0000FF"/>
                </a:solidFill>
              </a:rPr>
              <a:t>’,…)</a:t>
            </a:r>
          </a:p>
          <a:p>
            <a:r>
              <a:rPr lang="en-US" dirty="0" smtClean="0"/>
              <a:t>User login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57" dirty="0" smtClean="0">
                <a:solidFill>
                  <a:srgbClr val="0000FF"/>
                </a:solidFill>
              </a:rPr>
              <a:t>SELECT </a:t>
            </a:r>
            <a:r>
              <a:rPr lang="en-US" sz="2857" dirty="0" err="1" smtClean="0">
                <a:solidFill>
                  <a:srgbClr val="0000FF"/>
                </a:solidFill>
              </a:rPr>
              <a:t>uid,uname,aclrole</a:t>
            </a:r>
            <a:r>
              <a:rPr lang="en-US" sz="2857" dirty="0" smtClean="0">
                <a:solidFill>
                  <a:srgbClr val="0000FF"/>
                </a:solidFill>
              </a:rPr>
              <a:t>,… FROM users WHERE </a:t>
            </a:r>
            <a:r>
              <a:rPr lang="en-US" sz="2857" dirty="0" err="1" smtClean="0">
                <a:solidFill>
                  <a:srgbClr val="0000FF"/>
                </a:solidFill>
              </a:rPr>
              <a:t>uname</a:t>
            </a:r>
            <a:r>
              <a:rPr lang="en-US" sz="2857" dirty="0" smtClean="0">
                <a:solidFill>
                  <a:srgbClr val="0000FF"/>
                </a:solidFill>
              </a:rPr>
              <a:t>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 AND </a:t>
            </a:r>
            <a:r>
              <a:rPr lang="en-US" sz="2857" dirty="0" err="1" smtClean="0">
                <a:solidFill>
                  <a:srgbClr val="0000FF"/>
                </a:solidFill>
              </a:rPr>
              <a:t>upass</a:t>
            </a:r>
            <a:r>
              <a:rPr lang="en-US" sz="2857" dirty="0" smtClean="0">
                <a:solidFill>
                  <a:srgbClr val="0000FF"/>
                </a:solidFill>
              </a:rPr>
              <a:t>=‘</a:t>
            </a:r>
            <a:r>
              <a:rPr lang="en-US" sz="2857" dirty="0" err="1" smtClean="0">
                <a:solidFill>
                  <a:srgbClr val="0000FF"/>
                </a:solidFill>
              </a:rPr>
              <a:t>x</a:t>
            </a:r>
            <a:r>
              <a:rPr lang="en-US" sz="2857" dirty="0" smtClean="0">
                <a:solidFill>
                  <a:srgbClr val="0000FF"/>
                </a:solidFill>
              </a:rPr>
              <a:t>’</a:t>
            </a:r>
          </a:p>
          <a:p>
            <a:r>
              <a:rPr lang="en-US" dirty="0" smtClean="0"/>
              <a:t>User management</a:t>
            </a:r>
          </a:p>
          <a:p>
            <a:pPr lvl="1"/>
            <a:r>
              <a:rPr lang="en-US" dirty="0" smtClean="0"/>
              <a:t>Profile view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srgbClr val="0000FF"/>
                </a:solidFill>
              </a:rPr>
              <a:t>uid,uname,email</a:t>
            </a:r>
            <a:r>
              <a:rPr lang="en-US" dirty="0" smtClean="0">
                <a:solidFill>
                  <a:srgbClr val="0000FF"/>
                </a:solidFill>
              </a:rPr>
              <a:t>,… FROM users WHERE </a:t>
            </a:r>
            <a:r>
              <a:rPr lang="en-US" dirty="0" err="1" smtClean="0">
                <a:solidFill>
                  <a:srgbClr val="0000FF"/>
                </a:solidFill>
              </a:rPr>
              <a:t>uid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  <a:p>
            <a:pPr lvl="1"/>
            <a:r>
              <a:rPr lang="en-US" dirty="0" smtClean="0"/>
              <a:t>Profile update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UPDATE users SET </a:t>
            </a:r>
            <a:r>
              <a:rPr lang="en-US" dirty="0" err="1" smtClean="0">
                <a:solidFill>
                  <a:srgbClr val="0000FF"/>
                </a:solidFill>
              </a:rPr>
              <a:t>uname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x’,email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’,… WHERE </a:t>
            </a:r>
            <a:r>
              <a:rPr lang="en-US" dirty="0" err="1" smtClean="0">
                <a:solidFill>
                  <a:srgbClr val="0000FF"/>
                </a:solidFill>
              </a:rPr>
              <a:t>uid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’ </a:t>
            </a:r>
          </a:p>
          <a:p>
            <a:pPr lvl="1"/>
            <a:r>
              <a:rPr lang="en-US" dirty="0" smtClean="0"/>
              <a:t>Users list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SELECT </a:t>
            </a:r>
            <a:r>
              <a:rPr lang="en-US" dirty="0" err="1" smtClean="0">
                <a:solidFill>
                  <a:srgbClr val="0000FF"/>
                </a:solidFill>
              </a:rPr>
              <a:t>uid,uname,email</a:t>
            </a:r>
            <a:r>
              <a:rPr lang="en-US" dirty="0" smtClean="0">
                <a:solidFill>
                  <a:srgbClr val="0000FF"/>
                </a:solidFill>
              </a:rPr>
              <a:t>,… FROM users</a:t>
            </a:r>
          </a:p>
          <a:p>
            <a:pPr lvl="1"/>
            <a:r>
              <a:rPr lang="en-US" dirty="0" smtClean="0"/>
              <a:t>Delete user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DELETE FROM users WHERE </a:t>
            </a:r>
            <a:r>
              <a:rPr lang="en-US" dirty="0" err="1" smtClean="0">
                <a:solidFill>
                  <a:srgbClr val="0000FF"/>
                </a:solidFill>
              </a:rPr>
              <a:t>uid</a:t>
            </a:r>
            <a:r>
              <a:rPr lang="en-US" dirty="0" smtClean="0">
                <a:solidFill>
                  <a:srgbClr val="0000FF"/>
                </a:solidFill>
              </a:rPr>
              <a:t>=‘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management (</a:t>
            </a:r>
            <a:r>
              <a:rPr lang="en-US" dirty="0" err="1" smtClean="0"/>
              <a:t>Keypoints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User’s rights model</a:t>
            </a:r>
          </a:p>
          <a:p>
            <a:pPr lvl="1"/>
            <a:r>
              <a:rPr lang="en-US" dirty="0" smtClean="0"/>
              <a:t>ACL (Access Control List)</a:t>
            </a:r>
          </a:p>
          <a:p>
            <a:pPr lvl="1"/>
            <a:r>
              <a:rPr lang="en-US" dirty="0" smtClean="0"/>
              <a:t>RBAC (Role Based Access Control)</a:t>
            </a:r>
          </a:p>
          <a:p>
            <a:r>
              <a:rPr lang="en-US" dirty="0" smtClean="0"/>
              <a:t>Password protection</a:t>
            </a:r>
          </a:p>
          <a:p>
            <a:pPr lvl="1"/>
            <a:r>
              <a:rPr lang="en-US" dirty="0" smtClean="0"/>
              <a:t>MD5 encryption</a:t>
            </a:r>
          </a:p>
          <a:p>
            <a:r>
              <a:rPr lang="en-US" dirty="0" smtClean="0"/>
              <a:t>Parameters verification</a:t>
            </a:r>
          </a:p>
          <a:p>
            <a:pPr lvl="1"/>
            <a:r>
              <a:rPr lang="en-US" dirty="0" smtClean="0"/>
              <a:t>Not NULL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Format (Email, Date)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moods (E/R)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48266" y="2265461"/>
            <a:ext cx="6298118" cy="3046061"/>
            <a:chOff x="1463867" y="2666036"/>
            <a:chExt cx="6298118" cy="3046061"/>
          </a:xfrm>
        </p:grpSpPr>
        <p:sp>
          <p:nvSpPr>
            <p:cNvPr id="5" name="Rectangle 4"/>
            <p:cNvSpPr/>
            <p:nvPr/>
          </p:nvSpPr>
          <p:spPr>
            <a:xfrm>
              <a:off x="3467645" y="2750701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feeling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63868" y="2666036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smtClean="0">
                  <a:solidFill>
                    <a:srgbClr val="000000"/>
                  </a:solidFill>
                </a:rPr>
                <a:t>fid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1"/>
              <a:endCxn id="6" idx="6"/>
            </p:cNvCxnSpPr>
            <p:nvPr/>
          </p:nvCxnSpPr>
          <p:spPr>
            <a:xfrm rot="10800000">
              <a:off x="3051369" y="2867120"/>
              <a:ext cx="416276" cy="278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3467647" y="3935684"/>
              <a:ext cx="1806220" cy="592667"/>
            </a:xfrm>
            <a:prstGeom prst="diamond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mood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474449" y="3188145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fname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49322" y="2666037"/>
              <a:ext cx="2012663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icon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49322" y="3188145"/>
              <a:ext cx="2012663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description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67645" y="4921875"/>
              <a:ext cx="1806223" cy="79022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user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463867" y="5110439"/>
              <a:ext cx="1587501" cy="40216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u="sng" dirty="0" err="1" smtClean="0">
                  <a:solidFill>
                    <a:srgbClr val="000000"/>
                  </a:solidFill>
                </a:rPr>
                <a:t>uid</a:t>
              </a:r>
              <a:endParaRPr lang="en-US" sz="2400" u="sng" dirty="0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273868" y="4325680"/>
              <a:ext cx="1587501" cy="402166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</a:rPr>
                <a:t>time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5" idx="1"/>
              <a:endCxn id="9" idx="6"/>
            </p:cNvCxnSpPr>
            <p:nvPr/>
          </p:nvCxnSpPr>
          <p:spPr>
            <a:xfrm rot="10800000" flipV="1">
              <a:off x="3061951" y="3145812"/>
              <a:ext cx="405695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10" idx="2"/>
            </p:cNvCxnSpPr>
            <p:nvPr/>
          </p:nvCxnSpPr>
          <p:spPr>
            <a:xfrm flipV="1">
              <a:off x="5273868" y="2867120"/>
              <a:ext cx="475454" cy="2786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3"/>
              <a:endCxn id="11" idx="2"/>
            </p:cNvCxnSpPr>
            <p:nvPr/>
          </p:nvCxnSpPr>
          <p:spPr>
            <a:xfrm>
              <a:off x="5273868" y="3145812"/>
              <a:ext cx="475454" cy="2434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1"/>
              <a:endCxn id="13" idx="6"/>
            </p:cNvCxnSpPr>
            <p:nvPr/>
          </p:nvCxnSpPr>
          <p:spPr>
            <a:xfrm rot="10800000">
              <a:off x="3051369" y="5311522"/>
              <a:ext cx="416277" cy="54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08361" y="4325680"/>
              <a:ext cx="465506" cy="20267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5" idx="2"/>
              <a:endCxn id="8" idx="0"/>
            </p:cNvCxnSpPr>
            <p:nvPr/>
          </p:nvCxnSpPr>
          <p:spPr>
            <a:xfrm rot="5400000">
              <a:off x="4173377" y="3738303"/>
              <a:ext cx="394761" cy="158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2" idx="0"/>
            </p:cNvCxnSpPr>
            <p:nvPr/>
          </p:nvCxnSpPr>
          <p:spPr>
            <a:xfrm rot="5400000">
              <a:off x="4173995" y="4725113"/>
              <a:ext cx="393524" cy="1588"/>
            </a:xfrm>
            <a:prstGeom prst="straightConnector1">
              <a:avLst/>
            </a:prstGeom>
            <a:ln>
              <a:solidFill>
                <a:srgbClr val="008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1224</Words>
  <Application>Microsoft Macintosh PowerPoint</Application>
  <PresentationFormat>On-screen Show (4:3)</PresentationFormat>
  <Paragraphs>208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Feel yourself! Feel your friends!</vt:lpstr>
      <vt:lpstr>Motivation 1</vt:lpstr>
      <vt:lpstr>Motivation 2</vt:lpstr>
      <vt:lpstr>System functions</vt:lpstr>
      <vt:lpstr>Users management (E/R)</vt:lpstr>
      <vt:lpstr>Users management (Schema)</vt:lpstr>
      <vt:lpstr>Users management (SQLs)</vt:lpstr>
      <vt:lpstr>Users management (Keypoints)</vt:lpstr>
      <vt:lpstr>My moods (E/R)</vt:lpstr>
      <vt:lpstr>My moods (Schema)</vt:lpstr>
      <vt:lpstr>My moods (SQLs)</vt:lpstr>
      <vt:lpstr>Friends’ moods (E/R)</vt:lpstr>
      <vt:lpstr>Friends’ moods (Schema)</vt:lpstr>
      <vt:lpstr>Friends’ moods (SQLs)</vt:lpstr>
      <vt:lpstr>Moods matching (SQLs)</vt:lpstr>
      <vt:lpstr>Future work</vt:lpstr>
      <vt:lpstr>Project Information</vt:lpstr>
      <vt:lpstr>Questions</vt:lpstr>
    </vt:vector>
  </TitlesOfParts>
  <Company>GWU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MAOXU LI</dc:creator>
  <cp:lastModifiedBy>MAOXU LI</cp:lastModifiedBy>
  <cp:revision>88</cp:revision>
  <dcterms:created xsi:type="dcterms:W3CDTF">2010-12-09T23:52:55Z</dcterms:created>
  <dcterms:modified xsi:type="dcterms:W3CDTF">2010-12-09T23:54:57Z</dcterms:modified>
</cp:coreProperties>
</file>