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67" r:id="rId5"/>
    <p:sldId id="260" r:id="rId6"/>
    <p:sldId id="269" r:id="rId7"/>
    <p:sldId id="262" r:id="rId8"/>
    <p:sldId id="268" r:id="rId9"/>
    <p:sldId id="261" r:id="rId10"/>
    <p:sldId id="263" r:id="rId11"/>
    <p:sldId id="266"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76401" autoAdjust="0"/>
  </p:normalViewPr>
  <p:slideViewPr>
    <p:cSldViewPr snapToGrid="0">
      <p:cViewPr varScale="1">
        <p:scale>
          <a:sx n="60" d="100"/>
          <a:sy n="60" d="100"/>
        </p:scale>
        <p:origin x="8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3F5F3-925E-4E4D-84D1-2BD46E4C4051}" type="datetimeFigureOut">
              <a:rPr lang="zh-CN" altLang="en-US" smtClean="0"/>
              <a:t>2014/11/17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DA475-9BAE-4013-99E4-867105755C10}" type="slidenum">
              <a:rPr lang="zh-CN" altLang="en-US" smtClean="0"/>
              <a:t>‹#›</a:t>
            </a:fld>
            <a:endParaRPr lang="zh-CN" altLang="en-US"/>
          </a:p>
        </p:txBody>
      </p:sp>
    </p:spTree>
    <p:extLst>
      <p:ext uri="{BB962C8B-B14F-4D97-AF65-F5344CB8AC3E}">
        <p14:creationId xmlns:p14="http://schemas.microsoft.com/office/powerpoint/2010/main" val="126248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Good afternoon, everyone. In</a:t>
            </a:r>
            <a:r>
              <a:rPr lang="en-US" altLang="zh-CN" baseline="0" dirty="0" smtClean="0"/>
              <a:t> this presentation I’d like to talk about electroosmotic flow through a cylindrical nanopore in a charged membrane of finite thickness.</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1</a:t>
            </a:fld>
            <a:endParaRPr lang="zh-CN" altLang="en-US"/>
          </a:p>
        </p:txBody>
      </p:sp>
    </p:spTree>
    <p:extLst>
      <p:ext uri="{BB962C8B-B14F-4D97-AF65-F5344CB8AC3E}">
        <p14:creationId xmlns:p14="http://schemas.microsoft.com/office/powerpoint/2010/main" val="319689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plug in the modified</a:t>
            </a:r>
            <a:r>
              <a:rPr lang="en-US" altLang="zh-CN" baseline="0" dirty="0" smtClean="0"/>
              <a:t> </a:t>
            </a:r>
            <a:r>
              <a:rPr lang="en-US" altLang="zh-CN" baseline="0" dirty="0" err="1" smtClean="0"/>
              <a:t>Hc</a:t>
            </a:r>
            <a:r>
              <a:rPr lang="en-US" altLang="zh-CN" baseline="0" dirty="0" smtClean="0"/>
              <a:t> and </a:t>
            </a:r>
            <a:r>
              <a:rPr lang="en-US" altLang="zh-CN" baseline="0" dirty="0" err="1" smtClean="0"/>
              <a:t>Hm</a:t>
            </a:r>
            <a:r>
              <a:rPr lang="en-US" altLang="zh-CN" baseline="0" dirty="0" smtClean="0"/>
              <a:t> into our composite model, and compare modified model with numerical simulations again. </a:t>
            </a:r>
          </a:p>
          <a:p>
            <a:r>
              <a:rPr lang="en-US" altLang="zh-CN" baseline="0" dirty="0" smtClean="0"/>
              <a:t>The left figure is the one before the modification at thick Debye length, where we have failed miserably. </a:t>
            </a:r>
          </a:p>
          <a:p>
            <a:r>
              <a:rPr lang="en-US" altLang="zh-CN" baseline="0" dirty="0" smtClean="0"/>
              <a:t>After the modification, in the right figure, the agreement with numerical simulation is restored.</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10</a:t>
            </a:fld>
            <a:endParaRPr lang="zh-CN" altLang="en-US"/>
          </a:p>
        </p:txBody>
      </p:sp>
    </p:spTree>
    <p:extLst>
      <p:ext uri="{BB962C8B-B14F-4D97-AF65-F5344CB8AC3E}">
        <p14:creationId xmlns:p14="http://schemas.microsoft.com/office/powerpoint/2010/main" val="1348140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One</a:t>
            </a:r>
            <a:r>
              <a:rPr lang="en-US" altLang="zh-CN" baseline="0" dirty="0" smtClean="0"/>
              <a:t> thing to note is that when the membranes are not charged, or sigma = 0, the system has symmetry and no net flow will be generated by a potential difference. This does not mean no flow at all. Instead, we will have the induced charge electroosmosis, possibly leading to pairs of eddies within the pore. The shape of these eddies change with the geometry of the pore. Here we fix a and change h. </a:t>
            </a:r>
          </a:p>
          <a:p>
            <a:r>
              <a:rPr lang="en-US" altLang="zh-CN" baseline="0" dirty="0" smtClean="0"/>
              <a:t>As h increases, this interesting topology of </a:t>
            </a:r>
            <a:r>
              <a:rPr lang="en-US" altLang="zh-CN" baseline="0" dirty="0" err="1" smtClean="0"/>
              <a:t>toroidal</a:t>
            </a:r>
            <a:r>
              <a:rPr lang="en-US" altLang="zh-CN" baseline="0" dirty="0" smtClean="0"/>
              <a:t> eddies form within the pore. </a:t>
            </a:r>
            <a:r>
              <a:rPr lang="en-US" altLang="zh-CN" baseline="0" dirty="0" smtClean="0"/>
              <a:t>Keep in mind that we are in cylindrical coordinates and this is a cross section. </a:t>
            </a:r>
            <a:r>
              <a:rPr lang="en-US" altLang="zh-CN" baseline="0" dirty="0" smtClean="0"/>
              <a:t>The pairs of eddies gradually meet within the nanopore, and bifurcates again. A particular interesting case is when the streamlines meet at one single stagnation point. These eddies have possible effects if a particle is transporting through the nanopore.</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11</a:t>
            </a:fld>
            <a:endParaRPr lang="zh-CN" altLang="en-US"/>
          </a:p>
        </p:txBody>
      </p:sp>
    </p:spTree>
    <p:extLst>
      <p:ext uri="{BB962C8B-B14F-4D97-AF65-F5344CB8AC3E}">
        <p14:creationId xmlns:p14="http://schemas.microsoft.com/office/powerpoint/2010/main" val="1154173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 in conclusion,</a:t>
            </a:r>
            <a:r>
              <a:rPr lang="en-US" altLang="zh-CN" baseline="0" dirty="0" smtClean="0"/>
              <a:t> we present a composite model for electroosmotic conductance of nanopore in a membrane of finite thickness, by extending our </a:t>
            </a:r>
            <a:r>
              <a:rPr lang="en-US" altLang="zh-CN" baseline="0" smtClean="0"/>
              <a:t>zero-thickness solution. </a:t>
            </a:r>
            <a:r>
              <a:rPr lang="en-US" altLang="zh-CN" baseline="0" dirty="0" smtClean="0"/>
              <a:t>The model agrees with simulation at thin Debye length limit, but needs to be modified at thick Debye length limit by taking into account the charge spill effects. We also showed the </a:t>
            </a:r>
            <a:r>
              <a:rPr lang="en-US" altLang="zh-CN" baseline="0" dirty="0" err="1" smtClean="0"/>
              <a:t>toroidal</a:t>
            </a:r>
            <a:r>
              <a:rPr lang="en-US" altLang="zh-CN" baseline="0" dirty="0" smtClean="0"/>
              <a:t> eddies generated by ICEO when membrane surface is not charged.</a:t>
            </a:r>
          </a:p>
          <a:p>
            <a:endParaRPr lang="en-US" altLang="zh-CN" baseline="0" dirty="0" smtClean="0"/>
          </a:p>
          <a:p>
            <a:r>
              <a:rPr lang="en-US" altLang="zh-CN" baseline="0" dirty="0" smtClean="0"/>
              <a:t>This completes my presentation. Thank you for your attention, and I’ll take questions.</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12</a:t>
            </a:fld>
            <a:endParaRPr lang="zh-CN" altLang="en-US"/>
          </a:p>
        </p:txBody>
      </p:sp>
    </p:spTree>
    <p:extLst>
      <p:ext uri="{BB962C8B-B14F-4D97-AF65-F5344CB8AC3E}">
        <p14:creationId xmlns:p14="http://schemas.microsoft.com/office/powerpoint/2010/main" val="71703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In</a:t>
            </a:r>
            <a:r>
              <a:rPr lang="en-US" altLang="zh-CN" sz="1600" baseline="0" dirty="0" smtClean="0"/>
              <a:t> the previous talk, we presented an analytical solution of electroosmotic flow through a nanopore in a membrane of zero thickness. To recapture, we have a charged, zero-thickness membrane with a hole of radius a on it submerged in an electrolyte solution. A potential difference of delta phi and a pressure difference delta p generates volumetric flow rate Q through the hole. </a:t>
            </a:r>
            <a:endParaRPr lang="en-US" altLang="zh-CN" sz="1600" baseline="0" dirty="0" smtClean="0"/>
          </a:p>
          <a:p>
            <a:r>
              <a:rPr lang="en-US" altLang="zh-CN" sz="1600" baseline="0" dirty="0" smtClean="0"/>
              <a:t>The </a:t>
            </a:r>
            <a:r>
              <a:rPr lang="en-US" altLang="zh-CN" sz="1600" baseline="0" dirty="0" smtClean="0"/>
              <a:t>electric current is delta phi divided by access resistance Rm.</a:t>
            </a:r>
          </a:p>
          <a:p>
            <a:r>
              <a:rPr lang="en-US" altLang="zh-CN" sz="1600" baseline="0" dirty="0" smtClean="0"/>
              <a:t>The flow rate generated by delta phi alone is Q sub delta phi. It is proportional to delta phi by a </a:t>
            </a:r>
            <a:r>
              <a:rPr lang="en-US" altLang="zh-CN" sz="1600" baseline="0" dirty="0" smtClean="0"/>
              <a:t>coefficient, </a:t>
            </a:r>
            <a:r>
              <a:rPr lang="en-US" altLang="zh-CN" sz="1600" baseline="0" dirty="0" smtClean="0"/>
              <a:t>we call </a:t>
            </a:r>
            <a:r>
              <a:rPr lang="en-US" altLang="zh-CN" sz="1600" baseline="0" dirty="0" err="1" smtClean="0"/>
              <a:t>Hm</a:t>
            </a:r>
            <a:r>
              <a:rPr lang="en-US" altLang="zh-CN" sz="1600" baseline="0" dirty="0" smtClean="0"/>
              <a:t> here. </a:t>
            </a:r>
            <a:endParaRPr lang="en-US" altLang="zh-CN" sz="1600" baseline="0" dirty="0" smtClean="0"/>
          </a:p>
          <a:p>
            <a:r>
              <a:rPr lang="en-US" altLang="zh-CN" sz="1600" baseline="0" dirty="0" smtClean="0"/>
              <a:t>The flow rate generated by delta p alone is Q sub delta p. It is proportional to delta p by a coefficient we call Gm.</a:t>
            </a:r>
          </a:p>
          <a:p>
            <a:r>
              <a:rPr lang="en-US" altLang="zh-CN" sz="1600" baseline="0" dirty="0" smtClean="0"/>
              <a:t>Suffix m means membrane. </a:t>
            </a:r>
          </a:p>
          <a:p>
            <a:r>
              <a:rPr lang="en-US" altLang="zh-CN" sz="1600" baseline="0" dirty="0" smtClean="0"/>
              <a:t>In the linear regime, if both delta p and delta phi are present, the total flow rate is the sum of the two.</a:t>
            </a:r>
          </a:p>
          <a:p>
            <a:endParaRPr lang="zh-CN" altLang="en-US" sz="1600"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2</a:t>
            </a:fld>
            <a:endParaRPr lang="zh-CN" altLang="en-US"/>
          </a:p>
        </p:txBody>
      </p:sp>
    </p:spTree>
    <p:extLst>
      <p:ext uri="{BB962C8B-B14F-4D97-AF65-F5344CB8AC3E}">
        <p14:creationId xmlns:p14="http://schemas.microsoft.com/office/powerpoint/2010/main" val="183802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dirty="0" smtClean="0"/>
              <a:t>Now we look at the case when w</a:t>
            </a:r>
            <a:r>
              <a:rPr lang="en-US" altLang="zh-CN" sz="1600" baseline="0" dirty="0" smtClean="0"/>
              <a:t>e have a nanopore sitting in a charged, dielectric membrane of finite thickness h. We model this system as 3 things lying in series: half a membrane, a cylindrical channel and the other half of a membrane. By half membrane we mean we use the upper or lower half of our zero thickness membrane solution, and combine with the solution of a long cylindrical channel. </a:t>
            </a:r>
          </a:p>
          <a:p>
            <a:r>
              <a:rPr lang="en-US" altLang="zh-CN" sz="1600" baseline="0" dirty="0" smtClean="0"/>
              <a:t>For a long cylinder, electric current I is equal to delta phi divided by </a:t>
            </a:r>
            <a:r>
              <a:rPr lang="en-US" altLang="zh-CN" sz="1600" baseline="0" dirty="0" err="1" smtClean="0"/>
              <a:t>Rc</a:t>
            </a:r>
            <a:r>
              <a:rPr lang="en-US" altLang="zh-CN" sz="1600" baseline="0" dirty="0" smtClean="0"/>
              <a:t> ,</a:t>
            </a:r>
            <a:r>
              <a:rPr lang="en-US" altLang="zh-CN" sz="1600" baseline="0" dirty="0" err="1" smtClean="0"/>
              <a:t>Rc</a:t>
            </a:r>
            <a:r>
              <a:rPr lang="en-US" altLang="zh-CN" sz="1600" baseline="0" dirty="0" smtClean="0"/>
              <a:t> being the resistance of the cylinder. Voltage difference delta phi alone generates flow rate Q sub delta </a:t>
            </a:r>
            <a:r>
              <a:rPr lang="en-US" altLang="zh-CN" sz="1600" baseline="0" dirty="0" smtClean="0"/>
              <a:t>phi. By the same fashion we define its ratio to delta phi as </a:t>
            </a:r>
            <a:r>
              <a:rPr lang="en-US" altLang="zh-CN" sz="1600" baseline="0" dirty="0" err="1" smtClean="0"/>
              <a:t>Hc</a:t>
            </a:r>
            <a:r>
              <a:rPr lang="en-US" altLang="zh-CN" sz="1600" baseline="0" dirty="0" smtClean="0"/>
              <a:t>. Similarly </a:t>
            </a:r>
            <a:r>
              <a:rPr lang="en-US" altLang="zh-CN" sz="1600" baseline="0" dirty="0" err="1" smtClean="0"/>
              <a:t>Gc</a:t>
            </a:r>
            <a:r>
              <a:rPr lang="en-US" altLang="zh-CN" sz="1600" baseline="0" dirty="0" smtClean="0"/>
              <a:t> is defined for pressure driven flow. If both are present, the total flow rate is the sum of the two.</a:t>
            </a:r>
          </a:p>
          <a:p>
            <a:r>
              <a:rPr lang="en-US" altLang="zh-CN" sz="1600" baseline="0" dirty="0" smtClean="0"/>
              <a:t>Suffix c here represents cylinder.</a:t>
            </a:r>
            <a:endParaRPr lang="zh-CN" altLang="en-US" sz="1600"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3</a:t>
            </a:fld>
            <a:endParaRPr lang="zh-CN" altLang="en-US"/>
          </a:p>
        </p:txBody>
      </p:sp>
    </p:spTree>
    <p:extLst>
      <p:ext uri="{BB962C8B-B14F-4D97-AF65-F5344CB8AC3E}">
        <p14:creationId xmlns:p14="http://schemas.microsoft.com/office/powerpoint/2010/main" val="103011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a:t>
            </a:r>
            <a:r>
              <a:rPr lang="en-US" altLang="zh-CN" baseline="0" dirty="0" smtClean="0"/>
              <a:t> consider the potential difference across the pore to be phi1 and pressure difference p1. If continuity of I and Q are enforced, potential and pressure difference are induced at both ends of the cylinder. Here we assume them to be p2 and phi 2. </a:t>
            </a:r>
          </a:p>
          <a:p>
            <a:r>
              <a:rPr lang="en-US" altLang="zh-CN" baseline="0" dirty="0" smtClean="0"/>
              <a:t>We equate the current from solution of upper half membrane to the current through a cylinder and get this equation.</a:t>
            </a:r>
          </a:p>
          <a:p>
            <a:r>
              <a:rPr lang="en-US" altLang="zh-CN" baseline="0" dirty="0" smtClean="0"/>
              <a:t>Likewise, we equate flow rate from the upper half membrane solution to the flow rate through a cylinder and get this equation. </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4</a:t>
            </a:fld>
            <a:endParaRPr lang="zh-CN" altLang="en-US"/>
          </a:p>
        </p:txBody>
      </p:sp>
    </p:spTree>
    <p:extLst>
      <p:ext uri="{BB962C8B-B14F-4D97-AF65-F5344CB8AC3E}">
        <p14:creationId xmlns:p14="http://schemas.microsoft.com/office/powerpoint/2010/main" val="73571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en-US" altLang="zh-CN" baseline="0" dirty="0" smtClean="0"/>
              <a:t> two continuity equations </a:t>
            </a:r>
            <a:r>
              <a:rPr lang="en-US" altLang="zh-CN" baseline="0" dirty="0" smtClean="0"/>
              <a:t>are simplified and </a:t>
            </a:r>
            <a:r>
              <a:rPr lang="en-US" altLang="zh-CN" baseline="0" dirty="0" smtClean="0"/>
              <a:t>shown here again. </a:t>
            </a:r>
            <a:endParaRPr lang="en-US" altLang="zh-CN" baseline="0" dirty="0" smtClean="0"/>
          </a:p>
          <a:p>
            <a:r>
              <a:rPr lang="en-US" altLang="zh-CN" baseline="0" dirty="0" smtClean="0"/>
              <a:t>We </a:t>
            </a:r>
            <a:r>
              <a:rPr lang="en-US" altLang="zh-CN" baseline="0" dirty="0" smtClean="0"/>
              <a:t>are interested in Q from potential delta phi alone, so we set p1 equal to 0, and phi1 to delta phi. </a:t>
            </a:r>
            <a:endParaRPr lang="en-US" altLang="zh-CN" baseline="0" dirty="0" smtClean="0"/>
          </a:p>
          <a:p>
            <a:r>
              <a:rPr lang="en-US" altLang="zh-CN" baseline="0" dirty="0" smtClean="0"/>
              <a:t>We </a:t>
            </a:r>
            <a:r>
              <a:rPr lang="en-US" altLang="zh-CN" baseline="0" dirty="0" smtClean="0"/>
              <a:t>can determine phi 2 and p2 from continuity equations, and write the ratio of the volumetric flow rate Q to the potential difference delta phi, like this. We call it the composite electroosmotic conductance. </a:t>
            </a:r>
          </a:p>
          <a:p>
            <a:r>
              <a:rPr lang="en-US" altLang="zh-CN" baseline="0" dirty="0" smtClean="0"/>
              <a:t>Then we plug in formulas for Gm, </a:t>
            </a:r>
            <a:r>
              <a:rPr lang="en-US" altLang="zh-CN" baseline="0" dirty="0" err="1" smtClean="0"/>
              <a:t>Gc</a:t>
            </a:r>
            <a:r>
              <a:rPr lang="en-US" altLang="zh-CN" baseline="0" dirty="0" smtClean="0"/>
              <a:t>, Rm, </a:t>
            </a:r>
            <a:r>
              <a:rPr lang="en-US" altLang="zh-CN" baseline="0" dirty="0" err="1" smtClean="0"/>
              <a:t>Rc</a:t>
            </a:r>
            <a:r>
              <a:rPr lang="en-US" altLang="zh-CN" baseline="0" dirty="0" smtClean="0"/>
              <a:t>, and get the equation on the right hand side. </a:t>
            </a:r>
          </a:p>
          <a:p>
            <a:r>
              <a:rPr lang="en-US" altLang="zh-CN" baseline="0" dirty="0" smtClean="0"/>
              <a:t>Note that the dependence on the Debye length is implicit in </a:t>
            </a:r>
            <a:r>
              <a:rPr lang="en-US" altLang="zh-CN" baseline="0" dirty="0" err="1" smtClean="0"/>
              <a:t>Hm</a:t>
            </a:r>
            <a:r>
              <a:rPr lang="en-US" altLang="zh-CN" baseline="0" dirty="0" smtClean="0"/>
              <a:t> and </a:t>
            </a:r>
            <a:r>
              <a:rPr lang="en-US" altLang="zh-CN" baseline="0" dirty="0" err="1" smtClean="0"/>
              <a:t>Hc</a:t>
            </a:r>
            <a:r>
              <a:rPr lang="en-US" altLang="zh-CN" baseline="0" dirty="0" smtClean="0"/>
              <a:t>.</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5</a:t>
            </a:fld>
            <a:endParaRPr lang="zh-CN" altLang="en-US"/>
          </a:p>
        </p:txBody>
      </p:sp>
    </p:spTree>
    <p:extLst>
      <p:ext uri="{BB962C8B-B14F-4D97-AF65-F5344CB8AC3E}">
        <p14:creationId xmlns:p14="http://schemas.microsoft.com/office/powerpoint/2010/main" val="123664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Hm</a:t>
            </a:r>
            <a:r>
              <a:rPr lang="en-US" altLang="zh-CN" dirty="0" smtClean="0"/>
              <a:t> and </a:t>
            </a:r>
            <a:r>
              <a:rPr lang="en-US" altLang="zh-CN" dirty="0" err="1" smtClean="0"/>
              <a:t>Hc</a:t>
            </a:r>
            <a:r>
              <a:rPr lang="en-US" altLang="zh-CN" dirty="0" smtClean="0"/>
              <a:t> are given here for your reference.</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6</a:t>
            </a:fld>
            <a:endParaRPr lang="zh-CN" altLang="en-US"/>
          </a:p>
        </p:txBody>
      </p:sp>
    </p:spTree>
    <p:extLst>
      <p:ext uri="{BB962C8B-B14F-4D97-AF65-F5344CB8AC3E}">
        <p14:creationId xmlns:p14="http://schemas.microsoft.com/office/powerpoint/2010/main" val="3773474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 compare our composite</a:t>
            </a:r>
            <a:r>
              <a:rPr lang="en-US" altLang="zh-CN" baseline="0" dirty="0" smtClean="0"/>
              <a:t> electroosmotic conductance H with the full simulation of PNP-Stokes equation at different cylinder thickness h and different Debye length. Here kappa is the inverse of Debye length. </a:t>
            </a:r>
          </a:p>
          <a:p>
            <a:r>
              <a:rPr lang="en-US" altLang="zh-CN" baseline="0" dirty="0" smtClean="0"/>
              <a:t>The solid lines are the model, and the points are from numerical simulation computed using the OpenFOAM CFD library. </a:t>
            </a:r>
          </a:p>
          <a:p>
            <a:r>
              <a:rPr lang="en-US" altLang="zh-CN" baseline="0" dirty="0" smtClean="0"/>
              <a:t>From these two figures we see that our model agrees with numerical simulations when Debye length is small. When the thickness h is large, or the end effects are less important, the agreement is very good. </a:t>
            </a:r>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7</a:t>
            </a:fld>
            <a:endParaRPr lang="zh-CN" altLang="en-US"/>
          </a:p>
        </p:txBody>
      </p:sp>
    </p:spTree>
    <p:extLst>
      <p:ext uri="{BB962C8B-B14F-4D97-AF65-F5344CB8AC3E}">
        <p14:creationId xmlns:p14="http://schemas.microsoft.com/office/powerpoint/2010/main" val="2849623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Unfortunately,</a:t>
            </a:r>
            <a:r>
              <a:rPr lang="en-US" altLang="zh-CN" baseline="0" dirty="0" smtClean="0"/>
              <a:t> our model does not agree with simulation at all when Debye length is large. </a:t>
            </a:r>
          </a:p>
          <a:p>
            <a:r>
              <a:rPr lang="en-US" altLang="zh-CN" baseline="0" dirty="0" smtClean="0"/>
              <a:t>We can see clearly from the right figure here, when Debye length is 10 times the radius of the pore, our model does not even predict the trend correctly.</a:t>
            </a:r>
            <a:endParaRPr lang="zh-CN" altLang="en-US" dirty="0"/>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8</a:t>
            </a:fld>
            <a:endParaRPr lang="zh-CN" altLang="en-US"/>
          </a:p>
        </p:txBody>
      </p:sp>
    </p:spTree>
    <p:extLst>
      <p:ext uri="{BB962C8B-B14F-4D97-AF65-F5344CB8AC3E}">
        <p14:creationId xmlns:p14="http://schemas.microsoft.com/office/powerpoint/2010/main" val="1020551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So what could be wrong.</a:t>
            </a:r>
            <a:r>
              <a:rPr lang="en-US" altLang="zh-CN" baseline="0" dirty="0" smtClean="0"/>
              <a:t> </a:t>
            </a:r>
            <a:endParaRPr lang="en-US" altLang="zh-CN" baseline="0" dirty="0" smtClean="0"/>
          </a:p>
          <a:p>
            <a:r>
              <a:rPr lang="en-US" altLang="zh-CN" baseline="0" dirty="0" smtClean="0"/>
              <a:t>Let’s </a:t>
            </a:r>
            <a:r>
              <a:rPr lang="en-US" altLang="zh-CN" baseline="0" dirty="0" smtClean="0"/>
              <a:t>get back to our model. The idea behind this composite theory is that the system can be divided very well into 3 regions, 2 half membranes and one cylinder, whose radius is simply radius a and length h. Unfortunately this treatment is too good to be true in certain cases. When Debye length is large, the cylinder is basically filled with the thick, overlapping double layer. </a:t>
            </a:r>
            <a:r>
              <a:rPr lang="en-US" altLang="zh-CN" baseline="0" dirty="0" smtClean="0"/>
              <a:t>At </a:t>
            </a:r>
            <a:r>
              <a:rPr lang="en-US" altLang="zh-CN" baseline="0" dirty="0" smtClean="0"/>
              <a:t>the two ends, we do not have a well-defined border between the half pore and the cylinder any more. The charge cloud within the pore will spill out into the half pores. </a:t>
            </a:r>
          </a:p>
          <a:p>
            <a:r>
              <a:rPr lang="en-US" altLang="zh-CN" baseline="0" dirty="0" smtClean="0"/>
              <a:t>Due to charge spill effects more charges are outside the pore than before, and the electroosmotic conductance </a:t>
            </a:r>
            <a:r>
              <a:rPr lang="en-US" altLang="zh-CN" baseline="0" dirty="0" err="1" smtClean="0"/>
              <a:t>Hm</a:t>
            </a:r>
            <a:r>
              <a:rPr lang="en-US" altLang="zh-CN" baseline="0" dirty="0" smtClean="0"/>
              <a:t> increased. </a:t>
            </a:r>
          </a:p>
          <a:p>
            <a:r>
              <a:rPr lang="en-US" altLang="zh-CN" baseline="0" dirty="0" smtClean="0"/>
              <a:t>On the other hand, the cylindrical channel lost a part of its charge cloud due to the charge spill effect, the electroosmotic conductance will decrease. </a:t>
            </a:r>
          </a:p>
          <a:p>
            <a:r>
              <a:rPr lang="en-US" altLang="zh-CN" baseline="0" dirty="0" smtClean="0"/>
              <a:t>We did some modeling of this charge spill effects. Without giving mathematical details, I’ll just give the results here, </a:t>
            </a:r>
            <a:r>
              <a:rPr lang="en-US" altLang="zh-CN" baseline="0" dirty="0" err="1" smtClean="0"/>
              <a:t>Hc</a:t>
            </a:r>
            <a:r>
              <a:rPr lang="en-US" altLang="zh-CN" baseline="0" dirty="0" smtClean="0"/>
              <a:t> is decreased, quantified by a equivalent length we call </a:t>
            </a:r>
            <a:r>
              <a:rPr lang="en-US" altLang="zh-CN" baseline="0" dirty="0" err="1" smtClean="0"/>
              <a:t>hlost</a:t>
            </a:r>
            <a:r>
              <a:rPr lang="en-US" altLang="zh-CN" baseline="0" dirty="0" smtClean="0"/>
              <a:t>, and </a:t>
            </a:r>
            <a:r>
              <a:rPr lang="en-US" altLang="zh-CN" baseline="0" dirty="0" err="1" smtClean="0"/>
              <a:t>Hm</a:t>
            </a:r>
            <a:r>
              <a:rPr lang="en-US" altLang="zh-CN" baseline="0" dirty="0" smtClean="0"/>
              <a:t> is increased due to gaining charge from inside the cylinder. </a:t>
            </a:r>
          </a:p>
          <a:p>
            <a:r>
              <a:rPr lang="en-US" altLang="zh-CN" baseline="0" dirty="0" smtClean="0"/>
              <a:t>Here sigma is the surface charge density of the membrane surfaces, c means the part inside the cylinder, m means the part outside the cylinder.</a:t>
            </a:r>
          </a:p>
        </p:txBody>
      </p:sp>
      <p:sp>
        <p:nvSpPr>
          <p:cNvPr id="4" name="Slide Number Placeholder 3"/>
          <p:cNvSpPr>
            <a:spLocks noGrp="1"/>
          </p:cNvSpPr>
          <p:nvPr>
            <p:ph type="sldNum" sz="quarter" idx="10"/>
          </p:nvPr>
        </p:nvSpPr>
        <p:spPr/>
        <p:txBody>
          <a:bodyPr/>
          <a:lstStyle/>
          <a:p>
            <a:fld id="{F81DA475-9BAE-4013-99E4-867105755C10}" type="slidenum">
              <a:rPr lang="zh-CN" altLang="en-US" smtClean="0"/>
              <a:t>9</a:t>
            </a:fld>
            <a:endParaRPr lang="zh-CN" altLang="en-US"/>
          </a:p>
        </p:txBody>
      </p:sp>
    </p:spTree>
    <p:extLst>
      <p:ext uri="{BB962C8B-B14F-4D97-AF65-F5344CB8AC3E}">
        <p14:creationId xmlns:p14="http://schemas.microsoft.com/office/powerpoint/2010/main" val="30999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389063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274542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185480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317166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418539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300293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41146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282418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49488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236510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82EB101-A227-4975-ABFF-0D09162D1D37}" type="datetimeFigureOut">
              <a:rPr lang="zh-CN" altLang="en-US" smtClean="0"/>
              <a:t>2014/11/17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135680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EB101-A227-4975-ABFF-0D09162D1D37}" type="datetimeFigureOut">
              <a:rPr lang="zh-CN" altLang="en-US" smtClean="0"/>
              <a:t>2014/11/17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82DF5-8D5F-4D52-B26A-14DEF745D4A2}" type="slidenum">
              <a:rPr lang="zh-CN" altLang="en-US" smtClean="0"/>
              <a:t>‹#›</a:t>
            </a:fld>
            <a:endParaRPr lang="zh-CN" altLang="en-US"/>
          </a:p>
        </p:txBody>
      </p:sp>
    </p:spTree>
    <p:extLst>
      <p:ext uri="{BB962C8B-B14F-4D97-AF65-F5344CB8AC3E}">
        <p14:creationId xmlns:p14="http://schemas.microsoft.com/office/powerpoint/2010/main" val="3376626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8.png"/><Relationship Id="rId7" Type="http://schemas.openxmlformats.org/officeDocument/2006/relationships/image" Target="../media/image2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1.png"/><Relationship Id="rId10" Type="http://schemas.openxmlformats.org/officeDocument/2006/relationships/image" Target="../media/image26.png"/><Relationship Id="rId4" Type="http://schemas.openxmlformats.org/officeDocument/2006/relationships/image" Target="../media/image34.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35.png"/><Relationship Id="rId7" Type="http://schemas.openxmlformats.org/officeDocument/2006/relationships/image" Target="../media/image37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30.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2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7.png"/><Relationship Id="rId7" Type="http://schemas.openxmlformats.org/officeDocument/2006/relationships/image" Target="../media/image2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0.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0.pn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3600" dirty="0" smtClean="0"/>
              <a:t>Electroosmotic Flow through a Cylindrical Nanopore in a Charged Membrane of Finite Thickness</a:t>
            </a:r>
            <a:endParaRPr lang="zh-CN" altLang="en-US" sz="3600" dirty="0"/>
          </a:p>
        </p:txBody>
      </p:sp>
      <p:sp>
        <p:nvSpPr>
          <p:cNvPr id="3" name="Subtitle 2"/>
          <p:cNvSpPr>
            <a:spLocks noGrp="1"/>
          </p:cNvSpPr>
          <p:nvPr>
            <p:ph type="subTitle" idx="1"/>
          </p:nvPr>
        </p:nvSpPr>
        <p:spPr/>
        <p:txBody>
          <a:bodyPr>
            <a:normAutofit fontScale="92500" lnSpcReduction="20000"/>
          </a:bodyPr>
          <a:lstStyle/>
          <a:p>
            <a:r>
              <a:rPr lang="en-US" altLang="zh-CN" dirty="0" smtClean="0"/>
              <a:t>Mao Mao</a:t>
            </a:r>
            <a:r>
              <a:rPr lang="en-US" altLang="zh-CN" baseline="30000" dirty="0" smtClean="0"/>
              <a:t>1</a:t>
            </a:r>
            <a:r>
              <a:rPr lang="en-US" altLang="zh-CN" dirty="0" smtClean="0"/>
              <a:t>, </a:t>
            </a:r>
            <a:r>
              <a:rPr lang="en-US" altLang="zh-CN" dirty="0" err="1" smtClean="0"/>
              <a:t>Sandip</a:t>
            </a:r>
            <a:r>
              <a:rPr lang="en-US" altLang="zh-CN" dirty="0" smtClean="0"/>
              <a:t> Ghosal</a:t>
            </a:r>
            <a:r>
              <a:rPr lang="en-US" altLang="zh-CN" baseline="30000" dirty="0" smtClean="0"/>
              <a:t>1,2</a:t>
            </a:r>
            <a:r>
              <a:rPr lang="en-US" altLang="zh-CN" dirty="0" smtClean="0"/>
              <a:t>, John Sherwood</a:t>
            </a:r>
            <a:r>
              <a:rPr lang="en-US" altLang="zh-CN" baseline="30000" dirty="0" smtClean="0"/>
              <a:t>3</a:t>
            </a:r>
            <a:endParaRPr lang="en-US" altLang="zh-CN" dirty="0" smtClean="0"/>
          </a:p>
          <a:p>
            <a:r>
              <a:rPr lang="en-US" altLang="zh-CN" baseline="30000" dirty="0" smtClean="0"/>
              <a:t>1</a:t>
            </a:r>
            <a:r>
              <a:rPr lang="en-US" altLang="zh-CN" dirty="0" smtClean="0"/>
              <a:t>Department of Mechanical Engineering and </a:t>
            </a:r>
            <a:r>
              <a:rPr lang="en-US" altLang="zh-CN" baseline="30000" dirty="0" smtClean="0"/>
              <a:t>2</a:t>
            </a:r>
            <a:r>
              <a:rPr lang="en-US" altLang="zh-CN" dirty="0" smtClean="0"/>
              <a:t>Department of Engineering Science and Applied Mathematics, Northwestern University</a:t>
            </a:r>
          </a:p>
          <a:p>
            <a:r>
              <a:rPr lang="en-US" altLang="zh-CN" baseline="30000" dirty="0" smtClean="0"/>
              <a:t>3</a:t>
            </a:r>
            <a:r>
              <a:rPr lang="en-US" altLang="zh-CN" dirty="0" smtClean="0"/>
              <a:t>Department of Applied Mathematics and Applied Physics, University of Cambridge</a:t>
            </a:r>
          </a:p>
        </p:txBody>
      </p:sp>
      <p:sp>
        <p:nvSpPr>
          <p:cNvPr id="4" name="TextBox 3"/>
          <p:cNvSpPr txBox="1"/>
          <p:nvPr/>
        </p:nvSpPr>
        <p:spPr>
          <a:xfrm>
            <a:off x="1524000" y="5864352"/>
            <a:ext cx="9144000" cy="430887"/>
          </a:xfrm>
          <a:prstGeom prst="rect">
            <a:avLst/>
          </a:prstGeom>
          <a:noFill/>
        </p:spPr>
        <p:txBody>
          <a:bodyPr wrap="square" rtlCol="0">
            <a:spAutoFit/>
          </a:bodyPr>
          <a:lstStyle/>
          <a:p>
            <a:pPr algn="r"/>
            <a:r>
              <a:rPr lang="en-US" altLang="zh-CN" sz="2200" dirty="0" smtClean="0"/>
              <a:t>NIH </a:t>
            </a:r>
            <a:r>
              <a:rPr lang="en-US" altLang="zh-CN" sz="2200" dirty="0"/>
              <a:t>Grant </a:t>
            </a:r>
            <a:r>
              <a:rPr lang="en-US" altLang="zh-CN" sz="2200" dirty="0" smtClean="0"/>
              <a:t>No.4R01HG004842</a:t>
            </a:r>
          </a:p>
        </p:txBody>
      </p:sp>
    </p:spTree>
    <p:extLst>
      <p:ext uri="{BB962C8B-B14F-4D97-AF65-F5344CB8AC3E}">
        <p14:creationId xmlns:p14="http://schemas.microsoft.com/office/powerpoint/2010/main" val="155636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Results – effects of charge spill</a:t>
            </a:r>
            <a:endParaRPr lang="zh-CN" alt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7846" b="4021"/>
          <a:stretch/>
        </p:blipFill>
        <p:spPr>
          <a:xfrm>
            <a:off x="1261872" y="1690688"/>
            <a:ext cx="4976328" cy="3887152"/>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737" b="4473"/>
          <a:stretch/>
        </p:blipFill>
        <p:spPr>
          <a:xfrm>
            <a:off x="6601968" y="1690688"/>
            <a:ext cx="5036232" cy="3868864"/>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3273552" y="2340864"/>
                <a:ext cx="155448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=0.1</m:t>
                      </m:r>
                    </m:oMath>
                  </m:oMathPara>
                </a14:m>
                <a:endParaRPr lang="zh-CN" altLang="en-US" sz="2200" dirty="0"/>
              </a:p>
            </p:txBody>
          </p:sp>
        </mc:Choice>
        <mc:Fallback xmlns="">
          <p:sp>
            <p:nvSpPr>
              <p:cNvPr id="3" name="TextBox 2"/>
              <p:cNvSpPr txBox="1">
                <a:spLocks noRot="1" noChangeAspect="1" noMove="1" noResize="1" noEditPoints="1" noAdjustHandles="1" noChangeArrowheads="1" noChangeShapeType="1" noTextEdit="1"/>
              </p:cNvSpPr>
              <p:nvPr/>
            </p:nvSpPr>
            <p:spPr>
              <a:xfrm>
                <a:off x="3273552" y="2340864"/>
                <a:ext cx="1554480" cy="43088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673552" y="2340864"/>
                <a:ext cx="155448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𝜅</m:t>
                      </m:r>
                      <m:r>
                        <a:rPr lang="en-US" altLang="zh-CN" sz="2200" b="0" i="1" smtClean="0">
                          <a:latin typeface="Cambria Math" panose="02040503050406030204" pitchFamily="18" charset="0"/>
                        </a:rPr>
                        <m:t>𝑎</m:t>
                      </m:r>
                      <m:r>
                        <a:rPr lang="en-US" altLang="zh-CN" sz="2200" b="0" i="1" smtClean="0">
                          <a:latin typeface="Cambria Math" panose="02040503050406030204" pitchFamily="18" charset="0"/>
                        </a:rPr>
                        <m:t>=0.1</m:t>
                      </m:r>
                    </m:oMath>
                  </m:oMathPara>
                </a14:m>
                <a:endParaRPr lang="zh-CN" alt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8673552" y="2340864"/>
                <a:ext cx="1554480" cy="43088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79604" y="5559552"/>
                <a:ext cx="230428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2579604" y="5559552"/>
                <a:ext cx="2304288" cy="430887"/>
              </a:xfrm>
              <a:prstGeom prst="rect">
                <a:avLst/>
              </a:prstGeom>
              <a:blipFill rotWithShape="0">
                <a:blip r:embed="rId7"/>
                <a:stretch>
                  <a:fillRect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995372" y="5559552"/>
                <a:ext cx="230428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7995372" y="5559552"/>
                <a:ext cx="2304288" cy="430887"/>
              </a:xfrm>
              <a:prstGeom prst="rect">
                <a:avLst/>
              </a:prstGeom>
              <a:blipFill rotWithShape="0">
                <a:blip r:embed="rId8"/>
                <a:stretch>
                  <a:fillRect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rot="10800000">
                <a:off x="702076" y="2483906"/>
                <a:ext cx="523220" cy="2282428"/>
              </a:xfrm>
              <a:prstGeom prst="rect">
                <a:avLst/>
              </a:prstGeom>
              <a:noFill/>
            </p:spPr>
            <p:txBody>
              <a:bodyPr vert="eaVert"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rot="10800000">
                <a:off x="702076" y="2483906"/>
                <a:ext cx="523220" cy="2282428"/>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0800000">
                <a:off x="6096000" y="2483906"/>
                <a:ext cx="523220" cy="2282428"/>
              </a:xfrm>
              <a:prstGeom prst="rect">
                <a:avLst/>
              </a:prstGeom>
              <a:noFill/>
            </p:spPr>
            <p:txBody>
              <a:bodyPr vert="eaVert"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10" name="TextBox 9"/>
              <p:cNvSpPr txBox="1">
                <a:spLocks noRot="1" noChangeAspect="1" noMove="1" noResize="1" noEditPoints="1" noAdjustHandles="1" noChangeArrowheads="1" noChangeShapeType="1" noTextEdit="1"/>
              </p:cNvSpPr>
              <p:nvPr/>
            </p:nvSpPr>
            <p:spPr>
              <a:xfrm rot="10800000">
                <a:off x="6096000" y="2483906"/>
                <a:ext cx="523220" cy="2282428"/>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6564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091"/>
            <a:ext cx="10515600" cy="1325563"/>
          </a:xfrm>
        </p:spPr>
        <p:txBody>
          <a:bodyPr/>
          <a:lstStyle/>
          <a:p>
            <a:r>
              <a:rPr lang="en-US" altLang="zh-CN" dirty="0" smtClean="0"/>
              <a:t>Eddies</a:t>
            </a:r>
            <a:endParaRPr lang="zh-CN" altLang="en-US" dirty="0"/>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630" t="5391" r="8207" b="10007"/>
          <a:stretch/>
        </p:blipFill>
        <p:spPr>
          <a:xfrm>
            <a:off x="1810512" y="788480"/>
            <a:ext cx="3419856" cy="2741104"/>
          </a:xfr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2417" t="5391" r="8419" b="10007"/>
          <a:stretch/>
        </p:blipFill>
        <p:spPr>
          <a:xfrm>
            <a:off x="7059168" y="788480"/>
            <a:ext cx="3419856" cy="2741104"/>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2630" t="5486" b="10724"/>
          <a:stretch/>
        </p:blipFill>
        <p:spPr>
          <a:xfrm>
            <a:off x="1810512" y="3795760"/>
            <a:ext cx="3774408" cy="2714768"/>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l="12417" t="5927" b="10284"/>
          <a:stretch/>
        </p:blipFill>
        <p:spPr>
          <a:xfrm>
            <a:off x="7059168" y="3795760"/>
            <a:ext cx="3783552" cy="2714768"/>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43840" y="1105472"/>
                <a:ext cx="135331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𝑎</m:t>
                          </m:r>
                        </m:den>
                      </m:f>
                      <m:r>
                        <a:rPr lang="en-US" altLang="zh-CN" b="0" i="1" smtClean="0">
                          <a:latin typeface="Cambria Math" panose="02040503050406030204" pitchFamily="18" charset="0"/>
                        </a:rPr>
                        <m:t>=0.4</m:t>
                      </m:r>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43840" y="1105472"/>
                <a:ext cx="1353312" cy="618246"/>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26628" y="4170784"/>
                <a:ext cx="135331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𝑎</m:t>
                          </m:r>
                        </m:den>
                      </m:f>
                      <m:r>
                        <a:rPr lang="en-US" altLang="zh-CN" b="0" i="1" smtClean="0">
                          <a:latin typeface="Cambria Math" panose="02040503050406030204" pitchFamily="18" charset="0"/>
                        </a:rPr>
                        <m:t>=0.84</m:t>
                      </m:r>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26628" y="4170784"/>
                <a:ext cx="1353312" cy="618246"/>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584920" y="1105472"/>
                <a:ext cx="135331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𝑎</m:t>
                          </m:r>
                        </m:den>
                      </m:f>
                      <m:r>
                        <a:rPr lang="en-US" altLang="zh-CN" b="0" i="1" smtClean="0">
                          <a:latin typeface="Cambria Math" panose="02040503050406030204" pitchFamily="18" charset="0"/>
                        </a:rPr>
                        <m:t>=0.8</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584920" y="1105472"/>
                <a:ext cx="1353312" cy="618246"/>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584920" y="4170784"/>
                <a:ext cx="1353312"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𝑎</m:t>
                          </m:r>
                        </m:den>
                      </m:f>
                      <m:r>
                        <a:rPr lang="en-US" altLang="zh-CN" b="0" i="1" smtClean="0">
                          <a:latin typeface="Cambria Math" panose="02040503050406030204" pitchFamily="18" charset="0"/>
                        </a:rPr>
                        <m:t>=1</m:t>
                      </m:r>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584920" y="4170784"/>
                <a:ext cx="1353312" cy="618246"/>
              </a:xfrm>
              <a:prstGeom prst="rect">
                <a:avLst/>
              </a:prstGeom>
              <a:blipFill rotWithShape="0">
                <a:blip r:embed="rId10"/>
                <a:stretch>
                  <a:fillRect/>
                </a:stretch>
              </a:blipFill>
            </p:spPr>
            <p:txBody>
              <a:bodyPr/>
              <a:lstStyle/>
              <a:p>
                <a:r>
                  <a:rPr lang="zh-CN" altLang="en-US">
                    <a:noFill/>
                  </a:rPr>
                  <a:t> </a:t>
                </a:r>
              </a:p>
            </p:txBody>
          </p:sp>
        </mc:Fallback>
      </mc:AlternateContent>
      <p:sp>
        <p:nvSpPr>
          <p:cNvPr id="3" name="Rectangle 2"/>
          <p:cNvSpPr/>
          <p:nvPr/>
        </p:nvSpPr>
        <p:spPr>
          <a:xfrm>
            <a:off x="9657753" y="6510528"/>
            <a:ext cx="2611805" cy="369332"/>
          </a:xfrm>
          <a:prstGeom prst="rect">
            <a:avLst/>
          </a:prstGeom>
        </p:spPr>
        <p:txBody>
          <a:bodyPr wrap="none">
            <a:spAutoFit/>
          </a:bodyPr>
          <a:lstStyle/>
          <a:p>
            <a:r>
              <a:rPr lang="en-US" altLang="zh-CN" dirty="0"/>
              <a:t>Physics of Fluids (in </a:t>
            </a:r>
            <a:r>
              <a:rPr lang="en-US" altLang="zh-CN" dirty="0" smtClean="0"/>
              <a:t>press)</a:t>
            </a:r>
            <a:endParaRPr lang="zh-CN" altLang="en-US" dirty="0"/>
          </a:p>
        </p:txBody>
      </p:sp>
    </p:spTree>
    <p:extLst>
      <p:ext uri="{BB962C8B-B14F-4D97-AF65-F5344CB8AC3E}">
        <p14:creationId xmlns:p14="http://schemas.microsoft.com/office/powerpoint/2010/main" val="2928853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Conclusion</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smtClean="0"/>
                  <a:t>Composite model for electroosmotic conductance of nanopore when </a:t>
                </a:r>
                <a14:m>
                  <m:oMath xmlns:m="http://schemas.openxmlformats.org/officeDocument/2006/math">
                    <m:r>
                      <a:rPr lang="en-US" altLang="zh-CN" b="0" i="1" smtClean="0">
                        <a:latin typeface="Cambria Math" panose="02040503050406030204" pitchFamily="18" charset="0"/>
                      </a:rPr>
                      <m:t>h</m:t>
                    </m:r>
                  </m:oMath>
                </a14:m>
                <a:r>
                  <a:rPr lang="zh-CN" altLang="en-US" dirty="0" smtClean="0"/>
                  <a:t> </a:t>
                </a:r>
                <a:r>
                  <a:rPr lang="en-US" altLang="zh-CN" dirty="0" smtClean="0"/>
                  <a:t>is finite</a:t>
                </a:r>
              </a:p>
              <a:p>
                <a:r>
                  <a:rPr lang="en-US" altLang="zh-CN" dirty="0" smtClean="0"/>
                  <a:t>Model agrees with simulation </a:t>
                </a:r>
                <a:r>
                  <a:rPr lang="en-US" altLang="zh-CN" dirty="0"/>
                  <a:t>w</a:t>
                </a:r>
                <a:r>
                  <a:rPr lang="en-US" altLang="zh-CN" dirty="0" smtClean="0"/>
                  <a:t>hen </a:t>
                </a:r>
                <a14:m>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endParaRPr lang="en-US" altLang="zh-CN" dirty="0" smtClean="0"/>
              </a:p>
              <a:p>
                <a:r>
                  <a:rPr lang="en-US" altLang="zh-CN" dirty="0" smtClean="0"/>
                  <a:t>Charge spill needs to be considered when </a:t>
                </a:r>
                <a14:m>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endParaRPr lang="en-US" altLang="zh-CN" dirty="0" smtClean="0"/>
              </a:p>
              <a:p>
                <a:r>
                  <a:rPr lang="en-US" altLang="zh-CN" dirty="0" smtClean="0"/>
                  <a:t>When membrane surfaces is not charged, induced charge electroosmosis generates </a:t>
                </a:r>
                <a:r>
                  <a:rPr lang="en-US" altLang="zh-CN" dirty="0"/>
                  <a:t>pairs of </a:t>
                </a:r>
                <a:r>
                  <a:rPr lang="en-US" altLang="zh-CN" dirty="0" err="1"/>
                  <a:t>toroidal</a:t>
                </a:r>
                <a:r>
                  <a:rPr lang="en-US" altLang="zh-CN" dirty="0"/>
                  <a:t> counter rotating eddies</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r="-464"/>
                </a:stretch>
              </a:blipFill>
            </p:spPr>
            <p:txBody>
              <a:bodyPr/>
              <a:lstStyle/>
              <a:p>
                <a:r>
                  <a:rPr lang="zh-CN" altLang="en-US">
                    <a:noFill/>
                  </a:rPr>
                  <a:t> </a:t>
                </a:r>
              </a:p>
            </p:txBody>
          </p:sp>
        </mc:Fallback>
      </mc:AlternateContent>
      <p:sp>
        <p:nvSpPr>
          <p:cNvPr id="4" name="TextBox 3"/>
          <p:cNvSpPr txBox="1"/>
          <p:nvPr/>
        </p:nvSpPr>
        <p:spPr>
          <a:xfrm>
            <a:off x="838200" y="4976634"/>
            <a:ext cx="10515600" cy="1200329"/>
          </a:xfrm>
          <a:prstGeom prst="rect">
            <a:avLst/>
          </a:prstGeom>
          <a:noFill/>
        </p:spPr>
        <p:txBody>
          <a:bodyPr wrap="square" rtlCol="0">
            <a:spAutoFit/>
          </a:bodyPr>
          <a:lstStyle/>
          <a:p>
            <a:r>
              <a:rPr lang="en-US" altLang="zh-CN" dirty="0" smtClean="0"/>
              <a:t>References</a:t>
            </a:r>
          </a:p>
          <a:p>
            <a:r>
              <a:rPr lang="en-US" altLang="zh-CN" dirty="0"/>
              <a:t>Journal of Fluid Mechanics </a:t>
            </a:r>
            <a:r>
              <a:rPr lang="en-US" altLang="zh-CN" b="1" dirty="0"/>
              <a:t>749</a:t>
            </a:r>
            <a:r>
              <a:rPr lang="en-US" altLang="zh-CN" dirty="0"/>
              <a:t>, </a:t>
            </a:r>
            <a:r>
              <a:rPr lang="en-US" altLang="zh-CN" dirty="0" smtClean="0"/>
              <a:t>167-183;</a:t>
            </a:r>
          </a:p>
          <a:p>
            <a:r>
              <a:rPr lang="en-US" altLang="zh-CN" dirty="0" smtClean="0"/>
              <a:t>Langmuir </a:t>
            </a:r>
            <a:r>
              <a:rPr lang="en-US" altLang="zh-CN" b="1" dirty="0" smtClean="0"/>
              <a:t>30</a:t>
            </a:r>
            <a:r>
              <a:rPr lang="en-US" altLang="zh-CN" dirty="0" smtClean="0"/>
              <a:t> (31), 9261-9272;</a:t>
            </a:r>
          </a:p>
          <a:p>
            <a:r>
              <a:rPr lang="en-US" altLang="zh-CN" dirty="0" smtClean="0"/>
              <a:t>Physics of Fluids (in press).</a:t>
            </a:r>
            <a:endParaRPr lang="zh-CN" altLang="en-US" dirty="0"/>
          </a:p>
        </p:txBody>
      </p:sp>
    </p:spTree>
    <p:extLst>
      <p:ext uri="{BB962C8B-B14F-4D97-AF65-F5344CB8AC3E}">
        <p14:creationId xmlns:p14="http://schemas.microsoft.com/office/powerpoint/2010/main" val="2092892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7999" y="1241425"/>
            <a:ext cx="6335999" cy="5760000"/>
          </a:xfrm>
        </p:spPr>
      </p:pic>
      <p:sp>
        <p:nvSpPr>
          <p:cNvPr id="2" name="Title 1"/>
          <p:cNvSpPr>
            <a:spLocks noGrp="1"/>
          </p:cNvSpPr>
          <p:nvPr>
            <p:ph type="title"/>
          </p:nvPr>
        </p:nvSpPr>
        <p:spPr/>
        <p:txBody>
          <a:bodyPr/>
          <a:lstStyle/>
          <a:p>
            <a:r>
              <a:rPr lang="en-US" altLang="zh-CN" dirty="0" smtClean="0"/>
              <a:t>Nanopore in a membrane of zero thickness</a:t>
            </a:r>
            <a:endParaRPr lang="zh-CN" altLang="en-US" dirty="0"/>
          </a:p>
        </p:txBody>
      </p:sp>
      <mc:AlternateContent xmlns:mc="http://schemas.openxmlformats.org/markup-compatibility/2006" xmlns:a14="http://schemas.microsoft.com/office/drawing/2010/main">
        <mc:Choice Requires="a14">
          <p:sp>
            <p:nvSpPr>
              <p:cNvPr id="5" name="TextBox 4"/>
              <p:cNvSpPr txBox="1"/>
              <p:nvPr/>
            </p:nvSpPr>
            <p:spPr>
              <a:xfrm>
                <a:off x="838199" y="1885760"/>
                <a:ext cx="2913888" cy="1465594"/>
              </a:xfrm>
              <a:prstGeom prst="rect">
                <a:avLst/>
              </a:prstGeom>
              <a:noFill/>
            </p:spPr>
            <p:txBody>
              <a:bodyPr wrap="square" rtlCol="0">
                <a:spAutoFit/>
              </a:bodyPr>
              <a:lstStyle/>
              <a:p>
                <a:pPr algn="ctr"/>
                <a:r>
                  <a:rPr lang="en-US" altLang="zh-CN" sz="2200" dirty="0" smtClean="0"/>
                  <a:t>Electric current</a:t>
                </a:r>
              </a:p>
              <a:p>
                <a:pPr algn="ctr"/>
                <a:endParaRPr lang="en-US" altLang="zh-CN" sz="2200" dirty="0"/>
              </a:p>
              <a:p>
                <a:pPr algn="ct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𝐼</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num>
                        <m:den>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𝑚</m:t>
                              </m:r>
                            </m:sub>
                          </m:sSub>
                        </m:den>
                      </m:f>
                    </m:oMath>
                  </m:oMathPara>
                </a14:m>
                <a:endParaRPr lang="zh-CN" alt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838199" y="1885760"/>
                <a:ext cx="2913888" cy="1465594"/>
              </a:xfrm>
              <a:prstGeom prst="rect">
                <a:avLst/>
              </a:prstGeom>
              <a:blipFill rotWithShape="0">
                <a:blip r:embed="rId4"/>
                <a:stretch>
                  <a:fillRect t="-2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439909" y="1885760"/>
                <a:ext cx="2913890" cy="2548455"/>
              </a:xfrm>
              <a:prstGeom prst="rect">
                <a:avLst/>
              </a:prstGeom>
              <a:noFill/>
            </p:spPr>
            <p:txBody>
              <a:bodyPr wrap="square" rtlCol="0">
                <a:spAutoFit/>
              </a:bodyPr>
              <a:lstStyle/>
              <a:p>
                <a:pPr algn="ctr"/>
                <a:r>
                  <a:rPr lang="en-US" altLang="zh-CN" sz="2200" dirty="0" smtClean="0"/>
                  <a:t>Volumetric flow rate</a:t>
                </a:r>
              </a:p>
              <a:p>
                <a:pPr algn="ctr"/>
                <a:endParaRPr lang="en-US" altLang="zh-CN" sz="2200" dirty="0" smtClean="0"/>
              </a:p>
              <a:p>
                <a:pPr algn="ct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oMath>
                  </m:oMathPara>
                </a14:m>
                <a:endParaRPr lang="en-US" altLang="zh-CN" sz="2200" b="0" dirty="0" smtClean="0"/>
              </a:p>
              <a:p>
                <a:pPr algn="ct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oMath>
                  </m:oMathPara>
                </a14:m>
                <a:endParaRPr lang="en-US" altLang="zh-CN" sz="2200" b="0" dirty="0" smtClean="0"/>
              </a:p>
              <a:p>
                <a:pPr algn="ctr"/>
                <a:endParaRPr lang="en-US" altLang="zh-CN" sz="2200" b="0" dirty="0" smtClean="0"/>
              </a:p>
              <a:p>
                <a:pPr algn="ct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𝑄</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oMath>
                  </m:oMathPara>
                </a14:m>
                <a:endParaRPr lang="zh-CN" altLang="en-US" sz="2200" dirty="0"/>
              </a:p>
            </p:txBody>
          </p:sp>
        </mc:Choice>
        <mc:Fallback xmlns="">
          <p:sp>
            <p:nvSpPr>
              <p:cNvPr id="6" name="TextBox 5"/>
              <p:cNvSpPr txBox="1">
                <a:spLocks noRot="1" noChangeAspect="1" noMove="1" noResize="1" noEditPoints="1" noAdjustHandles="1" noChangeArrowheads="1" noChangeShapeType="1" noTextEdit="1"/>
              </p:cNvSpPr>
              <p:nvPr/>
            </p:nvSpPr>
            <p:spPr>
              <a:xfrm>
                <a:off x="8439909" y="1885760"/>
                <a:ext cx="2913890" cy="2548455"/>
              </a:xfrm>
              <a:prstGeom prst="rect">
                <a:avLst/>
              </a:prstGeom>
              <a:blipFill rotWithShape="0">
                <a:blip r:embed="rId5"/>
                <a:stretch>
                  <a:fillRect t="-1435" b="-19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902199" y="1418892"/>
                <a:ext cx="2387600" cy="430887"/>
              </a:xfrm>
              <a:prstGeom prst="rect">
                <a:avLst/>
              </a:prstGeom>
              <a:noFill/>
            </p:spPr>
            <p:txBody>
              <a:bodyPr wrap="square" rtlCol="0">
                <a:spAutoFit/>
              </a:bodyPr>
              <a:lstStyle/>
              <a:p>
                <a:pPr algn="ctr"/>
                <a14:m>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a14:m>
                <a:r>
                  <a:rPr lang="en-US" altLang="zh-CN" sz="2200" dirty="0" smtClean="0"/>
                  <a:t>,</a:t>
                </a:r>
                <a14:m>
                  <m:oMath xmlns:m="http://schemas.openxmlformats.org/officeDocument/2006/math">
                    <m:r>
                      <m:rPr>
                        <m:sty m:val="p"/>
                      </m:rPr>
                      <a:rPr lang="en-US" altLang="zh-CN" sz="220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a14:m>
                <a:endParaRPr lang="zh-CN" altLang="en-US" sz="22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902199" y="1418892"/>
                <a:ext cx="2387600" cy="430887"/>
              </a:xfrm>
              <a:prstGeom prst="rect">
                <a:avLst/>
              </a:prstGeom>
              <a:blipFill rotWithShape="0">
                <a:blip r:embed="rId6"/>
                <a:stretch>
                  <a:fillRect t="-1000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4902199" y="6371892"/>
                <a:ext cx="2387600" cy="430887"/>
              </a:xfrm>
              <a:prstGeom prst="rect">
                <a:avLst/>
              </a:prstGeom>
              <a:noFill/>
            </p:spPr>
            <p:txBody>
              <a:bodyPr wrap="square" rtlCol="0">
                <a:spAutoFit/>
              </a:bodyPr>
              <a:lstStyle/>
              <a:p>
                <a:pPr algn="ctr"/>
                <a14:m>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a14:m>
                <a:endParaRPr lang="zh-CN" altLang="en-US" sz="2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902199" y="6371892"/>
                <a:ext cx="2387600" cy="430887"/>
              </a:xfrm>
              <a:prstGeom prst="rect">
                <a:avLst/>
              </a:prstGeom>
              <a:blipFill rotWithShape="0">
                <a:blip r:embed="rId7"/>
                <a:stretch>
                  <a:fillRect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435598" y="2664524"/>
                <a:ext cx="1320800" cy="430887"/>
              </a:xfrm>
              <a:prstGeom prst="rect">
                <a:avLst/>
              </a:prstGeom>
              <a:noFill/>
            </p:spPr>
            <p:txBody>
              <a:bodyPr wrap="square" rtlCol="0">
                <a:spAutoFit/>
              </a:bodyPr>
              <a:lstStyle/>
              <a:p>
                <a:pPr algn="ctr"/>
                <a14:m>
                  <m:oMath xmlns:m="http://schemas.openxmlformats.org/officeDocument/2006/math">
                    <m:r>
                      <a:rPr lang="en-US" altLang="zh-CN" sz="2200" b="0" i="1" smtClean="0">
                        <a:latin typeface="Cambria Math" panose="02040503050406030204" pitchFamily="18" charset="0"/>
                      </a:rPr>
                      <m:t>𝑄</m:t>
                    </m:r>
                  </m:oMath>
                </a14:m>
                <a:r>
                  <a:rPr lang="en-US" altLang="zh-CN" sz="2200" dirty="0" smtClean="0"/>
                  <a:t>, </a:t>
                </a:r>
                <a14:m>
                  <m:oMath xmlns:m="http://schemas.openxmlformats.org/officeDocument/2006/math">
                    <m:r>
                      <a:rPr lang="en-US" altLang="zh-CN" sz="2200" b="0" i="1" smtClean="0">
                        <a:latin typeface="Cambria Math" panose="02040503050406030204" pitchFamily="18" charset="0"/>
                      </a:rPr>
                      <m:t>𝐼</m:t>
                    </m:r>
                  </m:oMath>
                </a14:m>
                <a:endParaRPr lang="zh-CN" altLang="en-US" sz="2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435598" y="2664524"/>
                <a:ext cx="1320800" cy="430887"/>
              </a:xfrm>
              <a:prstGeom prst="rect">
                <a:avLst/>
              </a:prstGeom>
              <a:blipFill rotWithShape="0">
                <a:blip r:embed="rId8"/>
                <a:stretch>
                  <a:fillRect t="-9859" b="-281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3838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5"/>
            <a:ext cx="10515600" cy="1325563"/>
          </a:xfrm>
        </p:spPr>
        <p:txBody>
          <a:bodyPr/>
          <a:lstStyle/>
          <a:p>
            <a:r>
              <a:rPr lang="en-US" altLang="zh-CN" dirty="0" smtClean="0"/>
              <a:t>Zero to finite thickness</a:t>
            </a:r>
            <a:endParaRPr lang="zh-CN" altLang="en-US" dirty="0"/>
          </a:p>
        </p:txBody>
      </p:sp>
      <p:cxnSp>
        <p:nvCxnSpPr>
          <p:cNvPr id="21" name="Straight Connector 20"/>
          <p:cNvCxnSpPr/>
          <p:nvPr/>
        </p:nvCxnSpPr>
        <p:spPr>
          <a:xfrm>
            <a:off x="4933999" y="3576487"/>
            <a:ext cx="0" cy="357981"/>
          </a:xfrm>
          <a:prstGeom prst="line">
            <a:avLst/>
          </a:prstGeom>
          <a:ln w="28575">
            <a:solidFill>
              <a:srgbClr val="0070C0"/>
            </a:solidFill>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5606180" y="3576487"/>
            <a:ext cx="0" cy="357981"/>
          </a:xfrm>
          <a:prstGeom prst="line">
            <a:avLst/>
          </a:prstGeom>
          <a:ln w="28575">
            <a:solidFill>
              <a:srgbClr val="0070C0"/>
            </a:solidFill>
          </a:ln>
        </p:spPr>
        <p:style>
          <a:lnRef idx="3">
            <a:schemeClr val="accent6"/>
          </a:lnRef>
          <a:fillRef idx="0">
            <a:schemeClr val="accent6"/>
          </a:fillRef>
          <a:effectRef idx="2">
            <a:schemeClr val="accent6"/>
          </a:effectRef>
          <a:fontRef idx="minor">
            <a:schemeClr val="tx1"/>
          </a:fontRef>
        </p:style>
      </p:cxnSp>
      <p:cxnSp>
        <p:nvCxnSpPr>
          <p:cNvPr id="27" name="Straight Connector 26"/>
          <p:cNvCxnSpPr/>
          <p:nvPr/>
        </p:nvCxnSpPr>
        <p:spPr>
          <a:xfrm>
            <a:off x="4933999" y="3576487"/>
            <a:ext cx="672181"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933999" y="3934468"/>
            <a:ext cx="672181"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9140" y="3003092"/>
            <a:ext cx="1270115" cy="1504769"/>
          </a:xfrm>
          <a:prstGeom prst="rect">
            <a:avLst/>
          </a:prstGeom>
        </p:spPr>
      </p:pic>
      <p:pic>
        <p:nvPicPr>
          <p:cNvPr id="35" name="Content Placeholder 34"/>
          <p:cNvPicPr>
            <a:picLocks noGrp="1" noChangeAspect="1"/>
          </p:cNvPicPr>
          <p:nvPr>
            <p:ph idx="1"/>
          </p:nvPr>
        </p:nvPicPr>
        <p:blipFill rotWithShape="1">
          <a:blip r:embed="rId4">
            <a:extLst>
              <a:ext uri="{28A0092B-C50C-407E-A947-70E740481C1C}">
                <a14:useLocalDpi xmlns:a14="http://schemas.microsoft.com/office/drawing/2010/main" val="0"/>
              </a:ext>
            </a:extLst>
          </a:blip>
          <a:srcRect b="50336"/>
          <a:stretch/>
        </p:blipFill>
        <p:spPr>
          <a:xfrm>
            <a:off x="2096197" y="715811"/>
            <a:ext cx="6335999" cy="2860675"/>
          </a:xfrm>
        </p:spPr>
      </p:pic>
      <p:pic>
        <p:nvPicPr>
          <p:cNvPr id="36" name="Picture 35"/>
          <p:cNvPicPr>
            <a:picLocks noChangeAspect="1"/>
          </p:cNvPicPr>
          <p:nvPr/>
        </p:nvPicPr>
        <p:blipFill rotWithShape="1">
          <a:blip r:embed="rId4">
            <a:extLst>
              <a:ext uri="{28A0092B-C50C-407E-A947-70E740481C1C}">
                <a14:useLocalDpi xmlns:a14="http://schemas.microsoft.com/office/drawing/2010/main" val="0"/>
              </a:ext>
            </a:extLst>
          </a:blip>
          <a:srcRect t="49244"/>
          <a:stretch/>
        </p:blipFill>
        <p:spPr>
          <a:xfrm>
            <a:off x="2098233" y="3934466"/>
            <a:ext cx="6336000" cy="2923534"/>
          </a:xfrm>
          <a:prstGeom prst="rect">
            <a:avLst/>
          </a:prstGeom>
        </p:spPr>
      </p:pic>
      <mc:AlternateContent xmlns:mc="http://schemas.openxmlformats.org/markup-compatibility/2006" xmlns:a14="http://schemas.microsoft.com/office/drawing/2010/main">
        <mc:Choice Requires="a14">
          <p:sp>
            <p:nvSpPr>
              <p:cNvPr id="37" name="TextBox 36"/>
              <p:cNvSpPr txBox="1"/>
              <p:nvPr/>
            </p:nvSpPr>
            <p:spPr>
              <a:xfrm>
                <a:off x="4603797" y="2523880"/>
                <a:ext cx="1320800" cy="430887"/>
              </a:xfrm>
              <a:prstGeom prst="rect">
                <a:avLst/>
              </a:prstGeom>
              <a:noFill/>
            </p:spPr>
            <p:txBody>
              <a:bodyPr wrap="square" rtlCol="0">
                <a:spAutoFit/>
              </a:bodyPr>
              <a:lstStyle/>
              <a:p>
                <a:pPr algn="ctr"/>
                <a14:m>
                  <m:oMath xmlns:m="http://schemas.openxmlformats.org/officeDocument/2006/math">
                    <m:r>
                      <a:rPr lang="en-US" altLang="zh-CN" sz="2200" b="0" i="1" smtClean="0">
                        <a:latin typeface="Cambria Math" panose="02040503050406030204" pitchFamily="18" charset="0"/>
                      </a:rPr>
                      <m:t>𝑄</m:t>
                    </m:r>
                  </m:oMath>
                </a14:m>
                <a:r>
                  <a:rPr lang="en-US" altLang="zh-CN" sz="2200" dirty="0" smtClean="0"/>
                  <a:t>, </a:t>
                </a:r>
                <a14:m>
                  <m:oMath xmlns:m="http://schemas.openxmlformats.org/officeDocument/2006/math">
                    <m:r>
                      <a:rPr lang="en-US" altLang="zh-CN" sz="2200" b="0" i="1" smtClean="0">
                        <a:latin typeface="Cambria Math" panose="02040503050406030204" pitchFamily="18" charset="0"/>
                      </a:rPr>
                      <m:t>𝐼</m:t>
                    </m:r>
                  </m:oMath>
                </a14:m>
                <a:endParaRPr lang="zh-CN" altLang="en-US" sz="2200" dirty="0"/>
              </a:p>
            </p:txBody>
          </p:sp>
        </mc:Choice>
        <mc:Fallback xmlns="">
          <p:sp>
            <p:nvSpPr>
              <p:cNvPr id="37" name="TextBox 36"/>
              <p:cNvSpPr txBox="1">
                <a:spLocks noRot="1" noChangeAspect="1" noMove="1" noResize="1" noEditPoints="1" noAdjustHandles="1" noChangeArrowheads="1" noChangeShapeType="1" noTextEdit="1"/>
              </p:cNvSpPr>
              <p:nvPr/>
            </p:nvSpPr>
            <p:spPr>
              <a:xfrm>
                <a:off x="4603797" y="2523880"/>
                <a:ext cx="1320800" cy="430887"/>
              </a:xfrm>
              <a:prstGeom prst="rect">
                <a:avLst/>
              </a:prstGeom>
              <a:blipFill rotWithShape="0">
                <a:blip r:embed="rId5"/>
                <a:stretch>
                  <a:fillRect t="-9859"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572262" y="3563702"/>
                <a:ext cx="6837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oMath>
                  </m:oMathPara>
                </a14:m>
                <a:endParaRPr lang="zh-CN" alt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3572262" y="3563702"/>
                <a:ext cx="683765" cy="369332"/>
              </a:xfrm>
              <a:prstGeom prst="rect">
                <a:avLst/>
              </a:prstGeom>
              <a:blipFill rotWithShape="0">
                <a:blip r:embed="rId6"/>
                <a:stretch>
                  <a:fillRect/>
                </a:stretch>
              </a:blipFill>
            </p:spPr>
            <p:txBody>
              <a:bodyPr/>
              <a:lstStyle/>
              <a:p>
                <a:r>
                  <a:rPr lang="zh-CN" altLang="en-US">
                    <a:noFill/>
                  </a:rPr>
                  <a:t> </a:t>
                </a:r>
              </a:p>
            </p:txBody>
          </p:sp>
        </mc:Fallback>
      </mc:AlternateContent>
      <p:cxnSp>
        <p:nvCxnSpPr>
          <p:cNvPr id="41" name="Straight Arrow Connector 40"/>
          <p:cNvCxnSpPr/>
          <p:nvPr/>
        </p:nvCxnSpPr>
        <p:spPr>
          <a:xfrm>
            <a:off x="4070396" y="3561835"/>
            <a:ext cx="0" cy="37263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Can 2"/>
          <p:cNvSpPr/>
          <p:nvPr/>
        </p:nvSpPr>
        <p:spPr>
          <a:xfrm>
            <a:off x="7943472" y="1953091"/>
            <a:ext cx="768096" cy="339879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TextBox 3"/>
              <p:cNvSpPr txBox="1"/>
              <p:nvPr/>
            </p:nvSpPr>
            <p:spPr>
              <a:xfrm>
                <a:off x="7367016" y="1466418"/>
                <a:ext cx="1883664" cy="430887"/>
              </a:xfrm>
              <a:prstGeom prst="rect">
                <a:avLst/>
              </a:prstGeom>
              <a:noFill/>
            </p:spPr>
            <p:txBody>
              <a:bodyPr wrap="square" rtlCol="0">
                <a:spAutoFit/>
              </a:bodyPr>
              <a:lstStyle/>
              <a:p>
                <a:pPr algn="ctr"/>
                <a14:m>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a14:m>
                <a:endParaRPr lang="zh-CN" alt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7367016" y="1466418"/>
                <a:ext cx="1883664" cy="430887"/>
              </a:xfrm>
              <a:prstGeom prst="rect">
                <a:avLst/>
              </a:prstGeom>
              <a:blipFill rotWithShape="0">
                <a:blip r:embed="rId7"/>
                <a:stretch>
                  <a:fillRect t="-10000" b="-2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7251424" y="5407671"/>
                <a:ext cx="2152191" cy="430887"/>
              </a:xfrm>
              <a:prstGeom prst="rect">
                <a:avLst/>
              </a:prstGeom>
              <a:noFill/>
            </p:spPr>
            <p:txBody>
              <a:bodyPr wrap="square" rtlCol="0">
                <a:spAutoFit/>
              </a:bodyPr>
              <a:lstStyle/>
              <a:p>
                <a:pPr algn="ctr"/>
                <a14:m>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r>
                      <a:rPr lang="en-US" altLang="zh-CN" sz="2200" b="0" i="1" smtClean="0">
                        <a:latin typeface="Cambria Math" panose="02040503050406030204" pitchFamily="18" charset="0"/>
                      </a:rPr>
                      <m:t>/2</m:t>
                    </m:r>
                  </m:oMath>
                </a14:m>
                <a:endParaRPr lang="zh-CN" altLang="en-US" sz="2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7251424" y="5407671"/>
                <a:ext cx="2152191" cy="430887"/>
              </a:xfrm>
              <a:prstGeom prst="rect">
                <a:avLst/>
              </a:prstGeom>
              <a:blipFill rotWithShape="0">
                <a:blip r:embed="rId8"/>
                <a:stretch>
                  <a:fillRect t="-9859"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104376" y="1989537"/>
                <a:ext cx="2249424" cy="2906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𝐼</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num>
                        <m:den>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𝑐</m:t>
                              </m:r>
                            </m:sub>
                          </m:sSub>
                        </m:den>
                      </m:f>
                    </m:oMath>
                  </m:oMathPara>
                </a14:m>
                <a:endParaRPr lang="en-US" altLang="zh-CN" sz="2200" dirty="0" smtClean="0"/>
              </a:p>
              <a:p>
                <a:endParaRPr lang="en-US" altLang="zh-CN" sz="2200" dirty="0"/>
              </a:p>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𝑐</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𝑝</m:t>
                      </m:r>
                    </m:oMath>
                  </m:oMathPara>
                </a14:m>
                <a:endParaRPr lang="en-US" altLang="zh-CN" sz="2200" dirty="0" smtClean="0"/>
              </a:p>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m:t>
                          </m:r>
                        </m:sub>
                      </m:sSub>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oMath>
                  </m:oMathPara>
                </a14:m>
                <a:endParaRPr lang="en-US" altLang="zh-CN" sz="2200" dirty="0" smtClean="0"/>
              </a:p>
              <a:p>
                <a:endParaRPr lang="en-US" altLang="zh-CN" sz="2200" dirty="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𝑄</m:t>
                      </m:r>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𝑄</m:t>
                          </m:r>
                        </m:e>
                        <m:sub>
                          <m:r>
                            <m:rPr>
                              <m:sty m:val="p"/>
                            </m:rPr>
                            <a:rPr lang="en-US" altLang="zh-CN" sz="2200">
                              <a:latin typeface="Cambria Math" panose="02040503050406030204" pitchFamily="18" charset="0"/>
                            </a:rPr>
                            <m:t>Δ</m:t>
                          </m:r>
                          <m:r>
                            <a:rPr lang="en-US" altLang="zh-CN" sz="2200" i="1">
                              <a:latin typeface="Cambria Math" panose="02040503050406030204" pitchFamily="18" charset="0"/>
                            </a:rPr>
                            <m:t>𝑝</m:t>
                          </m:r>
                        </m:sub>
                      </m:sSub>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𝑄</m:t>
                          </m:r>
                        </m:e>
                        <m:sub>
                          <m:r>
                            <m:rPr>
                              <m:sty m:val="p"/>
                            </m:rPr>
                            <a:rPr lang="en-US" altLang="zh-CN" sz="2200">
                              <a:latin typeface="Cambria Math" panose="02040503050406030204" pitchFamily="18" charset="0"/>
                            </a:rPr>
                            <m:t>Δ</m:t>
                          </m:r>
                          <m:r>
                            <a:rPr lang="en-US" altLang="zh-CN" sz="2200" i="1">
                              <a:latin typeface="Cambria Math" panose="02040503050406030204" pitchFamily="18" charset="0"/>
                            </a:rPr>
                            <m:t>𝜙</m:t>
                          </m:r>
                        </m:sub>
                      </m:sSub>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𝐺</m:t>
                          </m:r>
                        </m:e>
                        <m:sub>
                          <m:r>
                            <a:rPr lang="en-US" altLang="zh-CN" sz="2200" i="1">
                              <a:latin typeface="Cambria Math" panose="02040503050406030204" pitchFamily="18" charset="0"/>
                            </a:rPr>
                            <m:t>𝑐</m:t>
                          </m:r>
                        </m:sub>
                      </m:sSub>
                      <m:r>
                        <m:rPr>
                          <m:sty m:val="p"/>
                        </m:rPr>
                        <a:rPr lang="en-US" altLang="zh-CN" sz="2200">
                          <a:latin typeface="Cambria Math" panose="02040503050406030204" pitchFamily="18" charset="0"/>
                        </a:rPr>
                        <m:t>Δ</m:t>
                      </m:r>
                      <m:r>
                        <a:rPr lang="en-US" altLang="zh-CN" sz="2200" i="1">
                          <a:latin typeface="Cambria Math" panose="02040503050406030204" pitchFamily="18" charset="0"/>
                        </a:rPr>
                        <m:t>𝑝</m:t>
                      </m:r>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𝐻</m:t>
                          </m:r>
                        </m:e>
                        <m:sub>
                          <m:r>
                            <a:rPr lang="en-US" altLang="zh-CN" sz="2200" i="1">
                              <a:latin typeface="Cambria Math" panose="02040503050406030204" pitchFamily="18" charset="0"/>
                            </a:rPr>
                            <m:t>𝑐</m:t>
                          </m:r>
                        </m:sub>
                      </m:sSub>
                      <m:r>
                        <m:rPr>
                          <m:sty m:val="p"/>
                        </m:rPr>
                        <a:rPr lang="en-US" altLang="zh-CN" sz="2200">
                          <a:latin typeface="Cambria Math" panose="02040503050406030204" pitchFamily="18" charset="0"/>
                        </a:rPr>
                        <m:t>Δ</m:t>
                      </m:r>
                      <m:r>
                        <a:rPr lang="en-US" altLang="zh-CN" sz="2200" i="1">
                          <a:latin typeface="Cambria Math" panose="02040503050406030204" pitchFamily="18" charset="0"/>
                        </a:rPr>
                        <m:t>𝜙</m:t>
                      </m:r>
                    </m:oMath>
                  </m:oMathPara>
                </a14:m>
                <a:endParaRPr lang="en-US" altLang="zh-CN"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9104376" y="1989537"/>
                <a:ext cx="2249424" cy="2906052"/>
              </a:xfrm>
              <a:prstGeom prst="rect">
                <a:avLst/>
              </a:prstGeom>
              <a:blipFill rotWithShape="0">
                <a:blip r:embed="rId9"/>
                <a:stretch>
                  <a:fillRect b="-1468"/>
                </a:stretch>
              </a:blipFill>
            </p:spPr>
            <p:txBody>
              <a:bodyPr/>
              <a:lstStyle/>
              <a:p>
                <a:r>
                  <a:rPr lang="zh-CN" altLang="en-US">
                    <a:noFill/>
                  </a:rPr>
                  <a:t> </a:t>
                </a:r>
              </a:p>
            </p:txBody>
          </p:sp>
        </mc:Fallback>
      </mc:AlternateContent>
      <p:sp>
        <p:nvSpPr>
          <p:cNvPr id="6" name="TextBox 5"/>
          <p:cNvSpPr txBox="1"/>
          <p:nvPr/>
        </p:nvSpPr>
        <p:spPr>
          <a:xfrm>
            <a:off x="838200" y="2089268"/>
            <a:ext cx="2286000" cy="430887"/>
          </a:xfrm>
          <a:prstGeom prst="rect">
            <a:avLst/>
          </a:prstGeom>
          <a:noFill/>
        </p:spPr>
        <p:txBody>
          <a:bodyPr wrap="square" rtlCol="0">
            <a:spAutoFit/>
          </a:bodyPr>
          <a:lstStyle/>
          <a:p>
            <a:pPr algn="ctr"/>
            <a:r>
              <a:rPr lang="en-US" altLang="zh-CN" sz="2200" dirty="0" smtClean="0"/>
              <a:t>1/2  membrane</a:t>
            </a:r>
            <a:endParaRPr lang="zh-CN" altLang="en-US" sz="2200" dirty="0"/>
          </a:p>
        </p:txBody>
      </p:sp>
      <p:sp>
        <p:nvSpPr>
          <p:cNvPr id="29" name="TextBox 28"/>
          <p:cNvSpPr txBox="1"/>
          <p:nvPr/>
        </p:nvSpPr>
        <p:spPr>
          <a:xfrm>
            <a:off x="838200" y="4680145"/>
            <a:ext cx="2286000" cy="430887"/>
          </a:xfrm>
          <a:prstGeom prst="rect">
            <a:avLst/>
          </a:prstGeom>
          <a:noFill/>
        </p:spPr>
        <p:txBody>
          <a:bodyPr wrap="square" rtlCol="0">
            <a:spAutoFit/>
          </a:bodyPr>
          <a:lstStyle/>
          <a:p>
            <a:pPr algn="ctr"/>
            <a:r>
              <a:rPr lang="en-US" altLang="zh-CN" sz="2200" dirty="0" smtClean="0"/>
              <a:t>1/2  membrane</a:t>
            </a:r>
            <a:endParaRPr lang="zh-CN" altLang="en-US" sz="2200" dirty="0"/>
          </a:p>
        </p:txBody>
      </p:sp>
      <p:sp>
        <p:nvSpPr>
          <p:cNvPr id="30" name="TextBox 29"/>
          <p:cNvSpPr txBox="1"/>
          <p:nvPr/>
        </p:nvSpPr>
        <p:spPr>
          <a:xfrm>
            <a:off x="756793" y="3502863"/>
            <a:ext cx="2286000" cy="430887"/>
          </a:xfrm>
          <a:prstGeom prst="rect">
            <a:avLst/>
          </a:prstGeom>
          <a:noFill/>
        </p:spPr>
        <p:txBody>
          <a:bodyPr wrap="square" rtlCol="0">
            <a:spAutoFit/>
          </a:bodyPr>
          <a:lstStyle/>
          <a:p>
            <a:pPr algn="ctr"/>
            <a:r>
              <a:rPr lang="en-US" altLang="zh-CN" sz="2200" dirty="0" smtClean="0"/>
              <a:t>cylinder</a:t>
            </a:r>
            <a:endParaRPr lang="zh-CN" altLang="en-US" sz="2200" dirty="0"/>
          </a:p>
        </p:txBody>
      </p:sp>
    </p:spTree>
    <p:extLst>
      <p:ext uri="{BB962C8B-B14F-4D97-AF65-F5344CB8AC3E}">
        <p14:creationId xmlns:p14="http://schemas.microsoft.com/office/powerpoint/2010/main" val="2286264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3205635" y="3649482"/>
                <a:ext cx="6837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205635" y="3649482"/>
                <a:ext cx="683765"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3175"/>
                <a:ext cx="10515600" cy="1325563"/>
              </a:xfrm>
            </p:spPr>
            <p:txBody>
              <a:bodyPr/>
              <a:lstStyle/>
              <a:p>
                <a:r>
                  <a:rPr lang="en-US" altLang="zh-CN" dirty="0" smtClean="0"/>
                  <a:t>Continuity of </a:t>
                </a:r>
                <a14:m>
                  <m:oMath xmlns:m="http://schemas.openxmlformats.org/officeDocument/2006/math">
                    <m:r>
                      <a:rPr lang="en-US" altLang="zh-CN" b="0" i="1" smtClean="0">
                        <a:latin typeface="Cambria Math" panose="02040503050406030204" pitchFamily="18" charset="0"/>
                      </a:rPr>
                      <m:t>𝐼</m:t>
                    </m:r>
                  </m:oMath>
                </a14:m>
                <a:r>
                  <a:rPr lang="zh-CN" altLang="en-US" dirty="0" smtClean="0"/>
                  <a:t> </a:t>
                </a:r>
                <a:r>
                  <a:rPr lang="en-US" altLang="zh-CN" dirty="0" smtClean="0"/>
                  <a:t>and </a:t>
                </a:r>
                <a14:m>
                  <m:oMath xmlns:m="http://schemas.openxmlformats.org/officeDocument/2006/math">
                    <m:r>
                      <a:rPr lang="en-US" altLang="zh-CN" b="0" i="1" smtClean="0">
                        <a:latin typeface="Cambria Math" panose="02040503050406030204" pitchFamily="18" charset="0"/>
                      </a:rPr>
                      <m:t>𝑄</m:t>
                    </m:r>
                  </m:oMath>
                </a14:m>
                <a:endParaRPr lang="zh-CN" alt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3175"/>
                <a:ext cx="10515600" cy="1325563"/>
              </a:xfrm>
              <a:blipFill rotWithShape="0">
                <a:blip r:embed="rId4"/>
                <a:stretch>
                  <a:fillRect l="-2377"/>
                </a:stretch>
              </a:blipFill>
            </p:spPr>
            <p:txBody>
              <a:bodyPr/>
              <a:lstStyle/>
              <a:p>
                <a:r>
                  <a:rPr lang="zh-CN" altLang="en-US">
                    <a:noFill/>
                  </a:rPr>
                  <a:t> </a:t>
                </a:r>
              </a:p>
            </p:txBody>
          </p:sp>
        </mc:Fallback>
      </mc:AlternateContent>
      <p:cxnSp>
        <p:nvCxnSpPr>
          <p:cNvPr id="21" name="Straight Connector 20"/>
          <p:cNvCxnSpPr/>
          <p:nvPr/>
        </p:nvCxnSpPr>
        <p:spPr>
          <a:xfrm>
            <a:off x="4567372" y="3662267"/>
            <a:ext cx="0" cy="357981"/>
          </a:xfrm>
          <a:prstGeom prst="line">
            <a:avLst/>
          </a:prstGeom>
          <a:ln w="28575">
            <a:solidFill>
              <a:srgbClr val="0070C0"/>
            </a:solidFill>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5239553" y="3662267"/>
            <a:ext cx="0" cy="357981"/>
          </a:xfrm>
          <a:prstGeom prst="line">
            <a:avLst/>
          </a:prstGeom>
          <a:ln w="28575">
            <a:solidFill>
              <a:srgbClr val="0070C0"/>
            </a:solidFill>
          </a:ln>
        </p:spPr>
        <p:style>
          <a:lnRef idx="3">
            <a:schemeClr val="accent6"/>
          </a:lnRef>
          <a:fillRef idx="0">
            <a:schemeClr val="accent6"/>
          </a:fillRef>
          <a:effectRef idx="2">
            <a:schemeClr val="accent6"/>
          </a:effectRef>
          <a:fontRef idx="minor">
            <a:schemeClr val="tx1"/>
          </a:fontRef>
        </p:style>
      </p:cxnSp>
      <p:cxnSp>
        <p:nvCxnSpPr>
          <p:cNvPr id="27" name="Straight Connector 26"/>
          <p:cNvCxnSpPr/>
          <p:nvPr/>
        </p:nvCxnSpPr>
        <p:spPr>
          <a:xfrm>
            <a:off x="4567372" y="3662267"/>
            <a:ext cx="672181"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567372" y="4020248"/>
            <a:ext cx="672181"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7275451" y="1719586"/>
                <a:ext cx="4628181" cy="4243341"/>
              </a:xfrm>
              <a:prstGeom prst="rect">
                <a:avLst/>
              </a:prstGeom>
              <a:noFill/>
            </p:spPr>
            <p:txBody>
              <a:bodyPr wrap="square" rtlCol="0">
                <a:spAutoFit/>
              </a:bodyPr>
              <a:lstStyle/>
              <a:p>
                <a:endParaRPr lang="en-US" altLang="zh-CN" sz="2200" dirty="0" smtClean="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𝐼</m:t>
                      </m:r>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r>
                                    <a:rPr lang="en-US" altLang="zh-CN" sz="2200" b="0" i="1" smtClean="0">
                                      <a:latin typeface="Cambria Math" panose="02040503050406030204" pitchFamily="18" charset="0"/>
                                    </a:rPr>
                                    <m:t>2</m:t>
                                  </m:r>
                                </m:den>
                              </m:f>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m:t>
                          </m:r>
                        </m:num>
                        <m:den>
                          <m:sSub>
                            <m:sSubPr>
                              <m:ctrlPr>
                                <a:rPr lang="en-US" altLang="zh-CN" sz="2200" b="0" i="1" smtClean="0">
                                  <a:latin typeface="Cambria Math" panose="02040503050406030204" pitchFamily="18" charset="0"/>
                                </a:rPr>
                              </m:ctrlPr>
                            </m:sSubPr>
                            <m:e>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m:t>
                                  </m:r>
                                </m:num>
                                <m:den>
                                  <m:r>
                                    <a:rPr lang="en-US" altLang="zh-CN" sz="2200" b="0" i="1" smtClean="0">
                                      <a:latin typeface="Cambria Math" panose="02040503050406030204" pitchFamily="18" charset="0"/>
                                    </a:rPr>
                                    <m:t>2</m:t>
                                  </m:r>
                                </m:den>
                              </m:f>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𝑚</m:t>
                              </m:r>
                            </m:sub>
                          </m:sSub>
                        </m:den>
                      </m:f>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num>
                        <m:den>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𝑐</m:t>
                              </m:r>
                            </m:sub>
                          </m:sSub>
                        </m:den>
                      </m:f>
                    </m:oMath>
                  </m:oMathPara>
                </a14:m>
                <a:endParaRPr lang="en-US" altLang="zh-CN" sz="2200" b="0" dirty="0" smtClean="0"/>
              </a:p>
              <a:p>
                <a:endParaRPr lang="en-US" altLang="zh-CN" sz="2200" dirty="0" smtClean="0"/>
              </a:p>
              <a:p>
                <a:endParaRPr lang="en-US" altLang="zh-CN" sz="2200" dirty="0"/>
              </a:p>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𝑄</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f>
                        <m:fPr>
                          <m:ctrlPr>
                            <a:rPr lang="en-US" altLang="zh-CN" sz="2200" b="0" i="1" smtClean="0">
                              <a:latin typeface="Cambria Math" panose="02040503050406030204" pitchFamily="18" charset="0"/>
                            </a:rPr>
                          </m:ctrlPr>
                        </m:fPr>
                        <m:num>
                          <m:d>
                            <m:dPr>
                              <m:ctrlPr>
                                <a:rPr lang="en-US" altLang="zh-CN" sz="2200" b="0" i="1" smtClean="0">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2</m:t>
                                  </m:r>
                                </m:sub>
                              </m:sSub>
                            </m:e>
                          </m:d>
                        </m:num>
                        <m:den>
                          <m:r>
                            <a:rPr lang="en-US" altLang="zh-CN" sz="2200" b="0" i="1" smtClean="0">
                              <a:latin typeface="Cambria Math" panose="02040503050406030204" pitchFamily="18" charset="0"/>
                            </a:rPr>
                            <m:t>2</m:t>
                          </m:r>
                        </m:den>
                      </m:f>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f>
                        <m:fPr>
                          <m:ctrlPr>
                            <a:rPr lang="en-US" altLang="zh-CN" sz="2200" b="0" i="1" smtClean="0">
                              <a:latin typeface="Cambria Math" panose="02040503050406030204" pitchFamily="18" charset="0"/>
                            </a:rPr>
                          </m:ctrlPr>
                        </m:fPr>
                        <m:num>
                          <m:d>
                            <m:dPr>
                              <m:ctrlPr>
                                <a:rPr lang="en-US" altLang="zh-CN" sz="2200" b="0" i="1" smtClean="0">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e>
                          </m:d>
                        </m:num>
                        <m:den>
                          <m:r>
                            <a:rPr lang="en-US" altLang="zh-CN" sz="2200" b="0" i="1" smtClean="0">
                              <a:latin typeface="Cambria Math" panose="02040503050406030204" pitchFamily="18" charset="0"/>
                            </a:rPr>
                            <m:t>2</m:t>
                          </m:r>
                        </m:den>
                      </m:f>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𝑐</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oMath>
                  </m:oMathPara>
                </a14:m>
                <a:endParaRPr lang="en-US" altLang="zh-CN" sz="2200" dirty="0" smtClean="0"/>
              </a:p>
              <a:p>
                <a:endParaRPr lang="en-US" altLang="zh-CN" sz="2200" dirty="0" smtClean="0"/>
              </a:p>
              <a:p>
                <a:endParaRPr lang="en-US" altLang="zh-CN" sz="2200" dirty="0"/>
              </a:p>
              <a:p>
                <a:endParaRPr lang="zh-CN" altLang="en-US" sz="2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275451" y="1719586"/>
                <a:ext cx="4628181" cy="4243341"/>
              </a:xfrm>
              <a:prstGeom prst="rect">
                <a:avLst/>
              </a:prstGeom>
              <a:blipFill rotWithShape="0">
                <a:blip r:embed="rId5"/>
                <a:stretch>
                  <a:fillRect/>
                </a:stretch>
              </a:blipFill>
            </p:spPr>
            <p:txBody>
              <a:bodyPr/>
              <a:lstStyle/>
              <a:p>
                <a:r>
                  <a:rPr lang="zh-CN" altLang="en-US">
                    <a:noFill/>
                  </a:rPr>
                  <a:t> </a:t>
                </a:r>
              </a:p>
            </p:txBody>
          </p:sp>
        </mc:Fallback>
      </mc:AlternateContent>
      <p:pic>
        <p:nvPicPr>
          <p:cNvPr id="35" name="Content Placeholder 34"/>
          <p:cNvPicPr>
            <a:picLocks noGrp="1" noChangeAspect="1"/>
          </p:cNvPicPr>
          <p:nvPr>
            <p:ph idx="1"/>
          </p:nvPr>
        </p:nvPicPr>
        <p:blipFill rotWithShape="1">
          <a:blip r:embed="rId6">
            <a:extLst>
              <a:ext uri="{28A0092B-C50C-407E-A947-70E740481C1C}">
                <a14:useLocalDpi xmlns:a14="http://schemas.microsoft.com/office/drawing/2010/main" val="0"/>
              </a:ext>
            </a:extLst>
          </a:blip>
          <a:srcRect b="50336"/>
          <a:stretch/>
        </p:blipFill>
        <p:spPr>
          <a:xfrm>
            <a:off x="1729570" y="801591"/>
            <a:ext cx="6335999" cy="2860675"/>
          </a:xfrm>
        </p:spPr>
      </p:pic>
      <p:pic>
        <p:nvPicPr>
          <p:cNvPr id="36" name="Picture 35"/>
          <p:cNvPicPr>
            <a:picLocks noChangeAspect="1"/>
          </p:cNvPicPr>
          <p:nvPr/>
        </p:nvPicPr>
        <p:blipFill rotWithShape="1">
          <a:blip r:embed="rId6">
            <a:extLst>
              <a:ext uri="{28A0092B-C50C-407E-A947-70E740481C1C}">
                <a14:useLocalDpi xmlns:a14="http://schemas.microsoft.com/office/drawing/2010/main" val="0"/>
              </a:ext>
            </a:extLst>
          </a:blip>
          <a:srcRect t="49244"/>
          <a:stretch/>
        </p:blipFill>
        <p:spPr>
          <a:xfrm>
            <a:off x="1731606" y="4020246"/>
            <a:ext cx="6336000" cy="2923534"/>
          </a:xfrm>
          <a:prstGeom prst="rect">
            <a:avLst/>
          </a:prstGeom>
        </p:spPr>
      </p:pic>
      <mc:AlternateContent xmlns:mc="http://schemas.openxmlformats.org/markup-compatibility/2006" xmlns:a14="http://schemas.microsoft.com/office/drawing/2010/main">
        <mc:Choice Requires="a14">
          <p:sp>
            <p:nvSpPr>
              <p:cNvPr id="38" name="TextBox 37"/>
              <p:cNvSpPr txBox="1"/>
              <p:nvPr/>
            </p:nvSpPr>
            <p:spPr>
              <a:xfrm>
                <a:off x="3703771" y="1026902"/>
                <a:ext cx="2387600" cy="430887"/>
              </a:xfrm>
              <a:prstGeom prst="rect">
                <a:avLst/>
              </a:prstGeom>
              <a:noFill/>
            </p:spPr>
            <p:txBody>
              <a:bodyPr wrap="square" rtlCol="0">
                <a:spAutoFit/>
              </a:bodyPr>
              <a:lstStyle/>
              <a:p>
                <a:pPr algn="ct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/2</m:t>
                    </m:r>
                  </m:oMath>
                </a14:m>
                <a:endParaRPr lang="zh-CN" altLang="en-US" sz="2200" dirty="0"/>
              </a:p>
            </p:txBody>
          </p:sp>
        </mc:Choice>
        <mc:Fallback xmlns="">
          <p:sp>
            <p:nvSpPr>
              <p:cNvPr id="38" name="TextBox 37"/>
              <p:cNvSpPr txBox="1">
                <a:spLocks noRot="1" noChangeAspect="1" noMove="1" noResize="1" noEditPoints="1" noAdjustHandles="1" noChangeArrowheads="1" noChangeShapeType="1" noTextEdit="1"/>
              </p:cNvSpPr>
              <p:nvPr/>
            </p:nvSpPr>
            <p:spPr>
              <a:xfrm>
                <a:off x="3703771" y="1026902"/>
                <a:ext cx="2387600" cy="430887"/>
              </a:xfrm>
              <a:prstGeom prst="rect">
                <a:avLst/>
              </a:prstGeom>
              <a:blipFill rotWithShape="0">
                <a:blip r:embed="rId7"/>
                <a:stretch>
                  <a:fillRect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703771" y="6317028"/>
                <a:ext cx="2387600" cy="430887"/>
              </a:xfrm>
              <a:prstGeom prst="rect">
                <a:avLst/>
              </a:prstGeom>
              <a:noFill/>
            </p:spPr>
            <p:txBody>
              <a:bodyPr wrap="square" rtlCol="0">
                <a:spAutoFit/>
              </a:bodyPr>
              <a:lstStyle/>
              <a:p>
                <a:pPr algn="ctr"/>
                <a14:m>
                  <m:oMath xmlns:m="http://schemas.openxmlformats.org/officeDocument/2006/math">
                    <m:r>
                      <a:rPr lang="en-US" altLang="zh-CN" sz="2200" b="0" i="0"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a:rPr lang="en-US" altLang="zh-CN" sz="2200" b="0" i="0"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/2</m:t>
                    </m:r>
                  </m:oMath>
                </a14:m>
                <a:endParaRPr lang="zh-CN" altLang="en-US" sz="2200" dirty="0"/>
              </a:p>
            </p:txBody>
          </p:sp>
        </mc:Choice>
        <mc:Fallback xmlns="">
          <p:sp>
            <p:nvSpPr>
              <p:cNvPr id="39" name="TextBox 38"/>
              <p:cNvSpPr txBox="1">
                <a:spLocks noRot="1" noChangeAspect="1" noMove="1" noResize="1" noEditPoints="1" noAdjustHandles="1" noChangeArrowheads="1" noChangeShapeType="1" noTextEdit="1"/>
              </p:cNvSpPr>
              <p:nvPr/>
            </p:nvSpPr>
            <p:spPr>
              <a:xfrm>
                <a:off x="3703771" y="6317028"/>
                <a:ext cx="2387600" cy="430887"/>
              </a:xfrm>
              <a:prstGeom prst="rect">
                <a:avLst/>
              </a:prstGeom>
              <a:blipFill rotWithShape="0">
                <a:blip r:embed="rId8"/>
                <a:stretch>
                  <a:fillRect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703769" y="3099064"/>
                <a:ext cx="2387600" cy="430887"/>
              </a:xfrm>
              <a:prstGeom prst="rect">
                <a:avLst/>
              </a:prstGeom>
              <a:noFill/>
            </p:spPr>
            <p:txBody>
              <a:bodyPr wrap="square" rtlCol="0">
                <a:spAutoFit/>
              </a:bodyPr>
              <a:lstStyle/>
              <a:p>
                <a:pPr algn="ct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/2</m:t>
                    </m:r>
                  </m:oMath>
                </a14:m>
                <a:endParaRPr lang="zh-CN" altLang="en-US" sz="2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703769" y="3099064"/>
                <a:ext cx="2387600" cy="430887"/>
              </a:xfrm>
              <a:prstGeom prst="rect">
                <a:avLst/>
              </a:prstGeom>
              <a:blipFill rotWithShape="0">
                <a:blip r:embed="rId9"/>
                <a:stretch>
                  <a:fillRect t="-8451" b="-281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703769" y="4152564"/>
                <a:ext cx="2387600" cy="430887"/>
              </a:xfrm>
              <a:prstGeom prst="rect">
                <a:avLst/>
              </a:prstGeom>
              <a:noFill/>
            </p:spPr>
            <p:txBody>
              <a:bodyPr wrap="square" rtlCol="0">
                <a:spAutoFit/>
              </a:bodyPr>
              <a:lstStyle/>
              <a:p>
                <a:pPr algn="ctr"/>
                <a14:m>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𝜙</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/2</m:t>
                    </m:r>
                  </m:oMath>
                </a14:m>
                <a:r>
                  <a:rPr lang="en-US" altLang="zh-CN" sz="2200" dirty="0" smtClean="0"/>
                  <a:t>, </a:t>
                </a:r>
                <a14:m>
                  <m:oMath xmlns:m="http://schemas.openxmlformats.org/officeDocument/2006/math">
                    <m:r>
                      <a:rPr lang="en-US" altLang="zh-CN" sz="2200" b="0" i="0"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𝑝</m:t>
                        </m:r>
                      </m:e>
                      <m:sub>
                        <m:r>
                          <a:rPr lang="en-US" altLang="zh-CN" sz="2200" b="0" i="1" smtClean="0">
                            <a:latin typeface="Cambria Math" panose="02040503050406030204" pitchFamily="18" charset="0"/>
                          </a:rPr>
                          <m:t>2</m:t>
                        </m:r>
                      </m:sub>
                    </m:sSub>
                    <m:r>
                      <a:rPr lang="en-US" altLang="zh-CN" sz="2200" b="0" i="1" smtClean="0">
                        <a:latin typeface="Cambria Math" panose="02040503050406030204" pitchFamily="18" charset="0"/>
                      </a:rPr>
                      <m:t>/2</m:t>
                    </m:r>
                  </m:oMath>
                </a14:m>
                <a:endParaRPr lang="zh-CN" altLang="en-US"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703769" y="4152564"/>
                <a:ext cx="2387600" cy="430887"/>
              </a:xfrm>
              <a:prstGeom prst="rect">
                <a:avLst/>
              </a:prstGeom>
              <a:blipFill rotWithShape="0">
                <a:blip r:embed="rId10"/>
                <a:stretch>
                  <a:fillRect t="-9859" b="-28169"/>
                </a:stretch>
              </a:blipFill>
            </p:spPr>
            <p:txBody>
              <a:bodyPr/>
              <a:lstStyle/>
              <a:p>
                <a:r>
                  <a:rPr lang="zh-CN" altLang="en-US">
                    <a:noFill/>
                  </a:rPr>
                  <a:t> </a:t>
                </a:r>
              </a:p>
            </p:txBody>
          </p:sp>
        </mc:Fallback>
      </mc:AlternateContent>
      <p:cxnSp>
        <p:nvCxnSpPr>
          <p:cNvPr id="4" name="Straight Arrow Connector 3"/>
          <p:cNvCxnSpPr/>
          <p:nvPr/>
        </p:nvCxnSpPr>
        <p:spPr>
          <a:xfrm>
            <a:off x="4567372" y="3914409"/>
            <a:ext cx="672181"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4677911" y="3609915"/>
                <a:ext cx="4511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𝑎</m:t>
                      </m:r>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677911" y="3609915"/>
                <a:ext cx="451104" cy="369332"/>
              </a:xfrm>
              <a:prstGeom prst="rect">
                <a:avLst/>
              </a:prstGeom>
              <a:blipFill rotWithShape="0">
                <a:blip r:embed="rId11"/>
                <a:stretch>
                  <a:fillRect/>
                </a:stretch>
              </a:blipFill>
            </p:spPr>
            <p:txBody>
              <a:bodyPr/>
              <a:lstStyle/>
              <a:p>
                <a:r>
                  <a:rPr lang="zh-CN" altLang="en-US">
                    <a:noFill/>
                  </a:rPr>
                  <a:t> </a:t>
                </a:r>
              </a:p>
            </p:txBody>
          </p:sp>
        </mc:Fallback>
      </mc:AlternateContent>
      <p:cxnSp>
        <p:nvCxnSpPr>
          <p:cNvPr id="7" name="Straight Arrow Connector 6"/>
          <p:cNvCxnSpPr/>
          <p:nvPr/>
        </p:nvCxnSpPr>
        <p:spPr>
          <a:xfrm>
            <a:off x="3703769" y="3647615"/>
            <a:ext cx="0" cy="372631"/>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6882" y="2089268"/>
            <a:ext cx="2286000" cy="430887"/>
          </a:xfrm>
          <a:prstGeom prst="rect">
            <a:avLst/>
          </a:prstGeom>
          <a:noFill/>
        </p:spPr>
        <p:txBody>
          <a:bodyPr wrap="square" rtlCol="0">
            <a:spAutoFit/>
          </a:bodyPr>
          <a:lstStyle/>
          <a:p>
            <a:pPr algn="ctr"/>
            <a:r>
              <a:rPr lang="en-US" altLang="zh-CN" sz="2200" dirty="0" smtClean="0"/>
              <a:t>1/2  membrane</a:t>
            </a:r>
            <a:endParaRPr lang="zh-CN" altLang="en-US" sz="2200" dirty="0"/>
          </a:p>
        </p:txBody>
      </p:sp>
      <p:sp>
        <p:nvSpPr>
          <p:cNvPr id="30" name="TextBox 29"/>
          <p:cNvSpPr txBox="1"/>
          <p:nvPr/>
        </p:nvSpPr>
        <p:spPr>
          <a:xfrm>
            <a:off x="326882" y="4680145"/>
            <a:ext cx="2286000" cy="430887"/>
          </a:xfrm>
          <a:prstGeom prst="rect">
            <a:avLst/>
          </a:prstGeom>
          <a:noFill/>
        </p:spPr>
        <p:txBody>
          <a:bodyPr wrap="square" rtlCol="0">
            <a:spAutoFit/>
          </a:bodyPr>
          <a:lstStyle/>
          <a:p>
            <a:pPr algn="ctr"/>
            <a:r>
              <a:rPr lang="en-US" altLang="zh-CN" sz="2200" dirty="0" smtClean="0"/>
              <a:t>1/2  membrane</a:t>
            </a:r>
            <a:endParaRPr lang="zh-CN" altLang="en-US" sz="2200" dirty="0"/>
          </a:p>
        </p:txBody>
      </p:sp>
      <p:sp>
        <p:nvSpPr>
          <p:cNvPr id="31" name="TextBox 30"/>
          <p:cNvSpPr txBox="1"/>
          <p:nvPr/>
        </p:nvSpPr>
        <p:spPr>
          <a:xfrm>
            <a:off x="245475" y="3502863"/>
            <a:ext cx="2286000" cy="430887"/>
          </a:xfrm>
          <a:prstGeom prst="rect">
            <a:avLst/>
          </a:prstGeom>
          <a:noFill/>
        </p:spPr>
        <p:txBody>
          <a:bodyPr wrap="square" rtlCol="0">
            <a:spAutoFit/>
          </a:bodyPr>
          <a:lstStyle/>
          <a:p>
            <a:pPr algn="ctr"/>
            <a:r>
              <a:rPr lang="en-US" altLang="zh-CN" sz="2200" dirty="0" smtClean="0"/>
              <a:t>cylinder</a:t>
            </a:r>
            <a:endParaRPr lang="zh-CN" altLang="en-US" sz="2200" dirty="0"/>
          </a:p>
        </p:txBody>
      </p:sp>
    </p:spTree>
    <p:extLst>
      <p:ext uri="{BB962C8B-B14F-4D97-AF65-F5344CB8AC3E}">
        <p14:creationId xmlns:p14="http://schemas.microsoft.com/office/powerpoint/2010/main" val="2769919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Composite electroosmotic conductance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2</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2</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𝑐</m:t>
                              </m:r>
                            </m:sub>
                          </m:sSub>
                        </m:den>
                      </m:f>
                    </m:oMath>
                  </m:oMathPara>
                </a14:m>
                <a:endParaRPr lang="en-US" altLang="zh-CN" b="0" dirty="0" smtClean="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𝑚</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𝑐</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2</m:t>
                          </m:r>
                        </m:sub>
                      </m:sSub>
                    </m:oMath>
                  </m:oMathPara>
                </a14:m>
                <a:endParaRPr lang="en-US" altLang="zh-CN" dirty="0" smtClean="0"/>
              </a:p>
              <a:p>
                <a:pPr marL="0" indent="0">
                  <a:buNone/>
                </a:pPr>
                <a:endParaRPr lang="en-US" altLang="zh-CN" dirty="0"/>
              </a:p>
              <a:p>
                <a:pPr marL="0" indent="0" algn="ctr">
                  <a:buNone/>
                </a:pPr>
                <a:r>
                  <a:rPr lang="en-US" altLang="zh-CN" dirty="0" smtClean="0"/>
                  <a:t>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m:t>
                    </m:r>
                  </m:oMath>
                </a14:m>
                <a:r>
                  <a:rPr lang="zh-CN" altLang="en-US" dirty="0" smtClean="0"/>
                  <a:t> </a:t>
                </a:r>
                <a:r>
                  <a:rPr lang="en-US" altLang="zh-CN" dirty="0" smtClean="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oMath>
                </a14:m>
                <a:endParaRPr lang="en-US" altLang="zh-CN" dirty="0" smtClean="0"/>
              </a:p>
              <a:p>
                <a:pPr marL="0" indent="0" algn="ctr">
                  <a:buNone/>
                </a:pPr>
                <a:endParaRPr lang="en-US" altLang="zh-CN" dirty="0"/>
              </a:p>
              <a:p>
                <a:pPr marL="0" indent="0" algn="ctr">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𝑐𝑜𝑚𝑝</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𝑄</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𝑐</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𝑐</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𝑚</m:t>
                              </m:r>
                            </m:sub>
                          </m:sSub>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16</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m:t>
                              </m:r>
                            </m:sub>
                          </m:sSub>
                        </m:num>
                        <m:den>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h</m:t>
                                  </m:r>
                                </m:num>
                                <m:den>
                                  <m:r>
                                    <a:rPr lang="en-US" altLang="zh-CN" b="0" i="1" smtClean="0">
                                      <a:latin typeface="Cambria Math" panose="02040503050406030204" pitchFamily="18" charset="0"/>
                                    </a:rPr>
                                    <m:t>𝜋</m:t>
                                  </m:r>
                                  <m:r>
                                    <a:rPr lang="en-US" altLang="zh-CN" b="0" i="1" smtClean="0">
                                      <a:latin typeface="Cambria Math" panose="02040503050406030204" pitchFamily="18" charset="0"/>
                                    </a:rPr>
                                    <m:t>𝑎</m:t>
                                  </m:r>
                                </m:den>
                              </m:f>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r>
                                    <a:rPr lang="en-US" altLang="zh-CN" b="0" i="1" smtClean="0">
                                      <a:latin typeface="Cambria Math" panose="02040503050406030204" pitchFamily="18" charset="0"/>
                                    </a:rPr>
                                    <m:t>h</m:t>
                                  </m:r>
                                </m:num>
                                <m:den>
                                  <m:r>
                                    <a:rPr lang="en-US" altLang="zh-CN" b="0" i="1" smtClean="0">
                                      <a:latin typeface="Cambria Math" panose="02040503050406030204" pitchFamily="18" charset="0"/>
                                    </a:rPr>
                                    <m:t>3</m:t>
                                  </m:r>
                                  <m:r>
                                    <a:rPr lang="en-US" altLang="zh-CN" b="0" i="1" smtClean="0">
                                      <a:latin typeface="Cambria Math" panose="02040503050406030204" pitchFamily="18" charset="0"/>
                                    </a:rPr>
                                    <m:t>𝑎</m:t>
                                  </m:r>
                                </m:den>
                              </m:f>
                            </m:e>
                          </m:d>
                        </m:den>
                      </m:f>
                    </m:oMath>
                  </m:oMathPara>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9290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3</m:t>
                              </m:r>
                            </m:sup>
                          </m:sSup>
                        </m:num>
                        <m:den>
                          <m:r>
                            <a:rPr lang="en-US" altLang="zh-CN" b="0" i="1" smtClean="0">
                              <a:latin typeface="Cambria Math" panose="02040503050406030204" pitchFamily="18" charset="0"/>
                            </a:rPr>
                            <m:t>𝜋𝜇</m:t>
                          </m:r>
                        </m:den>
                      </m:f>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𝜋</m:t>
                          </m:r>
                          <m:r>
                            <a:rPr lang="en-US" altLang="zh-CN" b="0" i="1" smtClean="0">
                              <a:latin typeface="Cambria Math" panose="02040503050406030204" pitchFamily="18" charset="0"/>
                            </a:rPr>
                            <m:t>/2</m:t>
                          </m:r>
                        </m:sup>
                        <m:e>
                          <m:r>
                            <a:rPr lang="en-US" altLang="zh-CN" b="0" i="1" smtClean="0">
                              <a:latin typeface="Cambria Math" panose="02040503050406030204" pitchFamily="18" charset="0"/>
                            </a:rPr>
                            <m:t>𝑑</m:t>
                          </m:r>
                          <m:r>
                            <m:rPr>
                              <m:brk m:alnAt="23"/>
                            </m:rPr>
                            <a:rPr lang="en-US" altLang="zh-CN" b="0" i="1" smtClean="0">
                              <a:latin typeface="Cambria Math" panose="02040503050406030204" pitchFamily="18" charset="0"/>
                            </a:rPr>
                            <m:t>𝜂</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0</m:t>
                                  </m:r>
                                </m:sub>
                              </m:sSub>
                            </m:e>
                          </m:nary>
                        </m:e>
                      </m:nary>
                      <m:f>
                        <m:fPr>
                          <m:ctrlPr>
                            <a:rPr lang="en-US" altLang="zh-CN" b="0" i="1" smtClean="0">
                              <a:latin typeface="Cambria Math" panose="02040503050406030204" pitchFamily="18" charset="0"/>
                            </a:rPr>
                          </m:ctrlPr>
                        </m:fPr>
                        <m:num>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i="1">
                                      <a:latin typeface="Cambria Math" panose="02040503050406030204" pitchFamily="18" charset="0"/>
                                    </a:rPr>
                                    <m:t>2</m:t>
                                  </m:r>
                                </m:sup>
                              </m:sSup>
                            </m:fName>
                            <m:e>
                              <m:r>
                                <a:rPr lang="en-US" altLang="zh-CN" i="1">
                                  <a:latin typeface="Cambria Math" panose="02040503050406030204" pitchFamily="18" charset="0"/>
                                </a:rPr>
                                <m:t>𝜂</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𝜂</m:t>
                                  </m:r>
                                </m:e>
                              </m:func>
                            </m:e>
                          </m:func>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cosh</m:t>
                              </m:r>
                            </m:fName>
                            <m:e>
                              <m:r>
                                <a:rPr lang="en-US" altLang="zh-CN" b="0" i="1" smtClean="0">
                                  <a:latin typeface="Cambria Math" panose="02040503050406030204" pitchFamily="18" charset="0"/>
                                </a:rPr>
                                <m:t>𝜉</m:t>
                              </m:r>
                            </m:e>
                          </m:func>
                        </m:den>
                      </m:f>
                      <m:r>
                        <a:rPr lang="en-US" altLang="zh-CN" b="0" i="1" smtClean="0">
                          <a:latin typeface="Cambria Math" panose="02040503050406030204" pitchFamily="18" charset="0"/>
                        </a:rPr>
                        <m:t>𝑑</m:t>
                      </m:r>
                      <m:r>
                        <a:rPr lang="en-US" altLang="zh-CN" b="0" i="1" smtClean="0">
                          <a:latin typeface="Cambria Math" panose="02040503050406030204" pitchFamily="18" charset="0"/>
                        </a:rPr>
                        <m:t>𝜉</m:t>
                      </m:r>
                    </m:oMath>
                  </m:oMathPara>
                </a14:m>
                <a:endParaRPr lang="en-US" altLang="zh-CN" dirty="0" smtClean="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3</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𝑐</m:t>
                              </m:r>
                            </m:sub>
                          </m:sSub>
                        </m:num>
                        <m:den>
                          <m:r>
                            <a:rPr lang="en-US" altLang="zh-CN" b="0" i="1" smtClean="0">
                              <a:latin typeface="Cambria Math" panose="02040503050406030204" pitchFamily="18" charset="0"/>
                            </a:rPr>
                            <m:t>𝜇</m:t>
                          </m:r>
                          <m:r>
                            <a:rPr lang="en-US" altLang="zh-CN" b="0" i="1" smtClean="0">
                              <a:latin typeface="Cambria Math" panose="02040503050406030204" pitchFamily="18" charset="0"/>
                            </a:rPr>
                            <m:t>h</m:t>
                          </m:r>
                        </m:den>
                      </m:f>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den>
                          </m:f>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e>
                                  </m:d>
                                </m:e>
                                <m:sup>
                                  <m:r>
                                    <a:rPr lang="en-US" altLang="zh-CN" b="0" i="1" smtClean="0">
                                      <a:latin typeface="Cambria Math" panose="02040503050406030204" pitchFamily="18" charset="0"/>
                                    </a:rPr>
                                    <m:t>2</m:t>
                                  </m:r>
                                </m:sup>
                              </m:sSup>
                            </m:den>
                          </m:f>
                        </m:e>
                      </m:d>
                    </m:oMath>
                  </m:oMathPara>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zh-CN" altLang="en-US">
                    <a:noFill/>
                  </a:rPr>
                  <a:t> </a:t>
                </a:r>
              </a:p>
            </p:txBody>
          </p:sp>
        </mc:Fallback>
      </mc:AlternateContent>
      <p:sp>
        <p:nvSpPr>
          <p:cNvPr id="4" name="Rectangle 3"/>
          <p:cNvSpPr/>
          <p:nvPr/>
        </p:nvSpPr>
        <p:spPr>
          <a:xfrm>
            <a:off x="8225850" y="5988734"/>
            <a:ext cx="3966150" cy="646331"/>
          </a:xfrm>
          <a:prstGeom prst="rect">
            <a:avLst/>
          </a:prstGeom>
        </p:spPr>
        <p:txBody>
          <a:bodyPr wrap="none">
            <a:spAutoFit/>
          </a:bodyPr>
          <a:lstStyle/>
          <a:p>
            <a:r>
              <a:rPr lang="en-US" altLang="zh-CN" dirty="0"/>
              <a:t>Journal of Fluid Mechanics </a:t>
            </a:r>
            <a:r>
              <a:rPr lang="en-US" altLang="zh-CN" b="1" dirty="0"/>
              <a:t>749</a:t>
            </a:r>
            <a:r>
              <a:rPr lang="en-US" altLang="zh-CN" dirty="0"/>
              <a:t>, 167-183</a:t>
            </a:r>
            <a:endParaRPr lang="en-US" altLang="zh-CN" dirty="0" smtClean="0"/>
          </a:p>
          <a:p>
            <a:r>
              <a:rPr lang="en-US" altLang="zh-CN" dirty="0" smtClean="0"/>
              <a:t>Langmuir </a:t>
            </a:r>
            <a:r>
              <a:rPr lang="en-US" altLang="zh-CN" b="1" dirty="0"/>
              <a:t>30</a:t>
            </a:r>
            <a:r>
              <a:rPr lang="en-US" altLang="zh-CN" dirty="0"/>
              <a:t> (31), 9261-9272</a:t>
            </a:r>
            <a:endParaRPr lang="zh-CN" altLang="en-US" dirty="0"/>
          </a:p>
        </p:txBody>
      </p:sp>
    </p:spTree>
    <p:extLst>
      <p:ext uri="{BB962C8B-B14F-4D97-AF65-F5344CB8AC3E}">
        <p14:creationId xmlns:p14="http://schemas.microsoft.com/office/powerpoint/2010/main" val="2704984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Results</a:t>
            </a:r>
            <a:endParaRPr lang="zh-CN" altLang="en-US" dirty="0"/>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7168" b="4473"/>
          <a:stretch/>
        </p:blipFill>
        <p:spPr>
          <a:xfrm>
            <a:off x="1225296" y="1690688"/>
            <a:ext cx="5012904" cy="3868864"/>
          </a:xfr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7752" b="4473"/>
          <a:stretch/>
        </p:blipFill>
        <p:spPr>
          <a:xfrm>
            <a:off x="6656832" y="1690688"/>
            <a:ext cx="4981368" cy="3868864"/>
          </a:xfrm>
          <a:prstGeom prst="rect">
            <a:avLst/>
          </a:prstGeom>
        </p:spPr>
      </p:pic>
      <mc:AlternateContent xmlns:mc="http://schemas.openxmlformats.org/markup-compatibility/2006" xmlns:a14="http://schemas.microsoft.com/office/drawing/2010/main">
        <mc:Choice Requires="a14">
          <p:sp>
            <p:nvSpPr>
              <p:cNvPr id="11" name="TextBox 10"/>
              <p:cNvSpPr txBox="1"/>
              <p:nvPr/>
            </p:nvSpPr>
            <p:spPr>
              <a:xfrm>
                <a:off x="3694176" y="2340864"/>
                <a:ext cx="1450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=10</m:t>
                      </m:r>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694176" y="2340864"/>
                <a:ext cx="1450848"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094176" y="2340864"/>
                <a:ext cx="1450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=2</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9094176" y="2340864"/>
                <a:ext cx="1450848"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579604" y="5559552"/>
                <a:ext cx="230428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3" name="TextBox 2"/>
              <p:cNvSpPr txBox="1">
                <a:spLocks noRot="1" noChangeAspect="1" noMove="1" noResize="1" noEditPoints="1" noAdjustHandles="1" noChangeArrowheads="1" noChangeShapeType="1" noTextEdit="1"/>
              </p:cNvSpPr>
              <p:nvPr/>
            </p:nvSpPr>
            <p:spPr>
              <a:xfrm>
                <a:off x="2579604" y="5559552"/>
                <a:ext cx="2304288" cy="430887"/>
              </a:xfrm>
              <a:prstGeom prst="rect">
                <a:avLst/>
              </a:prstGeom>
              <a:blipFill rotWithShape="0">
                <a:blip r:embed="rId7"/>
                <a:stretch>
                  <a:fillRect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995372" y="5559552"/>
                <a:ext cx="230428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8" name="TextBox 7"/>
              <p:cNvSpPr txBox="1">
                <a:spLocks noRot="1" noChangeAspect="1" noMove="1" noResize="1" noEditPoints="1" noAdjustHandles="1" noChangeArrowheads="1" noChangeShapeType="1" noTextEdit="1"/>
              </p:cNvSpPr>
              <p:nvPr/>
            </p:nvSpPr>
            <p:spPr>
              <a:xfrm>
                <a:off x="7995372" y="5559552"/>
                <a:ext cx="2304288" cy="430887"/>
              </a:xfrm>
              <a:prstGeom prst="rect">
                <a:avLst/>
              </a:prstGeom>
              <a:blipFill rotWithShape="0">
                <a:blip r:embed="rId8"/>
                <a:stretch>
                  <a:fillRect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rot="10800000">
                <a:off x="702076" y="2483906"/>
                <a:ext cx="523220" cy="2282428"/>
              </a:xfrm>
              <a:prstGeom prst="rect">
                <a:avLst/>
              </a:prstGeom>
              <a:noFill/>
            </p:spPr>
            <p:txBody>
              <a:bodyPr vert="eaVert"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rot="10800000">
                <a:off x="702076" y="2483906"/>
                <a:ext cx="523220" cy="2282428"/>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rot="10800000">
                <a:off x="6096000" y="2483906"/>
                <a:ext cx="523220" cy="2282428"/>
              </a:xfrm>
              <a:prstGeom prst="rect">
                <a:avLst/>
              </a:prstGeom>
              <a:noFill/>
            </p:spPr>
            <p:txBody>
              <a:bodyPr vert="eaVert"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13" name="TextBox 12"/>
              <p:cNvSpPr txBox="1">
                <a:spLocks noRot="1" noChangeAspect="1" noMove="1" noResize="1" noEditPoints="1" noAdjustHandles="1" noChangeArrowheads="1" noChangeShapeType="1" noTextEdit="1"/>
              </p:cNvSpPr>
              <p:nvPr/>
            </p:nvSpPr>
            <p:spPr>
              <a:xfrm rot="10800000">
                <a:off x="6096000" y="2483906"/>
                <a:ext cx="523220" cy="2282428"/>
              </a:xfrm>
              <a:prstGeom prst="rect">
                <a:avLst/>
              </a:prstGeom>
              <a:blipFill rotWithShape="0">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8642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Results</a:t>
            </a:r>
            <a:endParaRPr lang="zh-CN" alt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7507" b="4473"/>
          <a:stretch/>
        </p:blipFill>
        <p:spPr>
          <a:xfrm>
            <a:off x="1243584" y="1690688"/>
            <a:ext cx="4994616" cy="3868864"/>
          </a:xfr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7752" b="4473"/>
          <a:stretch/>
        </p:blipFill>
        <p:spPr>
          <a:xfrm>
            <a:off x="6656832" y="1690688"/>
            <a:ext cx="4981368" cy="3868864"/>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3694176" y="2340864"/>
                <a:ext cx="1450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694176" y="2340864"/>
                <a:ext cx="1450848" cy="369332"/>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094176" y="2340864"/>
                <a:ext cx="14508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𝜅</m:t>
                      </m:r>
                      <m:r>
                        <a:rPr lang="en-US" altLang="zh-CN" b="0" i="1" smtClean="0">
                          <a:latin typeface="Cambria Math" panose="02040503050406030204" pitchFamily="18" charset="0"/>
                        </a:rPr>
                        <m:t>𝑎</m:t>
                      </m:r>
                      <m:r>
                        <a:rPr lang="en-US" altLang="zh-CN" b="0" i="1" smtClean="0">
                          <a:latin typeface="Cambria Math" panose="02040503050406030204" pitchFamily="18" charset="0"/>
                        </a:rPr>
                        <m:t>=0.1</m:t>
                      </m:r>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094176" y="2340864"/>
                <a:ext cx="1450848" cy="36933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79604" y="5559552"/>
                <a:ext cx="230428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2579604" y="5559552"/>
                <a:ext cx="2304288" cy="430887"/>
              </a:xfrm>
              <a:prstGeom prst="rect">
                <a:avLst/>
              </a:prstGeom>
              <a:blipFill rotWithShape="0">
                <a:blip r:embed="rId7"/>
                <a:stretch>
                  <a:fillRect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995372" y="5559552"/>
                <a:ext cx="230428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7995372" y="5559552"/>
                <a:ext cx="2304288" cy="430887"/>
              </a:xfrm>
              <a:prstGeom prst="rect">
                <a:avLst/>
              </a:prstGeom>
              <a:blipFill rotWithShape="0">
                <a:blip r:embed="rId8"/>
                <a:stretch>
                  <a:fillRect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rot="10800000">
                <a:off x="702076" y="2483906"/>
                <a:ext cx="523220" cy="2282428"/>
              </a:xfrm>
              <a:prstGeom prst="rect">
                <a:avLst/>
              </a:prstGeom>
              <a:noFill/>
            </p:spPr>
            <p:txBody>
              <a:bodyPr vert="eaVert"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10" name="TextBox 9"/>
              <p:cNvSpPr txBox="1">
                <a:spLocks noRot="1" noChangeAspect="1" noMove="1" noResize="1" noEditPoints="1" noAdjustHandles="1" noChangeArrowheads="1" noChangeShapeType="1" noTextEdit="1"/>
              </p:cNvSpPr>
              <p:nvPr/>
            </p:nvSpPr>
            <p:spPr>
              <a:xfrm rot="10800000">
                <a:off x="702076" y="2483906"/>
                <a:ext cx="523220" cy="2282428"/>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rot="10800000">
                <a:off x="6096000" y="2483906"/>
                <a:ext cx="523220" cy="2282428"/>
              </a:xfrm>
              <a:prstGeom prst="rect">
                <a:avLst/>
              </a:prstGeom>
              <a:noFill/>
            </p:spPr>
            <p:txBody>
              <a:bodyPr vert="eaVert"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𝐻</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0</m:t>
                          </m:r>
                        </m:sub>
                      </m:sSub>
                    </m:oMath>
                  </m:oMathPara>
                </a14:m>
                <a:endParaRPr lang="zh-CN" altLang="en-US" sz="2200" dirty="0"/>
              </a:p>
            </p:txBody>
          </p:sp>
        </mc:Choice>
        <mc:Fallback xmlns="">
          <p:sp>
            <p:nvSpPr>
              <p:cNvPr id="12" name="TextBox 11"/>
              <p:cNvSpPr txBox="1">
                <a:spLocks noRot="1" noChangeAspect="1" noMove="1" noResize="1" noEditPoints="1" noAdjustHandles="1" noChangeArrowheads="1" noChangeShapeType="1" noTextEdit="1"/>
              </p:cNvSpPr>
              <p:nvPr/>
            </p:nvSpPr>
            <p:spPr>
              <a:xfrm rot="10800000">
                <a:off x="6096000" y="2483906"/>
                <a:ext cx="523220" cy="2282428"/>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250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altLang="zh-CN" dirty="0" smtClean="0"/>
                  <a:t>End effects: charge spill when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𝜅</m:t>
                    </m:r>
                  </m:oMath>
                </a14:m>
                <a:r>
                  <a:rPr lang="zh-CN" altLang="en-US" dirty="0" smtClean="0"/>
                  <a:t> </a:t>
                </a:r>
                <a:r>
                  <a:rPr lang="en-US" altLang="zh-CN" dirty="0" smtClean="0"/>
                  <a:t>small</a:t>
                </a:r>
                <a:endParaRPr lang="zh-CN" alt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377"/>
                </a:stretch>
              </a:blipFill>
            </p:spPr>
            <p:txBody>
              <a:bodyPr/>
              <a:lstStyle/>
              <a:p>
                <a:r>
                  <a:rPr lang="zh-CN" altLang="en-US">
                    <a:noFill/>
                  </a:rPr>
                  <a:t> </a:t>
                </a:r>
              </a:p>
            </p:txBody>
          </p:sp>
        </mc:Fallback>
      </mc:AlternateContent>
      <p:sp>
        <p:nvSpPr>
          <p:cNvPr id="7" name="Oval 6"/>
          <p:cNvSpPr/>
          <p:nvPr/>
        </p:nvSpPr>
        <p:spPr>
          <a:xfrm>
            <a:off x="789049" y="1690688"/>
            <a:ext cx="2999232" cy="2999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8" name="Rectangle 7"/>
          <p:cNvSpPr/>
          <p:nvPr/>
        </p:nvSpPr>
        <p:spPr>
          <a:xfrm>
            <a:off x="566545" y="2688129"/>
            <a:ext cx="1328928" cy="1004349"/>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
        <p:nvSpPr>
          <p:cNvPr id="9" name="Rectangle 8"/>
          <p:cNvSpPr/>
          <p:nvPr/>
        </p:nvSpPr>
        <p:spPr>
          <a:xfrm>
            <a:off x="2681857" y="2688130"/>
            <a:ext cx="1328928" cy="100434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cxnSp>
        <p:nvCxnSpPr>
          <p:cNvPr id="11" name="Straight Arrow Connector 10"/>
          <p:cNvCxnSpPr>
            <a:stCxn id="9" idx="0"/>
          </p:cNvCxnSpPr>
          <p:nvPr/>
        </p:nvCxnSpPr>
        <p:spPr>
          <a:xfrm>
            <a:off x="3346321" y="2688130"/>
            <a:ext cx="0" cy="1004348"/>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13" name="Straight Arrow Connector 12"/>
          <p:cNvCxnSpPr>
            <a:stCxn id="8" idx="3"/>
            <a:endCxn id="9" idx="1"/>
          </p:cNvCxnSpPr>
          <p:nvPr/>
        </p:nvCxnSpPr>
        <p:spPr>
          <a:xfrm>
            <a:off x="1895473" y="3190304"/>
            <a:ext cx="786384"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3335653" y="3005637"/>
                <a:ext cx="49072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h</m:t>
                      </m:r>
                    </m:oMath>
                  </m:oMathPara>
                </a14:m>
                <a:endParaRPr lang="zh-CN" altLang="en-US" sz="2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335653" y="3005637"/>
                <a:ext cx="490728" cy="43088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887853" y="2820971"/>
                <a:ext cx="755904"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𝑎</m:t>
                      </m:r>
                    </m:oMath>
                  </m:oMathPara>
                </a14:m>
                <a:endParaRPr lang="zh-CN" altLang="en-US" sz="2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887853" y="2820971"/>
                <a:ext cx="755904" cy="43088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400186" y="1614888"/>
                <a:ext cx="7174593" cy="13470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𝑐𝑜𝑚𝑝</m:t>
                          </m:r>
                        </m:sub>
                      </m:sSub>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𝑄</m:t>
                          </m:r>
                        </m:num>
                        <m:den>
                          <m:r>
                            <m:rPr>
                              <m:sty m:val="p"/>
                            </m:rPr>
                            <a:rPr lang="en-US" altLang="zh-CN" sz="2200" b="0" i="0" smtClean="0">
                              <a:latin typeface="Cambria Math" panose="02040503050406030204" pitchFamily="18" charset="0"/>
                            </a:rPr>
                            <m:t>Δ</m:t>
                          </m:r>
                          <m:r>
                            <a:rPr lang="en-US" altLang="zh-CN" sz="2200" b="0" i="1" smtClean="0">
                              <a:latin typeface="Cambria Math" panose="02040503050406030204" pitchFamily="18" charset="0"/>
                            </a:rPr>
                            <m:t>𝜙</m:t>
                          </m:r>
                        </m:den>
                      </m:f>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𝑐</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𝑐</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𝑚</m:t>
                              </m:r>
                            </m:sub>
                          </m:sSub>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num>
                        <m:den>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𝑚</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𝑅</m:t>
                              </m:r>
                            </m:e>
                            <m:sub>
                              <m:r>
                                <a:rPr lang="en-US" altLang="zh-CN" sz="2200" b="0" i="1" smtClean="0">
                                  <a:latin typeface="Cambria Math" panose="02040503050406030204" pitchFamily="18" charset="0"/>
                                </a:rPr>
                                <m:t>𝑐</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𝑚</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𝐺</m:t>
                              </m:r>
                            </m:e>
                            <m:sub>
                              <m:r>
                                <a:rPr lang="en-US" altLang="zh-CN" sz="2200" b="0" i="1" smtClean="0">
                                  <a:latin typeface="Cambria Math" panose="02040503050406030204" pitchFamily="18" charset="0"/>
                                </a:rPr>
                                <m:t>𝑐</m:t>
                              </m:r>
                            </m:sub>
                          </m:sSub>
                          <m:r>
                            <a:rPr lang="en-US" altLang="zh-CN" sz="2200" b="0" i="1" smtClean="0">
                              <a:latin typeface="Cambria Math" panose="02040503050406030204" pitchFamily="18" charset="0"/>
                            </a:rPr>
                            <m:t>)</m:t>
                          </m:r>
                        </m:den>
                      </m:f>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𝑚</m:t>
                              </m:r>
                            </m:sub>
                          </m:sSub>
                          <m:r>
                            <a:rPr lang="en-US" altLang="zh-CN" sz="2200" b="0" i="1" smtClean="0">
                              <a:latin typeface="Cambria Math" panose="02040503050406030204" pitchFamily="18" charset="0"/>
                            </a:rPr>
                            <m:t>+</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16</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h</m:t>
                                  </m:r>
                                </m:e>
                                <m:sup>
                                  <m:r>
                                    <a:rPr lang="en-US" altLang="zh-CN" sz="2200" b="0" i="1" smtClean="0">
                                      <a:latin typeface="Cambria Math" panose="02040503050406030204" pitchFamily="18" charset="0"/>
                                    </a:rPr>
                                    <m:t>2</m:t>
                                  </m:r>
                                </m:sup>
                              </m:sSup>
                            </m:num>
                            <m:den>
                              <m:r>
                                <a:rPr lang="en-US" altLang="zh-CN" sz="2200" b="0" i="1" smtClean="0">
                                  <a:latin typeface="Cambria Math" panose="02040503050406030204" pitchFamily="18" charset="0"/>
                                </a:rPr>
                                <m:t>3</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𝜋</m:t>
                                  </m:r>
                                </m:e>
                                <m:sup>
                                  <m:r>
                                    <a:rPr lang="en-US" altLang="zh-CN" sz="2200" b="0" i="1" smtClean="0">
                                      <a:latin typeface="Cambria Math" panose="02040503050406030204" pitchFamily="18" charset="0"/>
                                    </a:rPr>
                                    <m:t>2</m:t>
                                  </m:r>
                                </m:sup>
                              </m:sSup>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𝑎</m:t>
                                  </m:r>
                                </m:e>
                                <m:sup>
                                  <m:r>
                                    <a:rPr lang="en-US" altLang="zh-CN" sz="2200" b="0" i="1" smtClean="0">
                                      <a:latin typeface="Cambria Math" panose="02040503050406030204" pitchFamily="18" charset="0"/>
                                    </a:rPr>
                                    <m:t>2</m:t>
                                  </m:r>
                                </m:sup>
                              </m:sSup>
                            </m:den>
                          </m:f>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𝐻</m:t>
                              </m:r>
                            </m:e>
                            <m:sub>
                              <m:r>
                                <a:rPr lang="en-US" altLang="zh-CN" sz="2200" b="0" i="1" smtClean="0">
                                  <a:latin typeface="Cambria Math" panose="02040503050406030204" pitchFamily="18" charset="0"/>
                                </a:rPr>
                                <m:t>𝑐</m:t>
                              </m:r>
                            </m:sub>
                          </m:sSub>
                        </m:num>
                        <m:den>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1+</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2</m:t>
                                  </m:r>
                                  <m:r>
                                    <a:rPr lang="en-US" altLang="zh-CN" sz="2200" b="0" i="1" smtClean="0">
                                      <a:latin typeface="Cambria Math" panose="02040503050406030204" pitchFamily="18" charset="0"/>
                                    </a:rPr>
                                    <m:t>h</m:t>
                                  </m:r>
                                </m:num>
                                <m:den>
                                  <m:r>
                                    <a:rPr lang="en-US" altLang="zh-CN" sz="2200" b="0" i="1" smtClean="0">
                                      <a:latin typeface="Cambria Math" panose="02040503050406030204" pitchFamily="18" charset="0"/>
                                    </a:rPr>
                                    <m:t>𝜋</m:t>
                                  </m:r>
                                  <m:r>
                                    <a:rPr lang="en-US" altLang="zh-CN" sz="2200" b="0" i="1" smtClean="0">
                                      <a:latin typeface="Cambria Math" panose="02040503050406030204" pitchFamily="18" charset="0"/>
                                    </a:rPr>
                                    <m:t>𝑎</m:t>
                                  </m:r>
                                </m:den>
                              </m:f>
                            </m:e>
                          </m:d>
                          <m:d>
                            <m:dPr>
                              <m:ctrlPr>
                                <a:rPr lang="en-US" altLang="zh-CN" sz="2200" b="0" i="1" smtClean="0">
                                  <a:latin typeface="Cambria Math" panose="02040503050406030204" pitchFamily="18" charset="0"/>
                                </a:rPr>
                              </m:ctrlPr>
                            </m:dPr>
                            <m:e>
                              <m:r>
                                <a:rPr lang="en-US" altLang="zh-CN" sz="2200" b="0" i="1" smtClean="0">
                                  <a:latin typeface="Cambria Math" panose="02040503050406030204" pitchFamily="18" charset="0"/>
                                </a:rPr>
                                <m:t>1+</m:t>
                              </m:r>
                              <m:f>
                                <m:fPr>
                                  <m:ctrlPr>
                                    <a:rPr lang="en-US" altLang="zh-CN" sz="2200" b="0" i="1" smtClean="0">
                                      <a:latin typeface="Cambria Math" panose="02040503050406030204" pitchFamily="18" charset="0"/>
                                    </a:rPr>
                                  </m:ctrlPr>
                                </m:fPr>
                                <m:num>
                                  <m:r>
                                    <a:rPr lang="en-US" altLang="zh-CN" sz="2200" b="0" i="1" smtClean="0">
                                      <a:latin typeface="Cambria Math" panose="02040503050406030204" pitchFamily="18" charset="0"/>
                                    </a:rPr>
                                    <m:t>8</m:t>
                                  </m:r>
                                  <m:r>
                                    <a:rPr lang="en-US" altLang="zh-CN" sz="2200" b="0" i="1" smtClean="0">
                                      <a:latin typeface="Cambria Math" panose="02040503050406030204" pitchFamily="18" charset="0"/>
                                    </a:rPr>
                                    <m:t>h</m:t>
                                  </m:r>
                                </m:num>
                                <m:den>
                                  <m:r>
                                    <a:rPr lang="en-US" altLang="zh-CN" sz="2200" b="0" i="1" smtClean="0">
                                      <a:latin typeface="Cambria Math" panose="02040503050406030204" pitchFamily="18" charset="0"/>
                                    </a:rPr>
                                    <m:t>3</m:t>
                                  </m:r>
                                  <m:r>
                                    <a:rPr lang="en-US" altLang="zh-CN" sz="2200" b="0" i="1" smtClean="0">
                                      <a:latin typeface="Cambria Math" panose="02040503050406030204" pitchFamily="18" charset="0"/>
                                    </a:rPr>
                                    <m:t>𝑎</m:t>
                                  </m:r>
                                </m:den>
                              </m:f>
                            </m:e>
                          </m:d>
                        </m:den>
                      </m:f>
                    </m:oMath>
                  </m:oMathPara>
                </a14:m>
                <a:endParaRPr lang="zh-CN" altLang="en-US" sz="2200" dirty="0"/>
              </a:p>
            </p:txBody>
          </p:sp>
        </mc:Choice>
        <mc:Fallback xmlns="">
          <p:sp>
            <p:nvSpPr>
              <p:cNvPr id="16" name="Rectangle 15"/>
              <p:cNvSpPr>
                <a:spLocks noRot="1" noChangeAspect="1" noMove="1" noResize="1" noEditPoints="1" noAdjustHandles="1" noChangeArrowheads="1" noChangeShapeType="1" noTextEdit="1"/>
              </p:cNvSpPr>
              <p:nvPr/>
            </p:nvSpPr>
            <p:spPr>
              <a:xfrm>
                <a:off x="4400186" y="1614888"/>
                <a:ext cx="7174593" cy="1347035"/>
              </a:xfrm>
              <a:prstGeom prst="rect">
                <a:avLst/>
              </a:prstGeom>
              <a:blipFill rotWithShape="0">
                <a:blip r:embed="rId6"/>
                <a:stretch>
                  <a:fillRect/>
                </a:stretch>
              </a:blipFill>
            </p:spPr>
            <p:txBody>
              <a:bodyPr/>
              <a:lstStyle/>
              <a:p>
                <a:r>
                  <a:rPr lang="zh-CN" altLang="en-US">
                    <a:noFill/>
                  </a:rPr>
                  <a:t> </a:t>
                </a:r>
              </a:p>
            </p:txBody>
          </p:sp>
        </mc:Fallback>
      </mc:AlternateContent>
      <p:sp>
        <p:nvSpPr>
          <p:cNvPr id="18" name="Oval 17"/>
          <p:cNvSpPr/>
          <p:nvPr/>
        </p:nvSpPr>
        <p:spPr>
          <a:xfrm>
            <a:off x="9278112" y="1614888"/>
            <a:ext cx="585216" cy="67351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628611832"/>
                  </p:ext>
                </p:extLst>
              </p:nvPr>
            </p:nvGraphicFramePr>
            <p:xfrm>
              <a:off x="4206240" y="3343012"/>
              <a:ext cx="7743952" cy="3090363"/>
            </p:xfrm>
            <a:graphic>
              <a:graphicData uri="http://schemas.openxmlformats.org/drawingml/2006/table">
                <a:tbl>
                  <a:tblPr firstRow="1" bandRow="1">
                    <a:tableStyleId>{2D5ABB26-0587-4C30-8999-92F81FD0307C}</a:tableStyleId>
                  </a:tblPr>
                  <a:tblGrid>
                    <a:gridCol w="1425276"/>
                    <a:gridCol w="1878756"/>
                    <a:gridCol w="4439920"/>
                  </a:tblGrid>
                  <a:tr h="6087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𝑐</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𝑚</m:t>
                                    </m:r>
                                  </m:sub>
                                </m:sSub>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4231">
                    <a:tc>
                      <a:txBody>
                        <a:bodyPr/>
                        <a:lstStyle/>
                        <a:p>
                          <a:pPr algn="ctr"/>
                          <a:r>
                            <a:rPr lang="en-US" altLang="zh-CN" dirty="0" smtClean="0"/>
                            <a:t>Spill not considered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𝜋</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𝑎</m:t>
                                        </m:r>
                                      </m:e>
                                      <m:sup>
                                        <m:r>
                                          <a:rPr lang="en-US" altLang="zh-CN" smtClean="0">
                                            <a:latin typeface="Cambria Math" panose="02040503050406030204" pitchFamily="18" charset="0"/>
                                          </a:rPr>
                                          <m:t>3</m:t>
                                        </m:r>
                                      </m:sup>
                                    </m:sSup>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𝑐</m:t>
                                        </m:r>
                                      </m:sub>
                                    </m:sSub>
                                  </m:num>
                                  <m:den>
                                    <m:r>
                                      <a:rPr lang="en-US" altLang="zh-CN" smtClean="0">
                                        <a:latin typeface="Cambria Math" panose="02040503050406030204" pitchFamily="18" charset="0"/>
                                      </a:rPr>
                                      <m:t>4</m:t>
                                    </m:r>
                                    <m:r>
                                      <a:rPr lang="en-US" altLang="zh-CN" smtClean="0">
                                        <a:latin typeface="Cambria Math" panose="02040503050406030204" pitchFamily="18" charset="0"/>
                                      </a:rPr>
                                      <m:t>𝜋</m:t>
                                    </m:r>
                                    <m:r>
                                      <a:rPr lang="en-US" altLang="zh-CN" smtClean="0">
                                        <a:latin typeface="Cambria Math" panose="02040503050406030204" pitchFamily="18" charset="0"/>
                                      </a:rPr>
                                      <m:t>h</m:t>
                                    </m:r>
                                  </m:den>
                                </m:f>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𝑎</m:t>
                                        </m:r>
                                      </m:e>
                                      <m:sup>
                                        <m:r>
                                          <a:rPr lang="en-US" altLang="zh-CN" smtClean="0">
                                            <a:latin typeface="Cambria Math" panose="02040503050406030204" pitchFamily="18" charset="0"/>
                                          </a:rPr>
                                          <m:t>3</m:t>
                                        </m:r>
                                      </m:sup>
                                    </m:sSup>
                                    <m:r>
                                      <a:rPr lang="en-US" altLang="zh-CN" smtClean="0">
                                        <a:latin typeface="Cambria Math" panose="02040503050406030204" pitchFamily="18" charset="0"/>
                                      </a:rPr>
                                      <m:t>𝜅</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𝑚</m:t>
                                        </m:r>
                                      </m:sub>
                                    </m:sSub>
                                  </m:num>
                                  <m:den>
                                    <m:r>
                                      <a:rPr lang="en-US" altLang="zh-CN" smtClean="0">
                                        <a:latin typeface="Cambria Math" panose="02040503050406030204" pitchFamily="18" charset="0"/>
                                      </a:rPr>
                                      <m:t>3</m:t>
                                    </m:r>
                                    <m:r>
                                      <a:rPr lang="en-US" altLang="zh-CN" smtClean="0">
                                        <a:latin typeface="Cambria Math" panose="02040503050406030204" pitchFamily="18" charset="0"/>
                                      </a:rPr>
                                      <m:t>𝜇</m:t>
                                    </m:r>
                                  </m:den>
                                </m:f>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57369">
                    <a:tc>
                      <a:txBody>
                        <a:bodyPr/>
                        <a:lstStyle/>
                        <a:p>
                          <a:pPr algn="ctr"/>
                          <a:r>
                            <a:rPr lang="en-US" altLang="zh-CN" dirty="0" smtClean="0"/>
                            <a:t>Spill considered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𝜋</m:t>
                                    </m:r>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𝑎</m:t>
                                        </m:r>
                                      </m:e>
                                      <m:sup>
                                        <m:r>
                                          <a:rPr lang="en-US" altLang="zh-CN" smtClean="0">
                                            <a:latin typeface="Cambria Math" panose="02040503050406030204" pitchFamily="18" charset="0"/>
                                          </a:rPr>
                                          <m:t>3</m:t>
                                        </m:r>
                                      </m:sup>
                                    </m:sSup>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𝑐</m:t>
                                        </m:r>
                                      </m:sub>
                                    </m:sSub>
                                  </m:num>
                                  <m:den>
                                    <m:r>
                                      <a:rPr lang="en-US" altLang="zh-CN" smtClean="0">
                                        <a:latin typeface="Cambria Math" panose="02040503050406030204" pitchFamily="18" charset="0"/>
                                      </a:rPr>
                                      <m:t>4</m:t>
                                    </m:r>
                                    <m:r>
                                      <a:rPr lang="en-US" altLang="zh-CN" smtClean="0">
                                        <a:latin typeface="Cambria Math" panose="02040503050406030204" pitchFamily="18" charset="0"/>
                                      </a:rPr>
                                      <m:t>𝜋</m:t>
                                    </m:r>
                                  </m:den>
                                </m:f>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h</m:t>
                                        </m:r>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h</m:t>
                                            </m:r>
                                          </m:e>
                                          <m:sub>
                                            <m:r>
                                              <a:rPr lang="en-US" altLang="zh-CN" smtClean="0">
                                                <a:latin typeface="Cambria Math" panose="02040503050406030204" pitchFamily="18" charset="0"/>
                                              </a:rPr>
                                              <m:t>𝑙𝑜𝑠𝑡</m:t>
                                            </m:r>
                                          </m:sub>
                                        </m:sSub>
                                      </m:num>
                                      <m:den>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h</m:t>
                                            </m:r>
                                          </m:e>
                                          <m:sup>
                                            <m:r>
                                              <a:rPr lang="en-US" altLang="zh-CN" smtClean="0">
                                                <a:latin typeface="Cambria Math" panose="02040503050406030204" pitchFamily="18" charset="0"/>
                                              </a:rPr>
                                              <m:t>2</m:t>
                                            </m:r>
                                          </m:sup>
                                        </m:sSup>
                                      </m:den>
                                    </m:f>
                                  </m:e>
                                </m:d>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p>
                                      <m:sSupPr>
                                        <m:ctrlPr>
                                          <a:rPr lang="en-US" altLang="zh-CN" i="1" smtClean="0">
                                            <a:latin typeface="Cambria Math" panose="02040503050406030204" pitchFamily="18" charset="0"/>
                                          </a:rPr>
                                        </m:ctrlPr>
                                      </m:sSupPr>
                                      <m:e>
                                        <m:r>
                                          <a:rPr lang="en-US" altLang="zh-CN" smtClean="0">
                                            <a:latin typeface="Cambria Math" panose="02040503050406030204" pitchFamily="18" charset="0"/>
                                          </a:rPr>
                                          <m:t>𝑎</m:t>
                                        </m:r>
                                      </m:e>
                                      <m:sup>
                                        <m:r>
                                          <a:rPr lang="en-US" altLang="zh-CN" smtClean="0">
                                            <a:latin typeface="Cambria Math" panose="02040503050406030204" pitchFamily="18" charset="0"/>
                                          </a:rPr>
                                          <m:t>3</m:t>
                                        </m:r>
                                      </m:sup>
                                    </m:sSup>
                                    <m:r>
                                      <a:rPr lang="en-US" altLang="zh-CN" smtClean="0">
                                        <a:latin typeface="Cambria Math" panose="02040503050406030204" pitchFamily="18" charset="0"/>
                                      </a:rPr>
                                      <m:t>𝜅</m:t>
                                    </m:r>
                                  </m:num>
                                  <m:den>
                                    <m:r>
                                      <a:rPr lang="en-US" altLang="zh-CN" smtClean="0">
                                        <a:latin typeface="Cambria Math" panose="02040503050406030204" pitchFamily="18" charset="0"/>
                                      </a:rPr>
                                      <m:t>3</m:t>
                                    </m:r>
                                    <m:r>
                                      <a:rPr lang="en-US" altLang="zh-CN" smtClean="0">
                                        <a:latin typeface="Cambria Math" panose="02040503050406030204" pitchFamily="18" charset="0"/>
                                      </a:rPr>
                                      <m:t>𝜇</m:t>
                                    </m:r>
                                  </m:den>
                                </m:f>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𝑚</m:t>
                                        </m:r>
                                      </m:sub>
                                    </m:sSub>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𝜋</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sinh</m:t>
                                            </m:r>
                                          </m:fName>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𝜅</m:t>
                                                </m:r>
                                                <m:r>
                                                  <a:rPr lang="en-US" altLang="zh-CN" smtClean="0">
                                                    <a:latin typeface="Cambria Math" panose="02040503050406030204" pitchFamily="18" charset="0"/>
                                                  </a:rPr>
                                                  <m:t>h</m:t>
                                                </m:r>
                                                <m:r>
                                                  <a:rPr lang="en-US" altLang="zh-CN" smtClean="0">
                                                    <a:latin typeface="Cambria Math" panose="02040503050406030204" pitchFamily="18" charset="0"/>
                                                  </a:rPr>
                                                  <m:t>/2</m:t>
                                                </m:r>
                                              </m:e>
                                            </m:d>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𝜎</m:t>
                                                </m:r>
                                              </m:e>
                                              <m:sub>
                                                <m:r>
                                                  <a:rPr lang="en-US" altLang="zh-CN" smtClean="0">
                                                    <a:latin typeface="Cambria Math" panose="02040503050406030204" pitchFamily="18" charset="0"/>
                                                  </a:rPr>
                                                  <m:t>𝑐</m:t>
                                                </m:r>
                                              </m:sub>
                                            </m:sSub>
                                            <m:r>
                                              <a:rPr lang="en-US" altLang="zh-CN" smtClean="0">
                                                <a:latin typeface="Cambria Math" panose="02040503050406030204" pitchFamily="18" charset="0"/>
                                              </a:rPr>
                                              <m:t> </m:t>
                                            </m:r>
                                          </m:e>
                                        </m:func>
                                      </m:num>
                                      <m:den>
                                        <m:r>
                                          <a:rPr lang="en-US" altLang="zh-CN" smtClean="0">
                                            <a:latin typeface="Cambria Math" panose="02040503050406030204" pitchFamily="18" charset="0"/>
                                          </a:rPr>
                                          <m:t>4</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cosh</m:t>
                                            </m:r>
                                          </m:fName>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𝜅</m:t>
                                                </m:r>
                                                <m:r>
                                                  <a:rPr lang="en-US" altLang="zh-CN" smtClean="0">
                                                    <a:latin typeface="Cambria Math" panose="02040503050406030204" pitchFamily="18" charset="0"/>
                                                  </a:rPr>
                                                  <m:t>h</m:t>
                                                </m:r>
                                                <m:r>
                                                  <a:rPr lang="en-US" altLang="zh-CN" smtClean="0">
                                                    <a:latin typeface="Cambria Math" panose="02040503050406030204" pitchFamily="18" charset="0"/>
                                                  </a:rPr>
                                                  <m:t>/2</m:t>
                                                </m:r>
                                              </m:e>
                                            </m:d>
                                            <m:r>
                                              <a:rPr lang="en-US" altLang="zh-CN" smtClean="0">
                                                <a:latin typeface="Cambria Math" panose="02040503050406030204" pitchFamily="18" charset="0"/>
                                              </a:rPr>
                                              <m:t>+</m:t>
                                            </m:r>
                                            <m:r>
                                              <a:rPr lang="en-US" altLang="zh-CN" smtClean="0">
                                                <a:latin typeface="Cambria Math" panose="02040503050406030204" pitchFamily="18" charset="0"/>
                                              </a:rPr>
                                              <m:t>𝜋</m:t>
                                            </m:r>
                                            <m:r>
                                              <a:rPr lang="en-US" altLang="zh-CN" smtClean="0">
                                                <a:latin typeface="Cambria Math" panose="02040503050406030204" pitchFamily="18" charset="0"/>
                                              </a:rPr>
                                              <m:t>𝑎</m:t>
                                            </m:r>
                                            <m:r>
                                              <a:rPr lang="en-US" altLang="zh-CN" smtClean="0">
                                                <a:latin typeface="Cambria Math" panose="02040503050406030204" pitchFamily="18" charset="0"/>
                                              </a:rPr>
                                              <m:t>𝜅</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sinh</m:t>
                                                </m:r>
                                              </m:fName>
                                              <m:e>
                                                <m:d>
                                                  <m:dPr>
                                                    <m:ctrlPr>
                                                      <a:rPr lang="en-US" altLang="zh-CN" i="1" smtClean="0">
                                                        <a:latin typeface="Cambria Math" panose="02040503050406030204" pitchFamily="18" charset="0"/>
                                                      </a:rPr>
                                                    </m:ctrlPr>
                                                  </m:dPr>
                                                  <m:e>
                                                    <m:r>
                                                      <a:rPr lang="en-US" altLang="zh-CN" smtClean="0">
                                                        <a:latin typeface="Cambria Math" panose="02040503050406030204" pitchFamily="18" charset="0"/>
                                                      </a:rPr>
                                                      <m:t>𝜅</m:t>
                                                    </m:r>
                                                    <m:r>
                                                      <a:rPr lang="en-US" altLang="zh-CN" smtClean="0">
                                                        <a:latin typeface="Cambria Math" panose="02040503050406030204" pitchFamily="18" charset="0"/>
                                                      </a:rPr>
                                                      <m:t>h</m:t>
                                                    </m:r>
                                                    <m:r>
                                                      <a:rPr lang="en-US" altLang="zh-CN" smtClean="0">
                                                        <a:latin typeface="Cambria Math" panose="02040503050406030204" pitchFamily="18" charset="0"/>
                                                      </a:rPr>
                                                      <m:t>/2</m:t>
                                                    </m:r>
                                                  </m:e>
                                                </m:d>
                                              </m:e>
                                            </m:func>
                                          </m:e>
                                        </m:func>
                                      </m:den>
                                    </m:f>
                                  </m:e>
                                </m:d>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628611832"/>
                  </p:ext>
                </p:extLst>
              </p:nvPr>
            </p:nvGraphicFramePr>
            <p:xfrm>
              <a:off x="4206240" y="3343012"/>
              <a:ext cx="7743952" cy="3090363"/>
            </p:xfrm>
            <a:graphic>
              <a:graphicData uri="http://schemas.openxmlformats.org/drawingml/2006/table">
                <a:tbl>
                  <a:tblPr firstRow="1" bandRow="1">
                    <a:tableStyleId>{2D5ABB26-0587-4C30-8999-92F81FD0307C}</a:tableStyleId>
                  </a:tblPr>
                  <a:tblGrid>
                    <a:gridCol w="1425276"/>
                    <a:gridCol w="1878756"/>
                    <a:gridCol w="4439920"/>
                  </a:tblGrid>
                  <a:tr h="60876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6623" t="-1000" r="-237338" b="-410000"/>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4623" t="-1000" r="-274" b="-410000"/>
                          </a:stretch>
                        </a:blipFill>
                      </a:tcPr>
                    </a:tc>
                  </a:tr>
                  <a:tr h="1124231">
                    <a:tc>
                      <a:txBody>
                        <a:bodyPr/>
                        <a:lstStyle/>
                        <a:p>
                          <a:pPr algn="ctr"/>
                          <a:r>
                            <a:rPr lang="en-US" altLang="zh-CN" dirty="0" smtClean="0"/>
                            <a:t>Spill not considered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6623" t="-54595" r="-237338" b="-121622"/>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4623" t="-54595" r="-274" b="-121622"/>
                          </a:stretch>
                        </a:blipFill>
                      </a:tcPr>
                    </a:tc>
                  </a:tr>
                  <a:tr h="1357369">
                    <a:tc>
                      <a:txBody>
                        <a:bodyPr/>
                        <a:lstStyle/>
                        <a:p>
                          <a:pPr algn="ctr"/>
                          <a:r>
                            <a:rPr lang="en-US" altLang="zh-CN" dirty="0" smtClean="0"/>
                            <a:t>Spill considered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6623" t="-128251" r="-237338" b="-897"/>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7"/>
                          <a:stretch>
                            <a:fillRect l="-74623" t="-128251" r="-274" b="-897"/>
                          </a:stretch>
                        </a:blipFill>
                      </a:tcPr>
                    </a:tc>
                  </a:tr>
                </a:tbl>
              </a:graphicData>
            </a:graphic>
          </p:graphicFrame>
        </mc:Fallback>
      </mc:AlternateContent>
      <p:sp>
        <p:nvSpPr>
          <p:cNvPr id="19" name="Oval 18"/>
          <p:cNvSpPr/>
          <p:nvPr/>
        </p:nvSpPr>
        <p:spPr>
          <a:xfrm>
            <a:off x="10817735" y="1614888"/>
            <a:ext cx="585216" cy="67351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TextBox 2"/>
              <p:cNvSpPr txBox="1"/>
              <p:nvPr/>
            </p:nvSpPr>
            <p:spPr>
              <a:xfrm>
                <a:off x="1132711" y="2953813"/>
                <a:ext cx="74980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solidFill>
                                <a:srgbClr val="FF0000"/>
                              </a:solidFill>
                              <a:latin typeface="Cambria Math" panose="02040503050406030204" pitchFamily="18" charset="0"/>
                            </a:rPr>
                          </m:ctrlPr>
                        </m:sSubPr>
                        <m:e>
                          <m:r>
                            <a:rPr lang="en-US" altLang="zh-CN" sz="2200" b="0" i="1" smtClean="0">
                              <a:solidFill>
                                <a:srgbClr val="FF0000"/>
                              </a:solidFill>
                              <a:latin typeface="Cambria Math" panose="02040503050406030204" pitchFamily="18" charset="0"/>
                            </a:rPr>
                            <m:t>𝜎</m:t>
                          </m:r>
                        </m:e>
                        <m:sub>
                          <m:r>
                            <a:rPr lang="en-US" altLang="zh-CN" sz="2200" b="0" i="1" smtClean="0">
                              <a:solidFill>
                                <a:srgbClr val="FF0000"/>
                              </a:solidFill>
                              <a:latin typeface="Cambria Math" panose="02040503050406030204" pitchFamily="18" charset="0"/>
                            </a:rPr>
                            <m:t>𝑐</m:t>
                          </m:r>
                        </m:sub>
                      </m:sSub>
                    </m:oMath>
                  </m:oMathPara>
                </a14:m>
                <a:endParaRPr lang="zh-CN" altLang="en-US" sz="2200" dirty="0"/>
              </a:p>
            </p:txBody>
          </p:sp>
        </mc:Choice>
        <mc:Fallback xmlns="">
          <p:sp>
            <p:nvSpPr>
              <p:cNvPr id="3" name="TextBox 2"/>
              <p:cNvSpPr txBox="1">
                <a:spLocks noRot="1" noChangeAspect="1" noMove="1" noResize="1" noEditPoints="1" noAdjustHandles="1" noChangeArrowheads="1" noChangeShapeType="1" noTextEdit="1"/>
              </p:cNvSpPr>
              <p:nvPr/>
            </p:nvSpPr>
            <p:spPr>
              <a:xfrm>
                <a:off x="1132711" y="2953813"/>
                <a:ext cx="749808" cy="43088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51294" y="2662369"/>
                <a:ext cx="749808"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200" b="0" i="1" smtClean="0">
                              <a:solidFill>
                                <a:srgbClr val="00B050"/>
                              </a:solidFill>
                              <a:latin typeface="Cambria Math" panose="02040503050406030204" pitchFamily="18" charset="0"/>
                            </a:rPr>
                          </m:ctrlPr>
                        </m:sSubPr>
                        <m:e>
                          <m:r>
                            <a:rPr lang="en-US" altLang="zh-CN" sz="2200" b="0" i="1" smtClean="0">
                              <a:solidFill>
                                <a:srgbClr val="00B050"/>
                              </a:solidFill>
                              <a:latin typeface="Cambria Math" panose="02040503050406030204" pitchFamily="18" charset="0"/>
                            </a:rPr>
                            <m:t>𝜎</m:t>
                          </m:r>
                        </m:e>
                        <m:sub>
                          <m:r>
                            <a:rPr lang="en-US" altLang="zh-CN" sz="2200" b="0" i="1" smtClean="0">
                              <a:solidFill>
                                <a:srgbClr val="00B050"/>
                              </a:solidFill>
                              <a:latin typeface="Cambria Math" panose="02040503050406030204" pitchFamily="18" charset="0"/>
                            </a:rPr>
                            <m:t>𝑚</m:t>
                          </m:r>
                        </m:sub>
                      </m:sSub>
                    </m:oMath>
                  </m:oMathPara>
                </a14:m>
                <a:endParaRPr lang="zh-CN" altLang="en-US" sz="22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51294" y="2662369"/>
                <a:ext cx="749808" cy="43088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12" name="Straight Connector 11"/>
          <p:cNvCxnSpPr/>
          <p:nvPr/>
        </p:nvCxnSpPr>
        <p:spPr>
          <a:xfrm>
            <a:off x="566545" y="2688129"/>
            <a:ext cx="1315974" cy="0"/>
          </a:xfrm>
          <a:prstGeom prst="line">
            <a:avLst/>
          </a:prstGeom>
          <a:ln w="7620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23" name="Straight Connector 22"/>
          <p:cNvCxnSpPr/>
          <p:nvPr/>
        </p:nvCxnSpPr>
        <p:spPr>
          <a:xfrm>
            <a:off x="591310" y="3680079"/>
            <a:ext cx="1315974" cy="0"/>
          </a:xfrm>
          <a:prstGeom prst="line">
            <a:avLst/>
          </a:prstGeom>
          <a:ln w="7620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p:nvPr/>
        </p:nvCxnSpPr>
        <p:spPr>
          <a:xfrm>
            <a:off x="2677666" y="3692478"/>
            <a:ext cx="1315974" cy="0"/>
          </a:xfrm>
          <a:prstGeom prst="line">
            <a:avLst/>
          </a:prstGeom>
          <a:ln w="76200">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25" name="Straight Connector 24"/>
          <p:cNvCxnSpPr/>
          <p:nvPr/>
        </p:nvCxnSpPr>
        <p:spPr>
          <a:xfrm>
            <a:off x="2710049" y="2688129"/>
            <a:ext cx="1315974" cy="0"/>
          </a:xfrm>
          <a:prstGeom prst="line">
            <a:avLst/>
          </a:prstGeom>
          <a:ln w="76200">
            <a:solidFill>
              <a:srgbClr val="00B050"/>
            </a:solidFill>
          </a:ln>
        </p:spPr>
        <p:style>
          <a:lnRef idx="3">
            <a:schemeClr val="accent6"/>
          </a:lnRef>
          <a:fillRef idx="0">
            <a:schemeClr val="accent6"/>
          </a:fillRef>
          <a:effectRef idx="2">
            <a:schemeClr val="accent6"/>
          </a:effectRef>
          <a:fontRef idx="minor">
            <a:schemeClr val="tx1"/>
          </a:fontRef>
        </p:style>
      </p:cxnSp>
      <p:sp>
        <p:nvSpPr>
          <p:cNvPr id="26" name="Rectangle 25"/>
          <p:cNvSpPr/>
          <p:nvPr/>
        </p:nvSpPr>
        <p:spPr>
          <a:xfrm>
            <a:off x="809734" y="6204418"/>
            <a:ext cx="2957861" cy="369332"/>
          </a:xfrm>
          <a:prstGeom prst="rect">
            <a:avLst/>
          </a:prstGeom>
        </p:spPr>
        <p:txBody>
          <a:bodyPr wrap="none">
            <a:spAutoFit/>
          </a:bodyPr>
          <a:lstStyle/>
          <a:p>
            <a:r>
              <a:rPr lang="en-US" altLang="zh-CN" dirty="0"/>
              <a:t>Langmuir </a:t>
            </a:r>
            <a:r>
              <a:rPr lang="en-US" altLang="zh-CN" b="1" dirty="0"/>
              <a:t>30</a:t>
            </a:r>
            <a:r>
              <a:rPr lang="en-US" altLang="zh-CN" dirty="0"/>
              <a:t> (31), 9261-9272;</a:t>
            </a:r>
          </a:p>
        </p:txBody>
      </p:sp>
      <p:cxnSp>
        <p:nvCxnSpPr>
          <p:cNvPr id="6" name="Straight Connector 5"/>
          <p:cNvCxnSpPr/>
          <p:nvPr/>
        </p:nvCxnSpPr>
        <p:spPr>
          <a:xfrm>
            <a:off x="1899664" y="2684676"/>
            <a:ext cx="12954" cy="1004349"/>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2697095" y="2688129"/>
            <a:ext cx="12954" cy="1004349"/>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39865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1608</Words>
  <Application>Microsoft Office PowerPoint</Application>
  <PresentationFormat>Widescreen</PresentationFormat>
  <Paragraphs>162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宋体</vt:lpstr>
      <vt:lpstr>Arial</vt:lpstr>
      <vt:lpstr>Calibri</vt:lpstr>
      <vt:lpstr>Calibri Light</vt:lpstr>
      <vt:lpstr>Cambria Math</vt:lpstr>
      <vt:lpstr>Office Theme</vt:lpstr>
      <vt:lpstr>Electroosmotic Flow through a Cylindrical Nanopore in a Charged Membrane of Finite Thickness</vt:lpstr>
      <vt:lpstr>Nanopore in a membrane of zero thickness</vt:lpstr>
      <vt:lpstr>Zero to finite thickness</vt:lpstr>
      <vt:lpstr>Continuity of I and Q</vt:lpstr>
      <vt:lpstr>Composite electroosmotic conductance</vt:lpstr>
      <vt:lpstr>PowerPoint Presentation</vt:lpstr>
      <vt:lpstr>Results</vt:lpstr>
      <vt:lpstr>Results</vt:lpstr>
      <vt:lpstr>End effects: charge spill when aκ small</vt:lpstr>
      <vt:lpstr>Results – effects of charge spill</vt:lpstr>
      <vt:lpstr>Eddies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Electroosmotic Flow through a Cylindrical Nanopore in a Charged Membrane of Finite Thickness</dc:title>
  <dc:creator>Mao Mao</dc:creator>
  <cp:lastModifiedBy>Mao Mao</cp:lastModifiedBy>
  <cp:revision>269</cp:revision>
  <dcterms:created xsi:type="dcterms:W3CDTF">2014-11-11T16:29:16Z</dcterms:created>
  <dcterms:modified xsi:type="dcterms:W3CDTF">2014-11-17T17:31:36Z</dcterms:modified>
</cp:coreProperties>
</file>