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56537" autoAdjust="0"/>
  </p:normalViewPr>
  <p:slideViewPr>
    <p:cSldViewPr snapToGrid="0">
      <p:cViewPr varScale="1">
        <p:scale>
          <a:sx n="44" d="100"/>
          <a:sy n="44" d="100"/>
        </p:scale>
        <p:origin x="14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6B854-C55F-48DF-9400-D68409316A0E}" type="datetimeFigureOut">
              <a:rPr lang="zh-CN" altLang="en-US" smtClean="0"/>
              <a:t>2014/11/17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2DC76-8876-4D5C-8766-601D6DA3681E}" type="slidenum">
              <a:rPr lang="zh-CN" altLang="en-US" smtClean="0"/>
              <a:t>‹#›</a:t>
            </a:fld>
            <a:endParaRPr lang="zh-CN" altLang="en-US"/>
          </a:p>
        </p:txBody>
      </p:sp>
    </p:spTree>
    <p:extLst>
      <p:ext uri="{BB962C8B-B14F-4D97-AF65-F5344CB8AC3E}">
        <p14:creationId xmlns:p14="http://schemas.microsoft.com/office/powerpoint/2010/main" val="348623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system we are interested in is a tiny</a:t>
            </a:r>
            <a:r>
              <a:rPr lang="en-US" altLang="zh-CN" baseline="0" dirty="0" smtClean="0"/>
              <a:t> hole sitting on a thin membrane. The radius of the hole is only a few nanometers, so it is a nanopore. This structure has </a:t>
            </a:r>
            <a:r>
              <a:rPr lang="en-US" altLang="zh-CN" baseline="0" dirty="0" smtClean="0"/>
              <a:t>application </a:t>
            </a:r>
            <a:r>
              <a:rPr lang="en-US" altLang="zh-CN" baseline="0" dirty="0" smtClean="0"/>
              <a:t>in biological sensing and sequencing. </a:t>
            </a:r>
            <a:endParaRPr lang="en-US" altLang="zh-CN" baseline="0" dirty="0" smtClean="0"/>
          </a:p>
          <a:p>
            <a:r>
              <a:rPr lang="en-US" altLang="zh-CN" baseline="0" dirty="0" smtClean="0"/>
              <a:t>The </a:t>
            </a:r>
            <a:r>
              <a:rPr lang="en-US" altLang="zh-CN" baseline="0" dirty="0" smtClean="0"/>
              <a:t>membrane surface is </a:t>
            </a:r>
            <a:r>
              <a:rPr lang="en-US" altLang="zh-CN" baseline="0" dirty="0" smtClean="0"/>
              <a:t>charged with surface charge density </a:t>
            </a:r>
            <a:r>
              <a:rPr lang="en-US" altLang="zh-CN" baseline="0" dirty="0" err="1" smtClean="0"/>
              <a:t>sigmam</a:t>
            </a:r>
            <a:r>
              <a:rPr lang="en-US" altLang="zh-CN" baseline="0" dirty="0" smtClean="0"/>
              <a:t>, </a:t>
            </a:r>
            <a:r>
              <a:rPr lang="en-US" altLang="zh-CN" baseline="0" dirty="0" smtClean="0"/>
              <a:t>and the system is in an electrolyte environment. </a:t>
            </a:r>
            <a:endParaRPr lang="en-US" altLang="zh-CN" baseline="0" dirty="0" smtClean="0"/>
          </a:p>
          <a:p>
            <a:r>
              <a:rPr lang="en-US" altLang="zh-CN" baseline="0" dirty="0" smtClean="0"/>
              <a:t>Upon </a:t>
            </a:r>
            <a:r>
              <a:rPr lang="en-US" altLang="zh-CN" baseline="0" dirty="0" smtClean="0"/>
              <a:t>applying a voltage difference delta phi, we will generate electric current I and electroosmotic flow Q through the pore. </a:t>
            </a:r>
            <a:endParaRPr lang="en-US" altLang="zh-CN" baseline="0" dirty="0" smtClean="0"/>
          </a:p>
          <a:p>
            <a:r>
              <a:rPr lang="en-US" altLang="zh-CN" baseline="0" dirty="0" smtClean="0"/>
              <a:t>As </a:t>
            </a:r>
            <a:r>
              <a:rPr lang="en-US" altLang="zh-CN" baseline="0" dirty="0" smtClean="0"/>
              <a:t>we know, I is equal to delta phi divided by the access resistance. Here we are trying to answer the question, how is Q and delta phi related. First we look at the case when the membrane thickness is zero.</a:t>
            </a:r>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2</a:t>
            </a:fld>
            <a:endParaRPr lang="zh-CN" altLang="en-US"/>
          </a:p>
        </p:txBody>
      </p:sp>
    </p:spTree>
    <p:extLst>
      <p:ext uri="{BB962C8B-B14F-4D97-AF65-F5344CB8AC3E}">
        <p14:creationId xmlns:p14="http://schemas.microsoft.com/office/powerpoint/2010/main" val="54376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As the </a:t>
            </a:r>
            <a:r>
              <a:rPr lang="en-US" altLang="zh-CN" baseline="0" dirty="0" smtClean="0"/>
              <a:t>membrane is charged, double layers form around the </a:t>
            </a:r>
            <a:r>
              <a:rPr lang="en-US" altLang="zh-CN" baseline="0" dirty="0" smtClean="0"/>
              <a:t>membrane. The thickness of the double layer is characterized by Debye length, which is the inverse of Kappa. we </a:t>
            </a:r>
            <a:r>
              <a:rPr lang="en-US" altLang="zh-CN" baseline="0" dirty="0" smtClean="0"/>
              <a:t>would like to determine the equilibrium space charge </a:t>
            </a:r>
            <a:r>
              <a:rPr lang="en-US" altLang="zh-CN" baseline="0" dirty="0" smtClean="0"/>
              <a:t>distribution i</a:t>
            </a:r>
            <a:r>
              <a:rPr lang="en-US" altLang="zh-CN" dirty="0" smtClean="0"/>
              <a:t>n the absence</a:t>
            </a:r>
            <a:r>
              <a:rPr lang="en-US" altLang="zh-CN" baseline="0" dirty="0" smtClean="0"/>
              <a:t> of any applied field. </a:t>
            </a:r>
          </a:p>
          <a:p>
            <a:r>
              <a:rPr lang="en-US" altLang="zh-CN" baseline="0" dirty="0" smtClean="0"/>
              <a:t>In </a:t>
            </a:r>
            <a:r>
              <a:rPr lang="en-US" altLang="zh-CN" baseline="0" dirty="0" smtClean="0"/>
              <a:t>the linear regime, meaning the Poisson Boltzmann equation can be linearized, the space charge distribution is the </a:t>
            </a:r>
            <a:r>
              <a:rPr lang="en-US" altLang="zh-CN" baseline="0" dirty="0" smtClean="0"/>
              <a:t>charge distribution above </a:t>
            </a:r>
            <a:r>
              <a:rPr lang="en-US" altLang="zh-CN" baseline="0" dirty="0" smtClean="0"/>
              <a:t>a large flat plate, subtract the charge distribution around a disc with the same shape as the hole. </a:t>
            </a:r>
            <a:endParaRPr lang="en-US" altLang="zh-CN" baseline="0" dirty="0" smtClean="0"/>
          </a:p>
          <a:p>
            <a:r>
              <a:rPr lang="en-US" altLang="zh-CN" baseline="0" dirty="0" smtClean="0"/>
              <a:t>When </a:t>
            </a:r>
            <a:r>
              <a:rPr lang="en-US" altLang="zh-CN" baseline="0" dirty="0" smtClean="0"/>
              <a:t>the hole is circular, the charge distribution around a circular disc has been worked out by Howard Stone and John Sherwood. We can then </a:t>
            </a:r>
            <a:r>
              <a:rPr lang="en-US" altLang="zh-CN" baseline="0" dirty="0" smtClean="0"/>
              <a:t>write the </a:t>
            </a:r>
            <a:r>
              <a:rPr lang="en-US" altLang="zh-CN" baseline="0" dirty="0" smtClean="0"/>
              <a:t>equilibrium charge distribution around a circular hole as the following. This part corresponds to a flat plate, this part is the Stone-Sherwood solution.</a:t>
            </a:r>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3</a:t>
            </a:fld>
            <a:endParaRPr lang="zh-CN" altLang="en-US"/>
          </a:p>
        </p:txBody>
      </p:sp>
    </p:spTree>
    <p:extLst>
      <p:ext uri="{BB962C8B-B14F-4D97-AF65-F5344CB8AC3E}">
        <p14:creationId xmlns:p14="http://schemas.microsoft.com/office/powerpoint/2010/main" val="4129042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When</a:t>
            </a:r>
            <a:r>
              <a:rPr lang="en-US" altLang="zh-CN" baseline="0" dirty="0" smtClean="0"/>
              <a:t> we apply an electric potential delta phi across the pore, the potential field, ionic species distribution and flow field will be perturbed from equilibrium. </a:t>
            </a:r>
            <a:endParaRPr lang="en-US" altLang="zh-CN" baseline="0" dirty="0" smtClean="0"/>
          </a:p>
          <a:p>
            <a:r>
              <a:rPr lang="en-US" altLang="zh-CN" baseline="0" dirty="0" smtClean="0"/>
              <a:t>We assume </a:t>
            </a:r>
            <a:r>
              <a:rPr lang="en-US" altLang="zh-CN" baseline="0" dirty="0" smtClean="0"/>
              <a:t>the applied field is </a:t>
            </a:r>
            <a:r>
              <a:rPr lang="en-US" altLang="zh-CN" baseline="0" dirty="0" smtClean="0"/>
              <a:t>weak comparing to the equilibrium electric field, </a:t>
            </a:r>
            <a:r>
              <a:rPr lang="en-US" altLang="zh-CN" baseline="0" dirty="0" smtClean="0"/>
              <a:t>so that these perturbations are small. We do an asymptotic expansion about the </a:t>
            </a:r>
            <a:r>
              <a:rPr lang="en-US" altLang="zh-CN" baseline="0" dirty="0" smtClean="0"/>
              <a:t>equilibrium. </a:t>
            </a:r>
          </a:p>
          <a:p>
            <a:r>
              <a:rPr lang="en-US" altLang="zh-CN" baseline="0" dirty="0" smtClean="0"/>
              <a:t>We </a:t>
            </a:r>
            <a:r>
              <a:rPr lang="en-US" altLang="zh-CN" baseline="0" dirty="0" smtClean="0"/>
              <a:t>found that </a:t>
            </a:r>
            <a:r>
              <a:rPr lang="en-US" altLang="zh-CN" baseline="0" dirty="0" smtClean="0"/>
              <a:t>the net </a:t>
            </a:r>
            <a:r>
              <a:rPr lang="en-US" altLang="zh-CN" baseline="0" dirty="0" smtClean="0"/>
              <a:t>electric body force acting on the fluid can be written as the equilibrium charge distribution rho0 times the gradient of chi, where chi is the solution of the Laplace equation in this very same system. The classic solution of chi </a:t>
            </a:r>
            <a:r>
              <a:rPr lang="en-US" altLang="zh-CN" baseline="0" dirty="0" smtClean="0"/>
              <a:t>is available in </a:t>
            </a:r>
            <a:r>
              <a:rPr lang="en-US" altLang="zh-CN" baseline="0" dirty="0" smtClean="0"/>
              <a:t>the oblate spherical coordinates xi and eta.</a:t>
            </a:r>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4</a:t>
            </a:fld>
            <a:endParaRPr lang="zh-CN" altLang="en-US"/>
          </a:p>
        </p:txBody>
      </p:sp>
    </p:spTree>
    <p:extLst>
      <p:ext uri="{BB962C8B-B14F-4D97-AF65-F5344CB8AC3E}">
        <p14:creationId xmlns:p14="http://schemas.microsoft.com/office/powerpoint/2010/main" val="346038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electric body force drives an</a:t>
            </a:r>
            <a:r>
              <a:rPr lang="en-US" altLang="zh-CN" baseline="0" dirty="0" smtClean="0"/>
              <a:t> electroosmotic flow field u. As a result a net flow rate Q goes through the hole. Here we present a method to determine Q without having to solve u. We utilize the reciprocal theorem. </a:t>
            </a:r>
            <a:endParaRPr lang="en-US" altLang="zh-CN" baseline="0" dirty="0" smtClean="0"/>
          </a:p>
          <a:p>
            <a:r>
              <a:rPr lang="en-US" altLang="zh-CN" baseline="0" dirty="0" smtClean="0"/>
              <a:t>The </a:t>
            </a:r>
            <a:r>
              <a:rPr lang="en-US" altLang="zh-CN" baseline="0" dirty="0" smtClean="0"/>
              <a:t>reciprocal theorem says that if we have two flow field in a same </a:t>
            </a:r>
            <a:r>
              <a:rPr lang="en-US" altLang="zh-CN" baseline="0" dirty="0" smtClean="0"/>
              <a:t>domain, </a:t>
            </a:r>
            <a:r>
              <a:rPr lang="en-US" altLang="zh-CN" baseline="0" dirty="0" smtClean="0"/>
              <a:t>the work of </a:t>
            </a:r>
            <a:r>
              <a:rPr lang="en-US" altLang="zh-CN" baseline="0" dirty="0" smtClean="0"/>
              <a:t>stress </a:t>
            </a:r>
            <a:r>
              <a:rPr lang="en-US" altLang="zh-CN" baseline="0" dirty="0" smtClean="0"/>
              <a:t>1 acting on flow field 2 is equal to the work of </a:t>
            </a:r>
            <a:r>
              <a:rPr lang="en-US" altLang="zh-CN" baseline="0" dirty="0" smtClean="0"/>
              <a:t>stress 2 </a:t>
            </a:r>
            <a:r>
              <a:rPr lang="en-US" altLang="zh-CN" baseline="0" dirty="0" smtClean="0"/>
              <a:t>acting on flow field 1. </a:t>
            </a:r>
          </a:p>
          <a:p>
            <a:r>
              <a:rPr lang="en-US" altLang="zh-CN" baseline="0" dirty="0" smtClean="0"/>
              <a:t>We choose flow field 1 to be the electroosmotic flow generated by delta phi. We know that the body force F is rho0 times gradient of chi. We have no slip condition at the membrane surface. Pressure is the same at infinity. These two conditions lead to the fourth term 0.</a:t>
            </a:r>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5</a:t>
            </a:fld>
            <a:endParaRPr lang="zh-CN" altLang="en-US"/>
          </a:p>
        </p:txBody>
      </p:sp>
    </p:spTree>
    <p:extLst>
      <p:ext uri="{BB962C8B-B14F-4D97-AF65-F5344CB8AC3E}">
        <p14:creationId xmlns:p14="http://schemas.microsoft.com/office/powerpoint/2010/main" val="267873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choose</a:t>
            </a:r>
            <a:r>
              <a:rPr lang="en-US" altLang="zh-CN" baseline="0" dirty="0" smtClean="0"/>
              <a:t> the flow field 2 to be pressure driven flow through a hole. This problem has an analytical solution, u bar equal to G times delta p. For flow field </a:t>
            </a:r>
            <a:r>
              <a:rPr lang="en-US" altLang="zh-CN" baseline="0" dirty="0" smtClean="0"/>
              <a:t>2, body </a:t>
            </a:r>
            <a:r>
              <a:rPr lang="en-US" altLang="zh-CN" baseline="0" dirty="0" smtClean="0"/>
              <a:t>force is 0, hence we have the first term 0. </a:t>
            </a:r>
            <a:endParaRPr lang="en-US" altLang="zh-CN" baseline="0" dirty="0" smtClean="0"/>
          </a:p>
          <a:p>
            <a:r>
              <a:rPr lang="en-US" altLang="zh-CN" baseline="0" dirty="0" smtClean="0"/>
              <a:t>We have the same no-slip boundary condition at S0, and pressure is equal to the applied pressure at infinity.</a:t>
            </a:r>
          </a:p>
          <a:p>
            <a:r>
              <a:rPr lang="en-US" altLang="zh-CN" baseline="0" dirty="0" smtClean="0"/>
              <a:t>The </a:t>
            </a:r>
            <a:r>
              <a:rPr lang="en-US" altLang="zh-CN" baseline="0" dirty="0" smtClean="0"/>
              <a:t>second term, if we plug in </a:t>
            </a:r>
            <a:r>
              <a:rPr lang="en-US" altLang="zh-CN" baseline="0" dirty="0" smtClean="0"/>
              <a:t>these two conditions, </a:t>
            </a:r>
            <a:r>
              <a:rPr lang="en-US" altLang="zh-CN" baseline="0" dirty="0" smtClean="0"/>
              <a:t>is the flow rate of flow field 1, times delta p. The 3</a:t>
            </a:r>
            <a:r>
              <a:rPr lang="en-US" altLang="zh-CN" baseline="30000" dirty="0" smtClean="0"/>
              <a:t>rd</a:t>
            </a:r>
            <a:r>
              <a:rPr lang="en-US" altLang="zh-CN" baseline="0" dirty="0" smtClean="0"/>
              <a:t> term, if we plug in what we know, is this equation here. We can therefore cancel delta p from both sides, and eventually we arrive at behold</a:t>
            </a:r>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6</a:t>
            </a:fld>
            <a:endParaRPr lang="zh-CN" altLang="en-US"/>
          </a:p>
        </p:txBody>
      </p:sp>
    </p:spTree>
    <p:extLst>
      <p:ext uri="{BB962C8B-B14F-4D97-AF65-F5344CB8AC3E}">
        <p14:creationId xmlns:p14="http://schemas.microsoft.com/office/powerpoint/2010/main" val="31370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equation.</a:t>
            </a:r>
            <a:r>
              <a:rPr lang="en-US" altLang="zh-CN" baseline="0" dirty="0" smtClean="0"/>
              <a:t> </a:t>
            </a:r>
            <a:endParaRPr lang="en-US" altLang="zh-CN" baseline="0" dirty="0" smtClean="0"/>
          </a:p>
          <a:p>
            <a:r>
              <a:rPr lang="en-US" altLang="zh-CN" baseline="0" dirty="0" smtClean="0"/>
              <a:t>We </a:t>
            </a:r>
            <a:r>
              <a:rPr lang="en-US" altLang="zh-CN" baseline="0" dirty="0" smtClean="0"/>
              <a:t>did not solve for the flow field, yet we get a formula for total volumetric flow rate, as an integral. </a:t>
            </a:r>
            <a:endParaRPr lang="en-US" altLang="zh-CN" baseline="0" dirty="0" smtClean="0"/>
          </a:p>
          <a:p>
            <a:r>
              <a:rPr lang="en-US" altLang="zh-CN" baseline="0" dirty="0" smtClean="0"/>
              <a:t>Note that every </a:t>
            </a:r>
            <a:r>
              <a:rPr lang="en-US" altLang="zh-CN" baseline="0" dirty="0" smtClean="0"/>
              <a:t>element in this integral has been worked out by now. </a:t>
            </a:r>
            <a:endParaRPr lang="en-US" altLang="zh-CN" baseline="0" dirty="0" smtClean="0"/>
          </a:p>
          <a:p>
            <a:endParaRPr lang="en-US" altLang="zh-CN" baseline="0" dirty="0" smtClean="0"/>
          </a:p>
          <a:p>
            <a:r>
              <a:rPr lang="en-US" altLang="zh-CN" baseline="0" dirty="0" smtClean="0"/>
              <a:t>At </a:t>
            </a:r>
            <a:r>
              <a:rPr lang="en-US" altLang="zh-CN" baseline="0" dirty="0" smtClean="0"/>
              <a:t>the thick Debye length limit, or kappa goes to 0, rho 0 can be approximated as –</a:t>
            </a:r>
            <a:r>
              <a:rPr lang="en-US" altLang="zh-CN" baseline="0" dirty="0" err="1" smtClean="0"/>
              <a:t>sigmam</a:t>
            </a:r>
            <a:r>
              <a:rPr lang="en-US" altLang="zh-CN" baseline="0" dirty="0" smtClean="0"/>
              <a:t> times kappa. In this limit, Q can be worked out as a closed form.</a:t>
            </a:r>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7</a:t>
            </a:fld>
            <a:endParaRPr lang="zh-CN" altLang="en-US"/>
          </a:p>
        </p:txBody>
      </p:sp>
    </p:spTree>
    <p:extLst>
      <p:ext uri="{BB962C8B-B14F-4D97-AF65-F5344CB8AC3E}">
        <p14:creationId xmlns:p14="http://schemas.microsoft.com/office/powerpoint/2010/main" val="79748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other cases, Q has to be calculated numerically.</a:t>
            </a:r>
            <a:r>
              <a:rPr lang="en-US" altLang="zh-CN" baseline="0" dirty="0" smtClean="0"/>
              <a:t> </a:t>
            </a:r>
            <a:r>
              <a:rPr lang="en-US" altLang="zh-CN" baseline="0" dirty="0" smtClean="0"/>
              <a:t>Details are </a:t>
            </a:r>
            <a:r>
              <a:rPr lang="en-US" altLang="zh-CN" baseline="0" smtClean="0"/>
              <a:t>given in our JFM paper. </a:t>
            </a:r>
            <a:endParaRPr lang="en-US" altLang="zh-CN" baseline="0" dirty="0" smtClean="0"/>
          </a:p>
          <a:p>
            <a:endParaRPr lang="en-US" altLang="zh-CN" baseline="0" dirty="0" smtClean="0"/>
          </a:p>
          <a:p>
            <a:r>
              <a:rPr lang="en-US" altLang="zh-CN" baseline="0" dirty="0" smtClean="0"/>
              <a:t>We </a:t>
            </a:r>
            <a:r>
              <a:rPr lang="en-US" altLang="zh-CN" baseline="0" dirty="0" smtClean="0"/>
              <a:t>choose to present the ratio of Q to delta phi instead. We call this ratio electroosmotic </a:t>
            </a:r>
            <a:r>
              <a:rPr lang="en-US" altLang="zh-CN" baseline="0" dirty="0" smtClean="0"/>
              <a:t>conductance.</a:t>
            </a:r>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8</a:t>
            </a:fld>
            <a:endParaRPr lang="zh-CN" altLang="en-US"/>
          </a:p>
        </p:txBody>
      </p:sp>
    </p:spTree>
    <p:extLst>
      <p:ext uri="{BB962C8B-B14F-4D97-AF65-F5344CB8AC3E}">
        <p14:creationId xmlns:p14="http://schemas.microsoft.com/office/powerpoint/2010/main" val="106956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calculate the values of integral</a:t>
            </a:r>
            <a:r>
              <a:rPr lang="en-US" altLang="zh-CN" baseline="0" dirty="0" smtClean="0"/>
              <a:t> for all \kappa a using MATLAB, and compared the results with full numerical simulation of PNP-Stokes equations. Our full simulation is conducted using a self-developed solver in OpenFOAM. The solid line is our model, the triangle is simulation for a zero-thickness membrane. </a:t>
            </a:r>
            <a:endParaRPr lang="en-US" altLang="zh-CN" baseline="0" dirty="0" smtClean="0"/>
          </a:p>
          <a:p>
            <a:r>
              <a:rPr lang="en-US" altLang="zh-CN" baseline="0" dirty="0" smtClean="0"/>
              <a:t>At </a:t>
            </a:r>
            <a:r>
              <a:rPr lang="en-US" altLang="zh-CN" baseline="0" dirty="0" smtClean="0"/>
              <a:t>small kappa a, the slope of the curve is indeed 1. The model agrees with full simulation. What is interesting is that the curve predicts a maximum. This flow has potential impact on the transport of molecules and polymers through a nanopore.</a:t>
            </a:r>
          </a:p>
          <a:p>
            <a:r>
              <a:rPr lang="en-US" altLang="zh-CN" baseline="0" dirty="0" smtClean="0"/>
              <a:t>Another thing to note here is that we also simulated the case when the membrane thickness is nonzero. Here the results for h=0.3 and h=0.5 nm are shown. If we further increase thickness h, we recover the case of a long cylinder channel, and the electroosmotic conductance is known to be proportional to 1/h. </a:t>
            </a:r>
            <a:endParaRPr lang="en-US" altLang="zh-CN" baseline="0" dirty="0" smtClean="0"/>
          </a:p>
          <a:p>
            <a:endParaRPr lang="en-US" altLang="zh-CN" baseline="0" dirty="0" smtClean="0"/>
          </a:p>
          <a:p>
            <a:r>
              <a:rPr lang="en-US" altLang="zh-CN" baseline="0" dirty="0" smtClean="0"/>
              <a:t>Here </a:t>
            </a:r>
            <a:r>
              <a:rPr lang="en-US" altLang="zh-CN" baseline="0" dirty="0" smtClean="0"/>
              <a:t>our theory shows that if we decrease h from infinity to 0, the electroosmotic conductance does not go to infinity as </a:t>
            </a:r>
            <a:r>
              <a:rPr lang="en-US" altLang="zh-CN" baseline="0" dirty="0" smtClean="0"/>
              <a:t>predicted by the 1/h dependence. </a:t>
            </a:r>
            <a:r>
              <a:rPr lang="en-US" altLang="zh-CN" baseline="0" dirty="0" smtClean="0"/>
              <a:t>Rather it approaches some finite </a:t>
            </a:r>
            <a:r>
              <a:rPr lang="en-US" altLang="zh-CN" baseline="0" dirty="0" smtClean="0"/>
              <a:t>value. </a:t>
            </a:r>
            <a:r>
              <a:rPr lang="en-US" altLang="zh-CN" baseline="0" dirty="0" smtClean="0"/>
              <a:t>In analogy to access resistance of a hole in electrostatics, we call the inverse of capital H the electroosmotic access resistance of a </a:t>
            </a:r>
            <a:r>
              <a:rPr lang="en-US" altLang="zh-CN" baseline="0" dirty="0" smtClean="0"/>
              <a:t>nanopore, in analogy to the access resistance of a hole in electrostatics.</a:t>
            </a:r>
            <a:endParaRPr lang="en-US" altLang="zh-CN" baseline="0" dirty="0" smtClean="0"/>
          </a:p>
          <a:p>
            <a:r>
              <a:rPr lang="en-US" altLang="zh-CN" baseline="0" dirty="0" smtClean="0"/>
              <a:t> </a:t>
            </a:r>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9</a:t>
            </a:fld>
            <a:endParaRPr lang="zh-CN" altLang="en-US"/>
          </a:p>
        </p:txBody>
      </p:sp>
    </p:spTree>
    <p:extLst>
      <p:ext uri="{BB962C8B-B14F-4D97-AF65-F5344CB8AC3E}">
        <p14:creationId xmlns:p14="http://schemas.microsoft.com/office/powerpoint/2010/main" val="351186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BF2DC76-8876-4D5C-8766-601D6DA3681E}" type="slidenum">
              <a:rPr lang="zh-CN" altLang="en-US" smtClean="0"/>
              <a:t>10</a:t>
            </a:fld>
            <a:endParaRPr lang="zh-CN" altLang="en-US"/>
          </a:p>
        </p:txBody>
      </p:sp>
    </p:spTree>
    <p:extLst>
      <p:ext uri="{BB962C8B-B14F-4D97-AF65-F5344CB8AC3E}">
        <p14:creationId xmlns:p14="http://schemas.microsoft.com/office/powerpoint/2010/main" val="418558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95375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219789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159378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63075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278077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303917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6890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247908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290274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282381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E4C2C25-70C6-451B-84AA-F83E476DB876}" type="datetimeFigureOut">
              <a:rPr lang="zh-CN" altLang="en-US" smtClean="0"/>
              <a:t>2014/11/17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263822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C2C25-70C6-451B-84AA-F83E476DB876}" type="datetimeFigureOut">
              <a:rPr lang="zh-CN" altLang="en-US" smtClean="0"/>
              <a:t>2014/11/17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91A15-B3AD-4F2F-9D85-CE1051DDC541}" type="slidenum">
              <a:rPr lang="zh-CN" altLang="en-US" smtClean="0"/>
              <a:t>‹#›</a:t>
            </a:fld>
            <a:endParaRPr lang="zh-CN" altLang="en-US"/>
          </a:p>
        </p:txBody>
      </p:sp>
    </p:spTree>
    <p:extLst>
      <p:ext uri="{BB962C8B-B14F-4D97-AF65-F5344CB8AC3E}">
        <p14:creationId xmlns:p14="http://schemas.microsoft.com/office/powerpoint/2010/main" val="96813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23.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3600" dirty="0" smtClean="0"/>
              <a:t>Electroosmotic Access Resistance of a Nanopore</a:t>
            </a:r>
            <a:br>
              <a:rPr lang="en-US" altLang="zh-CN" sz="3600" dirty="0" smtClean="0"/>
            </a:br>
            <a:endParaRPr lang="zh-CN" altLang="en-US" sz="3600" dirty="0"/>
          </a:p>
        </p:txBody>
      </p:sp>
      <p:sp>
        <p:nvSpPr>
          <p:cNvPr id="3" name="Subtitle 2"/>
          <p:cNvSpPr>
            <a:spLocks noGrp="1"/>
          </p:cNvSpPr>
          <p:nvPr>
            <p:ph type="subTitle" idx="1"/>
          </p:nvPr>
        </p:nvSpPr>
        <p:spPr/>
        <p:txBody>
          <a:bodyPr>
            <a:normAutofit fontScale="92500" lnSpcReduction="20000"/>
          </a:bodyPr>
          <a:lstStyle/>
          <a:p>
            <a:r>
              <a:rPr lang="en-US" altLang="zh-CN" dirty="0" err="1" smtClean="0"/>
              <a:t>Sandip</a:t>
            </a:r>
            <a:r>
              <a:rPr lang="en-US" altLang="zh-CN" dirty="0" smtClean="0"/>
              <a:t> Ghosal</a:t>
            </a:r>
            <a:r>
              <a:rPr lang="en-US" altLang="zh-CN" baseline="30000" dirty="0" smtClean="0"/>
              <a:t>1,2</a:t>
            </a:r>
            <a:r>
              <a:rPr lang="en-US" altLang="zh-CN" dirty="0" smtClean="0"/>
              <a:t>, John Sherwood</a:t>
            </a:r>
            <a:r>
              <a:rPr lang="en-US" altLang="zh-CN" baseline="30000" dirty="0" smtClean="0"/>
              <a:t>3</a:t>
            </a:r>
            <a:r>
              <a:rPr lang="en-US" altLang="zh-CN" dirty="0" smtClean="0"/>
              <a:t>, Mao Mao</a:t>
            </a:r>
            <a:r>
              <a:rPr lang="en-US" altLang="zh-CN" baseline="30000" dirty="0" smtClean="0"/>
              <a:t>1</a:t>
            </a:r>
            <a:endParaRPr lang="en-US" altLang="zh-CN" dirty="0" smtClean="0"/>
          </a:p>
          <a:p>
            <a:r>
              <a:rPr lang="en-US" altLang="zh-CN" baseline="30000" dirty="0" smtClean="0"/>
              <a:t>1</a:t>
            </a:r>
            <a:r>
              <a:rPr lang="en-US" altLang="zh-CN" dirty="0" smtClean="0"/>
              <a:t>Department of Mechanical Engineering and </a:t>
            </a:r>
            <a:r>
              <a:rPr lang="en-US" altLang="zh-CN" baseline="30000" dirty="0" smtClean="0"/>
              <a:t>2</a:t>
            </a:r>
            <a:r>
              <a:rPr lang="en-US" altLang="zh-CN" dirty="0" smtClean="0"/>
              <a:t>Department of Engineering Science and Applied Mathematics, Northwestern University</a:t>
            </a:r>
          </a:p>
          <a:p>
            <a:r>
              <a:rPr lang="en-US" altLang="zh-CN" baseline="30000" dirty="0" smtClean="0"/>
              <a:t>3</a:t>
            </a:r>
            <a:r>
              <a:rPr lang="en-US" altLang="zh-CN" dirty="0" smtClean="0"/>
              <a:t>Department of Applied Mathematics and Applied Physics, University of Cambridge</a:t>
            </a:r>
          </a:p>
        </p:txBody>
      </p:sp>
      <p:sp>
        <p:nvSpPr>
          <p:cNvPr id="4" name="TextBox 3"/>
          <p:cNvSpPr txBox="1"/>
          <p:nvPr/>
        </p:nvSpPr>
        <p:spPr>
          <a:xfrm>
            <a:off x="1524000" y="5864352"/>
            <a:ext cx="9144000" cy="430887"/>
          </a:xfrm>
          <a:prstGeom prst="rect">
            <a:avLst/>
          </a:prstGeom>
          <a:noFill/>
        </p:spPr>
        <p:txBody>
          <a:bodyPr wrap="square" rtlCol="0">
            <a:spAutoFit/>
          </a:bodyPr>
          <a:lstStyle/>
          <a:p>
            <a:pPr algn="r"/>
            <a:r>
              <a:rPr lang="en-US" altLang="zh-CN" sz="2200" dirty="0" smtClean="0"/>
              <a:t>NIH </a:t>
            </a:r>
            <a:r>
              <a:rPr lang="en-US" altLang="zh-CN" sz="2200" dirty="0"/>
              <a:t>Grant </a:t>
            </a:r>
            <a:r>
              <a:rPr lang="en-US" altLang="zh-CN" sz="2200" dirty="0" smtClean="0"/>
              <a:t>No.4R01HG004842</a:t>
            </a:r>
          </a:p>
        </p:txBody>
      </p:sp>
    </p:spTree>
    <p:extLst>
      <p:ext uri="{BB962C8B-B14F-4D97-AF65-F5344CB8AC3E}">
        <p14:creationId xmlns:p14="http://schemas.microsoft.com/office/powerpoint/2010/main" val="4201971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dirty="0" smtClean="0"/>
                  <a:t>When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=0</m:t>
                    </m:r>
                  </m:oMath>
                </a14:m>
                <a:r>
                  <a:rPr lang="en-US" altLang="zh-CN" dirty="0" smtClean="0"/>
                  <a:t>, the </a:t>
                </a:r>
                <a:r>
                  <a:rPr lang="en-US" altLang="zh-CN" dirty="0" smtClean="0"/>
                  <a:t>equilibrium charge distribution can be worked out by subtract a charged disc from a flat plane in the linear regime</a:t>
                </a:r>
              </a:p>
              <a:p>
                <a:r>
                  <a:rPr lang="en-US" altLang="zh-CN" dirty="0" smtClean="0"/>
                  <a:t>The electric body force, under weak field assumption, is </a:t>
                </a:r>
                <a14:m>
                  <m:oMath xmlns:m="http://schemas.openxmlformats.org/officeDocument/2006/math">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0</m:t>
                        </m:r>
                      </m:sub>
                    </m:sSub>
                    <m:r>
                      <a:rPr lang="en-US" altLang="zh-CN" b="0" i="0" smtClean="0">
                        <a:latin typeface="Cambria Math" panose="02040503050406030204" pitchFamily="18" charset="0"/>
                      </a:rPr>
                      <m:t>𝛻</m:t>
                    </m:r>
                    <m:r>
                      <a:rPr lang="en-US" altLang="zh-CN" b="0" i="1" smtClean="0">
                        <a:latin typeface="Cambria Math" panose="02040503050406030204" pitchFamily="18" charset="0"/>
                      </a:rPr>
                      <m:t>𝜒</m:t>
                    </m:r>
                  </m:oMath>
                </a14:m>
                <a:endParaRPr lang="en-US" altLang="zh-CN" dirty="0" smtClean="0"/>
              </a:p>
              <a:p>
                <a:r>
                  <a:rPr lang="en-US" altLang="zh-CN" dirty="0" smtClean="0"/>
                  <a:t>Using reciprocal theorem, volumetric flow rate can be presented as an integral over the fluid domain</a:t>
                </a:r>
              </a:p>
              <a:p>
                <a:r>
                  <a:rPr lang="en-US" altLang="zh-CN" dirty="0" smtClean="0"/>
                  <a:t>Model agrees with full numerical simulation</a:t>
                </a:r>
              </a:p>
              <a:p>
                <a:r>
                  <a:rPr lang="en-US" altLang="zh-CN" dirty="0" smtClean="0"/>
                  <a:t>Electroosmotic access resistance can be defined</a:t>
                </a:r>
              </a:p>
              <a:p>
                <a:r>
                  <a:rPr lang="en-US" altLang="zh-CN" dirty="0" smtClean="0"/>
                  <a:t>For finite </a:t>
                </a:r>
                <a14:m>
                  <m:oMath xmlns:m="http://schemas.openxmlformats.org/officeDocument/2006/math">
                    <m:r>
                      <a:rPr lang="en-US" altLang="zh-CN" b="0" i="1" smtClean="0">
                        <a:latin typeface="Cambria Math" panose="02040503050406030204" pitchFamily="18" charset="0"/>
                      </a:rPr>
                      <m:t>h</m:t>
                    </m:r>
                  </m:oMath>
                </a14:m>
                <a:r>
                  <a:rPr lang="en-US" altLang="zh-CN" dirty="0" smtClean="0"/>
                  <a:t>, see our Langmuir paper</a:t>
                </a:r>
              </a:p>
              <a:p>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zh-CN" altLang="en-US">
                    <a:noFill/>
                  </a:rPr>
                  <a:t> </a:t>
                </a:r>
              </a:p>
            </p:txBody>
          </p:sp>
        </mc:Fallback>
      </mc:AlternateContent>
      <p:sp>
        <p:nvSpPr>
          <p:cNvPr id="5" name="TextBox 4"/>
          <p:cNvSpPr txBox="1"/>
          <p:nvPr/>
        </p:nvSpPr>
        <p:spPr>
          <a:xfrm>
            <a:off x="838200" y="5850235"/>
            <a:ext cx="10515600" cy="923330"/>
          </a:xfrm>
          <a:prstGeom prst="rect">
            <a:avLst/>
          </a:prstGeom>
          <a:noFill/>
        </p:spPr>
        <p:txBody>
          <a:bodyPr wrap="square" rtlCol="0">
            <a:spAutoFit/>
          </a:bodyPr>
          <a:lstStyle/>
          <a:p>
            <a:r>
              <a:rPr lang="en-US" altLang="zh-CN" dirty="0" smtClean="0"/>
              <a:t>References</a:t>
            </a:r>
          </a:p>
          <a:p>
            <a:r>
              <a:rPr lang="en-US" altLang="zh-CN" dirty="0"/>
              <a:t>Journal of Fluid Mechanics </a:t>
            </a:r>
            <a:r>
              <a:rPr lang="en-US" altLang="zh-CN" b="1" dirty="0"/>
              <a:t>749</a:t>
            </a:r>
            <a:r>
              <a:rPr lang="en-US" altLang="zh-CN" dirty="0"/>
              <a:t>, </a:t>
            </a:r>
            <a:r>
              <a:rPr lang="en-US" altLang="zh-CN" dirty="0" smtClean="0"/>
              <a:t>167-183;</a:t>
            </a:r>
          </a:p>
          <a:p>
            <a:r>
              <a:rPr lang="en-US" altLang="zh-CN" dirty="0" smtClean="0"/>
              <a:t>Langmuir </a:t>
            </a:r>
            <a:r>
              <a:rPr lang="en-US" altLang="zh-CN" b="1" dirty="0" smtClean="0"/>
              <a:t>30</a:t>
            </a:r>
            <a:r>
              <a:rPr lang="en-US" altLang="zh-CN" dirty="0" smtClean="0"/>
              <a:t> (31), 9261-9272;</a:t>
            </a:r>
          </a:p>
        </p:txBody>
      </p:sp>
    </p:spTree>
    <p:extLst>
      <p:ext uri="{BB962C8B-B14F-4D97-AF65-F5344CB8AC3E}">
        <p14:creationId xmlns:p14="http://schemas.microsoft.com/office/powerpoint/2010/main" val="1948245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Nanopore in a zero-thickness membrane</a:t>
            </a:r>
            <a:endParaRPr lang="zh-CN" altLang="en-US" dirty="0"/>
          </a:p>
        </p:txBody>
      </p:sp>
      <p:pic>
        <p:nvPicPr>
          <p:cNvPr id="4"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999" y="1241425"/>
            <a:ext cx="6335999" cy="57600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902199" y="1418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902199" y="1418892"/>
                <a:ext cx="2387600" cy="430887"/>
              </a:xfrm>
              <a:prstGeom prst="rect">
                <a:avLst/>
              </a:prstGeom>
              <a:blipFill rotWithShape="0">
                <a:blip r:embed="rId4"/>
                <a:stretch>
                  <a:fillRect b="-1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902199" y="6371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4902199" y="6371892"/>
                <a:ext cx="2387600" cy="430887"/>
              </a:xfrm>
              <a:prstGeom prst="rect">
                <a:avLst/>
              </a:prstGeom>
              <a:blipFill rotWithShape="0">
                <a:blip r:embed="rId5"/>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35598" y="2664524"/>
                <a:ext cx="1320800" cy="430887"/>
              </a:xfrm>
              <a:prstGeom prst="rect">
                <a:avLst/>
              </a:prstGeom>
              <a:noFill/>
            </p:spPr>
            <p:txBody>
              <a:bodyPr wrap="square" rtlCol="0">
                <a:spAutoFit/>
              </a:bodyPr>
              <a:lstStyle/>
              <a:p>
                <a:pPr algn="ctr"/>
                <a14:m>
                  <m:oMath xmlns:m="http://schemas.openxmlformats.org/officeDocument/2006/math">
                    <m:r>
                      <a:rPr lang="en-US" altLang="zh-CN" sz="2200" b="0" i="1" smtClean="0">
                        <a:latin typeface="Cambria Math" panose="02040503050406030204" pitchFamily="18" charset="0"/>
                      </a:rPr>
                      <m:t>𝑄</m:t>
                    </m:r>
                  </m:oMath>
                </a14:m>
                <a:r>
                  <a:rPr lang="en-US" altLang="zh-CN" sz="2200" dirty="0" smtClean="0"/>
                  <a:t>, </a:t>
                </a:r>
                <a14:m>
                  <m:oMath xmlns:m="http://schemas.openxmlformats.org/officeDocument/2006/math">
                    <m:r>
                      <a:rPr lang="en-US" altLang="zh-CN" sz="2200" b="0" i="1" smtClean="0">
                        <a:latin typeface="Cambria Math" panose="02040503050406030204" pitchFamily="18" charset="0"/>
                      </a:rPr>
                      <m:t>𝐼</m:t>
                    </m:r>
                  </m:oMath>
                </a14:m>
                <a:endParaRPr lang="zh-CN" alt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5435598" y="2664524"/>
                <a:ext cx="1320800" cy="430887"/>
              </a:xfrm>
              <a:prstGeom prst="rect">
                <a:avLst/>
              </a:prstGeom>
              <a:blipFill rotWithShape="0">
                <a:blip r:embed="rId6"/>
                <a:stretch>
                  <a:fillRect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1792" y="2194560"/>
                <a:ext cx="2889504" cy="20832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r>
                            <a:rPr lang="en-US" altLang="zh-CN" sz="2200" b="0" i="1" smtClean="0">
                              <a:latin typeface="Cambria Math" panose="02040503050406030204" pitchFamily="18" charset="0"/>
                            </a:rPr>
                            <m:t>𝑅</m:t>
                          </m:r>
                        </m:den>
                      </m:f>
                    </m:oMath>
                  </m:oMathPara>
                </a14:m>
                <a:endParaRPr lang="en-US" altLang="zh-CN" sz="2200" dirty="0" smtClean="0"/>
              </a:p>
              <a:p>
                <a:pPr algn="ctr"/>
                <a14:m>
                  <m:oMath xmlns:m="http://schemas.openxmlformats.org/officeDocument/2006/math">
                    <m:r>
                      <a:rPr lang="en-US" altLang="zh-CN" sz="2200" b="0" i="1" smtClean="0">
                        <a:latin typeface="Cambria Math" panose="02040503050406030204" pitchFamily="18" charset="0"/>
                      </a:rPr>
                      <m:t>𝑅</m:t>
                    </m:r>
                  </m:oMath>
                </a14:m>
                <a:r>
                  <a:rPr lang="zh-CN" altLang="en-US" sz="2200" dirty="0" smtClean="0"/>
                  <a:t> </a:t>
                </a:r>
                <a:r>
                  <a:rPr lang="en-US" altLang="zh-CN" sz="2200" dirty="0" smtClean="0"/>
                  <a:t>– access resistance</a:t>
                </a:r>
              </a:p>
              <a:p>
                <a:pPr algn="ctr"/>
                <a:endParaRPr lang="en-US" altLang="zh-CN" sz="2200" dirty="0"/>
              </a:p>
              <a:p>
                <a:pPr algn="ctr"/>
                <a:r>
                  <a:rPr lang="en-US" altLang="zh-CN" sz="2200" b="0" dirty="0" smtClean="0"/>
                  <a:t>How is </a:t>
                </a:r>
                <a14:m>
                  <m:oMath xmlns:m="http://schemas.openxmlformats.org/officeDocument/2006/math">
                    <m:r>
                      <a:rPr lang="en-US" altLang="zh-CN" sz="2200" b="0" i="1" smtClean="0">
                        <a:latin typeface="Cambria Math" panose="02040503050406030204" pitchFamily="18" charset="0"/>
                      </a:rPr>
                      <m:t>𝑄</m:t>
                    </m:r>
                  </m:oMath>
                </a14:m>
                <a:r>
                  <a:rPr lang="zh-CN" altLang="en-US" sz="2200" dirty="0" smtClean="0"/>
                  <a:t> </a:t>
                </a:r>
                <a:r>
                  <a:rPr lang="en-US" altLang="zh-CN" sz="2200" dirty="0" smtClean="0"/>
                  <a:t>and </a:t>
                </a: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oMath>
                </a14:m>
                <a:r>
                  <a:rPr lang="zh-CN" altLang="en-US" sz="2200" dirty="0" smtClean="0"/>
                  <a:t> </a:t>
                </a:r>
                <a:r>
                  <a:rPr lang="en-US" altLang="zh-CN" sz="2200" dirty="0" smtClean="0"/>
                  <a:t>related?</a:t>
                </a:r>
                <a:endParaRPr lang="zh-CN" altLang="en-US" sz="2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21792" y="2194560"/>
                <a:ext cx="2889504" cy="2083263"/>
              </a:xfrm>
              <a:prstGeom prst="rect">
                <a:avLst/>
              </a:prstGeom>
              <a:blipFill rotWithShape="0">
                <a:blip r:embed="rId7"/>
                <a:stretch>
                  <a:fillRect b="-46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199619" y="3846624"/>
                <a:ext cx="95937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𝜎</m:t>
                          </m:r>
                        </m:e>
                        <m:sub>
                          <m:r>
                            <a:rPr lang="en-US" altLang="zh-CN" sz="2200" b="0" i="1" smtClean="0">
                              <a:solidFill>
                                <a:srgbClr val="FF0000"/>
                              </a:solidFill>
                              <a:latin typeface="Cambria Math" panose="02040503050406030204" pitchFamily="18" charset="0"/>
                            </a:rPr>
                            <m:t>𝑚</m:t>
                          </m:r>
                        </m:sub>
                      </m:sSub>
                    </m:oMath>
                  </m:oMathPara>
                </a14:m>
                <a:endParaRPr lang="zh-CN" altLang="en-US" sz="2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199619" y="3846624"/>
                <a:ext cx="959370" cy="430887"/>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690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6358325" y="2266862"/>
            <a:ext cx="2608290" cy="324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19" name="Rounded Rectangle 18"/>
          <p:cNvSpPr/>
          <p:nvPr/>
        </p:nvSpPr>
        <p:spPr>
          <a:xfrm>
            <a:off x="2953058" y="2266862"/>
            <a:ext cx="2608290" cy="324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altLang="zh-CN" dirty="0" smtClean="0"/>
                  <a:t>Equilibrium charge cloud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r>
                      <a:rPr lang="en-US" altLang="zh-CN" b="0" i="1" smtClean="0">
                        <a:latin typeface="Cambria Math" panose="02040503050406030204" pitchFamily="18" charset="0"/>
                      </a:rPr>
                      <m:t>=0</m:t>
                    </m:r>
                  </m:oMath>
                </a14:m>
                <a:r>
                  <a:rPr lang="en-US" altLang="zh-CN" dirty="0" smtClean="0"/>
                  <a:t>)</a:t>
                </a:r>
                <a:endParaRPr lang="zh-CN"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zh-CN" altLang="en-US">
                    <a:noFill/>
                  </a:rPr>
                  <a:t> </a:t>
                </a:r>
              </a:p>
            </p:txBody>
          </p:sp>
        </mc:Fallback>
      </mc:AlternateContent>
      <p:cxnSp>
        <p:nvCxnSpPr>
          <p:cNvPr id="5" name="Straight Connector 4"/>
          <p:cNvCxnSpPr/>
          <p:nvPr/>
        </p:nvCxnSpPr>
        <p:spPr>
          <a:xfrm>
            <a:off x="2833138" y="2429201"/>
            <a:ext cx="25932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93236" y="2429201"/>
            <a:ext cx="259329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0"/>
          </p:cNvCxnSpPr>
          <p:nvPr/>
        </p:nvCxnSpPr>
        <p:spPr>
          <a:xfrm>
            <a:off x="7662470" y="2266862"/>
            <a:ext cx="0" cy="1623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7332685" y="1875203"/>
                <a:ext cx="9144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𝜅</m:t>
                          </m:r>
                        </m:e>
                        <m:sup>
                          <m:r>
                            <a:rPr lang="en-US" altLang="zh-CN" sz="2200" b="0" i="1" smtClean="0">
                              <a:latin typeface="Cambria Math" panose="02040503050406030204" pitchFamily="18" charset="0"/>
                            </a:rPr>
                            <m:t>−1</m:t>
                          </m:r>
                        </m:sup>
                      </m:sSup>
                    </m:oMath>
                  </m:oMathPara>
                </a14:m>
                <a:endParaRPr lang="zh-CN" altLang="en-US" sz="2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7332685" y="1875203"/>
                <a:ext cx="914400" cy="430887"/>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25" name="Straight Arrow Connector 24"/>
          <p:cNvCxnSpPr/>
          <p:nvPr/>
        </p:nvCxnSpPr>
        <p:spPr>
          <a:xfrm flipV="1">
            <a:off x="2666996" y="1589752"/>
            <a:ext cx="0" cy="839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2128599" y="1375898"/>
                <a:ext cx="82445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𝑧</m:t>
                      </m:r>
                    </m:oMath>
                  </m:oMathPara>
                </a14:m>
                <a:endParaRPr lang="zh-CN" alt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128599" y="1375898"/>
                <a:ext cx="824459"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27" name="Rectangle 26"/>
          <p:cNvSpPr/>
          <p:nvPr/>
        </p:nvSpPr>
        <p:spPr>
          <a:xfrm>
            <a:off x="2833138" y="2995485"/>
            <a:ext cx="6253397" cy="23159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28" name="Oval 27"/>
          <p:cNvSpPr/>
          <p:nvPr/>
        </p:nvSpPr>
        <p:spPr>
          <a:xfrm>
            <a:off x="5426436" y="3620075"/>
            <a:ext cx="1066799" cy="10667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200"/>
          </a:p>
        </p:txBody>
      </p:sp>
      <p:cxnSp>
        <p:nvCxnSpPr>
          <p:cNvPr id="32" name="Straight Arrow Connector 31"/>
          <p:cNvCxnSpPr/>
          <p:nvPr/>
        </p:nvCxnSpPr>
        <p:spPr>
          <a:xfrm>
            <a:off x="5950467" y="4153474"/>
            <a:ext cx="8157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6766182" y="3968808"/>
                <a:ext cx="452204"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𝑟</m:t>
                      </m:r>
                    </m:oMath>
                  </m:oMathPara>
                </a14:m>
                <a:endParaRPr lang="zh-CN" altLang="en-US" sz="2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766182" y="3968808"/>
                <a:ext cx="452204" cy="43088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582707" y="5585767"/>
                <a:ext cx="8754256" cy="8275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𝜌</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e>
                      </m:d>
                      <m:r>
                        <a:rPr lang="en-US" altLang="zh-CN" sz="2200" b="0" i="1" smtClean="0">
                          <a:latin typeface="Cambria Math" panose="02040503050406030204" pitchFamily="18" charset="0"/>
                        </a:rPr>
                        <m:t>𝜅</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𝑒</m:t>
                          </m:r>
                        </m:e>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𝑧</m:t>
                          </m:r>
                        </m:sup>
                      </m:sSup>
                      <m:r>
                        <a:rPr lang="en-US" altLang="zh-CN" sz="2200" b="0" i="1" smtClean="0">
                          <a:latin typeface="Cambria Math" panose="02040503050406030204" pitchFamily="18" charset="0"/>
                        </a:rPr>
                        <m:t>−</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e>
                      </m:d>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𝜅</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𝑎</m:t>
                      </m:r>
                      <m:nary>
                        <m:naryPr>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m:t>
                          </m:r>
                        </m:sup>
                        <m:e>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𝐽</m:t>
                                  </m:r>
                                </m:e>
                                <m:sub>
                                  <m:r>
                                    <a:rPr lang="en-US" altLang="zh-CN" sz="2200" b="0" i="1" smtClean="0">
                                      <a:latin typeface="Cambria Math" panose="02040503050406030204" pitchFamily="18" charset="0"/>
                                    </a:rPr>
                                    <m:t>1</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𝑎𝑠</m:t>
                                  </m:r>
                                </m:e>
                              </m:d>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𝐽</m:t>
                                  </m:r>
                                </m:e>
                                <m:sub>
                                  <m:r>
                                    <a:rPr lang="en-US" altLang="zh-CN" sz="2200" b="0" i="1" smtClean="0">
                                      <a:latin typeface="Cambria Math" panose="02040503050406030204" pitchFamily="18" charset="0"/>
                                    </a:rPr>
                                    <m:t>0</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𝑟𝑠</m:t>
                                  </m:r>
                                </m:e>
                              </m:d>
                            </m:num>
                            <m:den>
                              <m:sSup>
                                <m:sSupPr>
                                  <m:ctrlPr>
                                    <a:rPr lang="en-US" altLang="zh-CN" sz="2200" b="0" i="1" smtClean="0">
                                      <a:latin typeface="Cambria Math" panose="02040503050406030204" pitchFamily="18" charset="0"/>
                                    </a:rPr>
                                  </m:ctrlPr>
                                </m:sSupPr>
                                <m:e>
                                  <m:d>
                                    <m:dPr>
                                      <m:ctrlPr>
                                        <a:rPr lang="en-US" altLang="zh-CN" sz="2200" b="0" i="1" smtClean="0">
                                          <a:latin typeface="Cambria Math" panose="02040503050406030204" pitchFamily="18" charset="0"/>
                                        </a:rPr>
                                      </m:ctrlPr>
                                    </m:dPr>
                                    <m:e>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𝜅</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𝑠</m:t>
                                          </m:r>
                                        </m:e>
                                        <m:sup>
                                          <m:r>
                                            <a:rPr lang="en-US" altLang="zh-CN" sz="2200" b="0" i="1" smtClean="0">
                                              <a:latin typeface="Cambria Math" panose="02040503050406030204" pitchFamily="18" charset="0"/>
                                            </a:rPr>
                                            <m:t>2</m:t>
                                          </m:r>
                                        </m:sup>
                                      </m:sSup>
                                    </m:e>
                                  </m:d>
                                </m:e>
                                <m:sup>
                                  <m:r>
                                    <a:rPr lang="en-US" altLang="zh-CN" sz="2200" b="0" i="1" smtClean="0">
                                      <a:latin typeface="Cambria Math" panose="02040503050406030204" pitchFamily="18" charset="0"/>
                                    </a:rPr>
                                    <m:t>1/2</m:t>
                                  </m:r>
                                </m:sup>
                              </m:sSup>
                            </m:den>
                          </m:f>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𝑒</m:t>
                              </m:r>
                            </m:e>
                            <m: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d>
                                    <m:dPr>
                                      <m:ctrlPr>
                                        <a:rPr lang="en-US" altLang="zh-CN" sz="2200" b="0" i="1" smtClean="0">
                                          <a:latin typeface="Cambria Math" panose="02040503050406030204" pitchFamily="18" charset="0"/>
                                        </a:rPr>
                                      </m:ctrlPr>
                                    </m:dPr>
                                    <m:e>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𝜅</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𝑠</m:t>
                                          </m:r>
                                        </m:e>
                                        <m:sup>
                                          <m:r>
                                            <a:rPr lang="en-US" altLang="zh-CN" sz="2200" b="0" i="1" smtClean="0">
                                              <a:latin typeface="Cambria Math" panose="02040503050406030204" pitchFamily="18" charset="0"/>
                                            </a:rPr>
                                            <m:t>2</m:t>
                                          </m:r>
                                        </m:sup>
                                      </m:sSup>
                                    </m:e>
                                  </m:d>
                                </m:e>
                                <m:sup>
                                  <m:r>
                                    <a:rPr lang="en-US" altLang="zh-CN" sz="2200" b="0" i="1" smtClean="0">
                                      <a:latin typeface="Cambria Math" panose="02040503050406030204" pitchFamily="18" charset="0"/>
                                    </a:rPr>
                                    <m:t>1/2</m:t>
                                  </m:r>
                                </m:sup>
                              </m:sSup>
                              <m:r>
                                <a:rPr lang="en-US" altLang="zh-CN" sz="2200" b="0" i="1" smtClean="0">
                                  <a:latin typeface="Cambria Math" panose="02040503050406030204" pitchFamily="18" charset="0"/>
                                </a:rPr>
                                <m:t>𝑧</m:t>
                              </m:r>
                            </m:sup>
                          </m:sSup>
                          <m:r>
                            <a:rPr lang="en-US" altLang="zh-CN" sz="2200" b="0" i="1" smtClean="0">
                              <a:latin typeface="Cambria Math" panose="02040503050406030204" pitchFamily="18" charset="0"/>
                            </a:rPr>
                            <m:t>𝑑𝑠</m:t>
                          </m:r>
                        </m:e>
                      </m:nary>
                    </m:oMath>
                  </m:oMathPara>
                </a14:m>
                <a:endParaRPr lang="zh-CN" altLang="en-US" sz="22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582707" y="5585767"/>
                <a:ext cx="8754256" cy="827534"/>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36" name="Straight Arrow Connector 35"/>
          <p:cNvCxnSpPr>
            <a:stCxn id="28" idx="1"/>
            <a:endCxn id="28" idx="5"/>
          </p:cNvCxnSpPr>
          <p:nvPr/>
        </p:nvCxnSpPr>
        <p:spPr>
          <a:xfrm>
            <a:off x="5582665" y="3776304"/>
            <a:ext cx="754341" cy="75434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5378737" y="4048789"/>
                <a:ext cx="77565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378737" y="4048789"/>
                <a:ext cx="775658" cy="430887"/>
              </a:xfrm>
              <a:prstGeom prst="rect">
                <a:avLst/>
              </a:prstGeom>
              <a:blipFill rotWithShape="0">
                <a:blip r:embed="rId8"/>
                <a:stretch>
                  <a:fillRect/>
                </a:stretch>
              </a:blipFill>
            </p:spPr>
            <p:txBody>
              <a:bodyPr/>
              <a:lstStyle/>
              <a:p>
                <a:r>
                  <a:rPr lang="zh-CN" altLang="en-US">
                    <a:noFill/>
                  </a:rPr>
                  <a:t> </a:t>
                </a:r>
              </a:p>
            </p:txBody>
          </p:sp>
        </mc:Fallback>
      </mc:AlternateContent>
      <p:sp>
        <p:nvSpPr>
          <p:cNvPr id="38" name="TextBox 37"/>
          <p:cNvSpPr txBox="1"/>
          <p:nvPr/>
        </p:nvSpPr>
        <p:spPr>
          <a:xfrm>
            <a:off x="8575618" y="6472159"/>
            <a:ext cx="3522689" cy="430887"/>
          </a:xfrm>
          <a:prstGeom prst="rect">
            <a:avLst/>
          </a:prstGeom>
          <a:noFill/>
        </p:spPr>
        <p:txBody>
          <a:bodyPr wrap="square" rtlCol="0">
            <a:spAutoFit/>
          </a:bodyPr>
          <a:lstStyle/>
          <a:p>
            <a:pPr algn="r"/>
            <a:r>
              <a:rPr lang="en-US" altLang="zh-CN" sz="2200" dirty="0" smtClean="0"/>
              <a:t>Stone &amp; Sherwood, 1995</a:t>
            </a:r>
            <a:endParaRPr lang="zh-CN" altLang="en-US" sz="2200" dirty="0"/>
          </a:p>
        </p:txBody>
      </p:sp>
    </p:spTree>
    <p:extLst>
      <p:ext uri="{BB962C8B-B14F-4D97-AF65-F5344CB8AC3E}">
        <p14:creationId xmlns:p14="http://schemas.microsoft.com/office/powerpoint/2010/main" val="238454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 presetClass="entr" presetSubtype="4"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500" fill="hold"/>
                                        <p:tgtEl>
                                          <p:spTgt spid="36"/>
                                        </p:tgtEl>
                                        <p:attrNameLst>
                                          <p:attrName>ppt_x</p:attrName>
                                        </p:attrNameLst>
                                      </p:cBhvr>
                                      <p:tavLst>
                                        <p:tav tm="0">
                                          <p:val>
                                            <p:strVal val="#ppt_x"/>
                                          </p:val>
                                        </p:tav>
                                        <p:tav tm="100000">
                                          <p:val>
                                            <p:strVal val="#ppt_x"/>
                                          </p:val>
                                        </p:tav>
                                      </p:tavLst>
                                    </p:anim>
                                    <p:anim calcmode="lin" valueType="num">
                                      <p:cBhvr additive="base">
                                        <p:cTn id="11" dur="500" fill="hold"/>
                                        <p:tgtEl>
                                          <p:spTgt spid="36"/>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ppt_x"/>
                                          </p:val>
                                        </p:tav>
                                        <p:tav tm="100000">
                                          <p:val>
                                            <p:strVal val="#ppt_x"/>
                                          </p:val>
                                        </p:tav>
                                      </p:tavLst>
                                    </p:anim>
                                    <p:anim calcmode="lin" valueType="num">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500" fill="hold"/>
                                        <p:tgtEl>
                                          <p:spTgt spid="32"/>
                                        </p:tgtEl>
                                        <p:attrNameLst>
                                          <p:attrName>ppt_x</p:attrName>
                                        </p:attrNameLst>
                                      </p:cBhvr>
                                      <p:tavLst>
                                        <p:tav tm="0">
                                          <p:val>
                                            <p:strVal val="#ppt_x"/>
                                          </p:val>
                                        </p:tav>
                                        <p:tav tm="100000">
                                          <p:val>
                                            <p:strVal val="#ppt_x"/>
                                          </p:val>
                                        </p:tav>
                                      </p:tavLst>
                                    </p:anim>
                                    <p:anim calcmode="lin" valueType="num">
                                      <p:cBhvr additive="base">
                                        <p:cTn id="19" dur="500" fill="hold"/>
                                        <p:tgtEl>
                                          <p:spTgt spid="3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fill="hold"/>
                                        <p:tgtEl>
                                          <p:spTgt spid="34"/>
                                        </p:tgtEl>
                                        <p:attrNameLst>
                                          <p:attrName>ppt_x</p:attrName>
                                        </p:attrNameLst>
                                      </p:cBhvr>
                                      <p:tavLst>
                                        <p:tav tm="0">
                                          <p:val>
                                            <p:strVal val="#ppt_x"/>
                                          </p:val>
                                        </p:tav>
                                        <p:tav tm="100000">
                                          <p:val>
                                            <p:strVal val="#ppt_x"/>
                                          </p:val>
                                        </p:tav>
                                      </p:tavLst>
                                    </p:anim>
                                    <p:anim calcmode="lin" valueType="num">
                                      <p:cBhvr additive="base">
                                        <p:cTn id="3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Electric force – an asymptotic expansion</a:t>
            </a:r>
            <a:endParaRPr lang="zh-CN" altLang="en-US" dirty="0"/>
          </a:p>
        </p:txBody>
      </p:sp>
      <p:pic>
        <p:nvPicPr>
          <p:cNvPr id="4"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999" y="1241425"/>
            <a:ext cx="6335999" cy="57600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902199" y="1418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902199" y="1418892"/>
                <a:ext cx="2387600" cy="430887"/>
              </a:xfrm>
              <a:prstGeom prst="rect">
                <a:avLst/>
              </a:prstGeom>
              <a:blipFill rotWithShape="0">
                <a:blip r:embed="rId4"/>
                <a:stretch>
                  <a:fillRect b="-1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902199" y="6371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4902199" y="6371892"/>
                <a:ext cx="2387600" cy="430887"/>
              </a:xfrm>
              <a:prstGeom prst="rect">
                <a:avLst/>
              </a:prstGeom>
              <a:blipFill rotWithShape="0">
                <a:blip r:embed="rId5"/>
                <a:stretch>
                  <a:fillRect b="-15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34715" y="1690688"/>
                <a:ext cx="3252865" cy="25004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𝛽</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r>
                            <a:rPr lang="en-US" altLang="zh-CN" sz="2200" b="0" i="1" smtClean="0">
                              <a:latin typeface="Cambria Math" panose="02040503050406030204" pitchFamily="18" charset="0"/>
                            </a:rPr>
                            <m:t>𝜁</m:t>
                          </m:r>
                        </m:den>
                      </m:f>
                      <m:r>
                        <a:rPr lang="en-US" altLang="zh-CN" sz="2200" b="0" i="1" smtClean="0">
                          <a:latin typeface="Cambria Math" panose="02040503050406030204" pitchFamily="18" charset="0"/>
                        </a:rPr>
                        <m:t>≪1</m:t>
                      </m:r>
                    </m:oMath>
                  </m:oMathPara>
                </a14:m>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𝛽</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oMath>
                  </m:oMathPara>
                </a14:m>
                <a:endParaRPr lang="en-US" altLang="zh-CN" sz="2200" dirty="0" smtClean="0"/>
              </a:p>
              <a:p>
                <a:pPr/>
                <a14:m>
                  <m:oMathPara xmlns:m="http://schemas.openxmlformats.org/officeDocument/2006/math">
                    <m:oMathParaPr>
                      <m:jc m:val="centerGroup"/>
                    </m:oMathParaPr>
                    <m:oMath xmlns:m="http://schemas.openxmlformats.org/officeDocument/2006/math">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𝑛</m:t>
                          </m:r>
                        </m:e>
                        <m:sup>
                          <m:r>
                            <a:rPr lang="en-US" altLang="zh-CN" sz="2200" b="0" i="1" smtClean="0">
                              <a:latin typeface="Cambria Math" panose="02040503050406030204" pitchFamily="18" charset="0"/>
                            </a:rPr>
                            <m:t>𝑖</m:t>
                          </m:r>
                        </m:sup>
                      </m:sSup>
                      <m:r>
                        <a:rPr lang="en-US" altLang="zh-CN" sz="2200" b="0" i="1" smtClean="0">
                          <a:latin typeface="Cambria Math" panose="02040503050406030204" pitchFamily="18" charset="0"/>
                        </a:rPr>
                        <m:t>=</m:t>
                      </m:r>
                      <m:sSubSup>
                        <m:sSubSupPr>
                          <m:ctrlPr>
                            <a:rPr lang="en-US" altLang="zh-CN" sz="2200" b="0" i="1" smtClean="0">
                              <a:latin typeface="Cambria Math" panose="02040503050406030204" pitchFamily="18" charset="0"/>
                            </a:rPr>
                          </m:ctrlPr>
                        </m:sSubSupPr>
                        <m:e>
                          <m:r>
                            <a:rPr lang="en-US" altLang="zh-CN" sz="2200" b="0" i="1" smtClean="0">
                              <a:latin typeface="Cambria Math" panose="02040503050406030204" pitchFamily="18" charset="0"/>
                            </a:rPr>
                            <m:t>𝑛</m:t>
                          </m:r>
                        </m:e>
                        <m:sub>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𝑖</m:t>
                          </m:r>
                        </m:sup>
                      </m:sSub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𝛽</m:t>
                      </m:r>
                      <m:sSubSup>
                        <m:sSubSupPr>
                          <m:ctrlPr>
                            <a:rPr lang="en-US" altLang="zh-CN" sz="2200" b="0" i="1" smtClean="0">
                              <a:latin typeface="Cambria Math" panose="02040503050406030204" pitchFamily="18" charset="0"/>
                            </a:rPr>
                          </m:ctrlPr>
                        </m:sSubSupPr>
                        <m:e>
                          <m:r>
                            <a:rPr lang="en-US" altLang="zh-CN" sz="2200" b="0" i="1" smtClean="0">
                              <a:latin typeface="Cambria Math" panose="02040503050406030204" pitchFamily="18" charset="0"/>
                            </a:rPr>
                            <m:t>𝑛</m:t>
                          </m:r>
                        </m:e>
                        <m:sub>
                          <m:r>
                            <a:rPr lang="en-US" altLang="zh-CN" sz="2200" b="0" i="1" smtClean="0">
                              <a:latin typeface="Cambria Math" panose="02040503050406030204" pitchFamily="18" charset="0"/>
                            </a:rPr>
                            <m:t>1</m:t>
                          </m:r>
                        </m:sub>
                        <m:sup>
                          <m:r>
                            <a:rPr lang="en-US" altLang="zh-CN" sz="2200" b="0" i="1" smtClean="0">
                              <a:latin typeface="Cambria Math" panose="02040503050406030204" pitchFamily="18" charset="0"/>
                            </a:rPr>
                            <m:t>𝑖</m:t>
                          </m:r>
                        </m:sup>
                      </m:sSubSup>
                      <m:r>
                        <a:rPr lang="en-US" altLang="zh-CN" sz="2200" b="0" i="1" smtClean="0">
                          <a:latin typeface="Cambria Math" panose="02040503050406030204" pitchFamily="18" charset="0"/>
                        </a:rPr>
                        <m:t>+…</m:t>
                      </m:r>
                    </m:oMath>
                  </m:oMathPara>
                </a14:m>
                <a:endParaRPr lang="en-US" altLang="zh-CN" sz="2200" b="0" dirty="0" smtClean="0"/>
              </a:p>
              <a:p>
                <a:pPr/>
                <a14:m>
                  <m:oMathPara xmlns:m="http://schemas.openxmlformats.org/officeDocument/2006/math">
                    <m:oMathParaPr>
                      <m:jc m:val="centerGroup"/>
                    </m:oMathParaPr>
                    <m:oMath xmlns:m="http://schemas.openxmlformats.org/officeDocument/2006/math">
                      <m:r>
                        <a:rPr lang="en-US" altLang="zh-CN" sz="2200" b="1" i="1" smtClean="0">
                          <a:latin typeface="Cambria Math" panose="02040503050406030204" pitchFamily="18" charset="0"/>
                        </a:rPr>
                        <m:t>𝒖</m:t>
                      </m:r>
                      <m:r>
                        <a:rPr lang="en-US" altLang="zh-CN" sz="2200" b="0" i="1" smtClean="0">
                          <a:latin typeface="Cambria Math" panose="02040503050406030204" pitchFamily="18" charset="0"/>
                        </a:rPr>
                        <m:t>=</m:t>
                      </m:r>
                      <m:r>
                        <a:rPr lang="en-US" altLang="zh-CN" sz="2200" b="1" i="1" smtClean="0">
                          <a:latin typeface="Cambria Math" panose="02040503050406030204" pitchFamily="18" charset="0"/>
                        </a:rPr>
                        <m:t>𝟎</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𝛽</m:t>
                      </m:r>
                      <m:sSub>
                        <m:sSubPr>
                          <m:ctrlPr>
                            <a:rPr lang="en-US" altLang="zh-CN" sz="2200" b="1" i="1" smtClean="0">
                              <a:latin typeface="Cambria Math" panose="02040503050406030204" pitchFamily="18" charset="0"/>
                            </a:rPr>
                          </m:ctrlPr>
                        </m:sSubPr>
                        <m:e>
                          <m:r>
                            <a:rPr lang="en-US" altLang="zh-CN" sz="2200" b="1" i="1" smtClean="0">
                              <a:latin typeface="Cambria Math" panose="02040503050406030204" pitchFamily="18" charset="0"/>
                            </a:rPr>
                            <m:t>𝒖</m:t>
                          </m:r>
                        </m:e>
                        <m:sub>
                          <m:r>
                            <a:rPr lang="en-US" altLang="zh-CN" sz="2200" b="1" i="1" smtClean="0">
                              <a:latin typeface="Cambria Math" panose="02040503050406030204" pitchFamily="18" charset="0"/>
                            </a:rPr>
                            <m:t>𝟏</m:t>
                          </m:r>
                        </m:sub>
                      </m:sSub>
                      <m:r>
                        <a:rPr lang="en-US" altLang="zh-CN" sz="2200" b="0" i="1" smtClean="0">
                          <a:latin typeface="Cambria Math" panose="02040503050406030204" pitchFamily="18" charset="0"/>
                        </a:rPr>
                        <m:t>+…</m:t>
                      </m:r>
                    </m:oMath>
                  </m:oMathPara>
                </a14:m>
                <a:endParaRPr lang="en-US" altLang="zh-CN" sz="2200" dirty="0" smtClean="0"/>
              </a:p>
              <a:p>
                <a:endParaRPr lang="en-US" altLang="zh-CN" sz="2200" dirty="0"/>
              </a:p>
            </p:txBody>
          </p:sp>
        </mc:Choice>
        <mc:Fallback>
          <p:sp>
            <p:nvSpPr>
              <p:cNvPr id="8" name="TextBox 7"/>
              <p:cNvSpPr txBox="1">
                <a:spLocks noRot="1" noChangeAspect="1" noMove="1" noResize="1" noEditPoints="1" noAdjustHandles="1" noChangeArrowheads="1" noChangeShapeType="1" noTextEdit="1"/>
              </p:cNvSpPr>
              <p:nvPr/>
            </p:nvSpPr>
            <p:spPr>
              <a:xfrm>
                <a:off x="434715" y="1690688"/>
                <a:ext cx="3252865" cy="2500493"/>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019144" y="1690688"/>
                <a:ext cx="4463908" cy="4915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1" i="1" smtClean="0">
                          <a:latin typeface="Cambria Math" panose="02040503050406030204" pitchFamily="18" charset="0"/>
                        </a:rPr>
                        <m:t>𝑭</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𝜌</m:t>
                          </m:r>
                        </m:e>
                        <m:sub>
                          <m:r>
                            <a:rPr lang="en-US" altLang="zh-CN" sz="2200" b="0" i="1" smtClean="0">
                              <a:latin typeface="Cambria Math" panose="02040503050406030204" pitchFamily="18" charset="0"/>
                            </a:rPr>
                            <m:t>0</m:t>
                          </m:r>
                        </m:sub>
                      </m:sSub>
                      <m:r>
                        <a:rPr lang="en-US" altLang="zh-CN" sz="2200" b="0" i="0" smtClean="0">
                          <a:latin typeface="Cambria Math" panose="02040503050406030204" pitchFamily="18" charset="0"/>
                        </a:rPr>
                        <m:t>𝛻</m:t>
                      </m:r>
                      <m:r>
                        <a:rPr lang="en-US" altLang="zh-CN" sz="2200" b="0" i="1" smtClean="0">
                          <a:latin typeface="Cambria Math" panose="02040503050406030204" pitchFamily="18" charset="0"/>
                        </a:rPr>
                        <m:t>𝜒</m:t>
                      </m:r>
                    </m:oMath>
                  </m:oMathPara>
                </a14:m>
                <a:endParaRPr lang="en-US" altLang="zh-CN" sz="2200" dirty="0" smtClean="0"/>
              </a:p>
              <a:p>
                <a:endParaRPr lang="en-US" altLang="zh-CN" sz="22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sz="2200" b="0" i="1" smtClean="0">
                              <a:latin typeface="Cambria Math" panose="02040503050406030204" pitchFamily="18" charset="0"/>
                            </a:rPr>
                          </m:ctrlPr>
                        </m:sSupPr>
                        <m:e>
                          <m:r>
                            <a:rPr lang="en-US" altLang="zh-CN" sz="2200" b="0" i="0" smtClean="0">
                              <a:latin typeface="Cambria Math" panose="02040503050406030204" pitchFamily="18" charset="0"/>
                            </a:rPr>
                            <m:t>𝛻</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𝜒</m:t>
                      </m:r>
                      <m:r>
                        <a:rPr lang="en-US" altLang="zh-CN" sz="2200" b="0" i="1" smtClean="0">
                          <a:latin typeface="Cambria Math" panose="02040503050406030204" pitchFamily="18" charset="0"/>
                        </a:rPr>
                        <m:t>=0</m:t>
                      </m:r>
                    </m:oMath>
                  </m:oMathPara>
                </a14:m>
                <a:endParaRPr lang="en-US" altLang="zh-CN" sz="2200" dirty="0" smtClean="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𝑛</m:t>
                      </m:r>
                      <m:r>
                        <a:rPr lang="en-US" altLang="zh-CN" sz="2200" b="0" i="1" smtClean="0">
                          <a:latin typeface="Cambria Math" panose="02040503050406030204" pitchFamily="18" charset="0"/>
                        </a:rPr>
                        <m:t>⋅</m:t>
                      </m:r>
                      <m:r>
                        <a:rPr lang="en-US" altLang="zh-CN" sz="2200" b="0" i="0" smtClean="0">
                          <a:latin typeface="Cambria Math" panose="02040503050406030204" pitchFamily="18" charset="0"/>
                        </a:rPr>
                        <m:t>𝛻</m:t>
                      </m:r>
                      <m:r>
                        <a:rPr lang="en-US" altLang="zh-CN" sz="2200" b="0" i="1" smtClean="0">
                          <a:latin typeface="Cambria Math" panose="02040503050406030204" pitchFamily="18" charset="0"/>
                        </a:rPr>
                        <m:t>𝜒</m:t>
                      </m:r>
                      <m:r>
                        <a:rPr lang="en-US" altLang="zh-CN" sz="2200" b="0" i="1" smtClean="0">
                          <a:latin typeface="Cambria Math" panose="02040503050406030204" pitchFamily="18" charset="0"/>
                        </a:rPr>
                        <m:t>=0</m:t>
                      </m:r>
                    </m:oMath>
                  </m:oMathPara>
                </a14:m>
                <a:endParaRPr lang="en-US" altLang="zh-CN" sz="2200" dirty="0" smtClean="0"/>
              </a:p>
              <a:p>
                <a:endParaRPr lang="en-US" altLang="zh-CN" sz="2200" dirty="0"/>
              </a:p>
              <a:p>
                <a:endParaRPr lang="en-US" altLang="zh-CN" sz="2200" dirty="0"/>
              </a:p>
              <a:p>
                <a:pPr algn="ctr"/>
                <a:endParaRPr lang="en-US" altLang="zh-CN" sz="2200" dirty="0" smtClean="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𝑧</m:t>
                      </m:r>
                      <m:r>
                        <a:rPr lang="en-US" altLang="zh-CN" sz="2200" b="0" i="1" smtClean="0">
                          <a:latin typeface="Cambria Math" panose="02040503050406030204" pitchFamily="18" charset="0"/>
                        </a:rPr>
                        <m:t>=</m:t>
                      </m:r>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asinh</m:t>
                          </m:r>
                        </m:fName>
                        <m:e>
                          <m:r>
                            <a:rPr lang="en-US" altLang="zh-CN" sz="2200" b="0" i="1" smtClean="0">
                              <a:latin typeface="Cambria Math" panose="02040503050406030204" pitchFamily="18" charset="0"/>
                            </a:rPr>
                            <m:t>𝜉</m:t>
                          </m:r>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cos</m:t>
                              </m:r>
                            </m:fName>
                            <m:e>
                              <m:r>
                                <a:rPr lang="en-US" altLang="zh-CN" sz="2200" b="0" i="1" smtClean="0">
                                  <a:latin typeface="Cambria Math" panose="02040503050406030204" pitchFamily="18" charset="0"/>
                                </a:rPr>
                                <m:t>𝜂</m:t>
                              </m:r>
                            </m:e>
                          </m:func>
                        </m:e>
                      </m:func>
                    </m:oMath>
                  </m:oMathPara>
                </a14:m>
                <a:endParaRPr lang="en-US" altLang="zh-CN" sz="2200" b="0" dirty="0" smtClean="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𝑟</m:t>
                      </m:r>
                      <m:r>
                        <a:rPr lang="en-US" altLang="zh-CN" sz="2200" b="0" i="1" smtClean="0">
                          <a:latin typeface="Cambria Math" panose="02040503050406030204" pitchFamily="18" charset="0"/>
                        </a:rPr>
                        <m:t>=</m:t>
                      </m:r>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acosh</m:t>
                          </m:r>
                        </m:fName>
                        <m:e>
                          <m:r>
                            <a:rPr lang="en-US" altLang="zh-CN" sz="2200" b="0" i="1" smtClean="0">
                              <a:latin typeface="Cambria Math" panose="02040503050406030204" pitchFamily="18" charset="0"/>
                            </a:rPr>
                            <m:t>𝜉</m:t>
                          </m:r>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sin</m:t>
                              </m:r>
                            </m:fName>
                            <m:e>
                              <m:r>
                                <a:rPr lang="en-US" altLang="zh-CN" sz="2200" b="0" i="1" smtClean="0">
                                  <a:latin typeface="Cambria Math" panose="02040503050406030204" pitchFamily="18" charset="0"/>
                                </a:rPr>
                                <m:t>𝜂</m:t>
                              </m:r>
                            </m:e>
                          </m:func>
                        </m:e>
                      </m:func>
                    </m:oMath>
                  </m:oMathPara>
                </a14:m>
                <a:endParaRPr lang="en-US" altLang="zh-CN" sz="2200" dirty="0"/>
              </a:p>
              <a:p>
                <a:endParaRPr lang="en-US" altLang="zh-CN" sz="2200" dirty="0" smtClean="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𝜒</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r>
                            <a:rPr lang="en-US" altLang="zh-CN" sz="2200" b="0" i="1" smtClean="0">
                              <a:latin typeface="Cambria Math" panose="02040503050406030204" pitchFamily="18" charset="0"/>
                            </a:rPr>
                            <m:t>2</m:t>
                          </m:r>
                        </m:den>
                      </m:f>
                      <m:d>
                        <m:dPr>
                          <m:begChr m:val="["/>
                          <m:endChr m:val="]"/>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1−</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2</m:t>
                              </m:r>
                            </m:num>
                            <m:den>
                              <m:r>
                                <a:rPr lang="en-US" altLang="zh-CN" sz="2200" b="0" i="1" smtClean="0">
                                  <a:latin typeface="Cambria Math" panose="02040503050406030204" pitchFamily="18" charset="0"/>
                                </a:rPr>
                                <m:t>𝜋</m:t>
                              </m:r>
                            </m:den>
                          </m:f>
                          <m:func>
                            <m:funcPr>
                              <m:ctrlPr>
                                <a:rPr lang="en-US" altLang="zh-CN" sz="2200" b="0" i="1" smtClean="0">
                                  <a:latin typeface="Cambria Math" panose="02040503050406030204" pitchFamily="18" charset="0"/>
                                </a:rPr>
                              </m:ctrlPr>
                            </m:funcPr>
                            <m:fName>
                              <m:sSup>
                                <m:sSupPr>
                                  <m:ctrlPr>
                                    <a:rPr lang="en-US" altLang="zh-CN" sz="2200" b="0" i="1" smtClean="0">
                                      <a:latin typeface="Cambria Math" panose="02040503050406030204" pitchFamily="18" charset="0"/>
                                    </a:rPr>
                                  </m:ctrlPr>
                                </m:sSupPr>
                                <m:e>
                                  <m:r>
                                    <m:rPr>
                                      <m:sty m:val="p"/>
                                    </m:rPr>
                                    <a:rPr lang="en-US" altLang="zh-CN" sz="2200" b="0" i="0" smtClean="0">
                                      <a:latin typeface="Cambria Math" panose="02040503050406030204" pitchFamily="18" charset="0"/>
                                    </a:rPr>
                                    <m:t>tan</m:t>
                                  </m:r>
                                </m:e>
                                <m:sup>
                                  <m:r>
                                    <a:rPr lang="en-US" altLang="zh-CN" sz="2200" b="0" i="1" smtClean="0">
                                      <a:latin typeface="Cambria Math" panose="02040503050406030204" pitchFamily="18" charset="0"/>
                                    </a:rPr>
                                    <m:t>−1</m:t>
                                  </m:r>
                                </m:sup>
                              </m:sSup>
                            </m:fName>
                            <m:e>
                              <m:d>
                                <m:dPr>
                                  <m:ctrlPr>
                                    <a:rPr lang="en-US" altLang="zh-CN" sz="2200" b="0" i="1" smtClean="0">
                                      <a:latin typeface="Cambria Math" panose="02040503050406030204" pitchFamily="18" charset="0"/>
                                    </a:rPr>
                                  </m:ctrlPr>
                                </m:dPr>
                                <m:e>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sinh</m:t>
                                          </m:r>
                                        </m:fName>
                                        <m:e>
                                          <m:r>
                                            <a:rPr lang="en-US" altLang="zh-CN" sz="2200" b="0" i="1" smtClean="0">
                                              <a:latin typeface="Cambria Math" panose="02040503050406030204" pitchFamily="18" charset="0"/>
                                            </a:rPr>
                                            <m:t>𝜉</m:t>
                                          </m:r>
                                        </m:e>
                                      </m:func>
                                    </m:den>
                                  </m:f>
                                </m:e>
                              </m:d>
                            </m:e>
                          </m:func>
                        </m:e>
                      </m:d>
                    </m:oMath>
                  </m:oMathPara>
                </a14:m>
                <a:endParaRPr lang="en-US" altLang="zh-CN" sz="2200" dirty="0" smtClean="0"/>
              </a:p>
              <a:p>
                <a:endParaRPr lang="zh-CN" altLang="en-US" sz="2200" dirty="0"/>
              </a:p>
              <a:p>
                <a:endParaRPr lang="zh-CN" alt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8019144" y="1690688"/>
                <a:ext cx="4463908" cy="4915705"/>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264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Reciprocal theorem</a:t>
            </a:r>
            <a:endParaRPr lang="zh-CN" altLang="en-US" dirty="0"/>
          </a:p>
        </p:txBody>
      </p:sp>
      <p:pic>
        <p:nvPicPr>
          <p:cNvPr id="4"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785" y="1241425"/>
            <a:ext cx="6335999" cy="57600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274985" y="1418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8274985" y="1418892"/>
                <a:ext cx="2387600" cy="430887"/>
              </a:xfrm>
              <a:prstGeom prst="rect">
                <a:avLst/>
              </a:prstGeom>
              <a:blipFill rotWithShape="0">
                <a:blip r:embed="rId4"/>
                <a:stretch>
                  <a:fillRect b="-1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274985" y="6371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8274985" y="6371892"/>
                <a:ext cx="2387600" cy="430887"/>
              </a:xfrm>
              <a:prstGeom prst="rect">
                <a:avLst/>
              </a:prstGeom>
              <a:blipFill rotWithShape="0">
                <a:blip r:embed="rId5"/>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38200" y="1921529"/>
                <a:ext cx="6578852" cy="2845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𝑉</m:t>
                          </m:r>
                        </m:sub>
                        <m:sup/>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𝑢</m:t>
                              </m:r>
                            </m:e>
                            <m:sub>
                              <m:r>
                                <a:rPr lang="en-US" altLang="zh-CN" sz="2200" b="0" i="1" smtClean="0">
                                  <a:latin typeface="Cambria Math" panose="02040503050406030204" pitchFamily="18" charset="0"/>
                                </a:rPr>
                                <m:t>𝑖</m:t>
                              </m:r>
                            </m:sub>
                          </m:sSub>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𝐹</m:t>
                                  </m:r>
                                </m:e>
                              </m:acc>
                            </m:e>
                            <m:sub>
                              <m:r>
                                <m:rPr>
                                  <m:brk m:alnAt="7"/>
                                </m:rPr>
                                <a:rPr lang="en-US" altLang="zh-CN" sz="2200" b="0" i="1" smtClean="0">
                                  <a:latin typeface="Cambria Math" panose="02040503050406030204" pitchFamily="18" charset="0"/>
                                </a:rPr>
                                <m:t>𝑖</m:t>
                              </m:r>
                            </m:sub>
                          </m:sSub>
                        </m:e>
                      </m:nary>
                      <m:r>
                        <a:rPr lang="en-US" altLang="zh-CN" sz="2200" b="0" i="1" smtClean="0">
                          <a:latin typeface="Cambria Math" panose="02040503050406030204" pitchFamily="18" charset="0"/>
                        </a:rPr>
                        <m:t>𝑑𝑉</m:t>
                      </m:r>
                      <m:r>
                        <a:rPr lang="en-US" altLang="zh-CN" sz="2200" b="0" i="1" smtClean="0">
                          <a:latin typeface="Cambria Math" panose="02040503050406030204" pitchFamily="18" charset="0"/>
                        </a:rPr>
                        <m:t>+</m:t>
                      </m:r>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𝑆</m:t>
                          </m:r>
                        </m:sub>
                        <m:sup/>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𝑢</m:t>
                              </m:r>
                            </m:e>
                            <m:sub>
                              <m:r>
                                <a:rPr lang="en-US" altLang="zh-CN" sz="2200" b="0" i="1" smtClean="0">
                                  <a:latin typeface="Cambria Math" panose="02040503050406030204" pitchFamily="18" charset="0"/>
                                </a:rPr>
                                <m:t>𝑖</m:t>
                              </m:r>
                            </m:sub>
                          </m:sSub>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𝜏</m:t>
                                  </m:r>
                                </m:e>
                              </m:acc>
                            </m:e>
                            <m:sub>
                              <m:r>
                                <m:rPr>
                                  <m:brk m:alnAt="7"/>
                                </m:rP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𝑗</m:t>
                              </m:r>
                            </m:sub>
                          </m:sSub>
                          <m:sSub>
                            <m:sSubPr>
                              <m:ctrlPr>
                                <a:rPr lang="en-US" altLang="zh-CN" sz="2200" b="0" i="1" smtClean="0">
                                  <a:latin typeface="Cambria Math" panose="02040503050406030204" pitchFamily="18" charset="0"/>
                                </a:rPr>
                              </m:ctrlPr>
                            </m:sSubPr>
                            <m:e>
                              <m:r>
                                <m:rPr>
                                  <m:brk m:alnAt="7"/>
                                </m:rPr>
                                <a:rPr lang="en-US" altLang="zh-CN" sz="2200" b="0" i="1" smtClean="0">
                                  <a:latin typeface="Cambria Math" panose="02040503050406030204" pitchFamily="18" charset="0"/>
                                </a:rPr>
                                <m:t>𝑛</m:t>
                              </m:r>
                            </m:e>
                            <m:sub>
                              <m:r>
                                <m:rPr>
                                  <m:brk m:alnAt="7"/>
                                </m:rPr>
                                <a:rPr lang="en-US" altLang="zh-CN" sz="2200" b="0" i="1" smtClean="0">
                                  <a:latin typeface="Cambria Math" panose="02040503050406030204" pitchFamily="18" charset="0"/>
                                </a:rPr>
                                <m:t>𝑗</m:t>
                              </m:r>
                            </m:sub>
                          </m:sSub>
                          <m:r>
                            <m:rPr>
                              <m:brk m:alnAt="7"/>
                            </m:rPr>
                            <a:rPr lang="en-US" altLang="zh-CN" sz="2200" b="0" i="1" smtClean="0">
                              <a:latin typeface="Cambria Math" panose="02040503050406030204" pitchFamily="18" charset="0"/>
                            </a:rPr>
                            <m:t>𝑑</m:t>
                          </m:r>
                          <m:r>
                            <a:rPr lang="en-US" altLang="zh-CN" sz="2200" b="0" i="1" smtClean="0">
                              <a:latin typeface="Cambria Math" panose="02040503050406030204" pitchFamily="18" charset="0"/>
                            </a:rPr>
                            <m:t>𝑆</m:t>
                          </m:r>
                          <m:r>
                            <a:rPr lang="en-US" altLang="zh-CN" sz="2200" b="0" i="1" smtClean="0">
                              <a:latin typeface="Cambria Math" panose="02040503050406030204" pitchFamily="18" charset="0"/>
                            </a:rPr>
                            <m:t>=</m:t>
                          </m:r>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𝑉</m:t>
                              </m:r>
                            </m:sub>
                            <m:sup/>
                            <m:e>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𝑢</m:t>
                                      </m:r>
                                    </m:e>
                                  </m:acc>
                                </m:e>
                                <m:sub>
                                  <m:r>
                                    <m:rPr>
                                      <m:brk m:alnAt="7"/>
                                    </m:rPr>
                                    <a:rPr lang="en-US" altLang="zh-CN" sz="2200" b="0" i="1" smtClean="0">
                                      <a:latin typeface="Cambria Math" panose="02040503050406030204" pitchFamily="18" charset="0"/>
                                    </a:rPr>
                                    <m:t>𝑖</m:t>
                                  </m:r>
                                </m:sub>
                              </m:sSub>
                              <m:sSub>
                                <m:sSubPr>
                                  <m:ctrlPr>
                                    <a:rPr lang="en-US" altLang="zh-CN" sz="2200" b="0" i="1" smtClean="0">
                                      <a:latin typeface="Cambria Math" panose="02040503050406030204" pitchFamily="18" charset="0"/>
                                    </a:rPr>
                                  </m:ctrlPr>
                                </m:sSubPr>
                                <m:e>
                                  <m:r>
                                    <m:rPr>
                                      <m:brk m:alnAt="7"/>
                                    </m:rPr>
                                    <a:rPr lang="en-US" altLang="zh-CN" sz="2200" b="0" i="1" smtClean="0">
                                      <a:latin typeface="Cambria Math" panose="02040503050406030204" pitchFamily="18" charset="0"/>
                                    </a:rPr>
                                    <m:t>𝐹</m:t>
                                  </m:r>
                                </m:e>
                                <m:sub>
                                  <m:r>
                                    <m:rPr>
                                      <m:brk m:alnAt="7"/>
                                    </m:rP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𝑑𝑉</m:t>
                              </m:r>
                              <m:r>
                                <m:rPr>
                                  <m:brk m:alnAt="7"/>
                                </m:rPr>
                                <a:rPr lang="en-US" altLang="zh-CN" sz="2200" b="0" i="1" smtClean="0">
                                  <a:latin typeface="Cambria Math" panose="02040503050406030204" pitchFamily="18" charset="0"/>
                                </a:rPr>
                                <m:t>+</m:t>
                              </m:r>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𝑆</m:t>
                                  </m:r>
                                </m:sub>
                                <m:sup/>
                                <m:e>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𝑢</m:t>
                                          </m:r>
                                        </m:e>
                                      </m:acc>
                                    </m:e>
                                    <m:sub>
                                      <m:r>
                                        <m:rPr>
                                          <m:brk m:alnAt="7"/>
                                        </m:rP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𝑗</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𝜏</m:t>
                                      </m:r>
                                    </m:e>
                                    <m:sub>
                                      <m:r>
                                        <a:rPr lang="en-US" altLang="zh-CN" sz="2200" b="0" i="1" smtClean="0">
                                          <a:latin typeface="Cambria Math" panose="02040503050406030204" pitchFamily="18" charset="0"/>
                                        </a:rPr>
                                        <m:t>𝑖𝑗</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𝑛</m:t>
                                      </m:r>
                                    </m:e>
                                    <m:sub>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𝑑𝑆</m:t>
                                  </m:r>
                                </m:e>
                              </m:nary>
                            </m:e>
                          </m:nary>
                        </m:e>
                      </m:nary>
                    </m:oMath>
                  </m:oMathPara>
                </a14:m>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𝐹</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𝜌</m:t>
                          </m:r>
                        </m:e>
                        <m:sub>
                          <m:r>
                            <a:rPr lang="en-US" altLang="zh-CN" sz="2200" b="0" i="1" smtClean="0">
                              <a:latin typeface="Cambria Math" panose="02040503050406030204" pitchFamily="18" charset="0"/>
                            </a:rPr>
                            <m:t>0</m:t>
                          </m:r>
                        </m:sub>
                      </m:sSub>
                      <m:sSub>
                        <m:sSubPr>
                          <m:ctrlPr>
                            <a:rPr lang="en-US" altLang="zh-CN" sz="2200" b="0" i="1" smtClean="0">
                              <a:latin typeface="Cambria Math" panose="02040503050406030204" pitchFamily="18" charset="0"/>
                            </a:rPr>
                          </m:ctrlPr>
                        </m:sSubPr>
                        <m:e>
                          <m:d>
                            <m:dPr>
                              <m:ctrlPr>
                                <a:rPr lang="en-US" altLang="zh-CN" sz="2200" b="0" i="1" smtClean="0">
                                  <a:latin typeface="Cambria Math" panose="02040503050406030204" pitchFamily="18" charset="0"/>
                                </a:rPr>
                              </m:ctrlPr>
                            </m:dPr>
                            <m:e>
                              <m:r>
                                <a:rPr lang="en-US" altLang="zh-CN" sz="2200" b="0" i="0" smtClean="0">
                                  <a:latin typeface="Cambria Math" panose="02040503050406030204" pitchFamily="18" charset="0"/>
                                </a:rPr>
                                <m:t>𝛻</m:t>
                              </m:r>
                              <m:r>
                                <a:rPr lang="en-US" altLang="zh-CN" sz="2200" b="0" i="1" smtClean="0">
                                  <a:latin typeface="Cambria Math" panose="02040503050406030204" pitchFamily="18" charset="0"/>
                                </a:rPr>
                                <m:t>𝜒</m:t>
                              </m:r>
                            </m:e>
                          </m:d>
                        </m:e>
                        <m:sub>
                          <m:r>
                            <a:rPr lang="en-US" altLang="zh-CN" sz="2200" b="0" i="1" smtClean="0">
                              <a:latin typeface="Cambria Math" panose="02040503050406030204" pitchFamily="18" charset="0"/>
                            </a:rPr>
                            <m:t>𝑖</m:t>
                          </m:r>
                        </m:sub>
                      </m:sSub>
                    </m:oMath>
                  </m:oMathPara>
                </a14:m>
                <a:endParaRPr lang="en-US" altLang="zh-CN" sz="2200" dirty="0" smtClean="0"/>
              </a:p>
              <a:p>
                <a:endParaRPr lang="en-US" altLang="zh-CN" sz="2200" dirty="0" smtClean="0"/>
              </a:p>
              <a:p>
                <a:pPr algn="ctr"/>
                <a14:m>
                  <m:oMath xmlns:m="http://schemas.openxmlformats.org/officeDocument/2006/math">
                    <m:r>
                      <a:rPr lang="en-US" altLang="zh-CN" sz="2200" b="1" i="1" smtClean="0">
                        <a:latin typeface="Cambria Math" panose="02040503050406030204" pitchFamily="18" charset="0"/>
                      </a:rPr>
                      <m:t>𝒖</m:t>
                    </m:r>
                    <m:r>
                      <a:rPr lang="en-US" altLang="zh-CN" sz="2200" b="0" i="1" smtClean="0">
                        <a:latin typeface="Cambria Math" panose="02040503050406030204" pitchFamily="18" charset="0"/>
                      </a:rPr>
                      <m:t>=0</m:t>
                    </m:r>
                  </m:oMath>
                </a14:m>
                <a:r>
                  <a:rPr lang="zh-CN" altLang="en-US" sz="2200" dirty="0" smtClean="0"/>
                  <a:t> </a:t>
                </a:r>
                <a:r>
                  <a:rPr lang="en-US" altLang="zh-CN" sz="2200" dirty="0" smtClean="0"/>
                  <a:t>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0</m:t>
                        </m:r>
                      </m:sub>
                    </m:sSub>
                  </m:oMath>
                </a14:m>
                <a:endParaRPr lang="en-US" altLang="zh-CN" sz="2200" dirty="0" smtClean="0"/>
              </a:p>
              <a:p>
                <a:pPr algn="ctr"/>
                <a:endParaRPr lang="en-US" altLang="zh-CN" sz="2200" dirty="0"/>
              </a:p>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𝜏</m:t>
                        </m:r>
                      </m:e>
                      <m:sub>
                        <m:r>
                          <a:rPr lang="en-US" altLang="zh-CN" sz="2200" b="0" i="1" smtClean="0">
                            <a:latin typeface="Cambria Math" panose="02040503050406030204" pitchFamily="18" charset="0"/>
                          </a:rPr>
                          <m:t>𝑖𝑗</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𝛿</m:t>
                        </m:r>
                      </m:e>
                      <m:sub>
                        <m:r>
                          <a:rPr lang="en-US" altLang="zh-CN" sz="2200" b="0" i="1" smtClean="0">
                            <a:latin typeface="Cambria Math" panose="02040503050406030204" pitchFamily="18" charset="0"/>
                          </a:rPr>
                          <m:t>𝑖𝑗</m:t>
                        </m:r>
                      </m:sub>
                    </m:sSub>
                  </m:oMath>
                </a14:m>
                <a:r>
                  <a:rPr lang="zh-CN" altLang="en-US" sz="2200" dirty="0" smtClean="0"/>
                  <a:t> </a:t>
                </a:r>
                <a:r>
                  <a:rPr lang="en-US" altLang="zh-CN" sz="2200" dirty="0" smtClean="0"/>
                  <a:t>at </a:t>
                </a:r>
                <a14:m>
                  <m:oMath xmlns:m="http://schemas.openxmlformats.org/officeDocument/2006/math">
                    <m:sSub>
                      <m:sSubPr>
                        <m:ctrlPr>
                          <a:rPr lang="en-US" altLang="zh-CN" sz="2200" b="0" i="1" smtClean="0">
                            <a:latin typeface="Cambria Math" panose="02040503050406030204" pitchFamily="18" charset="0"/>
                          </a:rPr>
                        </m:ctrlPr>
                      </m:sSubPr>
                      <m:e>
                        <m:r>
                          <m:rPr>
                            <m:sty m:val="p"/>
                          </m:rPr>
                          <a:rPr lang="en-US" altLang="zh-CN" sz="2200">
                            <a:latin typeface="Cambria Math" panose="02040503050406030204" pitchFamily="18" charset="0"/>
                          </a:rPr>
                          <m:t>S</m:t>
                        </m:r>
                      </m:e>
                      <m:sub>
                        <m:r>
                          <a:rPr lang="en-US" altLang="zh-CN" sz="2200" b="0" i="1" smtClean="0">
                            <a:latin typeface="Cambria Math" panose="02040503050406030204" pitchFamily="18" charset="0"/>
                          </a:rPr>
                          <m:t>±</m:t>
                        </m:r>
                      </m:sub>
                    </m:sSub>
                    <m:r>
                      <a:rPr lang="en-US" altLang="zh-CN" sz="2200" b="0" i="1" smtClean="0">
                        <a:latin typeface="Cambria Math" panose="02040503050406030204" pitchFamily="18" charset="0"/>
                      </a:rPr>
                      <m:t> </m:t>
                    </m:r>
                  </m:oMath>
                </a14:m>
                <a:endParaRPr lang="zh-CN" altLang="en-US" sz="2200" dirty="0"/>
              </a:p>
            </p:txBody>
          </p:sp>
        </mc:Choice>
        <mc:Fallback xmlns="">
          <p:sp>
            <p:nvSpPr>
              <p:cNvPr id="9" name="Rectangle 8"/>
              <p:cNvSpPr>
                <a:spLocks noRot="1" noChangeAspect="1" noMove="1" noResize="1" noEditPoints="1" noAdjustHandles="1" noChangeArrowheads="1" noChangeShapeType="1" noTextEdit="1"/>
              </p:cNvSpPr>
              <p:nvPr/>
            </p:nvSpPr>
            <p:spPr>
              <a:xfrm>
                <a:off x="838200" y="1921529"/>
                <a:ext cx="6578852" cy="2845266"/>
              </a:xfrm>
              <a:prstGeom prst="rect">
                <a:avLst/>
              </a:prstGeom>
              <a:blipFill rotWithShape="0">
                <a:blip r:embed="rId6"/>
                <a:stretch>
                  <a:fillRect b="-25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85219" y="2284567"/>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m:t>
                          </m:r>
                        </m:sub>
                      </m:sSub>
                    </m:oMath>
                  </m:oMathPara>
                </a14:m>
                <a:endParaRPr lang="zh-CN" altLang="en-US" sz="2200" dirty="0"/>
              </a:p>
            </p:txBody>
          </p:sp>
        </mc:Choice>
        <mc:Fallback xmlns="">
          <p:sp>
            <p:nvSpPr>
              <p:cNvPr id="10" name="TextBox 9"/>
              <p:cNvSpPr txBox="1">
                <a:spLocks noRot="1" noChangeAspect="1" noMove="1" noResize="1" noEditPoints="1" noAdjustHandles="1" noChangeArrowheads="1" noChangeShapeType="1" noTextEdit="1"/>
              </p:cNvSpPr>
              <p:nvPr/>
            </p:nvSpPr>
            <p:spPr>
              <a:xfrm>
                <a:off x="7285219" y="2284567"/>
                <a:ext cx="764913" cy="430887"/>
              </a:xfrm>
              <a:prstGeom prst="rect">
                <a:avLst/>
              </a:prstGeom>
              <a:blipFill rotWithShape="0">
                <a:blip r:embed="rId7"/>
                <a:stretch>
                  <a:fillRect b="-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285218" y="5420010"/>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m:t>
                          </m:r>
                        </m:sub>
                      </m:sSub>
                    </m:oMath>
                  </m:oMathPara>
                </a14:m>
                <a:endParaRPr lang="zh-CN" altLang="en-US" sz="2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285218" y="5420010"/>
                <a:ext cx="764913" cy="43088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892528" y="3654210"/>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892528" y="3654210"/>
                <a:ext cx="764913" cy="43088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885654" y="4198129"/>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885654" y="4198129"/>
                <a:ext cx="764913" cy="430887"/>
              </a:xfrm>
              <a:prstGeom prst="rect">
                <a:avLst/>
              </a:prstGeom>
              <a:blipFill rotWithShape="0">
                <a:blip r:embed="rId10"/>
                <a:stretch>
                  <a:fillRect b="-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968696" y="2469399"/>
                <a:ext cx="1693889"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200" b="1" i="1" smtClean="0">
                          <a:latin typeface="Cambria Math" panose="02040503050406030204" pitchFamily="18" charset="0"/>
                        </a:rPr>
                        <m:t>𝒖</m:t>
                      </m:r>
                    </m:oMath>
                  </m:oMathPara>
                </a14:m>
                <a:endParaRPr lang="en-US" altLang="zh-CN" sz="2200" b="1" dirty="0" smtClean="0"/>
              </a:p>
              <a:p>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oMath>
                  </m:oMathPara>
                </a14:m>
                <a:endParaRPr lang="zh-CN" altLang="en-US" sz="2200" dirty="0"/>
              </a:p>
            </p:txBody>
          </p:sp>
        </mc:Choice>
        <mc:Fallback>
          <p:sp>
            <p:nvSpPr>
              <p:cNvPr id="14" name="TextBox 13"/>
              <p:cNvSpPr txBox="1">
                <a:spLocks noRot="1" noChangeAspect="1" noMove="1" noResize="1" noEditPoints="1" noAdjustHandles="1" noChangeArrowheads="1" noChangeShapeType="1" noTextEdit="1"/>
              </p:cNvSpPr>
              <p:nvPr/>
            </p:nvSpPr>
            <p:spPr>
              <a:xfrm>
                <a:off x="8968696" y="2469399"/>
                <a:ext cx="1693889" cy="769441"/>
              </a:xfrm>
              <a:prstGeom prst="rect">
                <a:avLst/>
              </a:prstGeom>
              <a:blipFill rotWithShape="0">
                <a:blip r:embed="rId11"/>
                <a:stretch>
                  <a:fillRect b="-7143"/>
                </a:stretch>
              </a:blipFill>
            </p:spPr>
            <p:txBody>
              <a:bodyPr/>
              <a:lstStyle/>
              <a:p>
                <a:r>
                  <a:rPr lang="zh-CN" altLang="en-US">
                    <a:noFill/>
                  </a:rPr>
                  <a:t> </a:t>
                </a:r>
              </a:p>
            </p:txBody>
          </p:sp>
        </mc:Fallback>
      </mc:AlternateContent>
      <p:sp>
        <p:nvSpPr>
          <p:cNvPr id="15" name="Oval 14"/>
          <p:cNvSpPr/>
          <p:nvPr/>
        </p:nvSpPr>
        <p:spPr>
          <a:xfrm>
            <a:off x="5589788" y="1825788"/>
            <a:ext cx="1825721" cy="1028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156580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Reciprocal theorem</a:t>
            </a:r>
            <a:endParaRPr lang="zh-CN" altLang="en-US" dirty="0"/>
          </a:p>
        </p:txBody>
      </p:sp>
      <p:pic>
        <p:nvPicPr>
          <p:cNvPr id="4" name="Content Placeholder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785" y="1241425"/>
            <a:ext cx="6335999" cy="57600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274985" y="1418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8274985" y="1418892"/>
                <a:ext cx="2387600" cy="430887"/>
              </a:xfrm>
              <a:prstGeom prst="rect">
                <a:avLst/>
              </a:prstGeom>
              <a:blipFill rotWithShape="0">
                <a:blip r:embed="rId4"/>
                <a:stretch>
                  <a:fillRect b="-1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274985" y="6371892"/>
                <a:ext cx="2387600" cy="430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8274985" y="6371892"/>
                <a:ext cx="2387600" cy="430887"/>
              </a:xfrm>
              <a:prstGeom prst="rect">
                <a:avLst/>
              </a:prstGeom>
              <a:blipFill rotWithShape="0">
                <a:blip r:embed="rId5"/>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38200" y="1921529"/>
                <a:ext cx="6671826" cy="43765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𝑉</m:t>
                          </m:r>
                        </m:sub>
                        <m:sup/>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𝑢</m:t>
                              </m:r>
                            </m:e>
                            <m:sub>
                              <m:r>
                                <a:rPr lang="en-US" altLang="zh-CN" sz="2200" b="0" i="1" smtClean="0">
                                  <a:latin typeface="Cambria Math" panose="02040503050406030204" pitchFamily="18" charset="0"/>
                                </a:rPr>
                                <m:t>𝑖</m:t>
                              </m:r>
                            </m:sub>
                          </m:sSub>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𝐹</m:t>
                                  </m:r>
                                </m:e>
                              </m:acc>
                            </m:e>
                            <m:sub>
                              <m:r>
                                <m:rPr>
                                  <m:brk m:alnAt="7"/>
                                </m:rPr>
                                <a:rPr lang="en-US" altLang="zh-CN" sz="2200" b="0" i="1" smtClean="0">
                                  <a:latin typeface="Cambria Math" panose="02040503050406030204" pitchFamily="18" charset="0"/>
                                </a:rPr>
                                <m:t>𝑖</m:t>
                              </m:r>
                            </m:sub>
                          </m:sSub>
                        </m:e>
                      </m:nary>
                      <m:r>
                        <a:rPr lang="en-US" altLang="zh-CN" sz="2200" b="0" i="1" smtClean="0">
                          <a:latin typeface="Cambria Math" panose="02040503050406030204" pitchFamily="18" charset="0"/>
                        </a:rPr>
                        <m:t>𝑑𝑉</m:t>
                      </m:r>
                      <m:r>
                        <a:rPr lang="en-US" altLang="zh-CN" sz="2200" b="0" i="1" smtClean="0">
                          <a:latin typeface="Cambria Math" panose="02040503050406030204" pitchFamily="18" charset="0"/>
                        </a:rPr>
                        <m:t>+</m:t>
                      </m:r>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𝑆</m:t>
                          </m:r>
                        </m:sub>
                        <m:sup/>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𝑢</m:t>
                              </m:r>
                            </m:e>
                            <m:sub>
                              <m:r>
                                <a:rPr lang="en-US" altLang="zh-CN" sz="2200" b="0" i="1" smtClean="0">
                                  <a:latin typeface="Cambria Math" panose="02040503050406030204" pitchFamily="18" charset="0"/>
                                </a:rPr>
                                <m:t>𝑖</m:t>
                              </m:r>
                            </m:sub>
                          </m:sSub>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𝜏</m:t>
                                  </m:r>
                                </m:e>
                              </m:acc>
                            </m:e>
                            <m:sub>
                              <m:r>
                                <m:rPr>
                                  <m:brk m:alnAt="7"/>
                                </m:rP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𝑗</m:t>
                              </m:r>
                            </m:sub>
                          </m:sSub>
                          <m:sSub>
                            <m:sSubPr>
                              <m:ctrlPr>
                                <a:rPr lang="en-US" altLang="zh-CN" sz="2200" b="0" i="1" smtClean="0">
                                  <a:latin typeface="Cambria Math" panose="02040503050406030204" pitchFamily="18" charset="0"/>
                                </a:rPr>
                              </m:ctrlPr>
                            </m:sSubPr>
                            <m:e>
                              <m:r>
                                <m:rPr>
                                  <m:brk m:alnAt="7"/>
                                </m:rPr>
                                <a:rPr lang="en-US" altLang="zh-CN" sz="2200" b="0" i="1" smtClean="0">
                                  <a:latin typeface="Cambria Math" panose="02040503050406030204" pitchFamily="18" charset="0"/>
                                </a:rPr>
                                <m:t>𝑛</m:t>
                              </m:r>
                            </m:e>
                            <m:sub>
                              <m:r>
                                <m:rPr>
                                  <m:brk m:alnAt="7"/>
                                </m:rPr>
                                <a:rPr lang="en-US" altLang="zh-CN" sz="2200" b="0" i="1" smtClean="0">
                                  <a:latin typeface="Cambria Math" panose="02040503050406030204" pitchFamily="18" charset="0"/>
                                </a:rPr>
                                <m:t>𝑗</m:t>
                              </m:r>
                            </m:sub>
                          </m:sSub>
                          <m:r>
                            <m:rPr>
                              <m:brk m:alnAt="7"/>
                            </m:rPr>
                            <a:rPr lang="en-US" altLang="zh-CN" sz="2200" b="0" i="1" smtClean="0">
                              <a:latin typeface="Cambria Math" panose="02040503050406030204" pitchFamily="18" charset="0"/>
                            </a:rPr>
                            <m:t>𝑑</m:t>
                          </m:r>
                          <m:r>
                            <a:rPr lang="en-US" altLang="zh-CN" sz="2200" b="0" i="1" smtClean="0">
                              <a:latin typeface="Cambria Math" panose="02040503050406030204" pitchFamily="18" charset="0"/>
                            </a:rPr>
                            <m:t>𝑆</m:t>
                          </m:r>
                          <m:r>
                            <a:rPr lang="en-US" altLang="zh-CN" sz="2200" b="0" i="1" smtClean="0">
                              <a:latin typeface="Cambria Math" panose="02040503050406030204" pitchFamily="18" charset="0"/>
                            </a:rPr>
                            <m:t>=</m:t>
                          </m:r>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𝑉</m:t>
                              </m:r>
                            </m:sub>
                            <m:sup/>
                            <m:e>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𝑢</m:t>
                                      </m:r>
                                    </m:e>
                                  </m:acc>
                                </m:e>
                                <m:sub>
                                  <m:r>
                                    <m:rPr>
                                      <m:brk m:alnAt="7"/>
                                    </m:rPr>
                                    <a:rPr lang="en-US" altLang="zh-CN" sz="2200" b="0" i="1" smtClean="0">
                                      <a:latin typeface="Cambria Math" panose="02040503050406030204" pitchFamily="18" charset="0"/>
                                    </a:rPr>
                                    <m:t>𝑖</m:t>
                                  </m:r>
                                </m:sub>
                              </m:sSub>
                              <m:sSub>
                                <m:sSubPr>
                                  <m:ctrlPr>
                                    <a:rPr lang="en-US" altLang="zh-CN" sz="2200" b="0" i="1" smtClean="0">
                                      <a:latin typeface="Cambria Math" panose="02040503050406030204" pitchFamily="18" charset="0"/>
                                    </a:rPr>
                                  </m:ctrlPr>
                                </m:sSubPr>
                                <m:e>
                                  <m:r>
                                    <m:rPr>
                                      <m:brk m:alnAt="7"/>
                                    </m:rPr>
                                    <a:rPr lang="en-US" altLang="zh-CN" sz="2200" b="0" i="1" smtClean="0">
                                      <a:latin typeface="Cambria Math" panose="02040503050406030204" pitchFamily="18" charset="0"/>
                                    </a:rPr>
                                    <m:t>𝐹</m:t>
                                  </m:r>
                                </m:e>
                                <m:sub>
                                  <m:r>
                                    <m:rPr>
                                      <m:brk m:alnAt="7"/>
                                    </m:rP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𝑑𝑉</m:t>
                              </m:r>
                              <m:r>
                                <m:rPr>
                                  <m:brk m:alnAt="7"/>
                                </m:rPr>
                                <a:rPr lang="en-US" altLang="zh-CN" sz="2200" b="0" i="1" smtClean="0">
                                  <a:latin typeface="Cambria Math" panose="02040503050406030204" pitchFamily="18" charset="0"/>
                                </a:rPr>
                                <m:t>+</m:t>
                              </m:r>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𝑆</m:t>
                                  </m:r>
                                </m:sub>
                                <m:sup/>
                                <m:e>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𝑢</m:t>
                                          </m:r>
                                        </m:e>
                                      </m:acc>
                                    </m:e>
                                    <m:sub>
                                      <m:r>
                                        <m:rPr>
                                          <m:brk m:alnAt="7"/>
                                        </m:rP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𝑗</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𝜏</m:t>
                                      </m:r>
                                    </m:e>
                                    <m:sub>
                                      <m:r>
                                        <a:rPr lang="en-US" altLang="zh-CN" sz="2200" b="0" i="1" smtClean="0">
                                          <a:latin typeface="Cambria Math" panose="02040503050406030204" pitchFamily="18" charset="0"/>
                                        </a:rPr>
                                        <m:t>𝑖𝑗</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𝑛</m:t>
                                      </m:r>
                                    </m:e>
                                    <m:sub>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𝑑𝑆</m:t>
                                  </m:r>
                                </m:e>
                              </m:nary>
                            </m:e>
                          </m:nary>
                        </m:e>
                      </m:nary>
                    </m:oMath>
                  </m:oMathPara>
                </a14:m>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𝐹</m:t>
                              </m:r>
                            </m:e>
                          </m:acc>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=0</m:t>
                      </m:r>
                    </m:oMath>
                  </m:oMathPara>
                </a14:m>
                <a:endParaRPr lang="en-US" altLang="zh-CN" sz="2200" dirty="0" smtClean="0"/>
              </a:p>
              <a:p>
                <a:endParaRPr lang="en-US" altLang="zh-CN" sz="2200" dirty="0" smtClean="0"/>
              </a:p>
              <a:p>
                <a:pPr algn="ctr"/>
                <a14:m>
                  <m:oMath xmlns:m="http://schemas.openxmlformats.org/officeDocument/2006/math">
                    <m:acc>
                      <m:accPr>
                        <m:chr m:val="̅"/>
                        <m:ctrlPr>
                          <a:rPr lang="en-US" altLang="zh-CN" sz="2200" b="1" i="1" smtClean="0">
                            <a:latin typeface="Cambria Math" panose="02040503050406030204" pitchFamily="18" charset="0"/>
                          </a:rPr>
                        </m:ctrlPr>
                      </m:accPr>
                      <m:e>
                        <m:r>
                          <a:rPr lang="en-US" altLang="zh-CN" sz="2200" b="1" i="1" smtClean="0">
                            <a:latin typeface="Cambria Math" panose="02040503050406030204" pitchFamily="18" charset="0"/>
                          </a:rPr>
                          <m:t>𝒖</m:t>
                        </m:r>
                      </m:e>
                    </m:acc>
                    <m:r>
                      <a:rPr lang="en-US" altLang="zh-CN" sz="2200" b="0" i="1" smtClean="0">
                        <a:latin typeface="Cambria Math" panose="02040503050406030204" pitchFamily="18" charset="0"/>
                      </a:rPr>
                      <m:t>=0</m:t>
                    </m:r>
                  </m:oMath>
                </a14:m>
                <a:r>
                  <a:rPr lang="zh-CN" altLang="en-US" sz="2200" dirty="0" smtClean="0"/>
                  <a:t> </a:t>
                </a:r>
                <a:r>
                  <a:rPr lang="en-US" altLang="zh-CN" sz="2200" dirty="0" smtClean="0"/>
                  <a:t>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0</m:t>
                        </m:r>
                      </m:sub>
                    </m:sSub>
                  </m:oMath>
                </a14:m>
                <a:endParaRPr lang="en-US" altLang="zh-CN" sz="2200" dirty="0" smtClean="0"/>
              </a:p>
              <a:p>
                <a:pPr algn="ctr"/>
                <a:endParaRPr lang="en-US" altLang="zh-CN" sz="2200" dirty="0"/>
              </a:p>
              <a:p>
                <a:pPr algn="ctr"/>
                <a14:m>
                  <m:oMath xmlns:m="http://schemas.openxmlformats.org/officeDocument/2006/math">
                    <m:sSub>
                      <m:sSubPr>
                        <m:ctrlPr>
                          <a:rPr lang="en-US" altLang="zh-CN" sz="2200" b="0" i="1" smtClean="0">
                            <a:latin typeface="Cambria Math" panose="02040503050406030204" pitchFamily="18" charset="0"/>
                          </a:rPr>
                        </m:ctrlPr>
                      </m:sSubPr>
                      <m:e>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𝜏</m:t>
                            </m:r>
                          </m:e>
                        </m:acc>
                      </m:e>
                      <m:sub>
                        <m:r>
                          <a:rPr lang="en-US" altLang="zh-CN" sz="2200" b="0" i="1" smtClean="0">
                            <a:latin typeface="Cambria Math" panose="02040503050406030204" pitchFamily="18" charset="0"/>
                          </a:rPr>
                          <m:t>𝑖𝑗</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num>
                          <m:den>
                            <m:r>
                              <a:rPr lang="en-US" altLang="zh-CN" sz="2200" b="0" i="1" smtClean="0">
                                <a:latin typeface="Cambria Math" panose="02040503050406030204" pitchFamily="18" charset="0"/>
                              </a:rPr>
                              <m:t>2</m:t>
                            </m:r>
                          </m:den>
                        </m:f>
                        <m:r>
                          <a:rPr lang="en-US" altLang="zh-CN" sz="2200" b="0" i="1" smtClean="0">
                            <a:latin typeface="Cambria Math" panose="02040503050406030204" pitchFamily="18" charset="0"/>
                          </a:rPr>
                          <m:t>𝛿</m:t>
                        </m:r>
                      </m:e>
                      <m:sub>
                        <m:r>
                          <a:rPr lang="en-US" altLang="zh-CN" sz="2200" b="0" i="1" smtClean="0">
                            <a:latin typeface="Cambria Math" panose="02040503050406030204" pitchFamily="18" charset="0"/>
                          </a:rPr>
                          <m:t>𝑖𝑗</m:t>
                        </m:r>
                      </m:sub>
                    </m:sSub>
                  </m:oMath>
                </a14:m>
                <a:r>
                  <a:rPr lang="zh-CN" altLang="en-US" sz="2200" dirty="0" smtClean="0"/>
                  <a:t> </a:t>
                </a:r>
                <a:r>
                  <a:rPr lang="en-US" altLang="zh-CN" sz="2200" dirty="0" smtClean="0"/>
                  <a:t>at </a:t>
                </a:r>
                <a14:m>
                  <m:oMath xmlns:m="http://schemas.openxmlformats.org/officeDocument/2006/math">
                    <m:sSub>
                      <m:sSubPr>
                        <m:ctrlPr>
                          <a:rPr lang="en-US" altLang="zh-CN" sz="2200" b="0" i="1" smtClean="0">
                            <a:latin typeface="Cambria Math" panose="02040503050406030204" pitchFamily="18" charset="0"/>
                          </a:rPr>
                        </m:ctrlPr>
                      </m:sSubPr>
                      <m:e>
                        <m:r>
                          <m:rPr>
                            <m:sty m:val="p"/>
                          </m:rPr>
                          <a:rPr lang="en-US" altLang="zh-CN" sz="2200">
                            <a:latin typeface="Cambria Math" panose="02040503050406030204" pitchFamily="18" charset="0"/>
                          </a:rPr>
                          <m:t>S</m:t>
                        </m:r>
                      </m:e>
                      <m:sub>
                        <m:r>
                          <a:rPr lang="en-US" altLang="zh-CN" sz="2200" b="0" i="1" smtClean="0">
                            <a:latin typeface="Cambria Math" panose="02040503050406030204" pitchFamily="18" charset="0"/>
                          </a:rPr>
                          <m:t>±</m:t>
                        </m:r>
                      </m:sub>
                    </m:sSub>
                    <m:r>
                      <a:rPr lang="en-US" altLang="zh-CN" sz="2200" b="0" i="1" smtClean="0">
                        <a:latin typeface="Cambria Math" panose="02040503050406030204" pitchFamily="18" charset="0"/>
                      </a:rPr>
                      <m:t> </m:t>
                    </m:r>
                  </m:oMath>
                </a14:m>
                <a:endParaRPr lang="en-US" altLang="zh-CN" sz="2200" dirty="0" smtClean="0"/>
              </a:p>
              <a:p>
                <a:pPr algn="ctr"/>
                <a:endParaRPr lang="en-US" altLang="zh-CN" sz="2200" dirty="0"/>
              </a:p>
              <a:p>
                <a:pPr algn="ctr"/>
                <a:r>
                  <a:rPr lang="en-US" altLang="zh-CN" sz="2200" dirty="0" smtClean="0"/>
                  <a:t>2</a:t>
                </a:r>
                <a:r>
                  <a:rPr lang="en-US" altLang="zh-CN" sz="2200" baseline="30000" dirty="0" smtClean="0"/>
                  <a:t>nd</a:t>
                </a:r>
                <a:r>
                  <a:rPr lang="en-US" altLang="zh-CN" sz="2200" dirty="0" smtClean="0"/>
                  <a:t> term: </a:t>
                </a:r>
                <a14:m>
                  <m:oMath xmlns:m="http://schemas.openxmlformats.org/officeDocument/2006/math">
                    <m:r>
                      <a:rPr lang="en-US" altLang="zh-CN" sz="2200" b="0" i="1" smtClean="0">
                        <a:latin typeface="Cambria Math" panose="02040503050406030204" pitchFamily="18" charset="0"/>
                      </a:rPr>
                      <m:t>𝑄</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oMath>
                </a14:m>
                <a:endParaRPr lang="en-US" altLang="zh-CN" sz="2200" dirty="0" smtClean="0"/>
              </a:p>
              <a:p>
                <a:pPr algn="ctr"/>
                <a:endParaRPr lang="en-US" altLang="zh-CN" sz="2200" dirty="0"/>
              </a:p>
              <a:p>
                <a:pPr algn="ctr"/>
                <a:r>
                  <a:rPr lang="en-US" altLang="zh-CN" sz="2200" dirty="0" smtClean="0"/>
                  <a:t>3</a:t>
                </a:r>
                <a:r>
                  <a:rPr lang="en-US" altLang="zh-CN" sz="2200" baseline="30000" dirty="0" smtClean="0"/>
                  <a:t>rd</a:t>
                </a:r>
                <a:r>
                  <a:rPr lang="en-US" altLang="zh-CN" sz="2200" dirty="0" smtClean="0"/>
                  <a:t> term: </a:t>
                </a:r>
                <a14:m>
                  <m:oMath xmlns:m="http://schemas.openxmlformats.org/officeDocument/2006/math">
                    <m:nary>
                      <m:naryPr>
                        <m:supHide m:val="on"/>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𝑉</m:t>
                        </m:r>
                      </m:sub>
                      <m:sup/>
                      <m:e>
                        <m:d>
                          <m:dPr>
                            <m:ctrlPr>
                              <a:rPr lang="en-US" altLang="zh-CN" sz="2200" b="0" i="1" smtClean="0">
                                <a:latin typeface="Cambria Math" panose="02040503050406030204" pitchFamily="18" charset="0"/>
                              </a:rPr>
                            </m:ctrlPr>
                          </m:dPr>
                          <m:e>
                            <m:r>
                              <a:rPr lang="en-US" altLang="zh-CN" sz="2200" b="1" i="1" smtClean="0">
                                <a:latin typeface="Cambria Math" panose="02040503050406030204" pitchFamily="18" charset="0"/>
                              </a:rPr>
                              <m:t>𝑮</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e>
                        </m:d>
                        <m:r>
                          <a:rPr lang="en-US" altLang="zh-CN" sz="2200" b="0" i="1" smtClean="0">
                            <a:latin typeface="Cambria Math" panose="02040503050406030204" pitchFamily="18" charset="0"/>
                          </a:rPr>
                          <m:t>⋅</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𝜌</m:t>
                                </m:r>
                              </m:e>
                              <m:sub>
                                <m:r>
                                  <a:rPr lang="en-US" altLang="zh-CN" sz="2200" b="0" i="1" smtClean="0">
                                    <a:latin typeface="Cambria Math" panose="02040503050406030204" pitchFamily="18" charset="0"/>
                                  </a:rPr>
                                  <m:t>0</m:t>
                                </m:r>
                              </m:sub>
                            </m:sSub>
                            <m:r>
                              <a:rPr lang="en-US" altLang="zh-CN" sz="2200" b="0" i="0" smtClean="0">
                                <a:latin typeface="Cambria Math" panose="02040503050406030204" pitchFamily="18" charset="0"/>
                              </a:rPr>
                              <m:t>𝛻</m:t>
                            </m:r>
                            <m:r>
                              <a:rPr lang="en-US" altLang="zh-CN" sz="2200" b="0" i="1" smtClean="0">
                                <a:latin typeface="Cambria Math" panose="02040503050406030204" pitchFamily="18" charset="0"/>
                              </a:rPr>
                              <m:t>𝜒</m:t>
                            </m:r>
                          </m:e>
                        </m:d>
                        <m:r>
                          <a:rPr lang="en-US" altLang="zh-CN" sz="2200" b="0" i="1" smtClean="0">
                            <a:latin typeface="Cambria Math" panose="02040503050406030204" pitchFamily="18" charset="0"/>
                          </a:rPr>
                          <m:t>𝑑𝑉</m:t>
                        </m:r>
                      </m:e>
                    </m:nary>
                  </m:oMath>
                </a14:m>
                <a:endParaRPr lang="zh-CN" altLang="en-US" sz="2200" dirty="0"/>
              </a:p>
            </p:txBody>
          </p:sp>
        </mc:Choice>
        <mc:Fallback xmlns="">
          <p:sp>
            <p:nvSpPr>
              <p:cNvPr id="9" name="Rectangle 8"/>
              <p:cNvSpPr>
                <a:spLocks noRot="1" noChangeAspect="1" noMove="1" noResize="1" noEditPoints="1" noAdjustHandles="1" noChangeArrowheads="1" noChangeShapeType="1" noTextEdit="1"/>
              </p:cNvSpPr>
              <p:nvPr/>
            </p:nvSpPr>
            <p:spPr>
              <a:xfrm>
                <a:off x="838200" y="1921529"/>
                <a:ext cx="6671826" cy="4376583"/>
              </a:xfrm>
              <a:prstGeom prst="rect">
                <a:avLst/>
              </a:prstGeom>
              <a:blipFill rotWithShape="0">
                <a:blip r:embed="rId6"/>
                <a:stretch>
                  <a:fillRect b="-208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85219" y="2284567"/>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m:t>
                          </m:r>
                        </m:sub>
                      </m:sSub>
                    </m:oMath>
                  </m:oMathPara>
                </a14:m>
                <a:endParaRPr lang="zh-CN" altLang="en-US" sz="2200" dirty="0"/>
              </a:p>
            </p:txBody>
          </p:sp>
        </mc:Choice>
        <mc:Fallback xmlns="">
          <p:sp>
            <p:nvSpPr>
              <p:cNvPr id="10" name="TextBox 9"/>
              <p:cNvSpPr txBox="1">
                <a:spLocks noRot="1" noChangeAspect="1" noMove="1" noResize="1" noEditPoints="1" noAdjustHandles="1" noChangeArrowheads="1" noChangeShapeType="1" noTextEdit="1"/>
              </p:cNvSpPr>
              <p:nvPr/>
            </p:nvSpPr>
            <p:spPr>
              <a:xfrm>
                <a:off x="7285219" y="2284567"/>
                <a:ext cx="764913" cy="430887"/>
              </a:xfrm>
              <a:prstGeom prst="rect">
                <a:avLst/>
              </a:prstGeom>
              <a:blipFill rotWithShape="0">
                <a:blip r:embed="rId7"/>
                <a:stretch>
                  <a:fillRect b="-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285218" y="5420010"/>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m:t>
                          </m:r>
                        </m:sub>
                      </m:sSub>
                    </m:oMath>
                  </m:oMathPara>
                </a14:m>
                <a:endParaRPr lang="zh-CN" altLang="en-US" sz="2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285218" y="5420010"/>
                <a:ext cx="764913" cy="43088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892528" y="3654210"/>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892528" y="3654210"/>
                <a:ext cx="764913" cy="43088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885654" y="4198129"/>
                <a:ext cx="76491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𝑆</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885654" y="4198129"/>
                <a:ext cx="764913" cy="430887"/>
              </a:xfrm>
              <a:prstGeom prst="rect">
                <a:avLst/>
              </a:prstGeom>
              <a:blipFill rotWithShape="0">
                <a:blip r:embed="rId10"/>
                <a:stretch>
                  <a:fillRect b="-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233941" y="2653899"/>
                <a:ext cx="1244184"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200" b="1" i="1" smtClean="0">
                              <a:latin typeface="Cambria Math" panose="02040503050406030204" pitchFamily="18" charset="0"/>
                            </a:rPr>
                          </m:ctrlPr>
                        </m:accPr>
                        <m:e>
                          <m:r>
                            <a:rPr lang="en-US" altLang="zh-CN" sz="2200" b="1" i="1" smtClean="0">
                              <a:latin typeface="Cambria Math" panose="02040503050406030204" pitchFamily="18" charset="0"/>
                            </a:rPr>
                            <m:t>𝒖</m:t>
                          </m:r>
                        </m:e>
                      </m:acc>
                      <m:r>
                        <a:rPr lang="en-US" altLang="zh-CN" sz="2200" b="1" i="1" smtClean="0">
                          <a:latin typeface="Cambria Math" panose="02040503050406030204" pitchFamily="18" charset="0"/>
                        </a:rPr>
                        <m:t>=</m:t>
                      </m:r>
                      <m:r>
                        <a:rPr lang="en-US" altLang="zh-CN" sz="2200" b="1" i="1" smtClean="0">
                          <a:latin typeface="Cambria Math" panose="02040503050406030204" pitchFamily="18" charset="0"/>
                        </a:rPr>
                        <m:t>𝑮</m:t>
                      </m:r>
                      <m:r>
                        <m:rPr>
                          <m:sty m:val="p"/>
                        </m:rPr>
                        <a:rPr lang="en-US" altLang="zh-CN" sz="2200" b="0" i="0" smtClean="0">
                          <a:latin typeface="Cambria Math" panose="02040503050406030204" pitchFamily="18" charset="0"/>
                        </a:rPr>
                        <m:t>Δp</m:t>
                      </m:r>
                    </m:oMath>
                  </m:oMathPara>
                </a14:m>
                <a:endParaRPr lang="zh-CN" altLang="en-US" sz="2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233941" y="2653899"/>
                <a:ext cx="1244184" cy="430887"/>
              </a:xfrm>
              <a:prstGeom prst="rect">
                <a:avLst/>
              </a:prstGeom>
              <a:blipFill rotWithShape="0">
                <a:blip r:embed="rId11"/>
                <a:stretch>
                  <a:fillRect r="-2941" b="-15493"/>
                </a:stretch>
              </a:blipFill>
            </p:spPr>
            <p:txBody>
              <a:bodyPr/>
              <a:lstStyle/>
              <a:p>
                <a:r>
                  <a:rPr lang="zh-CN" altLang="en-US">
                    <a:noFill/>
                  </a:rPr>
                  <a:t> </a:t>
                </a:r>
              </a:p>
            </p:txBody>
          </p:sp>
        </mc:Fallback>
      </mc:AlternateContent>
      <p:sp>
        <p:nvSpPr>
          <p:cNvPr id="15" name="Oval 14"/>
          <p:cNvSpPr/>
          <p:nvPr/>
        </p:nvSpPr>
        <p:spPr>
          <a:xfrm>
            <a:off x="792934" y="1801232"/>
            <a:ext cx="1452433" cy="1028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186701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Volumetric flow rate</a:t>
            </a:r>
            <a:endParaRPr lang="zh-CN" altLang="en-US" dirty="0"/>
          </a:p>
        </p:txBody>
      </p:sp>
      <mc:AlternateContent xmlns:mc="http://schemas.openxmlformats.org/markup-compatibility/2006">
        <mc:Choice xmlns:a14="http://schemas.microsoft.com/office/drawing/2010/main" Requires="a14">
          <p:sp>
            <p:nvSpPr>
              <p:cNvPr id="4" name="TextBox 3"/>
              <p:cNvSpPr txBox="1"/>
              <p:nvPr/>
            </p:nvSpPr>
            <p:spPr>
              <a:xfrm>
                <a:off x="1636426" y="1069676"/>
                <a:ext cx="8919148" cy="614751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r>
                        <a:rPr lang="en-US" altLang="zh-CN" sz="2200" b="0" i="1" smtClean="0">
                          <a:latin typeface="Cambria Math" panose="02040503050406030204" pitchFamily="18" charset="0"/>
                        </a:rPr>
                        <m:t>=−</m:t>
                      </m:r>
                      <m:nary>
                        <m:naryPr>
                          <m:supHide m:val="on"/>
                          <m:ctrlPr>
                            <a:rPr lang="en-US" altLang="zh-CN" sz="2200" b="0" i="1" smtClean="0">
                              <a:latin typeface="Cambria Math" panose="02040503050406030204" pitchFamily="18" charset="0"/>
                            </a:rPr>
                          </m:ctrlPr>
                        </m:naryPr>
                        <m:sub>
                          <m:r>
                            <m:rPr>
                              <m:brk m:alnAt="7"/>
                            </m:rPr>
                            <a:rPr lang="en-US" altLang="zh-CN" sz="2200" b="0" i="1" smtClean="0">
                              <a:latin typeface="Cambria Math" panose="02040503050406030204" pitchFamily="18" charset="0"/>
                            </a:rPr>
                            <m:t>𝑉</m:t>
                          </m:r>
                        </m:sub>
                        <m:sup/>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𝜌</m:t>
                              </m:r>
                            </m:e>
                            <m:sub>
                              <m:r>
                                <a:rPr lang="en-US" altLang="zh-CN" sz="2200" b="0" i="1" smtClean="0">
                                  <a:latin typeface="Cambria Math" panose="02040503050406030204" pitchFamily="18" charset="0"/>
                                </a:rPr>
                                <m:t>0</m:t>
                              </m:r>
                            </m:sub>
                          </m:sSub>
                          <m:r>
                            <a:rPr lang="en-US" altLang="zh-CN" sz="2200" b="1" i="1" smtClean="0">
                              <a:latin typeface="Cambria Math" panose="02040503050406030204" pitchFamily="18" charset="0"/>
                            </a:rPr>
                            <m:t>𝑮</m:t>
                          </m:r>
                          <m:r>
                            <a:rPr lang="en-US" altLang="zh-CN" sz="2200" b="0" i="1" smtClean="0">
                              <a:latin typeface="Cambria Math" panose="02040503050406030204" pitchFamily="18" charset="0"/>
                            </a:rPr>
                            <m:t>⋅</m:t>
                          </m:r>
                          <m:r>
                            <a:rPr lang="en-US" altLang="zh-CN" sz="2200" b="0" i="0" smtClean="0">
                              <a:latin typeface="Cambria Math" panose="02040503050406030204" pitchFamily="18" charset="0"/>
                            </a:rPr>
                            <m:t>𝛻</m:t>
                          </m:r>
                          <m:r>
                            <a:rPr lang="en-US" altLang="zh-CN" sz="2200" b="0" i="1" smtClean="0">
                              <a:latin typeface="Cambria Math" panose="02040503050406030204" pitchFamily="18" charset="0"/>
                            </a:rPr>
                            <m:t>𝜒</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𝑑𝑉</m:t>
                          </m:r>
                        </m:e>
                      </m:nary>
                    </m:oMath>
                  </m:oMathPara>
                </a14:m>
                <a:endParaRPr lang="en-US" altLang="zh-CN" sz="2200" dirty="0" smtClean="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𝜌</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e>
                      </m:d>
                      <m:r>
                        <a:rPr lang="en-US" altLang="zh-CN" sz="2200" b="0" i="1" smtClean="0">
                          <a:latin typeface="Cambria Math" panose="02040503050406030204" pitchFamily="18" charset="0"/>
                        </a:rPr>
                        <m:t>𝜅</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𝑒</m:t>
                          </m:r>
                        </m:e>
                        <m: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𝑧</m:t>
                          </m:r>
                        </m:sup>
                      </m:sSup>
                      <m:r>
                        <a:rPr lang="en-US" altLang="zh-CN" sz="2200" b="0" i="1" smtClean="0">
                          <a:latin typeface="Cambria Math" panose="02040503050406030204" pitchFamily="18" charset="0"/>
                        </a:rPr>
                        <m:t>−</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e>
                      </m:d>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𝜅</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𝑎</m:t>
                      </m:r>
                      <m:nary>
                        <m:naryPr>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m:t>
                          </m:r>
                        </m:sup>
                        <m:e>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𝐽</m:t>
                                  </m:r>
                                </m:e>
                                <m:sub>
                                  <m:r>
                                    <a:rPr lang="en-US" altLang="zh-CN" sz="2200" b="0" i="1" smtClean="0">
                                      <a:latin typeface="Cambria Math" panose="02040503050406030204" pitchFamily="18" charset="0"/>
                                    </a:rPr>
                                    <m:t>1</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𝑎𝑠</m:t>
                                  </m:r>
                                </m:e>
                              </m:d>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𝐽</m:t>
                                  </m:r>
                                </m:e>
                                <m:sub>
                                  <m:r>
                                    <a:rPr lang="en-US" altLang="zh-CN" sz="2200" b="0" i="1" smtClean="0">
                                      <a:latin typeface="Cambria Math" panose="02040503050406030204" pitchFamily="18" charset="0"/>
                                    </a:rPr>
                                    <m:t>0</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𝑟𝑠</m:t>
                                  </m:r>
                                </m:e>
                              </m:d>
                            </m:num>
                            <m:den>
                              <m:sSup>
                                <m:sSupPr>
                                  <m:ctrlPr>
                                    <a:rPr lang="en-US" altLang="zh-CN" sz="2200" b="0" i="1" smtClean="0">
                                      <a:latin typeface="Cambria Math" panose="02040503050406030204" pitchFamily="18" charset="0"/>
                                    </a:rPr>
                                  </m:ctrlPr>
                                </m:sSupPr>
                                <m:e>
                                  <m:d>
                                    <m:dPr>
                                      <m:ctrlPr>
                                        <a:rPr lang="en-US" altLang="zh-CN" sz="2200" b="0" i="1" smtClean="0">
                                          <a:latin typeface="Cambria Math" panose="02040503050406030204" pitchFamily="18" charset="0"/>
                                        </a:rPr>
                                      </m:ctrlPr>
                                    </m:dPr>
                                    <m:e>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𝜅</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𝑠</m:t>
                                          </m:r>
                                        </m:e>
                                        <m:sup>
                                          <m:r>
                                            <a:rPr lang="en-US" altLang="zh-CN" sz="2200" b="0" i="1" smtClean="0">
                                              <a:latin typeface="Cambria Math" panose="02040503050406030204" pitchFamily="18" charset="0"/>
                                            </a:rPr>
                                            <m:t>2</m:t>
                                          </m:r>
                                        </m:sup>
                                      </m:sSup>
                                    </m:e>
                                  </m:d>
                                </m:e>
                                <m:sup>
                                  <m:r>
                                    <a:rPr lang="en-US" altLang="zh-CN" sz="2200" b="0" i="1" smtClean="0">
                                      <a:latin typeface="Cambria Math" panose="02040503050406030204" pitchFamily="18" charset="0"/>
                                    </a:rPr>
                                    <m:t>1/2</m:t>
                                  </m:r>
                                </m:sup>
                              </m:sSup>
                            </m:den>
                          </m:f>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𝑒</m:t>
                              </m:r>
                            </m:e>
                            <m: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d>
                                    <m:dPr>
                                      <m:ctrlPr>
                                        <a:rPr lang="en-US" altLang="zh-CN" sz="2200" b="0" i="1" smtClean="0">
                                          <a:latin typeface="Cambria Math" panose="02040503050406030204" pitchFamily="18" charset="0"/>
                                        </a:rPr>
                                      </m:ctrlPr>
                                    </m:dPr>
                                    <m:e>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𝜅</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𝑠</m:t>
                                          </m:r>
                                        </m:e>
                                        <m:sup>
                                          <m:r>
                                            <a:rPr lang="en-US" altLang="zh-CN" sz="2200" b="0" i="1" smtClean="0">
                                              <a:latin typeface="Cambria Math" panose="02040503050406030204" pitchFamily="18" charset="0"/>
                                            </a:rPr>
                                            <m:t>2</m:t>
                                          </m:r>
                                        </m:sup>
                                      </m:sSup>
                                    </m:e>
                                  </m:d>
                                </m:e>
                                <m:sup>
                                  <m:r>
                                    <a:rPr lang="en-US" altLang="zh-CN" sz="2200" b="0" i="1" smtClean="0">
                                      <a:latin typeface="Cambria Math" panose="02040503050406030204" pitchFamily="18" charset="0"/>
                                    </a:rPr>
                                    <m:t>1/2</m:t>
                                  </m:r>
                                </m:sup>
                              </m:sSup>
                              <m:r>
                                <a:rPr lang="en-US" altLang="zh-CN" sz="2200" b="0" i="1" smtClean="0">
                                  <a:latin typeface="Cambria Math" panose="02040503050406030204" pitchFamily="18" charset="0"/>
                                </a:rPr>
                                <m:t>𝑧</m:t>
                              </m:r>
                            </m:sup>
                          </m:sSup>
                          <m:r>
                            <a:rPr lang="en-US" altLang="zh-CN" sz="2200" b="0" i="1" smtClean="0">
                              <a:latin typeface="Cambria Math" panose="02040503050406030204" pitchFamily="18" charset="0"/>
                            </a:rPr>
                            <m:t>𝑑𝑠</m:t>
                          </m:r>
                        </m:e>
                      </m:nary>
                    </m:oMath>
                  </m:oMathPara>
                </a14:m>
                <a:endParaRPr lang="en-US" altLang="zh-CN" sz="2200" dirty="0" smtClean="0"/>
              </a:p>
              <a:p>
                <a:pPr>
                  <a:lnSpc>
                    <a:spcPct val="150000"/>
                  </a:lnSpc>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𝜒</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r>
                            <a:rPr lang="en-US" altLang="zh-CN" sz="2200" b="0" i="1" smtClean="0">
                              <a:latin typeface="Cambria Math" panose="02040503050406030204" pitchFamily="18" charset="0"/>
                            </a:rPr>
                            <m:t>2</m:t>
                          </m:r>
                        </m:den>
                      </m:f>
                      <m:d>
                        <m:dPr>
                          <m:begChr m:val="["/>
                          <m:endChr m:val="]"/>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1−</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2</m:t>
                              </m:r>
                            </m:num>
                            <m:den>
                              <m:r>
                                <a:rPr lang="en-US" altLang="zh-CN" sz="2200" b="0" i="1" smtClean="0">
                                  <a:latin typeface="Cambria Math" panose="02040503050406030204" pitchFamily="18" charset="0"/>
                                </a:rPr>
                                <m:t>𝜋</m:t>
                              </m:r>
                            </m:den>
                          </m:f>
                          <m:func>
                            <m:funcPr>
                              <m:ctrlPr>
                                <a:rPr lang="en-US" altLang="zh-CN" sz="2200" b="0" i="1" smtClean="0">
                                  <a:latin typeface="Cambria Math" panose="02040503050406030204" pitchFamily="18" charset="0"/>
                                </a:rPr>
                              </m:ctrlPr>
                            </m:funcPr>
                            <m:fName>
                              <m:sSup>
                                <m:sSupPr>
                                  <m:ctrlPr>
                                    <a:rPr lang="en-US" altLang="zh-CN" sz="2200" b="0" i="1" smtClean="0">
                                      <a:latin typeface="Cambria Math" panose="02040503050406030204" pitchFamily="18" charset="0"/>
                                    </a:rPr>
                                  </m:ctrlPr>
                                </m:sSupPr>
                                <m:e>
                                  <m:r>
                                    <m:rPr>
                                      <m:sty m:val="p"/>
                                    </m:rPr>
                                    <a:rPr lang="en-US" altLang="zh-CN" sz="2200" b="0" i="0" smtClean="0">
                                      <a:latin typeface="Cambria Math" panose="02040503050406030204" pitchFamily="18" charset="0"/>
                                    </a:rPr>
                                    <m:t>tan</m:t>
                                  </m:r>
                                </m:e>
                                <m:sup>
                                  <m:r>
                                    <a:rPr lang="en-US" altLang="zh-CN" sz="2200" b="0" i="1" smtClean="0">
                                      <a:latin typeface="Cambria Math" panose="02040503050406030204" pitchFamily="18" charset="0"/>
                                    </a:rPr>
                                    <m:t>−1</m:t>
                                  </m:r>
                                </m:sup>
                              </m:sSup>
                            </m:fName>
                            <m:e>
                              <m:d>
                                <m:dPr>
                                  <m:ctrlPr>
                                    <a:rPr lang="en-US" altLang="zh-CN" sz="2200" b="0" i="1" smtClean="0">
                                      <a:latin typeface="Cambria Math" panose="02040503050406030204" pitchFamily="18" charset="0"/>
                                    </a:rPr>
                                  </m:ctrlPr>
                                </m:dPr>
                                <m:e>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sinh</m:t>
                                          </m:r>
                                        </m:fName>
                                        <m:e>
                                          <m:r>
                                            <a:rPr lang="en-US" altLang="zh-CN" sz="2200" b="0" i="1" smtClean="0">
                                              <a:latin typeface="Cambria Math" panose="02040503050406030204" pitchFamily="18" charset="0"/>
                                            </a:rPr>
                                            <m:t>𝜉</m:t>
                                          </m:r>
                                        </m:e>
                                      </m:func>
                                    </m:den>
                                  </m:f>
                                </m:e>
                              </m:d>
                            </m:e>
                          </m:func>
                        </m:e>
                      </m:d>
                    </m:oMath>
                  </m:oMathPara>
                </a14:m>
                <a:endParaRPr lang="en-US" altLang="zh-CN" sz="2200" dirty="0" smtClean="0"/>
              </a:p>
              <a:p>
                <a:pPr algn="ctr">
                  <a:lnSpc>
                    <a:spcPct val="150000"/>
                  </a:lnSpc>
                </a:pP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𝜉</m:t>
                        </m:r>
                      </m:sub>
                    </m:sSub>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func>
                          <m:funcPr>
                            <m:ctrlPr>
                              <a:rPr lang="en-US" altLang="zh-CN" sz="2200" b="0" i="1" smtClean="0">
                                <a:latin typeface="Cambria Math" panose="02040503050406030204" pitchFamily="18" charset="0"/>
                              </a:rPr>
                            </m:ctrlPr>
                          </m:funcPr>
                          <m:fName>
                            <m:sSup>
                              <m:sSupPr>
                                <m:ctrlPr>
                                  <a:rPr lang="en-US" altLang="zh-CN" sz="2200" b="0" i="1" smtClean="0">
                                    <a:latin typeface="Cambria Math" panose="02040503050406030204" pitchFamily="18" charset="0"/>
                                  </a:rPr>
                                </m:ctrlPr>
                              </m:sSupPr>
                              <m:e>
                                <m:r>
                                  <m:rPr>
                                    <m:sty m:val="p"/>
                                  </m:rPr>
                                  <a:rPr lang="en-US" altLang="zh-CN" sz="2200" b="0" i="0" smtClean="0">
                                    <a:latin typeface="Cambria Math" panose="02040503050406030204" pitchFamily="18" charset="0"/>
                                  </a:rPr>
                                  <m:t>acos</m:t>
                                </m:r>
                              </m:e>
                              <m:sup>
                                <m:r>
                                  <a:rPr lang="en-US" altLang="zh-CN" sz="2200" b="0" i="1" smtClean="0">
                                    <a:latin typeface="Cambria Math" panose="02040503050406030204" pitchFamily="18" charset="0"/>
                                  </a:rPr>
                                  <m:t>2</m:t>
                                </m:r>
                              </m:sup>
                            </m:sSup>
                          </m:fName>
                          <m:e>
                            <m:r>
                              <a:rPr lang="en-US" altLang="zh-CN" sz="2200" b="0" i="1" smtClean="0">
                                <a:latin typeface="Cambria Math" panose="02040503050406030204" pitchFamily="18" charset="0"/>
                              </a:rPr>
                              <m:t>𝜂</m:t>
                            </m:r>
                            <m:r>
                              <a:rPr lang="en-US" altLang="zh-CN" sz="2200" b="0" i="1" smtClean="0">
                                <a:latin typeface="Cambria Math" panose="02040503050406030204" pitchFamily="18" charset="0"/>
                              </a:rPr>
                              <m:t> </m:t>
                            </m:r>
                          </m:e>
                        </m:func>
                      </m:num>
                      <m:den>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𝜋𝜇</m:t>
                        </m:r>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cosh</m:t>
                            </m:r>
                          </m:fName>
                          <m:e>
                            <m:r>
                              <a:rPr lang="en-US" altLang="zh-CN" sz="2200" b="0" i="1" smtClean="0">
                                <a:latin typeface="Cambria Math" panose="02040503050406030204" pitchFamily="18" charset="0"/>
                              </a:rPr>
                              <m:t>𝜉</m:t>
                            </m:r>
                            <m:sSup>
                              <m:sSupPr>
                                <m:ctrlPr>
                                  <a:rPr lang="en-US" altLang="zh-CN" sz="2200" b="0" i="1" smtClean="0">
                                    <a:latin typeface="Cambria Math" panose="02040503050406030204" pitchFamily="18" charset="0"/>
                                  </a:rPr>
                                </m:ctrlPr>
                              </m:sSupPr>
                              <m:e>
                                <m:d>
                                  <m:dPr>
                                    <m:ctrlPr>
                                      <a:rPr lang="en-US" altLang="zh-CN" sz="2200" b="0" i="1" smtClean="0">
                                        <a:latin typeface="Cambria Math" panose="02040503050406030204" pitchFamily="18" charset="0"/>
                                      </a:rPr>
                                    </m:ctrlPr>
                                  </m:dPr>
                                  <m:e>
                                    <m:func>
                                      <m:funcPr>
                                        <m:ctrlPr>
                                          <a:rPr lang="en-US" altLang="zh-CN" sz="2200" b="0" i="1" smtClean="0">
                                            <a:latin typeface="Cambria Math" panose="02040503050406030204" pitchFamily="18" charset="0"/>
                                          </a:rPr>
                                        </m:ctrlPr>
                                      </m:funcPr>
                                      <m:fName>
                                        <m:sSup>
                                          <m:sSupPr>
                                            <m:ctrlPr>
                                              <a:rPr lang="en-US" altLang="zh-CN" sz="2200" b="0" i="1" smtClean="0">
                                                <a:latin typeface="Cambria Math" panose="02040503050406030204" pitchFamily="18" charset="0"/>
                                              </a:rPr>
                                            </m:ctrlPr>
                                          </m:sSupPr>
                                          <m:e>
                                            <m:r>
                                              <m:rPr>
                                                <m:sty m:val="p"/>
                                              </m:rPr>
                                              <a:rPr lang="en-US" altLang="zh-CN" sz="2200" b="0" i="0" smtClean="0">
                                                <a:latin typeface="Cambria Math" panose="02040503050406030204" pitchFamily="18" charset="0"/>
                                              </a:rPr>
                                              <m:t>cosh</m:t>
                                            </m:r>
                                          </m:e>
                                          <m:sup>
                                            <m:r>
                                              <a:rPr lang="en-US" altLang="zh-CN" sz="2200" b="0" i="1" smtClean="0">
                                                <a:latin typeface="Cambria Math" panose="02040503050406030204" pitchFamily="18" charset="0"/>
                                              </a:rPr>
                                              <m:t>2</m:t>
                                            </m:r>
                                          </m:sup>
                                        </m:sSup>
                                      </m:fName>
                                      <m:e>
                                        <m:r>
                                          <a:rPr lang="en-US" altLang="zh-CN" sz="2200" b="0" i="1" smtClean="0">
                                            <a:latin typeface="Cambria Math" panose="02040503050406030204" pitchFamily="18" charset="0"/>
                                          </a:rPr>
                                          <m:t>𝜉</m:t>
                                        </m:r>
                                        <m:r>
                                          <a:rPr lang="en-US" altLang="zh-CN" sz="2200" b="0" i="1" smtClean="0">
                                            <a:latin typeface="Cambria Math" panose="02040503050406030204" pitchFamily="18" charset="0"/>
                                          </a:rPr>
                                          <m:t>−</m:t>
                                        </m:r>
                                        <m:func>
                                          <m:funcPr>
                                            <m:ctrlPr>
                                              <a:rPr lang="en-US" altLang="zh-CN" sz="2200" b="0" i="1" smtClean="0">
                                                <a:latin typeface="Cambria Math" panose="02040503050406030204" pitchFamily="18" charset="0"/>
                                              </a:rPr>
                                            </m:ctrlPr>
                                          </m:funcPr>
                                          <m:fName>
                                            <m:sSup>
                                              <m:sSupPr>
                                                <m:ctrlPr>
                                                  <a:rPr lang="en-US" altLang="zh-CN" sz="2200" b="0" i="1" smtClean="0">
                                                    <a:latin typeface="Cambria Math" panose="02040503050406030204" pitchFamily="18" charset="0"/>
                                                  </a:rPr>
                                                </m:ctrlPr>
                                              </m:sSupPr>
                                              <m:e>
                                                <m:r>
                                                  <m:rPr>
                                                    <m:sty m:val="p"/>
                                                  </m:rPr>
                                                  <a:rPr lang="en-US" altLang="zh-CN" sz="2200" b="0" i="0" smtClean="0">
                                                    <a:latin typeface="Cambria Math" panose="02040503050406030204" pitchFamily="18" charset="0"/>
                                                  </a:rPr>
                                                  <m:t>sin</m:t>
                                                </m:r>
                                              </m:e>
                                              <m:sup>
                                                <m:r>
                                                  <a:rPr lang="en-US" altLang="zh-CN" sz="2200" b="0" i="1" smtClean="0">
                                                    <a:latin typeface="Cambria Math" panose="02040503050406030204" pitchFamily="18" charset="0"/>
                                                  </a:rPr>
                                                  <m:t>2</m:t>
                                                </m:r>
                                              </m:sup>
                                            </m:sSup>
                                          </m:fName>
                                          <m:e>
                                            <m:r>
                                              <a:rPr lang="en-US" altLang="zh-CN" sz="2200" b="0" i="1" smtClean="0">
                                                <a:latin typeface="Cambria Math" panose="02040503050406030204" pitchFamily="18" charset="0"/>
                                              </a:rPr>
                                              <m:t>𝜂</m:t>
                                            </m:r>
                                          </m:e>
                                        </m:func>
                                      </m:e>
                                    </m:func>
                                  </m:e>
                                </m:d>
                              </m:e>
                              <m:sup>
                                <m:r>
                                  <a:rPr lang="en-US" altLang="zh-CN" sz="2200" b="0" i="1" smtClean="0">
                                    <a:latin typeface="Cambria Math" panose="02040503050406030204" pitchFamily="18" charset="0"/>
                                  </a:rPr>
                                  <m:t>1/2</m:t>
                                </m:r>
                              </m:sup>
                            </m:sSup>
                          </m:e>
                        </m:func>
                      </m:den>
                    </m:f>
                  </m:oMath>
                </a14:m>
                <a:r>
                  <a:rPr lang="en-US" altLang="zh-CN" sz="2200" dirty="0" smtClean="0"/>
                  <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𝜂</m:t>
                        </m:r>
                      </m:sub>
                    </m:sSub>
                    <m:r>
                      <a:rPr lang="en-US" altLang="zh-CN" sz="2200" b="0" i="1" smtClean="0">
                        <a:latin typeface="Cambria Math" panose="02040503050406030204" pitchFamily="18" charset="0"/>
                      </a:rPr>
                      <m:t>=0</m:t>
                    </m:r>
                  </m:oMath>
                </a14:m>
                <a:endParaRPr lang="en-US" altLang="zh-CN" sz="2200" dirty="0" smtClean="0"/>
              </a:p>
              <a:p>
                <a:pPr algn="ctr">
                  <a:lnSpc>
                    <a:spcPct val="150000"/>
                  </a:lnSpc>
                </a:pP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𝜌</m:t>
                        </m:r>
                      </m:e>
                      <m:sub>
                        <m:r>
                          <a:rPr lang="en-US" altLang="zh-CN" sz="2200" i="1">
                            <a:latin typeface="Cambria Math" panose="02040503050406030204" pitchFamily="18" charset="0"/>
                          </a:rPr>
                          <m:t>0</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𝜎</m:t>
                        </m:r>
                      </m:e>
                      <m:sub>
                        <m:r>
                          <a:rPr lang="en-US" altLang="zh-CN" sz="2200" i="1">
                            <a:latin typeface="Cambria Math" panose="02040503050406030204" pitchFamily="18" charset="0"/>
                          </a:rPr>
                          <m:t>𝑚</m:t>
                        </m:r>
                      </m:sub>
                    </m:sSub>
                    <m:r>
                      <a:rPr lang="en-US" altLang="zh-CN" sz="2200" i="1">
                        <a:latin typeface="Cambria Math" panose="02040503050406030204" pitchFamily="18" charset="0"/>
                      </a:rPr>
                      <m:t>𝜅</m:t>
                    </m:r>
                  </m:oMath>
                </a14:m>
                <a:r>
                  <a:rPr lang="en-US" altLang="zh-CN" sz="2200" dirty="0"/>
                  <a:t> as </a:t>
                </a:r>
                <a14:m>
                  <m:oMath xmlns:m="http://schemas.openxmlformats.org/officeDocument/2006/math">
                    <m:r>
                      <a:rPr lang="en-US" altLang="zh-CN" sz="2200" i="1">
                        <a:latin typeface="Cambria Math" panose="02040503050406030204" pitchFamily="18" charset="0"/>
                      </a:rPr>
                      <m:t>𝜅</m:t>
                    </m:r>
                    <m:r>
                      <a:rPr lang="en-US" altLang="zh-CN" sz="2200" i="1">
                        <a:latin typeface="Cambria Math" panose="02040503050406030204" pitchFamily="18" charset="0"/>
                      </a:rPr>
                      <m:t>→0</m:t>
                    </m:r>
                  </m:oMath>
                </a14:m>
                <a:endParaRPr lang="en-US" altLang="zh-CN" sz="2200" dirty="0" smtClean="0"/>
              </a:p>
              <a:p>
                <a:pPr algn="ctr">
                  <a:lnSpc>
                    <a:spcPct val="150000"/>
                  </a:lnSpc>
                </a:pPr>
                <a14:m>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𝑄</m:t>
                        </m:r>
                      </m:num>
                      <m:den>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𝑎</m:t>
                            </m:r>
                          </m:e>
                          <m:sup>
                            <m:r>
                              <a:rPr lang="en-US" altLang="zh-CN" sz="2200" b="0" i="1" smtClean="0">
                                <a:latin typeface="Cambria Math" panose="02040503050406030204" pitchFamily="18" charset="0"/>
                              </a:rPr>
                              <m:t>3</m:t>
                            </m:r>
                          </m:sup>
                        </m:sSup>
                        <m:r>
                          <a:rPr lang="en-US" altLang="zh-CN" sz="2200" b="0" i="1" smtClean="0">
                            <a:latin typeface="Cambria Math" panose="02040503050406030204" pitchFamily="18" charset="0"/>
                          </a:rPr>
                          <m:t>𝜅</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num>
                      <m:den>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𝜇</m:t>
                        </m:r>
                      </m:den>
                    </m:f>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𝑎</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𝑎</m:t>
                                </m:r>
                              </m:e>
                              <m:sup>
                                <m:r>
                                  <a:rPr lang="en-US" altLang="zh-CN" sz="2200" b="0" i="1" smtClean="0">
                                    <a:latin typeface="Cambria Math" panose="02040503050406030204" pitchFamily="18" charset="0"/>
                                  </a:rPr>
                                  <m:t>2</m:t>
                                </m:r>
                              </m:sup>
                            </m:sSup>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num>
                          <m:den>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𝜇</m:t>
                            </m:r>
                          </m:den>
                        </m:f>
                      </m:e>
                    </m:d>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𝑎</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a14:m>
                <a:r>
                  <a:rPr lang="en-US" altLang="zh-CN" sz="2200" dirty="0" smtClean="0"/>
                  <a:t> as </a:t>
                </a:r>
                <a14:m>
                  <m:oMath xmlns:m="http://schemas.openxmlformats.org/officeDocument/2006/math">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→0</m:t>
                    </m:r>
                  </m:oMath>
                </a14:m>
                <a:endParaRPr lang="en-US" altLang="zh-CN" sz="2200" dirty="0" smtClean="0"/>
              </a:p>
              <a:p>
                <a:endParaRPr lang="en-US" altLang="zh-CN" dirty="0" smtClean="0"/>
              </a:p>
              <a:p>
                <a:endParaRPr lang="zh-CN" altLang="en-US" dirty="0"/>
              </a:p>
            </p:txBody>
          </p:sp>
        </mc:Choice>
        <mc:Fallback>
          <p:sp>
            <p:nvSpPr>
              <p:cNvPr id="4" name="TextBox 3"/>
              <p:cNvSpPr txBox="1">
                <a:spLocks noRot="1" noChangeAspect="1" noMove="1" noResize="1" noEditPoints="1" noAdjustHandles="1" noChangeArrowheads="1" noChangeShapeType="1" noTextEdit="1"/>
              </p:cNvSpPr>
              <p:nvPr/>
            </p:nvSpPr>
            <p:spPr>
              <a:xfrm>
                <a:off x="1636426" y="1069676"/>
                <a:ext cx="8919148" cy="6147517"/>
              </a:xfrm>
              <a:prstGeom prst="rect">
                <a:avLst/>
              </a:prstGeom>
              <a:blipFill rotWithShape="0">
                <a:blip r:embed="rId3"/>
                <a:stretch>
                  <a:fillRect/>
                </a:stretch>
              </a:blipFill>
            </p:spPr>
            <p:txBody>
              <a:bodyPr/>
              <a:lstStyle/>
              <a:p>
                <a:r>
                  <a:rPr lang="zh-CN" altLang="en-US">
                    <a:noFill/>
                  </a:rPr>
                  <a:t> </a:t>
                </a:r>
              </a:p>
            </p:txBody>
          </p:sp>
        </mc:Fallback>
      </mc:AlternateContent>
      <p:sp>
        <p:nvSpPr>
          <p:cNvPr id="3" name="Rectangle 2"/>
          <p:cNvSpPr/>
          <p:nvPr/>
        </p:nvSpPr>
        <p:spPr>
          <a:xfrm>
            <a:off x="8225850" y="6488668"/>
            <a:ext cx="3966150" cy="369332"/>
          </a:xfrm>
          <a:prstGeom prst="rect">
            <a:avLst/>
          </a:prstGeom>
        </p:spPr>
        <p:txBody>
          <a:bodyPr wrap="none">
            <a:spAutoFit/>
          </a:bodyPr>
          <a:lstStyle/>
          <a:p>
            <a:r>
              <a:rPr lang="en-US" altLang="zh-CN"/>
              <a:t>Journal of Fluid Mechanics </a:t>
            </a:r>
            <a:r>
              <a:rPr lang="en-US" altLang="zh-CN" b="1"/>
              <a:t>749</a:t>
            </a:r>
            <a:r>
              <a:rPr lang="en-US" altLang="zh-CN"/>
              <a:t>, 167-183</a:t>
            </a:r>
            <a:endParaRPr lang="zh-CN" altLang="en-US" dirty="0"/>
          </a:p>
        </p:txBody>
      </p:sp>
    </p:spTree>
    <p:extLst>
      <p:ext uri="{BB962C8B-B14F-4D97-AF65-F5344CB8AC3E}">
        <p14:creationId xmlns:p14="http://schemas.microsoft.com/office/powerpoint/2010/main" val="403879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 calcmode="lin" valueType="num">
                                      <p:cBhvr additive="base">
                                        <p:cTn id="1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Volumetric flow rate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𝑄</m:t>
                          </m:r>
                        </m:num>
                        <m:den>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2</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𝑎</m:t>
                              </m:r>
                            </m:e>
                            <m:sup>
                              <m:r>
                                <a:rPr lang="en-US" altLang="zh-CN" sz="2200" b="0" i="1" smtClean="0">
                                  <a:latin typeface="Cambria Math" panose="02040503050406030204" pitchFamily="18" charset="0"/>
                                </a:rPr>
                                <m:t>2</m:t>
                              </m:r>
                            </m:sup>
                          </m:sSup>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𝜎</m:t>
                              </m:r>
                            </m:e>
                            <m:sub>
                              <m:r>
                                <a:rPr lang="en-US" altLang="zh-CN" sz="2200" b="0" i="1" smtClean="0">
                                  <a:latin typeface="Cambria Math" panose="02040503050406030204" pitchFamily="18" charset="0"/>
                                </a:rPr>
                                <m:t>𝑚</m:t>
                              </m:r>
                            </m:sub>
                          </m:sSub>
                        </m:num>
                        <m:den>
                          <m:r>
                            <a:rPr lang="en-US" altLang="zh-CN" sz="2200" b="0" i="1" smtClean="0">
                              <a:latin typeface="Cambria Math" panose="02040503050406030204" pitchFamily="18" charset="0"/>
                            </a:rPr>
                            <m:t>𝜇𝜋</m:t>
                          </m:r>
                        </m:den>
                      </m:f>
                      <m:d>
                        <m:dPr>
                          <m:begChr m:val="["/>
                          <m:endChr m:val="]"/>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𝜅</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𝐼</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𝜅</m:t>
                                  </m:r>
                                </m:e>
                              </m:d>
                            </m:e>
                            <m:sup>
                              <m:r>
                                <a:rPr lang="en-US" altLang="zh-CN" sz="2200" b="0" i="1" smtClean="0">
                                  <a:latin typeface="Cambria Math" panose="02040503050406030204" pitchFamily="18" charset="0"/>
                                </a:rPr>
                                <m:t>2</m:t>
                              </m:r>
                            </m:sup>
                          </m:sSup>
                          <m:nary>
                            <m:naryPr>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𝜋</m:t>
                              </m:r>
                              <m:r>
                                <a:rPr lang="en-US" altLang="zh-CN" sz="2200" b="0" i="1" smtClean="0">
                                  <a:latin typeface="Cambria Math" panose="02040503050406030204" pitchFamily="18" charset="0"/>
                                </a:rPr>
                                <m:t>/2</m:t>
                              </m:r>
                            </m:sup>
                            <m:e>
                              <m:r>
                                <a:rPr lang="en-US" altLang="zh-CN" sz="2200" b="0" i="1" smtClean="0">
                                  <a:latin typeface="Cambria Math" panose="02040503050406030204" pitchFamily="18" charset="0"/>
                                </a:rPr>
                                <m:t>𝑑</m:t>
                              </m:r>
                              <m:r>
                                <a:rPr lang="en-US" altLang="zh-CN" sz="2200" b="0" i="1" smtClean="0">
                                  <a:latin typeface="Cambria Math" panose="02040503050406030204" pitchFamily="18" charset="0"/>
                                </a:rPr>
                                <m:t>𝜂</m:t>
                              </m:r>
                              <m:nary>
                                <m:naryPr>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m:t>
                                  </m:r>
                                </m:sup>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𝐼</m:t>
                                      </m:r>
                                    </m:e>
                                    <m:sub>
                                      <m:r>
                                        <a:rPr lang="en-US" altLang="zh-CN" sz="2200" b="0" i="1" smtClean="0">
                                          <a:latin typeface="Cambria Math" panose="02040503050406030204" pitchFamily="18" charset="0"/>
                                        </a:rPr>
                                        <m:t>1</m:t>
                                      </m:r>
                                    </m:sub>
                                  </m:sSub>
                                  <m:f>
                                    <m:fPr>
                                      <m:ctrlPr>
                                        <a:rPr lang="en-US" altLang="zh-CN" sz="2200" b="0" i="1" smtClean="0">
                                          <a:latin typeface="Cambria Math" panose="02040503050406030204" pitchFamily="18" charset="0"/>
                                        </a:rPr>
                                      </m:ctrlPr>
                                    </m:fPr>
                                    <m:num>
                                      <m:func>
                                        <m:funcPr>
                                          <m:ctrlPr>
                                            <a:rPr lang="en-US" altLang="zh-CN" sz="2200" b="0" i="1" smtClean="0">
                                              <a:latin typeface="Cambria Math" panose="02040503050406030204" pitchFamily="18" charset="0"/>
                                            </a:rPr>
                                          </m:ctrlPr>
                                        </m:funcPr>
                                        <m:fName>
                                          <m:sSup>
                                            <m:sSupPr>
                                              <m:ctrlPr>
                                                <a:rPr lang="en-US" altLang="zh-CN" sz="2200" b="0" i="1" smtClean="0">
                                                  <a:latin typeface="Cambria Math" panose="02040503050406030204" pitchFamily="18" charset="0"/>
                                                </a:rPr>
                                              </m:ctrlPr>
                                            </m:sSupPr>
                                            <m:e>
                                              <m:r>
                                                <m:rPr>
                                                  <m:sty m:val="p"/>
                                                </m:rPr>
                                                <a:rPr lang="en-US" altLang="zh-CN" sz="2200" b="0" i="0" smtClean="0">
                                                  <a:latin typeface="Cambria Math" panose="02040503050406030204" pitchFamily="18" charset="0"/>
                                                </a:rPr>
                                                <m:t>cos</m:t>
                                              </m:r>
                                            </m:e>
                                            <m:sup>
                                              <m:r>
                                                <a:rPr lang="en-US" altLang="zh-CN" sz="2200" b="0" i="1" smtClean="0">
                                                  <a:latin typeface="Cambria Math" panose="02040503050406030204" pitchFamily="18" charset="0"/>
                                                </a:rPr>
                                                <m:t>2</m:t>
                                              </m:r>
                                            </m:sup>
                                          </m:sSup>
                                        </m:fName>
                                        <m:e>
                                          <m:r>
                                            <a:rPr lang="en-US" altLang="zh-CN" sz="2200" b="0" i="1" smtClean="0">
                                              <a:latin typeface="Cambria Math" panose="02040503050406030204" pitchFamily="18" charset="0"/>
                                            </a:rPr>
                                            <m:t>𝜂</m:t>
                                          </m:r>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sin</m:t>
                                              </m:r>
                                            </m:fName>
                                            <m:e>
                                              <m:r>
                                                <a:rPr lang="en-US" altLang="zh-CN" sz="2200" b="0" i="1" smtClean="0">
                                                  <a:latin typeface="Cambria Math" panose="02040503050406030204" pitchFamily="18" charset="0"/>
                                                </a:rPr>
                                                <m:t>𝜂</m:t>
                                              </m:r>
                                            </m:e>
                                          </m:func>
                                        </m:e>
                                      </m:func>
                                    </m:num>
                                    <m:den>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cosh</m:t>
                                          </m:r>
                                        </m:fName>
                                        <m:e>
                                          <m:r>
                                            <a:rPr lang="en-US" altLang="zh-CN" sz="2200" b="0" i="1" smtClean="0">
                                              <a:latin typeface="Cambria Math" panose="02040503050406030204" pitchFamily="18" charset="0"/>
                                            </a:rPr>
                                            <m:t>𝜉</m:t>
                                          </m:r>
                                        </m:e>
                                      </m:func>
                                      <m:r>
                                        <a:rPr lang="en-US" altLang="zh-CN" sz="2200" b="0" i="1" smtClean="0">
                                          <a:latin typeface="Cambria Math" panose="02040503050406030204" pitchFamily="18" charset="0"/>
                                        </a:rPr>
                                        <m:t> </m:t>
                                      </m:r>
                                    </m:den>
                                  </m:f>
                                  <m:r>
                                    <a:rPr lang="en-US" altLang="zh-CN" sz="2200" b="0" i="1" smtClean="0">
                                      <a:latin typeface="Cambria Math" panose="02040503050406030204" pitchFamily="18" charset="0"/>
                                    </a:rPr>
                                    <m:t>𝑑</m:t>
                                  </m:r>
                                  <m:r>
                                    <a:rPr lang="en-US" altLang="zh-CN" sz="2200" b="0" i="1" smtClean="0">
                                      <a:latin typeface="Cambria Math" panose="02040503050406030204" pitchFamily="18" charset="0"/>
                                    </a:rPr>
                                    <m:t>𝜉</m:t>
                                  </m:r>
                                </m:e>
                              </m:nary>
                            </m:e>
                          </m:nary>
                        </m:e>
                      </m:d>
                    </m:oMath>
                  </m:oMathPara>
                </a14:m>
                <a:endParaRPr lang="en-US" altLang="zh-CN" sz="2200" dirty="0" smtClean="0"/>
              </a:p>
              <a:p>
                <a:pPr marL="0" indent="0">
                  <a:buNone/>
                </a:pPr>
                <a:endParaRPr lang="en-US" altLang="zh-CN" sz="2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𝐼</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nary>
                        <m:naryPr>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m:t>
                          </m:r>
                        </m:sup>
                        <m:e>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𝐽</m:t>
                                  </m:r>
                                </m:e>
                                <m:sub>
                                  <m:r>
                                    <a:rPr lang="en-US" altLang="zh-CN" sz="2200" b="0" i="1" smtClean="0">
                                      <a:latin typeface="Cambria Math" panose="02040503050406030204" pitchFamily="18" charset="0"/>
                                    </a:rPr>
                                    <m:t>1</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𝑡</m:t>
                                  </m:r>
                                </m:e>
                              </m:d>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𝐽</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m:t>
                              </m:r>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𝑟</m:t>
                                  </m:r>
                                </m:e>
                              </m:acc>
                              <m:r>
                                <a:rPr lang="en-US" altLang="zh-CN" sz="2200" b="0" i="1" smtClean="0">
                                  <a:latin typeface="Cambria Math" panose="02040503050406030204" pitchFamily="18" charset="0"/>
                                </a:rPr>
                                <m:t>𝑡</m:t>
                              </m:r>
                              <m:r>
                                <a:rPr lang="en-US" altLang="zh-CN" sz="2200" b="0" i="1" smtClean="0">
                                  <a:latin typeface="Cambria Math" panose="02040503050406030204" pitchFamily="18" charset="0"/>
                                </a:rPr>
                                <m:t>)</m:t>
                              </m:r>
                            </m:num>
                            <m:den>
                              <m:rad>
                                <m:radPr>
                                  <m:degHide m:val="on"/>
                                  <m:ctrlPr>
                                    <a:rPr lang="en-US" altLang="zh-CN" sz="2200" b="0" i="1" smtClean="0">
                                      <a:latin typeface="Cambria Math" panose="02040503050406030204" pitchFamily="18" charset="0"/>
                                    </a:rPr>
                                  </m:ctrlPr>
                                </m:radPr>
                                <m:deg/>
                                <m:e>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𝑥</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𝑡</m:t>
                                      </m:r>
                                    </m:e>
                                    <m:sup>
                                      <m:r>
                                        <a:rPr lang="en-US" altLang="zh-CN" sz="2200" b="0" i="1" smtClean="0">
                                          <a:latin typeface="Cambria Math" panose="02040503050406030204" pitchFamily="18" charset="0"/>
                                        </a:rPr>
                                        <m:t>2</m:t>
                                      </m:r>
                                    </m:sup>
                                  </m:sSup>
                                </m:e>
                              </m:rad>
                            </m:den>
                          </m:f>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exp</m:t>
                              </m:r>
                            </m:fName>
                            <m:e>
                              <m:d>
                                <m:dPr>
                                  <m:begChr m:val="["/>
                                  <m:endChr m:val="]"/>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m:t>
                                  </m:r>
                                  <m:rad>
                                    <m:radPr>
                                      <m:degHide m:val="on"/>
                                      <m:ctrlPr>
                                        <a:rPr lang="en-US" altLang="zh-CN" sz="2200" b="0" i="1" smtClean="0">
                                          <a:latin typeface="Cambria Math" panose="02040503050406030204" pitchFamily="18" charset="0"/>
                                        </a:rPr>
                                      </m:ctrlPr>
                                    </m:radPr>
                                    <m:deg/>
                                    <m:e>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𝑥</m:t>
                                          </m:r>
                                        </m:e>
                                        <m:sup>
                                          <m:r>
                                            <a:rPr lang="en-US" altLang="zh-CN" sz="2200" b="0" i="1" smtClean="0">
                                              <a:latin typeface="Cambria Math" panose="02040503050406030204" pitchFamily="18" charset="0"/>
                                            </a:rPr>
                                            <m:t>2</m:t>
                                          </m:r>
                                        </m:sup>
                                      </m:sSup>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𝑡</m:t>
                                          </m:r>
                                        </m:e>
                                        <m:sup>
                                          <m:r>
                                            <a:rPr lang="en-US" altLang="zh-CN" sz="2200" b="0" i="1" smtClean="0">
                                              <a:latin typeface="Cambria Math" panose="02040503050406030204" pitchFamily="18" charset="0"/>
                                            </a:rPr>
                                            <m:t>2</m:t>
                                          </m:r>
                                        </m:sup>
                                      </m:sSup>
                                    </m:e>
                                  </m:rad>
                                  <m:acc>
                                    <m:accPr>
                                      <m:chr m:val="̅"/>
                                      <m:ctrlPr>
                                        <a:rPr lang="en-US" altLang="zh-CN" sz="2200" b="0" i="1" smtClean="0">
                                          <a:latin typeface="Cambria Math" panose="02040503050406030204" pitchFamily="18" charset="0"/>
                                        </a:rPr>
                                      </m:ctrlPr>
                                    </m:accPr>
                                    <m:e>
                                      <m:r>
                                        <a:rPr lang="en-US" altLang="zh-CN" sz="2200" b="0" i="1" smtClean="0">
                                          <a:latin typeface="Cambria Math" panose="02040503050406030204" pitchFamily="18" charset="0"/>
                                        </a:rPr>
                                        <m:t>𝑧</m:t>
                                      </m:r>
                                    </m:e>
                                  </m:acc>
                                </m:e>
                              </m:d>
                              <m:r>
                                <a:rPr lang="en-US" altLang="zh-CN" sz="2200" b="0" i="1" smtClean="0">
                                  <a:latin typeface="Cambria Math" panose="02040503050406030204" pitchFamily="18" charset="0"/>
                                </a:rPr>
                                <m:t>𝑑𝑡</m:t>
                              </m:r>
                            </m:e>
                          </m:func>
                        </m:e>
                      </m:nary>
                    </m:oMath>
                  </m:oMathPara>
                </a14:m>
                <a:endParaRPr lang="en-US" altLang="zh-CN" sz="2200" dirty="0" smtClean="0"/>
              </a:p>
              <a:p>
                <a:pPr marL="0" indent="0">
                  <a:buNone/>
                </a:pPr>
                <a:endParaRPr lang="en-US" altLang="zh-CN" sz="22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𝐼</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nary>
                        <m:naryPr>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1</m:t>
                          </m:r>
                        </m:sup>
                        <m:e>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𝑡</m:t>
                              </m:r>
                            </m:e>
                            <m:sup>
                              <m:r>
                                <a:rPr lang="en-US" altLang="zh-CN" sz="2200" b="0" i="1" smtClean="0">
                                  <a:latin typeface="Cambria Math" panose="02040503050406030204" pitchFamily="18" charset="0"/>
                                </a:rPr>
                                <m:t>2</m:t>
                              </m:r>
                            </m:sup>
                          </m:sSup>
                          <m:d>
                            <m:dPr>
                              <m:begChr m:val="["/>
                              <m:endChr m:val="]"/>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𝑐𝑖</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𝑡</m:t>
                                  </m:r>
                                </m:e>
                              </m:d>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sin</m:t>
                                  </m:r>
                                </m:fName>
                                <m:e>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𝑡</m:t>
                                      </m:r>
                                    </m:e>
                                  </m:d>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𝑠𝑖</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𝑡</m:t>
                                      </m:r>
                                    </m:e>
                                  </m:d>
                                  <m:func>
                                    <m:funcPr>
                                      <m:ctrlPr>
                                        <a:rPr lang="en-US" altLang="zh-CN" sz="2200" b="0" i="1" smtClean="0">
                                          <a:latin typeface="Cambria Math" panose="02040503050406030204" pitchFamily="18" charset="0"/>
                                        </a:rPr>
                                      </m:ctrlPr>
                                    </m:funcPr>
                                    <m:fName>
                                      <m:r>
                                        <m:rPr>
                                          <m:sty m:val="p"/>
                                        </m:rPr>
                                        <a:rPr lang="en-US" altLang="zh-CN" sz="2200" b="0" i="0" smtClean="0">
                                          <a:latin typeface="Cambria Math" panose="02040503050406030204" pitchFamily="18" charset="0"/>
                                        </a:rPr>
                                        <m:t>cos</m:t>
                                      </m:r>
                                    </m:fName>
                                    <m:e>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𝑡</m:t>
                                          </m:r>
                                        </m:e>
                                      </m:d>
                                    </m:e>
                                  </m:func>
                                </m:e>
                              </m:func>
                            </m:e>
                          </m:d>
                          <m:r>
                            <a:rPr lang="en-US" altLang="zh-CN" sz="2200" b="0" i="1" smtClean="0">
                              <a:latin typeface="Cambria Math" panose="02040503050406030204" pitchFamily="18" charset="0"/>
                            </a:rPr>
                            <m:t>𝑑𝑡</m:t>
                          </m:r>
                        </m:e>
                      </m:nary>
                    </m:oMath>
                  </m:oMathPara>
                </a14:m>
                <a:endParaRPr lang="zh-CN" alt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sp>
        <p:nvSpPr>
          <p:cNvPr id="5" name="Rectangle 4"/>
          <p:cNvSpPr/>
          <p:nvPr/>
        </p:nvSpPr>
        <p:spPr>
          <a:xfrm>
            <a:off x="8225850" y="6488668"/>
            <a:ext cx="3966150" cy="369332"/>
          </a:xfrm>
          <a:prstGeom prst="rect">
            <a:avLst/>
          </a:prstGeom>
        </p:spPr>
        <p:txBody>
          <a:bodyPr wrap="none">
            <a:spAutoFit/>
          </a:bodyPr>
          <a:lstStyle/>
          <a:p>
            <a:r>
              <a:rPr lang="en-US" altLang="zh-CN" dirty="0"/>
              <a:t>Journal of Fluid Mechanics </a:t>
            </a:r>
            <a:r>
              <a:rPr lang="en-US" altLang="zh-CN" b="1" dirty="0"/>
              <a:t>749</a:t>
            </a:r>
            <a:r>
              <a:rPr lang="en-US" altLang="zh-CN" dirty="0"/>
              <a:t>, 167-183</a:t>
            </a:r>
            <a:endParaRPr lang="zh-CN" altLang="en-US" dirty="0"/>
          </a:p>
        </p:txBody>
      </p:sp>
    </p:spTree>
    <p:extLst>
      <p:ext uri="{BB962C8B-B14F-4D97-AF65-F5344CB8AC3E}">
        <p14:creationId xmlns:p14="http://schemas.microsoft.com/office/powerpoint/2010/main" val="154750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Results</a:t>
            </a:r>
            <a:endParaRPr lang="zh-CN" alt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597" b="5499"/>
          <a:stretch/>
        </p:blipFill>
        <p:spPr>
          <a:xfrm>
            <a:off x="2769501" y="1027906"/>
            <a:ext cx="6652997" cy="5103071"/>
          </a:xfrm>
        </p:spPr>
      </p:pic>
      <mc:AlternateContent xmlns:mc="http://schemas.openxmlformats.org/markup-compatibility/2006" xmlns:a14="http://schemas.microsoft.com/office/drawing/2010/main">
        <mc:Choice Requires="a14">
          <p:sp>
            <p:nvSpPr>
              <p:cNvPr id="5" name="TextBox 4"/>
              <p:cNvSpPr txBox="1"/>
              <p:nvPr/>
            </p:nvSpPr>
            <p:spPr>
              <a:xfrm>
                <a:off x="4889290" y="6130977"/>
                <a:ext cx="241341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4889290" y="6130977"/>
                <a:ext cx="2413417" cy="43088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rot="10800000">
                <a:off x="2277059" y="2492654"/>
                <a:ext cx="523220" cy="2173574"/>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rot="10800000">
                <a:off x="2277059" y="2492654"/>
                <a:ext cx="523220" cy="2173574"/>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4984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1244</Words>
  <Application>Microsoft Office PowerPoint</Application>
  <PresentationFormat>Widescreen</PresentationFormat>
  <Paragraphs>142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Arial</vt:lpstr>
      <vt:lpstr>Calibri</vt:lpstr>
      <vt:lpstr>Calibri Light</vt:lpstr>
      <vt:lpstr>Cambria Math</vt:lpstr>
      <vt:lpstr>Office Theme</vt:lpstr>
      <vt:lpstr>Electroosmotic Access Resistance of a Nanopore </vt:lpstr>
      <vt:lpstr>Nanopore in a zero-thickness membrane</vt:lpstr>
      <vt:lpstr>Equilibrium charge cloud (Δϕ=0)</vt:lpstr>
      <vt:lpstr>Electric force – an asymptotic expansion</vt:lpstr>
      <vt:lpstr>Reciprocal theorem</vt:lpstr>
      <vt:lpstr>Reciprocal theorem</vt:lpstr>
      <vt:lpstr>Volumetric flow rate</vt:lpstr>
      <vt:lpstr>Volumetric flow rate</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Electroosmotic access resistance of a nanopore</dc:title>
  <dc:creator>Mao Mao</dc:creator>
  <cp:lastModifiedBy>Mao Mao</cp:lastModifiedBy>
  <cp:revision>158</cp:revision>
  <dcterms:created xsi:type="dcterms:W3CDTF">2014-11-16T20:07:26Z</dcterms:created>
  <dcterms:modified xsi:type="dcterms:W3CDTF">2014-11-17T17:16:01Z</dcterms:modified>
</cp:coreProperties>
</file>