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67" r:id="rId5"/>
    <p:sldId id="260" r:id="rId6"/>
    <p:sldId id="262" r:id="rId7"/>
    <p:sldId id="268" r:id="rId8"/>
    <p:sldId id="261" r:id="rId9"/>
    <p:sldId id="263" r:id="rId10"/>
    <p:sldId id="266"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67912" autoAdjust="0"/>
  </p:normalViewPr>
  <p:slideViewPr>
    <p:cSldViewPr snapToGrid="0">
      <p:cViewPr varScale="1">
        <p:scale>
          <a:sx n="53" d="100"/>
          <a:sy n="53"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3F5F3-925E-4E4D-84D1-2BD46E4C4051}" type="datetimeFigureOut">
              <a:rPr lang="zh-CN" altLang="en-US" smtClean="0"/>
              <a:t>2014/11/13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DA475-9BAE-4013-99E4-867105755C10}" type="slidenum">
              <a:rPr lang="zh-CN" altLang="en-US" smtClean="0"/>
              <a:t>‹#›</a:t>
            </a:fld>
            <a:endParaRPr lang="zh-CN" altLang="en-US"/>
          </a:p>
        </p:txBody>
      </p:sp>
    </p:spTree>
    <p:extLst>
      <p:ext uri="{BB962C8B-B14F-4D97-AF65-F5344CB8AC3E}">
        <p14:creationId xmlns:p14="http://schemas.microsoft.com/office/powerpoint/2010/main" val="126248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Good afternoon, everyone. In this</a:t>
            </a:r>
            <a:r>
              <a:rPr lang="en-US" altLang="zh-CN" baseline="0" dirty="0" smtClean="0"/>
              <a:t> presentation I will share the research regarding electroosmotic flow through a cylindrical nanopore in a charged membrane of finite thickness. This work is again carried out by Dr. Ghosal, Dr. Sherwood and myself. And we acknowledge NIH and </a:t>
            </a:r>
            <a:r>
              <a:rPr lang="en-US" altLang="zh-CN" baseline="0" dirty="0" err="1" smtClean="0"/>
              <a:t>Leverhulme</a:t>
            </a:r>
            <a:r>
              <a:rPr lang="en-US" altLang="zh-CN" baseline="0" dirty="0" smtClean="0"/>
              <a:t> Trust for funding our research.</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a:t>
            </a:fld>
            <a:endParaRPr lang="zh-CN" altLang="en-US"/>
          </a:p>
        </p:txBody>
      </p:sp>
    </p:spTree>
    <p:extLst>
      <p:ext uri="{BB962C8B-B14F-4D97-AF65-F5344CB8AC3E}">
        <p14:creationId xmlns:p14="http://schemas.microsoft.com/office/powerpoint/2010/main" val="31968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One</a:t>
            </a:r>
            <a:r>
              <a:rPr lang="en-US" altLang="zh-CN" baseline="0" dirty="0" smtClean="0"/>
              <a:t> thing to note is that when the membranes are not charged, or sigma = 0, the system has symmetry and no net flow will be generated by a potential drop. This does not mean no flow at all. Instead, we will have the induced charge electroosmosis, possibly leading to pairs of eddies within the pore. The shape of these eddies change with the geometry of the pore. Here we fix a and change h, and see that as h increases the eddies graduate meet at the center of the pore. There is one particular interesting case, when the 4 eddies meet at a single stagnation point. These figures are taken from numerical simulations. We have done theoretical analysis for this </a:t>
            </a:r>
            <a:r>
              <a:rPr lang="en-US" altLang="zh-CN" baseline="0" dirty="0" smtClean="0"/>
              <a:t>problem as well. </a:t>
            </a:r>
            <a:r>
              <a:rPr lang="en-US" altLang="zh-CN" baseline="0" dirty="0" smtClean="0"/>
              <a:t>Due to limited time I can only refer you to our Physics of Fluids paper.</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10</a:t>
            </a:fld>
            <a:endParaRPr lang="zh-CN" altLang="en-US"/>
          </a:p>
        </p:txBody>
      </p:sp>
    </p:spTree>
    <p:extLst>
      <p:ext uri="{BB962C8B-B14F-4D97-AF65-F5344CB8AC3E}">
        <p14:creationId xmlns:p14="http://schemas.microsoft.com/office/powerpoint/2010/main" val="1154173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in conclusion,</a:t>
            </a:r>
            <a:r>
              <a:rPr lang="en-US" altLang="zh-CN" baseline="0" dirty="0" smtClean="0"/>
              <a:t> we present a composite model for electroosmotic conductance of nanopore in a membrane of finite thickness, by extending our zero-thickness theory. The model agrees with simulation at thin Debye length limit, but needs to be modified at thick Debye length limit by taking into account the charge spill effects. We also showed the </a:t>
            </a:r>
            <a:r>
              <a:rPr lang="en-US" altLang="zh-CN" baseline="0" dirty="0" err="1" smtClean="0"/>
              <a:t>toroidal</a:t>
            </a:r>
            <a:r>
              <a:rPr lang="en-US" altLang="zh-CN" baseline="0" dirty="0" smtClean="0"/>
              <a:t> eddies generated by ICEO when membrane surface is not charged.</a:t>
            </a:r>
          </a:p>
          <a:p>
            <a:endParaRPr lang="en-US" altLang="zh-CN" baseline="0" dirty="0" smtClean="0"/>
          </a:p>
          <a:p>
            <a:r>
              <a:rPr lang="en-US" altLang="zh-CN" baseline="0" dirty="0" smtClean="0"/>
              <a:t>This completes my presentation. Thank you </a:t>
            </a:r>
            <a:r>
              <a:rPr lang="en-US" altLang="zh-CN" baseline="0" dirty="0" smtClean="0"/>
              <a:t>for your attention, </a:t>
            </a:r>
            <a:r>
              <a:rPr lang="en-US" altLang="zh-CN" baseline="0" dirty="0" smtClean="0"/>
              <a:t>and I’ll take questions.</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11</a:t>
            </a:fld>
            <a:endParaRPr lang="zh-CN" altLang="en-US"/>
          </a:p>
        </p:txBody>
      </p:sp>
    </p:spTree>
    <p:extLst>
      <p:ext uri="{BB962C8B-B14F-4D97-AF65-F5344CB8AC3E}">
        <p14:creationId xmlns:p14="http://schemas.microsoft.com/office/powerpoint/2010/main" val="71703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en-US" altLang="zh-CN" baseline="0" dirty="0" smtClean="0"/>
              <a:t> the previous talk, we have already presented an analytical solution of electroosmotic flow through a nanopore in a membrane of zero thickness. To recapture, if we apply a voltage difference of delta phi across the nanopore, we get an electric current I and an electroosmotic flow rate Q.</a:t>
            </a:r>
          </a:p>
          <a:p>
            <a:endParaRPr lang="en-US" altLang="zh-CN" baseline="0" dirty="0" smtClean="0"/>
          </a:p>
          <a:p>
            <a:r>
              <a:rPr lang="en-US" altLang="zh-CN" baseline="0" dirty="0" smtClean="0"/>
              <a:t>I is equal to delta phi divided by the resistance </a:t>
            </a:r>
            <a:r>
              <a:rPr lang="en-US" altLang="zh-CN" baseline="0" dirty="0" err="1" smtClean="0"/>
              <a:t>rm</a:t>
            </a:r>
            <a:r>
              <a:rPr lang="en-US" altLang="zh-CN" baseline="0" dirty="0" smtClean="0"/>
              <a:t>, which is the classic access resistance. M here represents membrane. Q, on the other hand, is equal to </a:t>
            </a:r>
            <a:r>
              <a:rPr lang="en-US" altLang="zh-CN" baseline="0" dirty="0" err="1" smtClean="0"/>
              <a:t>Hm</a:t>
            </a:r>
            <a:r>
              <a:rPr lang="en-US" altLang="zh-CN" baseline="0" dirty="0" smtClean="0"/>
              <a:t> times delta phi, </a:t>
            </a:r>
            <a:r>
              <a:rPr lang="en-US" altLang="zh-CN" baseline="0" dirty="0" err="1" smtClean="0"/>
              <a:t>Hm</a:t>
            </a:r>
            <a:r>
              <a:rPr lang="en-US" altLang="zh-CN" baseline="0" dirty="0" smtClean="0"/>
              <a:t> being the electroosmotic conductance, and we have presented the analytical solution for that. Note that volumetric flow rate can also be generated by applying a pressure difference across the pore. In the same fashion, the volumetric flow rate Q is equal to a coefficient, we call it Gm here, times delta p. If both potential and pressure difference are present, the total flow rate is the sum of the two.</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2</a:t>
            </a:fld>
            <a:endParaRPr lang="zh-CN" altLang="en-US"/>
          </a:p>
        </p:txBody>
      </p:sp>
    </p:spTree>
    <p:extLst>
      <p:ext uri="{BB962C8B-B14F-4D97-AF65-F5344CB8AC3E}">
        <p14:creationId xmlns:p14="http://schemas.microsoft.com/office/powerpoint/2010/main" val="183802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what happens when the thickness</a:t>
            </a:r>
            <a:r>
              <a:rPr lang="en-US" altLang="zh-CN" baseline="0" dirty="0" smtClean="0"/>
              <a:t> of the membrane is finite? Here we present a model to calculate the volumetric flow rate Q. We have a nanopore sitting in a finite thickness membrane, and we model this system as 3 things lying in series: half a pore, a cylindrical channel and the other half of a pore. We combine the zero thickness solution with the classic solution of an infinitely long cylindrical channel. For a cylindrical </a:t>
            </a:r>
            <a:r>
              <a:rPr lang="en-US" altLang="zh-CN" baseline="0" dirty="0" smtClean="0"/>
              <a:t>channel, electric current I is equal to delta phi divided by </a:t>
            </a:r>
            <a:r>
              <a:rPr lang="en-US" altLang="zh-CN" baseline="0" dirty="0" err="1" smtClean="0"/>
              <a:t>Rc</a:t>
            </a:r>
            <a:r>
              <a:rPr lang="en-US" altLang="zh-CN" baseline="0" dirty="0" smtClean="0"/>
              <a:t> ,</a:t>
            </a:r>
            <a:r>
              <a:rPr lang="en-US" altLang="zh-CN" baseline="0" dirty="0" err="1" smtClean="0"/>
              <a:t>Rc</a:t>
            </a:r>
            <a:r>
              <a:rPr lang="en-US" altLang="zh-CN" baseline="0" dirty="0" smtClean="0"/>
              <a:t> being the resistance of a cylinder. Classic solution exists for electroosmotic flow in a cylindrical channel, we can write it in the form </a:t>
            </a:r>
            <a:r>
              <a:rPr lang="en-US" altLang="zh-CN" baseline="0" dirty="0" err="1" smtClean="0"/>
              <a:t>Hc</a:t>
            </a:r>
            <a:r>
              <a:rPr lang="en-US" altLang="zh-CN" baseline="0" dirty="0" smtClean="0"/>
              <a:t> times \delta phi, and of </a:t>
            </a:r>
            <a:r>
              <a:rPr lang="en-US" altLang="zh-CN" baseline="0" dirty="0" err="1" smtClean="0"/>
              <a:t>cource</a:t>
            </a:r>
            <a:r>
              <a:rPr lang="en-US" altLang="zh-CN" baseline="0" dirty="0" smtClean="0"/>
              <a:t> pressure driven flow in a cylinder is the </a:t>
            </a:r>
            <a:r>
              <a:rPr lang="en-US" altLang="zh-CN" baseline="0" dirty="0" err="1" smtClean="0"/>
              <a:t>Poiseulli</a:t>
            </a:r>
            <a:r>
              <a:rPr lang="en-US" altLang="zh-CN" baseline="0" dirty="0" smtClean="0"/>
              <a:t> flow, we can write it in the same fashion </a:t>
            </a:r>
            <a:r>
              <a:rPr lang="en-US" altLang="zh-CN" baseline="0" dirty="0" err="1" smtClean="0"/>
              <a:t>Gc</a:t>
            </a:r>
            <a:r>
              <a:rPr lang="en-US" altLang="zh-CN" baseline="0" dirty="0" smtClean="0"/>
              <a:t> times delta p. c here stands for cylinder.</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3</a:t>
            </a:fld>
            <a:endParaRPr lang="zh-CN" altLang="en-US"/>
          </a:p>
        </p:txBody>
      </p:sp>
    </p:spTree>
    <p:extLst>
      <p:ext uri="{BB962C8B-B14F-4D97-AF65-F5344CB8AC3E}">
        <p14:creationId xmlns:p14="http://schemas.microsoft.com/office/powerpoint/2010/main" val="10301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a:t>
            </a:r>
            <a:r>
              <a:rPr lang="en-US" altLang="zh-CN" baseline="0" dirty="0" smtClean="0"/>
              <a:t> consider the potential difference across the pore to be phi1 and pressure difference p1. We assume that potential and pressure are uniform at the two ends of the cylindrical channel, being plus minus phi2 and p2. The 3 regions connecting in series gives us the continuity of electric current, which leads to this equation, and continuity of volumetric flow rate Q, which leads to this equation. The first term is pressure driven flow through a pore, the second term is voltage driven flow through a pore; likewise the 3</a:t>
            </a:r>
            <a:r>
              <a:rPr lang="en-US" altLang="zh-CN" baseline="30000" dirty="0" smtClean="0"/>
              <a:t>rd</a:t>
            </a:r>
            <a:r>
              <a:rPr lang="en-US" altLang="zh-CN" baseline="0" dirty="0" smtClean="0"/>
              <a:t> term is pressure driven flow through a cylinder, the 4</a:t>
            </a:r>
            <a:r>
              <a:rPr lang="en-US" altLang="zh-CN" baseline="30000" dirty="0" smtClean="0"/>
              <a:t>th</a:t>
            </a:r>
            <a:r>
              <a:rPr lang="en-US" altLang="zh-CN" baseline="0" dirty="0" smtClean="0"/>
              <a:t> term is voltage driven flow through a cylinder.</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4</a:t>
            </a:fld>
            <a:endParaRPr lang="zh-CN" altLang="en-US"/>
          </a:p>
        </p:txBody>
      </p:sp>
    </p:spTree>
    <p:extLst>
      <p:ext uri="{BB962C8B-B14F-4D97-AF65-F5344CB8AC3E}">
        <p14:creationId xmlns:p14="http://schemas.microsoft.com/office/powerpoint/2010/main" val="73571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two </a:t>
            </a:r>
            <a:r>
              <a:rPr lang="en-US" altLang="zh-CN" baseline="0" dirty="0" smtClean="0"/>
              <a:t>continuity equations </a:t>
            </a:r>
            <a:r>
              <a:rPr lang="en-US" altLang="zh-CN" baseline="0" dirty="0" smtClean="0"/>
              <a:t>are shown </a:t>
            </a:r>
            <a:r>
              <a:rPr lang="en-US" altLang="zh-CN" baseline="0" dirty="0" smtClean="0"/>
              <a:t>here again, </a:t>
            </a:r>
            <a:r>
              <a:rPr lang="en-US" altLang="zh-CN" baseline="0" dirty="0" smtClean="0"/>
              <a:t>if we set p1 equal to 0, and phi1 to delta phi, we recover the situation we are interested in, </a:t>
            </a:r>
            <a:r>
              <a:rPr lang="en-US" altLang="zh-CN" baseline="0" dirty="0" smtClean="0"/>
              <a:t>that is voltage </a:t>
            </a:r>
            <a:r>
              <a:rPr lang="en-US" altLang="zh-CN" baseline="0" dirty="0" smtClean="0"/>
              <a:t>driven flow through a nanopore in a finite thickness membrane. We can present ratio of the volumetric flow rate Q and the potential difference delta phi as the composite electroosmotic conductance, which is the equation here, if you plug in formulas for Gm, </a:t>
            </a:r>
            <a:r>
              <a:rPr lang="en-US" altLang="zh-CN" baseline="0" dirty="0" err="1" smtClean="0"/>
              <a:t>Gc</a:t>
            </a:r>
            <a:r>
              <a:rPr lang="en-US" altLang="zh-CN" baseline="0" dirty="0" smtClean="0"/>
              <a:t>, Rm, </a:t>
            </a:r>
            <a:r>
              <a:rPr lang="en-US" altLang="zh-CN" baseline="0" dirty="0" err="1" smtClean="0"/>
              <a:t>Rc</a:t>
            </a:r>
            <a:r>
              <a:rPr lang="en-US" altLang="zh-CN" baseline="0" dirty="0" smtClean="0"/>
              <a:t>, you will get the equation on the right hand side. Note that the dependence of H composite on the Debye length is implicit in </a:t>
            </a:r>
            <a:r>
              <a:rPr lang="en-US" altLang="zh-CN" baseline="0" dirty="0" err="1" smtClean="0"/>
              <a:t>Hm</a:t>
            </a:r>
            <a:r>
              <a:rPr lang="en-US" altLang="zh-CN" baseline="0" dirty="0" smtClean="0"/>
              <a:t> and </a:t>
            </a:r>
            <a:r>
              <a:rPr lang="en-US" altLang="zh-CN" baseline="0" dirty="0" err="1" smtClean="0"/>
              <a:t>Hc</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5</a:t>
            </a:fld>
            <a:endParaRPr lang="zh-CN" altLang="en-US"/>
          </a:p>
        </p:txBody>
      </p:sp>
    </p:spTree>
    <p:extLst>
      <p:ext uri="{BB962C8B-B14F-4D97-AF65-F5344CB8AC3E}">
        <p14:creationId xmlns:p14="http://schemas.microsoft.com/office/powerpoint/2010/main" val="123664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compare our composite</a:t>
            </a:r>
            <a:r>
              <a:rPr lang="en-US" altLang="zh-CN" baseline="0" dirty="0" smtClean="0"/>
              <a:t> electroosmotic conductance H with the full simulation of PNP-Stokes equation at different cylinder thickness h. The solid lines are the model, and the points are from numerical simulation. From these two figures we see that our model agrees with numerical simulations quite well when Debye length is small. Especially when the thickness h is large, or when the end effects are less </a:t>
            </a:r>
            <a:r>
              <a:rPr lang="en-US" altLang="zh-CN" baseline="0" dirty="0" smtClean="0"/>
              <a:t>important. </a:t>
            </a:r>
            <a:endParaRPr lang="en-US" altLang="zh-CN" baseline="0" dirty="0" smtClean="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6</a:t>
            </a:fld>
            <a:endParaRPr lang="zh-CN" altLang="en-US"/>
          </a:p>
        </p:txBody>
      </p:sp>
    </p:spTree>
    <p:extLst>
      <p:ext uri="{BB962C8B-B14F-4D97-AF65-F5344CB8AC3E}">
        <p14:creationId xmlns:p14="http://schemas.microsoft.com/office/powerpoint/2010/main" val="2849623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Unfortunately,</a:t>
            </a:r>
            <a:r>
              <a:rPr lang="en-US" altLang="zh-CN" baseline="0" dirty="0" smtClean="0"/>
              <a:t> our model does not agree with simulation at all when Debye length is large. We can see </a:t>
            </a:r>
            <a:r>
              <a:rPr lang="en-US" altLang="zh-CN" baseline="0" dirty="0" smtClean="0"/>
              <a:t>clearly </a:t>
            </a:r>
            <a:r>
              <a:rPr lang="en-US" altLang="zh-CN" baseline="0" dirty="0" smtClean="0"/>
              <a:t>from the right figure here, when Debye length is 10 times the radius of the pore, our model does not even predict the trend correctly.</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7</a:t>
            </a:fld>
            <a:endParaRPr lang="zh-CN" altLang="en-US"/>
          </a:p>
        </p:txBody>
      </p:sp>
    </p:spTree>
    <p:extLst>
      <p:ext uri="{BB962C8B-B14F-4D97-AF65-F5344CB8AC3E}">
        <p14:creationId xmlns:p14="http://schemas.microsoft.com/office/powerpoint/2010/main" val="102055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what could be wrong.</a:t>
            </a:r>
            <a:r>
              <a:rPr lang="en-US" altLang="zh-CN" baseline="0" dirty="0" smtClean="0"/>
              <a:t> Let’s get back to our model. The idea behind this composite theory is that the system can be divided very well into 3 regions, 2 half pores and one cylinder. Especially, the cylinder is simply radius a and length h. Unfortunately this treatment is too good to be true in certain cases. Let’s look at when Debye length is large compare to a. The cylinder is basically filled with the </a:t>
            </a:r>
            <a:r>
              <a:rPr lang="en-US" altLang="zh-CN" baseline="0" dirty="0" smtClean="0"/>
              <a:t>thick, overlapping double </a:t>
            </a:r>
            <a:r>
              <a:rPr lang="en-US" altLang="zh-CN" baseline="0" dirty="0" smtClean="0"/>
              <a:t>layer, and at the </a:t>
            </a:r>
            <a:r>
              <a:rPr lang="en-US" altLang="zh-CN" baseline="0" dirty="0" smtClean="0"/>
              <a:t>two ends</a:t>
            </a:r>
            <a:r>
              <a:rPr lang="en-US" altLang="zh-CN" baseline="0" dirty="0" smtClean="0"/>
              <a:t>, we do not have a well-defined border between the half pore and the cylinder any more. The charge cloud within the pore will spill out into the half pores. In other words, if we look at our composite model again, the electroosmotic conductance of a pore is not what it was any more. Due to charge spill effects more charges are outside the pore than before, and the </a:t>
            </a:r>
            <a:r>
              <a:rPr lang="en-US" altLang="zh-CN" baseline="0" dirty="0" smtClean="0"/>
              <a:t>electroosmotic conductance </a:t>
            </a:r>
            <a:r>
              <a:rPr lang="en-US" altLang="zh-CN" baseline="0" dirty="0" smtClean="0"/>
              <a:t>should be increased. On the other hand, the cylindrical channel lost a part of its charge cloud due to the charge spill effect, the electroosmotic conductance will decrease. We did some modeling of this charge spill effects. Without boring you with details, I’ll just give the results here, </a:t>
            </a:r>
            <a:r>
              <a:rPr lang="en-US" altLang="zh-CN" baseline="0" dirty="0" err="1" smtClean="0"/>
              <a:t>Hc</a:t>
            </a:r>
            <a:r>
              <a:rPr lang="en-US" altLang="zh-CN" baseline="0" dirty="0" smtClean="0"/>
              <a:t> is decreased, quantified by a equivalent length we call </a:t>
            </a:r>
            <a:r>
              <a:rPr lang="en-US" altLang="zh-CN" baseline="0" dirty="0" err="1" smtClean="0"/>
              <a:t>hlost</a:t>
            </a:r>
            <a:r>
              <a:rPr lang="en-US" altLang="zh-CN" baseline="0" dirty="0" smtClean="0"/>
              <a:t>, and </a:t>
            </a:r>
            <a:r>
              <a:rPr lang="en-US" altLang="zh-CN" baseline="0" dirty="0" err="1" smtClean="0"/>
              <a:t>Hm</a:t>
            </a:r>
            <a:r>
              <a:rPr lang="en-US" altLang="zh-CN" baseline="0" dirty="0" smtClean="0"/>
              <a:t> is increased due to gaining charge </a:t>
            </a:r>
            <a:r>
              <a:rPr lang="en-US" altLang="zh-CN" baseline="0" dirty="0" smtClean="0"/>
              <a:t>from inside </a:t>
            </a:r>
            <a:r>
              <a:rPr lang="en-US" altLang="zh-CN" baseline="0" dirty="0" smtClean="0"/>
              <a:t>the cylinder. Here sigma is the surface charge density of the membrane surfaces, c means the surface of the part inside the cylinder, m means the surface of the part outside the cylinder.</a:t>
            </a:r>
          </a:p>
          <a:p>
            <a:endParaRPr lang="en-US" altLang="zh-CN" baseline="0" dirty="0" smtClean="0"/>
          </a:p>
          <a:p>
            <a:r>
              <a:rPr lang="en-US" altLang="zh-CN" baseline="0" dirty="0" smtClean="0"/>
              <a:t>We plug in these modified </a:t>
            </a:r>
            <a:r>
              <a:rPr lang="en-US" altLang="zh-CN" baseline="0" dirty="0" err="1" smtClean="0"/>
              <a:t>Hc</a:t>
            </a:r>
            <a:r>
              <a:rPr lang="en-US" altLang="zh-CN" baseline="0" dirty="0" smtClean="0"/>
              <a:t> and </a:t>
            </a:r>
            <a:r>
              <a:rPr lang="en-US" altLang="zh-CN" baseline="0" dirty="0" err="1" smtClean="0"/>
              <a:t>Hm</a:t>
            </a:r>
            <a:r>
              <a:rPr lang="en-US" altLang="zh-CN" baseline="0" dirty="0" smtClean="0"/>
              <a:t> into the composite model</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8</a:t>
            </a:fld>
            <a:endParaRPr lang="zh-CN" altLang="en-US"/>
          </a:p>
        </p:txBody>
      </p:sp>
    </p:spTree>
    <p:extLst>
      <p:ext uri="{BB962C8B-B14F-4D97-AF65-F5344CB8AC3E}">
        <p14:creationId xmlns:p14="http://schemas.microsoft.com/office/powerpoint/2010/main" val="30999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After</a:t>
            </a:r>
            <a:r>
              <a:rPr lang="en-US" altLang="zh-CN" baseline="0" dirty="0" smtClean="0"/>
              <a:t> this modification, we compare the model with numerical simulations again. The left figure is the one before the modification, where we have failed miserably. After the modification, the agreement with numerical simulation becomes much better, as you can see from the right figure.</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9</a:t>
            </a:fld>
            <a:endParaRPr lang="zh-CN" altLang="en-US"/>
          </a:p>
        </p:txBody>
      </p:sp>
    </p:spTree>
    <p:extLst>
      <p:ext uri="{BB962C8B-B14F-4D97-AF65-F5344CB8AC3E}">
        <p14:creationId xmlns:p14="http://schemas.microsoft.com/office/powerpoint/2010/main" val="134814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89063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74542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18548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1716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18539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00293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1146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82418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9488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36510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13568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EB101-A227-4975-ABFF-0D09162D1D37}" type="datetimeFigureOut">
              <a:rPr lang="zh-CN" altLang="en-US" smtClean="0"/>
              <a:t>2014/11/13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37662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5.png"/><Relationship Id="rId7" Type="http://schemas.openxmlformats.org/officeDocument/2006/relationships/image" Target="../media/image37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2.png"/><Relationship Id="rId7"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0.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8.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1.png"/><Relationship Id="rId10" Type="http://schemas.openxmlformats.org/officeDocument/2006/relationships/image" Target="../media/image26.png"/><Relationship Id="rId4" Type="http://schemas.openxmlformats.org/officeDocument/2006/relationships/image" Target="../media/image34.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3600" dirty="0" smtClean="0"/>
              <a:t>Electroosmotic Flow through a Cylindrical Nanopore in a Charged Membrane of Finite Thickness</a:t>
            </a:r>
            <a:endParaRPr lang="zh-CN" altLang="en-US" sz="3600" dirty="0"/>
          </a:p>
        </p:txBody>
      </p:sp>
      <p:sp>
        <p:nvSpPr>
          <p:cNvPr id="3" name="Subtitle 2"/>
          <p:cNvSpPr>
            <a:spLocks noGrp="1"/>
          </p:cNvSpPr>
          <p:nvPr>
            <p:ph type="subTitle" idx="1"/>
          </p:nvPr>
        </p:nvSpPr>
        <p:spPr/>
        <p:txBody>
          <a:bodyPr>
            <a:normAutofit fontScale="92500" lnSpcReduction="20000"/>
          </a:bodyPr>
          <a:lstStyle/>
          <a:p>
            <a:r>
              <a:rPr lang="en-US" altLang="zh-CN" dirty="0" smtClean="0"/>
              <a:t>Mao Mao</a:t>
            </a:r>
            <a:r>
              <a:rPr lang="en-US" altLang="zh-CN" baseline="30000" dirty="0" smtClean="0"/>
              <a:t>1</a:t>
            </a:r>
            <a:r>
              <a:rPr lang="en-US" altLang="zh-CN" dirty="0" smtClean="0"/>
              <a:t>, </a:t>
            </a:r>
            <a:r>
              <a:rPr lang="en-US" altLang="zh-CN" dirty="0" err="1" smtClean="0"/>
              <a:t>Sandip</a:t>
            </a:r>
            <a:r>
              <a:rPr lang="en-US" altLang="zh-CN" dirty="0" smtClean="0"/>
              <a:t> Ghosal</a:t>
            </a:r>
            <a:r>
              <a:rPr lang="en-US" altLang="zh-CN" baseline="30000" dirty="0" smtClean="0"/>
              <a:t>1,2</a:t>
            </a:r>
            <a:r>
              <a:rPr lang="en-US" altLang="zh-CN" dirty="0" smtClean="0"/>
              <a:t>, John Sherwood</a:t>
            </a:r>
            <a:r>
              <a:rPr lang="en-US" altLang="zh-CN" baseline="30000" dirty="0" smtClean="0"/>
              <a:t>3</a:t>
            </a:r>
            <a:endParaRPr lang="en-US" altLang="zh-CN" dirty="0" smtClean="0"/>
          </a:p>
          <a:p>
            <a:r>
              <a:rPr lang="en-US" altLang="zh-CN" baseline="30000" dirty="0" smtClean="0"/>
              <a:t>1</a:t>
            </a:r>
            <a:r>
              <a:rPr lang="en-US" altLang="zh-CN" dirty="0" smtClean="0"/>
              <a:t>Department of Mechanical Engineering and </a:t>
            </a:r>
            <a:r>
              <a:rPr lang="en-US" altLang="zh-CN" baseline="30000" dirty="0" smtClean="0"/>
              <a:t>2</a:t>
            </a:r>
            <a:r>
              <a:rPr lang="en-US" altLang="zh-CN" dirty="0" smtClean="0"/>
              <a:t>Department of Engineering Science and Applied Mathematics, Northwestern University</a:t>
            </a:r>
          </a:p>
          <a:p>
            <a:r>
              <a:rPr lang="en-US" altLang="zh-CN" baseline="30000" dirty="0" smtClean="0"/>
              <a:t>3</a:t>
            </a:r>
            <a:r>
              <a:rPr lang="en-US" altLang="zh-CN" dirty="0" smtClean="0"/>
              <a:t>Department of Applied Mathematics and Applied Physics, University of Cambridge</a:t>
            </a:r>
          </a:p>
        </p:txBody>
      </p:sp>
      <p:sp>
        <p:nvSpPr>
          <p:cNvPr id="4" name="TextBox 3"/>
          <p:cNvSpPr txBox="1"/>
          <p:nvPr/>
        </p:nvSpPr>
        <p:spPr>
          <a:xfrm>
            <a:off x="1524000" y="5864352"/>
            <a:ext cx="9144000" cy="769441"/>
          </a:xfrm>
          <a:prstGeom prst="rect">
            <a:avLst/>
          </a:prstGeom>
          <a:noFill/>
        </p:spPr>
        <p:txBody>
          <a:bodyPr wrap="square" rtlCol="0">
            <a:spAutoFit/>
          </a:bodyPr>
          <a:lstStyle/>
          <a:p>
            <a:pPr algn="r"/>
            <a:r>
              <a:rPr lang="en-US" altLang="zh-CN" sz="2200" dirty="0" smtClean="0"/>
              <a:t>NIH </a:t>
            </a:r>
            <a:r>
              <a:rPr lang="en-US" altLang="zh-CN" sz="2200" dirty="0"/>
              <a:t>Grant </a:t>
            </a:r>
            <a:r>
              <a:rPr lang="en-US" altLang="zh-CN" sz="2200" dirty="0" smtClean="0"/>
              <a:t>No.4R01HG004842</a:t>
            </a:r>
          </a:p>
          <a:p>
            <a:pPr algn="r"/>
            <a:r>
              <a:rPr lang="en-US" altLang="zh-CN" sz="2200" dirty="0" err="1" smtClean="0"/>
              <a:t>Leverhulme</a:t>
            </a:r>
            <a:r>
              <a:rPr lang="en-US" altLang="zh-CN" sz="2200" dirty="0" smtClean="0"/>
              <a:t> Trust</a:t>
            </a:r>
            <a:endParaRPr lang="zh-CN" altLang="en-US" sz="2200" dirty="0"/>
          </a:p>
        </p:txBody>
      </p:sp>
    </p:spTree>
    <p:extLst>
      <p:ext uri="{BB962C8B-B14F-4D97-AF65-F5344CB8AC3E}">
        <p14:creationId xmlns:p14="http://schemas.microsoft.com/office/powerpoint/2010/main" val="15563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091"/>
            <a:ext cx="10515600" cy="1325563"/>
          </a:xfrm>
        </p:spPr>
        <p:txBody>
          <a:bodyPr/>
          <a:lstStyle/>
          <a:p>
            <a:r>
              <a:rPr lang="en-US" altLang="zh-CN" dirty="0" smtClean="0"/>
              <a:t>Eddies</a:t>
            </a:r>
            <a:endParaRPr lang="zh-CN" altLang="en-US"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91"/>
          <a:stretch/>
        </p:blipFill>
        <p:spPr>
          <a:xfrm>
            <a:off x="1264920" y="788480"/>
            <a:ext cx="4320000" cy="3065312"/>
          </a:xfr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5391"/>
          <a:stretch/>
        </p:blipFill>
        <p:spPr>
          <a:xfrm>
            <a:off x="6522720" y="788480"/>
            <a:ext cx="4320000" cy="3065312"/>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5486"/>
          <a:stretch/>
        </p:blipFill>
        <p:spPr>
          <a:xfrm>
            <a:off x="1264920" y="3795760"/>
            <a:ext cx="4320000" cy="3062240"/>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5927"/>
          <a:stretch/>
        </p:blipFill>
        <p:spPr>
          <a:xfrm>
            <a:off x="6522720" y="3795760"/>
            <a:ext cx="4320000" cy="304797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43840" y="1105472"/>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=0.4</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 y="1105472"/>
                <a:ext cx="1353312" cy="618246"/>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6628" y="4170784"/>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=0.84</m:t>
                      </m:r>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6628" y="4170784"/>
                <a:ext cx="1353312" cy="618246"/>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584920" y="1105472"/>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=0.8</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584920" y="1105472"/>
                <a:ext cx="1353312" cy="618246"/>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584920" y="4170784"/>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=1</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584920" y="4170784"/>
                <a:ext cx="1353312" cy="618246"/>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8853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Composite model for electroosmotic conductance of nanopore when </a:t>
                </a:r>
                <a14:m>
                  <m:oMath xmlns:m="http://schemas.openxmlformats.org/officeDocument/2006/math">
                    <m:r>
                      <a:rPr lang="en-US" altLang="zh-CN" b="0" i="1" smtClean="0">
                        <a:latin typeface="Cambria Math" panose="02040503050406030204" pitchFamily="18" charset="0"/>
                      </a:rPr>
                      <m:t>h</m:t>
                    </m:r>
                  </m:oMath>
                </a14:m>
                <a:r>
                  <a:rPr lang="zh-CN" altLang="en-US" dirty="0" smtClean="0"/>
                  <a:t> </a:t>
                </a:r>
                <a:r>
                  <a:rPr lang="en-US" altLang="zh-CN" dirty="0" smtClean="0"/>
                  <a:t>is finite</a:t>
                </a:r>
              </a:p>
              <a:p>
                <a:r>
                  <a:rPr lang="en-US" altLang="zh-CN" dirty="0" smtClean="0"/>
                  <a:t>Model agrees with simulation </a:t>
                </a:r>
                <a:r>
                  <a:rPr lang="en-US" altLang="zh-CN" dirty="0"/>
                  <a:t>w</a:t>
                </a:r>
                <a:r>
                  <a:rPr lang="en-US" altLang="zh-CN" dirty="0" smtClean="0"/>
                  <a:t>hen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endParaRPr lang="en-US" altLang="zh-CN" dirty="0" smtClean="0"/>
              </a:p>
              <a:p>
                <a:r>
                  <a:rPr lang="en-US" altLang="zh-CN" dirty="0" smtClean="0"/>
                  <a:t>Charge spill needs to be considered when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endParaRPr lang="en-US" altLang="zh-CN" dirty="0" smtClean="0"/>
              </a:p>
              <a:p>
                <a:r>
                  <a:rPr lang="en-US" altLang="zh-CN" dirty="0" smtClean="0"/>
                  <a:t>When membrane surfaces is not charged, induced charge electroosmosis generates </a:t>
                </a:r>
                <a:r>
                  <a:rPr lang="en-US" altLang="zh-CN" dirty="0"/>
                  <a:t>pairs of </a:t>
                </a:r>
                <a:r>
                  <a:rPr lang="en-US" altLang="zh-CN" dirty="0" err="1"/>
                  <a:t>toroidal</a:t>
                </a:r>
                <a:r>
                  <a:rPr lang="en-US" altLang="zh-CN" dirty="0"/>
                  <a:t> counter rotating eddies</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464"/>
                </a:stretch>
              </a:blipFill>
            </p:spPr>
            <p:txBody>
              <a:bodyPr/>
              <a:lstStyle/>
              <a:p>
                <a:r>
                  <a:rPr lang="zh-CN" altLang="en-US">
                    <a:noFill/>
                  </a:rPr>
                  <a:t> </a:t>
                </a:r>
              </a:p>
            </p:txBody>
          </p:sp>
        </mc:Fallback>
      </mc:AlternateContent>
      <p:sp>
        <p:nvSpPr>
          <p:cNvPr id="4" name="TextBox 3"/>
          <p:cNvSpPr txBox="1"/>
          <p:nvPr/>
        </p:nvSpPr>
        <p:spPr>
          <a:xfrm>
            <a:off x="838200" y="4976634"/>
            <a:ext cx="10515600" cy="1200329"/>
          </a:xfrm>
          <a:prstGeom prst="rect">
            <a:avLst/>
          </a:prstGeom>
          <a:noFill/>
        </p:spPr>
        <p:txBody>
          <a:bodyPr wrap="square" rtlCol="0">
            <a:spAutoFit/>
          </a:bodyPr>
          <a:lstStyle/>
          <a:p>
            <a:r>
              <a:rPr lang="en-US" altLang="zh-CN" dirty="0" smtClean="0"/>
              <a:t>References</a:t>
            </a:r>
          </a:p>
          <a:p>
            <a:r>
              <a:rPr lang="en-US" altLang="zh-CN" dirty="0"/>
              <a:t>Journal of Fluid Mechanics </a:t>
            </a:r>
            <a:r>
              <a:rPr lang="en-US" altLang="zh-CN" b="1" dirty="0"/>
              <a:t>749</a:t>
            </a:r>
            <a:r>
              <a:rPr lang="en-US" altLang="zh-CN" dirty="0"/>
              <a:t>, </a:t>
            </a:r>
            <a:r>
              <a:rPr lang="en-US" altLang="zh-CN" dirty="0" smtClean="0"/>
              <a:t>167-183;</a:t>
            </a:r>
          </a:p>
          <a:p>
            <a:r>
              <a:rPr lang="en-US" altLang="zh-CN" dirty="0"/>
              <a:t>Langmuir </a:t>
            </a:r>
            <a:r>
              <a:rPr lang="en-US" altLang="zh-CN" b="1" dirty="0"/>
              <a:t>30</a:t>
            </a:r>
            <a:r>
              <a:rPr lang="en-US" altLang="zh-CN" dirty="0"/>
              <a:t> (31), </a:t>
            </a:r>
            <a:r>
              <a:rPr lang="en-US" altLang="zh-CN" dirty="0" smtClean="0"/>
              <a:t>9261-9272;</a:t>
            </a:r>
          </a:p>
          <a:p>
            <a:r>
              <a:rPr lang="en-US" altLang="zh-CN" dirty="0" smtClean="0"/>
              <a:t>Physics of Fluids (in press).</a:t>
            </a:r>
            <a:endParaRPr lang="zh-CN" altLang="en-US" dirty="0"/>
          </a:p>
        </p:txBody>
      </p:sp>
    </p:spTree>
    <p:extLst>
      <p:ext uri="{BB962C8B-B14F-4D97-AF65-F5344CB8AC3E}">
        <p14:creationId xmlns:p14="http://schemas.microsoft.com/office/powerpoint/2010/main" val="209289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7999" y="1241425"/>
            <a:ext cx="6335999" cy="5760000"/>
          </a:xfrm>
        </p:spPr>
      </p:pic>
      <p:sp>
        <p:nvSpPr>
          <p:cNvPr id="2" name="Title 1"/>
          <p:cNvSpPr>
            <a:spLocks noGrp="1"/>
          </p:cNvSpPr>
          <p:nvPr>
            <p:ph type="title"/>
          </p:nvPr>
        </p:nvSpPr>
        <p:spPr/>
        <p:txBody>
          <a:bodyPr/>
          <a:lstStyle/>
          <a:p>
            <a:r>
              <a:rPr lang="en-US" altLang="zh-CN" dirty="0" smtClean="0"/>
              <a:t>Nanopore in a membrane of zero thickness</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838199" y="1885760"/>
                <a:ext cx="2913888" cy="1465594"/>
              </a:xfrm>
              <a:prstGeom prst="rect">
                <a:avLst/>
              </a:prstGeom>
              <a:noFill/>
            </p:spPr>
            <p:txBody>
              <a:bodyPr wrap="square" rtlCol="0">
                <a:spAutoFit/>
              </a:bodyPr>
              <a:lstStyle/>
              <a:p>
                <a:pPr algn="ctr"/>
                <a:r>
                  <a:rPr lang="en-US" altLang="zh-CN" sz="2200" dirty="0" smtClean="0"/>
                  <a:t>Electric current</a:t>
                </a:r>
              </a:p>
              <a:p>
                <a:pPr algn="ctr"/>
                <a:endParaRPr lang="en-US" altLang="zh-CN" sz="2200" dirty="0"/>
              </a:p>
              <a:p>
                <a:pPr algn="ct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den>
                      </m:f>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885760"/>
                <a:ext cx="2913888" cy="1465594"/>
              </a:xfrm>
              <a:prstGeom prst="rect">
                <a:avLst/>
              </a:prstGeom>
              <a:blipFill rotWithShape="0">
                <a:blip r:embed="rId4"/>
                <a:stretch>
                  <a:fillRect t="-2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439909" y="1885760"/>
                <a:ext cx="2913890" cy="2548455"/>
              </a:xfrm>
              <a:prstGeom prst="rect">
                <a:avLst/>
              </a:prstGeom>
              <a:noFill/>
            </p:spPr>
            <p:txBody>
              <a:bodyPr wrap="square" rtlCol="0">
                <a:spAutoFit/>
              </a:bodyPr>
              <a:lstStyle/>
              <a:p>
                <a:pPr algn="ctr"/>
                <a:r>
                  <a:rPr lang="en-US" altLang="zh-CN" sz="2200" dirty="0" smtClean="0"/>
                  <a:t>Volumetric flow rate</a:t>
                </a:r>
              </a:p>
              <a:p>
                <a:pPr algn="ctr"/>
                <a:endParaRPr lang="en-US" altLang="zh-CN" sz="2200" dirty="0" smtClean="0"/>
              </a:p>
              <a:p>
                <a:pPr algn="ct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oMath>
                  </m:oMathPara>
                </a14:m>
                <a:endParaRPr lang="en-US" altLang="zh-CN" sz="2200" dirty="0" smtClean="0"/>
              </a:p>
              <a:p>
                <a:pPr algn="ct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en-US" altLang="zh-CN" sz="2200" b="0" dirty="0" smtClean="0"/>
              </a:p>
              <a:p>
                <a:pPr algn="ctr"/>
                <a:endParaRPr lang="en-US" altLang="zh-CN" sz="2200" b="0" dirty="0" smtClean="0"/>
              </a:p>
              <a:p>
                <a:pPr algn="ct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439909" y="1885760"/>
                <a:ext cx="2913890" cy="2548455"/>
              </a:xfrm>
              <a:prstGeom prst="rect">
                <a:avLst/>
              </a:prstGeom>
              <a:blipFill rotWithShape="0">
                <a:blip r:embed="rId5"/>
                <a:stretch>
                  <a:fillRect t="-1435" b="-19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902199" y="1418892"/>
                <a:ext cx="2387600" cy="430887"/>
              </a:xfrm>
              <a:prstGeom prst="rect">
                <a:avLst/>
              </a:prstGeom>
              <a:noFill/>
            </p:spPr>
            <p:txBody>
              <a:bodyPr wrap="square" rtlCol="0">
                <a:spAutoFit/>
              </a:bodyPr>
              <a:lstStyle/>
              <a:p>
                <a:pPr algn="ct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a:t>
                </a:r>
                <a14:m>
                  <m:oMath xmlns:m="http://schemas.openxmlformats.org/officeDocument/2006/math">
                    <m:r>
                      <m:rPr>
                        <m:sty m:val="p"/>
                      </m:rPr>
                      <a:rPr lang="en-US" altLang="zh-CN" sz="220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902199" y="1418892"/>
                <a:ext cx="2387600" cy="430887"/>
              </a:xfrm>
              <a:prstGeom prst="rect">
                <a:avLst/>
              </a:prstGeom>
              <a:blipFill rotWithShape="0">
                <a:blip r:embed="rId6"/>
                <a:stretch>
                  <a:fillRect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902199" y="6371892"/>
                <a:ext cx="2387600"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902199" y="6371892"/>
                <a:ext cx="2387600" cy="430887"/>
              </a:xfrm>
              <a:prstGeom prst="rect">
                <a:avLst/>
              </a:prstGeom>
              <a:blipFill rotWithShape="0">
                <a:blip r:embed="rId7"/>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435598" y="2664524"/>
                <a:ext cx="1320800" cy="430887"/>
              </a:xfrm>
              <a:prstGeom prst="rect">
                <a:avLst/>
              </a:prstGeom>
              <a:noFill/>
            </p:spPr>
            <p:txBody>
              <a:bodyPr wrap="square" rtlCol="0">
                <a:spAutoFit/>
              </a:bodyPr>
              <a:lstStyle/>
              <a:p>
                <a:pPr algn="ctr"/>
                <a14:m>
                  <m:oMath xmlns:m="http://schemas.openxmlformats.org/officeDocument/2006/math">
                    <m:r>
                      <a:rPr lang="en-US" altLang="zh-CN" sz="2200" b="0" i="1" smtClean="0">
                        <a:latin typeface="Cambria Math" panose="02040503050406030204" pitchFamily="18" charset="0"/>
                      </a:rPr>
                      <m:t>𝑄</m:t>
                    </m:r>
                  </m:oMath>
                </a14:m>
                <a:r>
                  <a:rPr lang="en-US" altLang="zh-CN" sz="2200" dirty="0" smtClean="0"/>
                  <a:t>, </a:t>
                </a:r>
                <a14:m>
                  <m:oMath xmlns:m="http://schemas.openxmlformats.org/officeDocument/2006/math">
                    <m:r>
                      <a:rPr lang="en-US" altLang="zh-CN" sz="2200" b="0" i="1" smtClean="0">
                        <a:latin typeface="Cambria Math" panose="02040503050406030204" pitchFamily="18" charset="0"/>
                      </a:rPr>
                      <m:t>𝐼</m:t>
                    </m:r>
                  </m:oMath>
                </a14:m>
                <a:endParaRPr lang="zh-CN" altLang="en-US"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435598" y="2664524"/>
                <a:ext cx="1320800" cy="430887"/>
              </a:xfrm>
              <a:prstGeom prst="rect">
                <a:avLst/>
              </a:prstGeom>
              <a:blipFill rotWithShape="0">
                <a:blip r:embed="rId8"/>
                <a:stretch>
                  <a:fillRect t="-9859" b="-28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3838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lstStyle/>
          <a:p>
            <a:r>
              <a:rPr lang="en-US" altLang="zh-CN" dirty="0" smtClean="0"/>
              <a:t>Zero to finite thickness</a:t>
            </a:r>
            <a:endParaRPr lang="zh-CN" altLang="en-US" dirty="0"/>
          </a:p>
        </p:txBody>
      </p:sp>
      <p:cxnSp>
        <p:nvCxnSpPr>
          <p:cNvPr id="21" name="Straight Connector 20"/>
          <p:cNvCxnSpPr/>
          <p:nvPr/>
        </p:nvCxnSpPr>
        <p:spPr>
          <a:xfrm>
            <a:off x="5363464" y="3717131"/>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6035645" y="3717131"/>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1468" y="2514084"/>
            <a:ext cx="2830012" cy="430887"/>
          </a:xfrm>
          <a:prstGeom prst="rect">
            <a:avLst/>
          </a:prstGeom>
          <a:noFill/>
        </p:spPr>
        <p:txBody>
          <a:bodyPr wrap="square" rtlCol="0">
            <a:spAutoFit/>
          </a:bodyPr>
          <a:lstStyle/>
          <a:p>
            <a:pPr algn="ctr"/>
            <a:r>
              <a:rPr lang="en-US" altLang="zh-CN" sz="2200" dirty="0" smtClean="0"/>
              <a:t>1/2 pore</a:t>
            </a:r>
            <a:endParaRPr lang="zh-CN" altLang="en-US" sz="2200" dirty="0"/>
          </a:p>
        </p:txBody>
      </p:sp>
      <p:sp>
        <p:nvSpPr>
          <p:cNvPr id="24" name="TextBox 23"/>
          <p:cNvSpPr txBox="1"/>
          <p:nvPr/>
        </p:nvSpPr>
        <p:spPr>
          <a:xfrm>
            <a:off x="-36576" y="3702479"/>
            <a:ext cx="2883408" cy="430887"/>
          </a:xfrm>
          <a:prstGeom prst="rect">
            <a:avLst/>
          </a:prstGeom>
          <a:noFill/>
        </p:spPr>
        <p:txBody>
          <a:bodyPr wrap="square" rtlCol="0">
            <a:spAutoFit/>
          </a:bodyPr>
          <a:lstStyle/>
          <a:p>
            <a:pPr algn="ctr"/>
            <a:r>
              <a:rPr lang="en-US" altLang="zh-CN" sz="2200" dirty="0" smtClean="0"/>
              <a:t>Cylindrical channel</a:t>
            </a:r>
            <a:endParaRPr lang="zh-CN" altLang="en-US" sz="2200" dirty="0"/>
          </a:p>
        </p:txBody>
      </p:sp>
      <p:sp>
        <p:nvSpPr>
          <p:cNvPr id="25" name="TextBox 24"/>
          <p:cNvSpPr txBox="1"/>
          <p:nvPr/>
        </p:nvSpPr>
        <p:spPr>
          <a:xfrm>
            <a:off x="-19756" y="4894175"/>
            <a:ext cx="2830012" cy="430887"/>
          </a:xfrm>
          <a:prstGeom prst="rect">
            <a:avLst/>
          </a:prstGeom>
          <a:noFill/>
        </p:spPr>
        <p:txBody>
          <a:bodyPr wrap="square" rtlCol="0">
            <a:spAutoFit/>
          </a:bodyPr>
          <a:lstStyle/>
          <a:p>
            <a:pPr algn="ctr"/>
            <a:r>
              <a:rPr lang="en-US" altLang="zh-CN" sz="2200" dirty="0" smtClean="0"/>
              <a:t>1/2 pore</a:t>
            </a:r>
            <a:endParaRPr lang="zh-CN" altLang="en-US" sz="2200" dirty="0"/>
          </a:p>
        </p:txBody>
      </p:sp>
      <p:cxnSp>
        <p:nvCxnSpPr>
          <p:cNvPr id="27" name="Straight Connector 26"/>
          <p:cNvCxnSpPr/>
          <p:nvPr/>
        </p:nvCxnSpPr>
        <p:spPr>
          <a:xfrm>
            <a:off x="5363464" y="3717131"/>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63464" y="4075112"/>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8605" y="3143736"/>
            <a:ext cx="1270115" cy="1504769"/>
          </a:xfrm>
          <a:prstGeom prst="rect">
            <a:avLst/>
          </a:prstGeom>
        </p:spPr>
      </p:pic>
      <p:pic>
        <p:nvPicPr>
          <p:cNvPr id="35" name="Content Placeholder 34"/>
          <p:cNvPicPr>
            <a:picLocks noGrp="1" noChangeAspect="1"/>
          </p:cNvPicPr>
          <p:nvPr>
            <p:ph idx="1"/>
          </p:nvPr>
        </p:nvPicPr>
        <p:blipFill rotWithShape="1">
          <a:blip r:embed="rId4">
            <a:extLst>
              <a:ext uri="{28A0092B-C50C-407E-A947-70E740481C1C}">
                <a14:useLocalDpi xmlns:a14="http://schemas.microsoft.com/office/drawing/2010/main" val="0"/>
              </a:ext>
            </a:extLst>
          </a:blip>
          <a:srcRect b="50336"/>
          <a:stretch/>
        </p:blipFill>
        <p:spPr>
          <a:xfrm>
            <a:off x="2525662" y="856455"/>
            <a:ext cx="6335999" cy="2860675"/>
          </a:xfrm>
        </p:spPr>
      </p:pic>
      <p:pic>
        <p:nvPicPr>
          <p:cNvPr id="36" name="Picture 35"/>
          <p:cNvPicPr>
            <a:picLocks noChangeAspect="1"/>
          </p:cNvPicPr>
          <p:nvPr/>
        </p:nvPicPr>
        <p:blipFill rotWithShape="1">
          <a:blip r:embed="rId4">
            <a:extLst>
              <a:ext uri="{28A0092B-C50C-407E-A947-70E740481C1C}">
                <a14:useLocalDpi xmlns:a14="http://schemas.microsoft.com/office/drawing/2010/main" val="0"/>
              </a:ext>
            </a:extLst>
          </a:blip>
          <a:srcRect t="49244"/>
          <a:stretch/>
        </p:blipFill>
        <p:spPr>
          <a:xfrm>
            <a:off x="2527698" y="4075110"/>
            <a:ext cx="6336000" cy="2923534"/>
          </a:xfrm>
          <a:prstGeom prst="rect">
            <a:avLst/>
          </a:prstGeom>
        </p:spPr>
      </p:pic>
      <mc:AlternateContent xmlns:mc="http://schemas.openxmlformats.org/markup-compatibility/2006" xmlns:a14="http://schemas.microsoft.com/office/drawing/2010/main">
        <mc:Choice Requires="a14">
          <p:sp>
            <p:nvSpPr>
              <p:cNvPr id="37" name="TextBox 36"/>
              <p:cNvSpPr txBox="1"/>
              <p:nvPr/>
            </p:nvSpPr>
            <p:spPr>
              <a:xfrm>
                <a:off x="5033262" y="2664524"/>
                <a:ext cx="1320800" cy="430887"/>
              </a:xfrm>
              <a:prstGeom prst="rect">
                <a:avLst/>
              </a:prstGeom>
              <a:noFill/>
            </p:spPr>
            <p:txBody>
              <a:bodyPr wrap="square" rtlCol="0">
                <a:spAutoFit/>
              </a:bodyPr>
              <a:lstStyle/>
              <a:p>
                <a:pPr algn="ctr"/>
                <a14:m>
                  <m:oMath xmlns:m="http://schemas.openxmlformats.org/officeDocument/2006/math">
                    <m:r>
                      <a:rPr lang="en-US" altLang="zh-CN" sz="2200" b="0" i="1" smtClean="0">
                        <a:latin typeface="Cambria Math" panose="02040503050406030204" pitchFamily="18" charset="0"/>
                      </a:rPr>
                      <m:t>𝑄</m:t>
                    </m:r>
                  </m:oMath>
                </a14:m>
                <a:r>
                  <a:rPr lang="en-US" altLang="zh-CN" sz="2200" dirty="0" smtClean="0"/>
                  <a:t>, </a:t>
                </a:r>
                <a14:m>
                  <m:oMath xmlns:m="http://schemas.openxmlformats.org/officeDocument/2006/math">
                    <m:r>
                      <a:rPr lang="en-US" altLang="zh-CN" sz="2200" b="0" i="1" smtClean="0">
                        <a:latin typeface="Cambria Math" panose="02040503050406030204" pitchFamily="18" charset="0"/>
                      </a:rPr>
                      <m:t>𝐼</m:t>
                    </m:r>
                  </m:oMath>
                </a14:m>
                <a:endParaRPr lang="zh-CN" altLang="en-US" sz="22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033262" y="2664524"/>
                <a:ext cx="1320800" cy="430887"/>
              </a:xfrm>
              <a:prstGeom prst="rect">
                <a:avLst/>
              </a:prstGeom>
              <a:blipFill rotWithShape="0">
                <a:blip r:embed="rId6"/>
                <a:stretch>
                  <a:fillRect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001727" y="3704346"/>
                <a:ext cx="6837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4001727" y="3704346"/>
                <a:ext cx="683765" cy="369332"/>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41" name="Straight Arrow Connector 40"/>
          <p:cNvCxnSpPr/>
          <p:nvPr/>
        </p:nvCxnSpPr>
        <p:spPr>
          <a:xfrm>
            <a:off x="4499861" y="3702479"/>
            <a:ext cx="0" cy="37263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Can 2"/>
          <p:cNvSpPr/>
          <p:nvPr/>
        </p:nvSpPr>
        <p:spPr>
          <a:xfrm>
            <a:off x="8372937" y="2093735"/>
            <a:ext cx="768096" cy="3398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p:cNvSpPr txBox="1"/>
              <p:nvPr/>
            </p:nvSpPr>
            <p:spPr>
              <a:xfrm>
                <a:off x="7796481" y="1607062"/>
                <a:ext cx="1883664" cy="430887"/>
              </a:xfrm>
              <a:prstGeom prst="rect">
                <a:avLst/>
              </a:prstGeom>
              <a:noFill/>
            </p:spPr>
            <p:txBody>
              <a:bodyPr wrap="square" rtlCol="0">
                <a:spAutoFit/>
              </a:bodyPr>
              <a:lstStyle/>
              <a:p>
                <a:pPr algn="ct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7796481" y="1607062"/>
                <a:ext cx="1883664" cy="430887"/>
              </a:xfrm>
              <a:prstGeom prst="rect">
                <a:avLst/>
              </a:prstGeom>
              <a:blipFill rotWithShape="0">
                <a:blip r:embed="rId10"/>
                <a:stretch>
                  <a:fillRect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680889" y="5548315"/>
                <a:ext cx="2152191"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680889" y="5548315"/>
                <a:ext cx="2152191" cy="430887"/>
              </a:xfrm>
              <a:prstGeom prst="rect">
                <a:avLst/>
              </a:prstGeom>
              <a:blipFill rotWithShape="0">
                <a:blip r:embed="rId11"/>
                <a:stretch>
                  <a:fillRect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533841" y="2130181"/>
                <a:ext cx="2249424" cy="2906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den>
                      </m:f>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oMath>
                  </m:oMathPara>
                </a14:m>
                <a:endParaRPr lang="en-US" altLang="zh-CN" sz="2200" dirty="0" smtClean="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𝑄</m:t>
                          </m:r>
                        </m:e>
                        <m: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𝑄</m:t>
                          </m:r>
                        </m:e>
                        <m: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𝐺</m:t>
                          </m:r>
                        </m:e>
                        <m:sub>
                          <m:r>
                            <a:rPr lang="en-US" altLang="zh-CN" sz="2200" i="1">
                              <a:latin typeface="Cambria Math" panose="02040503050406030204" pitchFamily="18" charset="0"/>
                            </a:rPr>
                            <m:t>𝑐</m:t>
                          </m:r>
                        </m:sub>
                      </m:s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𝑝</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𝐻</m:t>
                          </m:r>
                        </m:e>
                        <m:sub>
                          <m:r>
                            <a:rPr lang="en-US" altLang="zh-CN" sz="2200" i="1">
                              <a:latin typeface="Cambria Math" panose="02040503050406030204" pitchFamily="18" charset="0"/>
                            </a:rPr>
                            <m:t>𝑐</m:t>
                          </m:r>
                        </m:sub>
                      </m:s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𝜙</m:t>
                      </m:r>
                    </m:oMath>
                  </m:oMathPara>
                </a14:m>
                <a:endParaRPr lang="en-US" altLang="zh-CN"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9533841" y="2130181"/>
                <a:ext cx="2249424" cy="2906052"/>
              </a:xfrm>
              <a:prstGeom prst="rect">
                <a:avLst/>
              </a:prstGeom>
              <a:blipFill rotWithShape="0">
                <a:blip r:embed="rId12"/>
                <a:stretch>
                  <a:fillRect b="-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6264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4001727" y="3704346"/>
                <a:ext cx="6837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001727" y="3704346"/>
                <a:ext cx="683765"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175"/>
                <a:ext cx="10515600" cy="1325563"/>
              </a:xfrm>
            </p:spPr>
            <p:txBody>
              <a:bodyPr/>
              <a:lstStyle/>
              <a:p>
                <a:r>
                  <a:rPr lang="en-US" altLang="zh-CN" dirty="0" smtClean="0"/>
                  <a:t>Continuity of </a:t>
                </a:r>
                <a14:m>
                  <m:oMath xmlns:m="http://schemas.openxmlformats.org/officeDocument/2006/math">
                    <m:r>
                      <a:rPr lang="en-US" altLang="zh-CN" b="0" i="1" smtClean="0">
                        <a:latin typeface="Cambria Math" panose="02040503050406030204" pitchFamily="18" charset="0"/>
                      </a:rPr>
                      <m:t>𝐼</m:t>
                    </m:r>
                  </m:oMath>
                </a14:m>
                <a:r>
                  <a:rPr lang="zh-CN" altLang="en-US" dirty="0" smtClean="0"/>
                  <a:t> </a:t>
                </a:r>
                <a:r>
                  <a:rPr lang="en-US" altLang="zh-CN" dirty="0" smtClean="0"/>
                  <a:t>and </a:t>
                </a:r>
                <a14:m>
                  <m:oMath xmlns:m="http://schemas.openxmlformats.org/officeDocument/2006/math">
                    <m:r>
                      <a:rPr lang="en-US" altLang="zh-CN" b="0" i="1" smtClean="0">
                        <a:latin typeface="Cambria Math" panose="02040503050406030204" pitchFamily="18" charset="0"/>
                      </a:rPr>
                      <m:t>𝑄</m:t>
                    </m:r>
                  </m:oMath>
                </a14:m>
                <a:endParaRPr lang="zh-CN"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175"/>
                <a:ext cx="10515600" cy="1325563"/>
              </a:xfrm>
              <a:blipFill rotWithShape="0">
                <a:blip r:embed="rId4"/>
                <a:stretch>
                  <a:fillRect l="-2377"/>
                </a:stretch>
              </a:blipFill>
            </p:spPr>
            <p:txBody>
              <a:bodyPr/>
              <a:lstStyle/>
              <a:p>
                <a:r>
                  <a:rPr lang="zh-CN" altLang="en-US">
                    <a:noFill/>
                  </a:rPr>
                  <a:t> </a:t>
                </a:r>
              </a:p>
            </p:txBody>
          </p:sp>
        </mc:Fallback>
      </mc:AlternateContent>
      <p:cxnSp>
        <p:nvCxnSpPr>
          <p:cNvPr id="21" name="Straight Connector 20"/>
          <p:cNvCxnSpPr/>
          <p:nvPr/>
        </p:nvCxnSpPr>
        <p:spPr>
          <a:xfrm>
            <a:off x="5363464" y="3717131"/>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6035645" y="3717131"/>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1468" y="2514084"/>
            <a:ext cx="2830012" cy="430887"/>
          </a:xfrm>
          <a:prstGeom prst="rect">
            <a:avLst/>
          </a:prstGeom>
          <a:noFill/>
        </p:spPr>
        <p:txBody>
          <a:bodyPr wrap="square" rtlCol="0">
            <a:spAutoFit/>
          </a:bodyPr>
          <a:lstStyle/>
          <a:p>
            <a:pPr algn="ctr"/>
            <a:r>
              <a:rPr lang="en-US" altLang="zh-CN" sz="2200" dirty="0" smtClean="0"/>
              <a:t>1/2 pore</a:t>
            </a:r>
            <a:endParaRPr lang="zh-CN" altLang="en-US" sz="2200" dirty="0"/>
          </a:p>
        </p:txBody>
      </p:sp>
      <p:sp>
        <p:nvSpPr>
          <p:cNvPr id="24" name="TextBox 23"/>
          <p:cNvSpPr txBox="1"/>
          <p:nvPr/>
        </p:nvSpPr>
        <p:spPr>
          <a:xfrm>
            <a:off x="-36576" y="3702479"/>
            <a:ext cx="2883408" cy="430887"/>
          </a:xfrm>
          <a:prstGeom prst="rect">
            <a:avLst/>
          </a:prstGeom>
          <a:noFill/>
        </p:spPr>
        <p:txBody>
          <a:bodyPr wrap="square" rtlCol="0">
            <a:spAutoFit/>
          </a:bodyPr>
          <a:lstStyle/>
          <a:p>
            <a:pPr algn="ctr"/>
            <a:r>
              <a:rPr lang="en-US" altLang="zh-CN" sz="2200" dirty="0" smtClean="0"/>
              <a:t>Cylindrical channel</a:t>
            </a:r>
            <a:endParaRPr lang="zh-CN" altLang="en-US" sz="2200" dirty="0"/>
          </a:p>
        </p:txBody>
      </p:sp>
      <p:sp>
        <p:nvSpPr>
          <p:cNvPr id="25" name="TextBox 24"/>
          <p:cNvSpPr txBox="1"/>
          <p:nvPr/>
        </p:nvSpPr>
        <p:spPr>
          <a:xfrm>
            <a:off x="-19756" y="4894175"/>
            <a:ext cx="2830012" cy="430887"/>
          </a:xfrm>
          <a:prstGeom prst="rect">
            <a:avLst/>
          </a:prstGeom>
          <a:noFill/>
        </p:spPr>
        <p:txBody>
          <a:bodyPr wrap="square" rtlCol="0">
            <a:spAutoFit/>
          </a:bodyPr>
          <a:lstStyle/>
          <a:p>
            <a:pPr algn="ctr"/>
            <a:r>
              <a:rPr lang="en-US" altLang="zh-CN" sz="2200" dirty="0" smtClean="0"/>
              <a:t>1/2 pore</a:t>
            </a:r>
            <a:endParaRPr lang="zh-CN" altLang="en-US" sz="2200" dirty="0"/>
          </a:p>
        </p:txBody>
      </p:sp>
      <p:cxnSp>
        <p:nvCxnSpPr>
          <p:cNvPr id="27" name="Straight Connector 26"/>
          <p:cNvCxnSpPr/>
          <p:nvPr/>
        </p:nvCxnSpPr>
        <p:spPr>
          <a:xfrm>
            <a:off x="5363464" y="3717131"/>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63464" y="4075112"/>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8205216" y="1962912"/>
                <a:ext cx="3950208" cy="4312719"/>
              </a:xfrm>
              <a:prstGeom prst="rect">
                <a:avLst/>
              </a:prstGeom>
              <a:noFill/>
            </p:spPr>
            <p:txBody>
              <a:bodyPr wrap="square" rtlCol="0">
                <a:spAutoFit/>
              </a:bodyPr>
              <a:lstStyle/>
              <a:p>
                <a:r>
                  <a:rPr lang="en-US" altLang="zh-CN" sz="2200" dirty="0" smtClean="0"/>
                  <a:t>Assuming </a:t>
                </a:r>
                <a14:m>
                  <m:oMath xmlns:m="http://schemas.openxmlformats.org/officeDocument/2006/math">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num>
                      <m:den>
                        <m:r>
                          <a:rPr lang="en-US" altLang="zh-CN" sz="2200" b="0" i="1" smtClean="0">
                            <a:latin typeface="Cambria Math" panose="02040503050406030204" pitchFamily="18" charset="0"/>
                          </a:rPr>
                          <m:t>2</m:t>
                        </m:r>
                      </m:den>
                    </m:f>
                  </m:oMath>
                </a14:m>
                <a:r>
                  <a:rPr lang="en-US" altLang="zh-CN" sz="2200" dirty="0" smtClean="0"/>
                  <a:t> and </a:t>
                </a:r>
                <a14:m>
                  <m:oMath xmlns:m="http://schemas.openxmlformats.org/officeDocument/2006/math">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num>
                      <m:den>
                        <m:r>
                          <a:rPr lang="en-US" altLang="zh-CN" sz="2200" b="0" i="1" smtClean="0">
                            <a:latin typeface="Cambria Math" panose="02040503050406030204" pitchFamily="18" charset="0"/>
                          </a:rPr>
                          <m:t>2</m:t>
                        </m:r>
                      </m:den>
                    </m:f>
                  </m:oMath>
                </a14:m>
                <a:r>
                  <a:rPr lang="en-US" altLang="zh-CN" sz="2200" dirty="0" smtClean="0"/>
                  <a:t> at both ends</a:t>
                </a:r>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den>
                      </m:f>
                    </m:oMath>
                  </m:oMathPara>
                </a14:m>
                <a:endParaRPr lang="en-US" altLang="zh-CN" sz="2200" b="0" dirty="0" smtClean="0"/>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e>
                      </m:d>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e>
                      </m:d>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oMath>
                  </m:oMathPara>
                </a14:m>
                <a:endParaRPr lang="en-US" altLang="zh-CN" sz="2200" dirty="0" smtClean="0"/>
              </a:p>
              <a:p>
                <a:endParaRPr lang="en-US" altLang="zh-CN" sz="2200" dirty="0" smtClean="0"/>
              </a:p>
              <a:p>
                <a:endParaRPr lang="en-US" altLang="zh-CN" sz="2200" dirty="0"/>
              </a:p>
              <a:p>
                <a:endParaRPr lang="zh-CN" alt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8205216" y="1962912"/>
                <a:ext cx="3950208" cy="4312719"/>
              </a:xfrm>
              <a:prstGeom prst="rect">
                <a:avLst/>
              </a:prstGeom>
              <a:blipFill rotWithShape="0">
                <a:blip r:embed="rId5"/>
                <a:stretch>
                  <a:fillRect l="-2006"/>
                </a:stretch>
              </a:blipFill>
            </p:spPr>
            <p:txBody>
              <a:bodyPr/>
              <a:lstStyle/>
              <a:p>
                <a:r>
                  <a:rPr lang="zh-CN" altLang="en-US">
                    <a:noFill/>
                  </a:rPr>
                  <a:t> </a:t>
                </a:r>
              </a:p>
            </p:txBody>
          </p:sp>
        </mc:Fallback>
      </mc:AlternateContent>
      <p:pic>
        <p:nvPicPr>
          <p:cNvPr id="35" name="Content Placeholder 34"/>
          <p:cNvPicPr>
            <a:picLocks noGrp="1" noChangeAspect="1"/>
          </p:cNvPicPr>
          <p:nvPr>
            <p:ph idx="1"/>
          </p:nvPr>
        </p:nvPicPr>
        <p:blipFill rotWithShape="1">
          <a:blip r:embed="rId6">
            <a:extLst>
              <a:ext uri="{28A0092B-C50C-407E-A947-70E740481C1C}">
                <a14:useLocalDpi xmlns:a14="http://schemas.microsoft.com/office/drawing/2010/main" val="0"/>
              </a:ext>
            </a:extLst>
          </a:blip>
          <a:srcRect b="50336"/>
          <a:stretch/>
        </p:blipFill>
        <p:spPr>
          <a:xfrm>
            <a:off x="2525662" y="856455"/>
            <a:ext cx="6335999" cy="2860675"/>
          </a:xfrm>
        </p:spPr>
      </p:pic>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t="49244"/>
          <a:stretch/>
        </p:blipFill>
        <p:spPr>
          <a:xfrm>
            <a:off x="2527698" y="4075110"/>
            <a:ext cx="6336000" cy="2923534"/>
          </a:xfrm>
          <a:prstGeom prst="rect">
            <a:avLst/>
          </a:prstGeom>
        </p:spPr>
      </p:pic>
      <mc:AlternateContent xmlns:mc="http://schemas.openxmlformats.org/markup-compatibility/2006" xmlns:a14="http://schemas.microsoft.com/office/drawing/2010/main">
        <mc:Choice Requires="a14">
          <p:sp>
            <p:nvSpPr>
              <p:cNvPr id="38" name="TextBox 37"/>
              <p:cNvSpPr txBox="1"/>
              <p:nvPr/>
            </p:nvSpPr>
            <p:spPr>
              <a:xfrm>
                <a:off x="4499863" y="1081766"/>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99863" y="1081766"/>
                <a:ext cx="2387600" cy="430887"/>
              </a:xfrm>
              <a:prstGeom prst="rect">
                <a:avLst/>
              </a:prstGeom>
              <a:blipFill rotWithShape="0">
                <a:blip r:embed="rId7"/>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99863" y="6371892"/>
                <a:ext cx="2387600"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99863" y="6371892"/>
                <a:ext cx="2387600" cy="430887"/>
              </a:xfrm>
              <a:prstGeom prst="rect">
                <a:avLst/>
              </a:prstGeom>
              <a:blipFill rotWithShape="0">
                <a:blip r:embed="rId8"/>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99861" y="3153928"/>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499861" y="3153928"/>
                <a:ext cx="2387600" cy="430887"/>
              </a:xfrm>
              <a:prstGeom prst="rect">
                <a:avLst/>
              </a:prstGeom>
              <a:blipFill rotWithShape="0">
                <a:blip r:embed="rId9"/>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499861" y="4207428"/>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499861" y="4207428"/>
                <a:ext cx="2387600" cy="430887"/>
              </a:xfrm>
              <a:prstGeom prst="rect">
                <a:avLst/>
              </a:prstGeom>
              <a:blipFill rotWithShape="0">
                <a:blip r:embed="rId10"/>
                <a:stretch>
                  <a:fillRect t="-9859" b="-28169"/>
                </a:stretch>
              </a:blipFill>
            </p:spPr>
            <p:txBody>
              <a:bodyPr/>
              <a:lstStyle/>
              <a:p>
                <a:r>
                  <a:rPr lang="zh-CN" altLang="en-US">
                    <a:noFill/>
                  </a:rPr>
                  <a:t> </a:t>
                </a:r>
              </a:p>
            </p:txBody>
          </p:sp>
        </mc:Fallback>
      </mc:AlternateContent>
      <p:cxnSp>
        <p:nvCxnSpPr>
          <p:cNvPr id="4" name="Straight Arrow Connector 3"/>
          <p:cNvCxnSpPr/>
          <p:nvPr/>
        </p:nvCxnSpPr>
        <p:spPr>
          <a:xfrm>
            <a:off x="5363464" y="3969273"/>
            <a:ext cx="672181"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5474003" y="3664779"/>
                <a:ext cx="4511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𝑎</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474003" y="3664779"/>
                <a:ext cx="451104" cy="369332"/>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7" name="Straight Arrow Connector 6"/>
          <p:cNvCxnSpPr/>
          <p:nvPr/>
        </p:nvCxnSpPr>
        <p:spPr>
          <a:xfrm>
            <a:off x="4499861" y="3702479"/>
            <a:ext cx="0" cy="37263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919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Composite electroosmotic conductance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den>
                      </m:f>
                    </m:oMath>
                  </m:oMathPara>
                </a14:m>
                <a:endParaRPr lang="en-US" altLang="zh-CN" b="0" dirty="0" smtClean="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oMath>
                  </m:oMathPara>
                </a14:m>
                <a:endParaRPr lang="en-US" altLang="zh-CN" dirty="0" smtClean="0"/>
              </a:p>
              <a:p>
                <a:pPr marL="0" indent="0">
                  <a:buNone/>
                </a:pPr>
                <a:endParaRPr lang="en-US" altLang="zh-CN" dirty="0"/>
              </a:p>
              <a:p>
                <a:pPr marL="0" indent="0" algn="ctr">
                  <a:buNone/>
                </a:pPr>
                <a:r>
                  <a:rPr lang="en-US" altLang="zh-CN" dirty="0" smtClean="0"/>
                  <a:t>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smtClean="0"/>
                  <a:t> </a:t>
                </a:r>
                <a:r>
                  <a:rPr lang="en-US" altLang="zh-CN" dirty="0" smtClean="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oMath>
                </a14:m>
                <a:endParaRPr lang="en-US" altLang="zh-CN" dirty="0" smtClean="0"/>
              </a:p>
              <a:p>
                <a:pPr marL="0" indent="0" algn="ctr">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𝑐𝑜𝑚𝑝</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𝜋</m:t>
                                  </m:r>
                                  <m:r>
                                    <a:rPr lang="en-US" altLang="zh-CN" b="0" i="1" smtClean="0">
                                      <a:latin typeface="Cambria Math" panose="02040503050406030204" pitchFamily="18" charset="0"/>
                                    </a:rPr>
                                    <m:t>𝑎</m:t>
                                  </m:r>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r>
                                    <a:rPr lang="en-US" altLang="zh-CN" b="0" i="1" smtClean="0">
                                      <a:latin typeface="Cambria Math" panose="02040503050406030204" pitchFamily="18" charset="0"/>
                                    </a:rPr>
                                    <m:t>h</m:t>
                                  </m:r>
                                </m:num>
                                <m:den>
                                  <m:r>
                                    <a:rPr lang="en-US" altLang="zh-CN" b="0" i="1" smtClean="0">
                                      <a:latin typeface="Cambria Math" panose="02040503050406030204" pitchFamily="18" charset="0"/>
                                    </a:rPr>
                                    <m:t>3</m:t>
                                  </m:r>
                                  <m:r>
                                    <a:rPr lang="en-US" altLang="zh-CN" b="0" i="1" smtClean="0">
                                      <a:latin typeface="Cambria Math" panose="02040503050406030204" pitchFamily="18" charset="0"/>
                                    </a:rPr>
                                    <m:t>𝑎</m:t>
                                  </m:r>
                                </m:den>
                              </m:f>
                            </m:e>
                          </m:d>
                        </m:den>
                      </m:f>
                    </m:oMath>
                  </m:oMathPara>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29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a:t>
            </a:r>
            <a:endParaRPr lang="zh-CN" altLang="en-US" dirty="0"/>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7168" b="4473"/>
          <a:stretch/>
        </p:blipFill>
        <p:spPr>
          <a:xfrm>
            <a:off x="1225296" y="1690688"/>
            <a:ext cx="5012904" cy="3868864"/>
          </a:xfr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752" b="4473"/>
          <a:stretch/>
        </p:blipFill>
        <p:spPr>
          <a:xfrm>
            <a:off x="6656832" y="1690688"/>
            <a:ext cx="4981368" cy="386886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6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=10</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694176" y="2340864"/>
                <a:ext cx="1450848"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0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094176" y="2340864"/>
                <a:ext cx="1450848"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579604"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3" name="TextBox 2"/>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995372"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8" name="TextBox 7"/>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rot="10800000">
                <a:off x="702076"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4" name="TextBox 3"/>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rot="10800000">
                <a:off x="6096000"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13" name="TextBox 12"/>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64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a:t>
            </a:r>
            <a:endParaRPr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507" b="4473"/>
          <a:stretch/>
        </p:blipFill>
        <p:spPr>
          <a:xfrm>
            <a:off x="1243584" y="1690688"/>
            <a:ext cx="4994616" cy="3868864"/>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752" b="4473"/>
          <a:stretch/>
        </p:blipFill>
        <p:spPr>
          <a:xfrm>
            <a:off x="6656832" y="1690688"/>
            <a:ext cx="4981368" cy="3868864"/>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6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94176" y="2340864"/>
                <a:ext cx="1450848"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=0.1</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94176" y="2340864"/>
                <a:ext cx="1450848"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579604"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7" name="TextBox 6"/>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995372"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9" name="TextBox 8"/>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rot="10800000">
                <a:off x="702076"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10" name="TextBox 9"/>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rot="10800000">
                <a:off x="6096000"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12" name="TextBox 11"/>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50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ltLang="zh-CN" dirty="0" smtClean="0"/>
                  <a:t>End effects: charge spill when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𝜅</m:t>
                    </m:r>
                  </m:oMath>
                </a14:m>
                <a:r>
                  <a:rPr lang="zh-CN" altLang="en-US" dirty="0" smtClean="0"/>
                  <a:t> </a:t>
                </a:r>
                <a:r>
                  <a:rPr lang="en-US" altLang="zh-CN" dirty="0" smtClean="0"/>
                  <a:t>small</a:t>
                </a:r>
                <a:endParaRPr lang="zh-CN"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zh-CN" altLang="en-US">
                    <a:noFill/>
                  </a:rPr>
                  <a:t> </a:t>
                </a:r>
              </a:p>
            </p:txBody>
          </p:sp>
        </mc:Fallback>
      </mc:AlternateContent>
      <p:sp>
        <p:nvSpPr>
          <p:cNvPr id="7" name="Oval 6"/>
          <p:cNvSpPr/>
          <p:nvPr/>
        </p:nvSpPr>
        <p:spPr>
          <a:xfrm>
            <a:off x="789049" y="1690688"/>
            <a:ext cx="2999232" cy="299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8" name="Rectangle 7"/>
          <p:cNvSpPr/>
          <p:nvPr/>
        </p:nvSpPr>
        <p:spPr>
          <a:xfrm>
            <a:off x="566545" y="2688129"/>
            <a:ext cx="1328928" cy="100434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9" name="Rectangle 8"/>
          <p:cNvSpPr/>
          <p:nvPr/>
        </p:nvSpPr>
        <p:spPr>
          <a:xfrm>
            <a:off x="2681857" y="2688130"/>
            <a:ext cx="1328928" cy="100434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cxnSp>
        <p:nvCxnSpPr>
          <p:cNvPr id="11" name="Straight Arrow Connector 10"/>
          <p:cNvCxnSpPr>
            <a:stCxn id="9" idx="0"/>
          </p:cNvCxnSpPr>
          <p:nvPr/>
        </p:nvCxnSpPr>
        <p:spPr>
          <a:xfrm>
            <a:off x="3346321" y="2688130"/>
            <a:ext cx="0" cy="1004348"/>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8" idx="3"/>
            <a:endCxn id="9" idx="1"/>
          </p:cNvCxnSpPr>
          <p:nvPr/>
        </p:nvCxnSpPr>
        <p:spPr>
          <a:xfrm>
            <a:off x="1895473" y="3190304"/>
            <a:ext cx="786384"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335653" y="3005637"/>
                <a:ext cx="49072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oMath>
                  </m:oMathPara>
                </a14:m>
                <a:endParaRPr lang="zh-CN" alt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35653" y="3005637"/>
                <a:ext cx="490728" cy="43088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887853" y="2820971"/>
                <a:ext cx="75590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887853" y="2820971"/>
                <a:ext cx="755904"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400186" y="1614888"/>
                <a:ext cx="7174593" cy="1347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𝑐𝑜𝑚𝑝</m:t>
                          </m:r>
                        </m:sub>
                      </m:sSub>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𝑄</m:t>
                          </m:r>
                        </m:num>
                        <m:den>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num>
                        <m:den>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16</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h</m:t>
                                  </m:r>
                                </m:e>
                                <m:sup>
                                  <m:r>
                                    <a:rPr lang="en-US" altLang="zh-CN" sz="2200" b="0" i="1" smtClean="0">
                                      <a:latin typeface="Cambria Math" panose="02040503050406030204" pitchFamily="18" charset="0"/>
                                    </a:rPr>
                                    <m:t>2</m:t>
                                  </m:r>
                                </m:sup>
                              </m:sSup>
                            </m:num>
                            <m:den>
                              <m:r>
                                <a:rPr lang="en-US" altLang="zh-CN" sz="2200" b="0" i="1" smtClean="0">
                                  <a:latin typeface="Cambria Math" panose="02040503050406030204" pitchFamily="18" charset="0"/>
                                </a:rPr>
                                <m:t>3</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𝜋</m:t>
                                  </m:r>
                                </m:e>
                                <m:sup>
                                  <m:r>
                                    <a:rPr lang="en-US" altLang="zh-CN" sz="2200" b="0" i="1" smtClean="0">
                                      <a:latin typeface="Cambria Math" panose="02040503050406030204" pitchFamily="18" charset="0"/>
                                    </a:rPr>
                                    <m:t>2</m:t>
                                  </m:r>
                                </m:sup>
                              </m:sSup>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𝑎</m:t>
                                  </m:r>
                                </m:e>
                                <m:sup>
                                  <m:r>
                                    <a:rPr lang="en-US" altLang="zh-CN" sz="2200" b="0" i="1" smtClean="0">
                                      <a:latin typeface="Cambria Math" panose="02040503050406030204" pitchFamily="18" charset="0"/>
                                    </a:rPr>
                                    <m:t>2</m:t>
                                  </m:r>
                                </m:sup>
                              </m:sSup>
                            </m:den>
                          </m:f>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num>
                        <m:den>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h</m:t>
                                  </m:r>
                                </m:num>
                                <m:den>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𝑎</m:t>
                                  </m:r>
                                </m:den>
                              </m:f>
                            </m:e>
                          </m:d>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8</m:t>
                                  </m:r>
                                  <m:r>
                                    <a:rPr lang="en-US" altLang="zh-CN" sz="2200" b="0" i="1" smtClean="0">
                                      <a:latin typeface="Cambria Math" panose="02040503050406030204" pitchFamily="18" charset="0"/>
                                    </a:rPr>
                                    <m:t>h</m:t>
                                  </m:r>
                                </m:num>
                                <m:den>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𝑎</m:t>
                                  </m:r>
                                </m:den>
                              </m:f>
                            </m:e>
                          </m:d>
                        </m:den>
                      </m:f>
                    </m:oMath>
                  </m:oMathPara>
                </a14:m>
                <a:endParaRPr lang="zh-CN" altLang="en-US" sz="2200" dirty="0"/>
              </a:p>
            </p:txBody>
          </p:sp>
        </mc:Choice>
        <mc:Fallback xmlns="">
          <p:sp>
            <p:nvSpPr>
              <p:cNvPr id="16" name="Rectangle 15"/>
              <p:cNvSpPr>
                <a:spLocks noRot="1" noChangeAspect="1" noMove="1" noResize="1" noEditPoints="1" noAdjustHandles="1" noChangeArrowheads="1" noChangeShapeType="1" noTextEdit="1"/>
              </p:cNvSpPr>
              <p:nvPr/>
            </p:nvSpPr>
            <p:spPr>
              <a:xfrm>
                <a:off x="4400186" y="1614888"/>
                <a:ext cx="7174593" cy="1347035"/>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Oval 17"/>
          <p:cNvSpPr/>
          <p:nvPr/>
        </p:nvSpPr>
        <p:spPr>
          <a:xfrm>
            <a:off x="9278112" y="1614888"/>
            <a:ext cx="585216" cy="67351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628611832"/>
                  </p:ext>
                </p:extLst>
              </p:nvPr>
            </p:nvGraphicFramePr>
            <p:xfrm>
              <a:off x="4206240" y="3343012"/>
              <a:ext cx="7743952" cy="3090363"/>
            </p:xfrm>
            <a:graphic>
              <a:graphicData uri="http://schemas.openxmlformats.org/drawingml/2006/table">
                <a:tbl>
                  <a:tblPr firstRow="1" bandRow="1">
                    <a:tableStyleId>{2D5ABB26-0587-4C30-8999-92F81FD0307C}</a:tableStyleId>
                  </a:tblPr>
                  <a:tblGrid>
                    <a:gridCol w="1425276"/>
                    <a:gridCol w="1878756"/>
                    <a:gridCol w="4439920"/>
                  </a:tblGrid>
                  <a:tr h="6087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231">
                    <a:tc>
                      <a:txBody>
                        <a:bodyPr/>
                        <a:lstStyle/>
                        <a:p>
                          <a:pPr algn="ctr"/>
                          <a:r>
                            <a:rPr lang="en-US" altLang="zh-CN" dirty="0" smtClean="0"/>
                            <a:t>Spill not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num>
                                  <m:den>
                                    <m:r>
                                      <a:rPr lang="en-US" altLang="zh-CN" smtClean="0">
                                        <a:latin typeface="Cambria Math" panose="02040503050406030204" pitchFamily="18" charset="0"/>
                                      </a:rPr>
                                      <m:t>4</m:t>
                                    </m:r>
                                    <m:r>
                                      <a:rPr lang="en-US" altLang="zh-CN" smtClean="0">
                                        <a:latin typeface="Cambria Math" panose="02040503050406030204" pitchFamily="18" charset="0"/>
                                      </a:rPr>
                                      <m:t>𝜋</m:t>
                                    </m:r>
                                    <m:r>
                                      <a:rPr lang="en-US" altLang="zh-CN" smtClean="0">
                                        <a:latin typeface="Cambria Math" panose="02040503050406030204" pitchFamily="18" charset="0"/>
                                      </a:rPr>
                                      <m:t>h</m:t>
                                    </m:r>
                                  </m:den>
                                </m:f>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r>
                                      <a:rPr lang="en-US" altLang="zh-CN" smtClean="0">
                                        <a:latin typeface="Cambria Math" panose="02040503050406030204" pitchFamily="18" charset="0"/>
                                      </a:rPr>
                                      <m:t>𝜅</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𝑚</m:t>
                                        </m:r>
                                      </m:sub>
                                    </m:sSub>
                                  </m:num>
                                  <m:den>
                                    <m:r>
                                      <a:rPr lang="en-US" altLang="zh-CN" smtClean="0">
                                        <a:latin typeface="Cambria Math" panose="02040503050406030204" pitchFamily="18" charset="0"/>
                                      </a:rPr>
                                      <m:t>3</m:t>
                                    </m:r>
                                    <m:r>
                                      <a:rPr lang="en-US" altLang="zh-CN" smtClean="0">
                                        <a:latin typeface="Cambria Math" panose="02040503050406030204" pitchFamily="18" charset="0"/>
                                      </a:rPr>
                                      <m:t>𝜇</m:t>
                                    </m:r>
                                  </m:den>
                                </m:f>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7369">
                    <a:tc>
                      <a:txBody>
                        <a:bodyPr/>
                        <a:lstStyle/>
                        <a:p>
                          <a:pPr algn="ctr"/>
                          <a:r>
                            <a:rPr lang="en-US" altLang="zh-CN" dirty="0" smtClean="0"/>
                            <a:t>Spill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num>
                                  <m:den>
                                    <m:r>
                                      <a:rPr lang="en-US" altLang="zh-CN" smtClean="0">
                                        <a:latin typeface="Cambria Math" panose="02040503050406030204" pitchFamily="18" charset="0"/>
                                      </a:rPr>
                                      <m:t>4</m:t>
                                    </m:r>
                                    <m:r>
                                      <a:rPr lang="en-US" altLang="zh-CN" smtClean="0">
                                        <a:latin typeface="Cambria Math" panose="02040503050406030204" pitchFamily="18" charset="0"/>
                                      </a:rPr>
                                      <m:t>𝜋</m:t>
                                    </m:r>
                                  </m:den>
                                </m:f>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h</m:t>
                                        </m:r>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h</m:t>
                                            </m:r>
                                          </m:e>
                                          <m:sub>
                                            <m:r>
                                              <a:rPr lang="en-US" altLang="zh-CN" smtClean="0">
                                                <a:latin typeface="Cambria Math" panose="02040503050406030204" pitchFamily="18" charset="0"/>
                                              </a:rPr>
                                              <m:t>𝑙𝑜𝑠𝑡</m:t>
                                            </m:r>
                                          </m:sub>
                                        </m:sSub>
                                      </m:num>
                                      <m:den>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h</m:t>
                                            </m:r>
                                          </m:e>
                                          <m:sup>
                                            <m:r>
                                              <a:rPr lang="en-US" altLang="zh-CN" smtClean="0">
                                                <a:latin typeface="Cambria Math" panose="02040503050406030204" pitchFamily="18" charset="0"/>
                                              </a:rPr>
                                              <m:t>2</m:t>
                                            </m:r>
                                          </m:sup>
                                        </m:sSup>
                                      </m:den>
                                    </m:f>
                                  </m:e>
                                </m:d>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r>
                                      <a:rPr lang="en-US" altLang="zh-CN" smtClean="0">
                                        <a:latin typeface="Cambria Math" panose="02040503050406030204" pitchFamily="18" charset="0"/>
                                      </a:rPr>
                                      <m:t>𝜅</m:t>
                                    </m:r>
                                  </m:num>
                                  <m:den>
                                    <m:r>
                                      <a:rPr lang="en-US" altLang="zh-CN" smtClean="0">
                                        <a:latin typeface="Cambria Math" panose="02040503050406030204" pitchFamily="18" charset="0"/>
                                      </a:rPr>
                                      <m:t>3</m:t>
                                    </m:r>
                                    <m:r>
                                      <a:rPr lang="en-US" altLang="zh-CN" smtClean="0">
                                        <a:latin typeface="Cambria Math" panose="02040503050406030204" pitchFamily="18" charset="0"/>
                                      </a:rPr>
                                      <m:t>𝜇</m:t>
                                    </m:r>
                                  </m:den>
                                </m:f>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sinh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r>
                                              <a:rPr lang="en-US" altLang="zh-CN" smtClean="0">
                                                <a:latin typeface="Cambria Math" panose="02040503050406030204" pitchFamily="18" charset="0"/>
                                              </a:rPr>
                                              <m:t> </m:t>
                                            </m:r>
                                          </m:e>
                                        </m:func>
                                      </m:num>
                                      <m:den>
                                        <m:r>
                                          <a:rPr lang="en-US" altLang="zh-CN" smtClean="0">
                                            <a:latin typeface="Cambria Math" panose="02040503050406030204" pitchFamily="18" charset="0"/>
                                          </a:rPr>
                                          <m:t>4</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cosh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r>
                                              <a:rPr lang="en-US" altLang="zh-CN" smtClean="0">
                                                <a:latin typeface="Cambria Math" panose="02040503050406030204" pitchFamily="18" charset="0"/>
                                              </a:rPr>
                                              <m:t>+</m:t>
                                            </m:r>
                                            <m:r>
                                              <a:rPr lang="en-US" altLang="zh-CN" smtClean="0">
                                                <a:latin typeface="Cambria Math" panose="02040503050406030204" pitchFamily="18" charset="0"/>
                                              </a:rPr>
                                              <m:t>𝜋</m:t>
                                            </m:r>
                                            <m:r>
                                              <a:rPr lang="en-US" altLang="zh-CN" smtClean="0">
                                                <a:latin typeface="Cambria Math" panose="02040503050406030204" pitchFamily="18" charset="0"/>
                                              </a:rPr>
                                              <m:t>𝑎</m:t>
                                            </m:r>
                                            <m:r>
                                              <a:rPr lang="en-US" altLang="zh-CN" smtClean="0">
                                                <a:latin typeface="Cambria Math" panose="02040503050406030204" pitchFamily="18" charset="0"/>
                                              </a:rPr>
                                              <m:t>𝜅</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sinh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e>
                                            </m:func>
                                          </m:e>
                                        </m:func>
                                      </m:den>
                                    </m:f>
                                  </m:e>
                                </m:d>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628611832"/>
                  </p:ext>
                </p:extLst>
              </p:nvPr>
            </p:nvGraphicFramePr>
            <p:xfrm>
              <a:off x="4206240" y="3343012"/>
              <a:ext cx="7743952" cy="3090363"/>
            </p:xfrm>
            <a:graphic>
              <a:graphicData uri="http://schemas.openxmlformats.org/drawingml/2006/table">
                <a:tbl>
                  <a:tblPr firstRow="1" bandRow="1">
                    <a:tableStyleId>{2D5ABB26-0587-4C30-8999-92F81FD0307C}</a:tableStyleId>
                  </a:tblPr>
                  <a:tblGrid>
                    <a:gridCol w="1425276"/>
                    <a:gridCol w="1878756"/>
                    <a:gridCol w="4439920"/>
                  </a:tblGrid>
                  <a:tr h="6087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1000" r="-237338" b="-41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1000" r="-274" b="-410000"/>
                          </a:stretch>
                        </a:blipFill>
                      </a:tcPr>
                    </a:tc>
                  </a:tr>
                  <a:tr h="1124231">
                    <a:tc>
                      <a:txBody>
                        <a:bodyPr/>
                        <a:lstStyle/>
                        <a:p>
                          <a:pPr algn="ctr"/>
                          <a:r>
                            <a:rPr lang="en-US" altLang="zh-CN" dirty="0" smtClean="0"/>
                            <a:t>Spill not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54595" r="-237338" b="-121622"/>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54595" r="-274" b="-121622"/>
                          </a:stretch>
                        </a:blipFill>
                      </a:tcPr>
                    </a:tc>
                  </a:tr>
                  <a:tr h="1357369">
                    <a:tc>
                      <a:txBody>
                        <a:bodyPr/>
                        <a:lstStyle/>
                        <a:p>
                          <a:pPr algn="ctr"/>
                          <a:r>
                            <a:rPr lang="en-US" altLang="zh-CN" dirty="0" smtClean="0"/>
                            <a:t>Spill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128251" r="-237338" b="-89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128251" r="-274" b="-897"/>
                          </a:stretch>
                        </a:blipFill>
                      </a:tcPr>
                    </a:tc>
                  </a:tr>
                </a:tbl>
              </a:graphicData>
            </a:graphic>
          </p:graphicFrame>
        </mc:Fallback>
      </mc:AlternateContent>
      <p:sp>
        <p:nvSpPr>
          <p:cNvPr id="19" name="Oval 18"/>
          <p:cNvSpPr/>
          <p:nvPr/>
        </p:nvSpPr>
        <p:spPr>
          <a:xfrm>
            <a:off x="10817735" y="1614888"/>
            <a:ext cx="585216" cy="67351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TextBox 2"/>
              <p:cNvSpPr txBox="1"/>
              <p:nvPr/>
            </p:nvSpPr>
            <p:spPr>
              <a:xfrm>
                <a:off x="2030726" y="3630924"/>
                <a:ext cx="74980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𝑐</m:t>
                          </m:r>
                        </m:sub>
                      </m:sSub>
                    </m:oMath>
                  </m:oMathPara>
                </a14:m>
                <a:endParaRPr lang="zh-CN" altLang="en-US" sz="2200" dirty="0"/>
              </a:p>
            </p:txBody>
          </p:sp>
        </mc:Choice>
        <mc:Fallback>
          <p:sp>
            <p:nvSpPr>
              <p:cNvPr id="3" name="TextBox 2"/>
              <p:cNvSpPr txBox="1">
                <a:spLocks noRot="1" noChangeAspect="1" noMove="1" noResize="1" noEditPoints="1" noAdjustHandles="1" noChangeArrowheads="1" noChangeShapeType="1" noTextEdit="1"/>
              </p:cNvSpPr>
              <p:nvPr/>
            </p:nvSpPr>
            <p:spPr>
              <a:xfrm>
                <a:off x="2030726" y="3630924"/>
                <a:ext cx="749808" cy="430887"/>
              </a:xfrm>
              <a:prstGeom prst="rect">
                <a:avLst/>
              </a:prstGeom>
              <a:blipFill rotWithShape="0">
                <a:blip r:embed="rId8"/>
                <a:stretch>
                  <a:fillRect/>
                </a:stretch>
              </a:blipFill>
            </p:spPr>
            <p:txBody>
              <a:bodyPr/>
              <a:lstStyle/>
              <a:p>
                <a:r>
                  <a:rPr lang="zh-CN" altLang="en-US">
                    <a:noFill/>
                  </a:rPr>
                  <a:t> </a:t>
                </a:r>
              </a:p>
            </p:txBody>
          </p:sp>
        </mc:Fallback>
      </mc:AlternateContent>
      <p:cxnSp>
        <p:nvCxnSpPr>
          <p:cNvPr id="5" name="Straight Arrow Connector 4"/>
          <p:cNvCxnSpPr/>
          <p:nvPr/>
        </p:nvCxnSpPr>
        <p:spPr>
          <a:xfrm flipH="1">
            <a:off x="2461260" y="3436524"/>
            <a:ext cx="220598" cy="388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2655380" y="3996688"/>
                <a:ext cx="74980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oMath>
                  </m:oMathPara>
                </a14:m>
                <a:endParaRPr lang="zh-CN" altLang="en-US" sz="2200" dirty="0"/>
              </a:p>
            </p:txBody>
          </p:sp>
        </mc:Choice>
        <mc:Fallback>
          <p:sp>
            <p:nvSpPr>
              <p:cNvPr id="20" name="TextBox 19"/>
              <p:cNvSpPr txBox="1">
                <a:spLocks noRot="1" noChangeAspect="1" noMove="1" noResize="1" noEditPoints="1" noAdjustHandles="1" noChangeArrowheads="1" noChangeShapeType="1" noTextEdit="1"/>
              </p:cNvSpPr>
              <p:nvPr/>
            </p:nvSpPr>
            <p:spPr>
              <a:xfrm>
                <a:off x="2655380" y="3996688"/>
                <a:ext cx="749808" cy="43088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2" name="Straight Arrow Connector 21"/>
          <p:cNvCxnSpPr/>
          <p:nvPr/>
        </p:nvCxnSpPr>
        <p:spPr>
          <a:xfrm flipH="1">
            <a:off x="3211068" y="3726338"/>
            <a:ext cx="269651" cy="485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9865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 – spill taken into account</a:t>
            </a:r>
            <a:endParaRPr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846" b="4021"/>
          <a:stretch/>
        </p:blipFill>
        <p:spPr>
          <a:xfrm>
            <a:off x="1261872" y="1690688"/>
            <a:ext cx="4976328" cy="3887152"/>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737" b="4473"/>
          <a:stretch/>
        </p:blipFill>
        <p:spPr>
          <a:xfrm>
            <a:off x="6601968" y="1690688"/>
            <a:ext cx="5036232" cy="3868864"/>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3273552" y="2340864"/>
                <a:ext cx="155448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=0.1</m:t>
                      </m:r>
                    </m:oMath>
                  </m:oMathPara>
                </a14:m>
                <a:endParaRPr lang="zh-CN" alt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3273552" y="2340864"/>
                <a:ext cx="1554480"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673552" y="2340864"/>
                <a:ext cx="155448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=0.1</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673552" y="2340864"/>
                <a:ext cx="1554480" cy="43088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579604"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7" name="TextBox 6"/>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995372" y="5559552"/>
                <a:ext cx="2304288" cy="430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p:sp>
            <p:nvSpPr>
              <p:cNvPr id="8" name="TextBox 7"/>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rot="10800000">
                <a:off x="702076"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9" name="TextBox 8"/>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rot="10800000">
                <a:off x="6096000" y="2483906"/>
                <a:ext cx="523220" cy="2282428"/>
              </a:xfrm>
              <a:prstGeom prst="rect">
                <a:avLst/>
              </a:prstGeom>
              <a:noFill/>
            </p:spPr>
            <p:txBody>
              <a:bodyPr vert="eaVert" wrap="square" rtlCol="0">
                <a:spAutoFit/>
              </a:bodyPr>
              <a:lstStyle/>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p:sp>
            <p:nvSpPr>
              <p:cNvPr id="10" name="TextBox 9"/>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564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1661</Words>
  <Application>Microsoft Office PowerPoint</Application>
  <PresentationFormat>Widescreen</PresentationFormat>
  <Paragraphs>134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宋体</vt:lpstr>
      <vt:lpstr>Arial</vt:lpstr>
      <vt:lpstr>Calibri</vt:lpstr>
      <vt:lpstr>Calibri Light</vt:lpstr>
      <vt:lpstr>Cambria Math</vt:lpstr>
      <vt:lpstr>Office Theme</vt:lpstr>
      <vt:lpstr>Electroosmotic Flow through a Cylindrical Nanopore in a Charged Membrane of Finite Thickness</vt:lpstr>
      <vt:lpstr>Nanopore in a membrane of zero thickness</vt:lpstr>
      <vt:lpstr>Zero to finite thickness</vt:lpstr>
      <vt:lpstr>Continuity of I and Q</vt:lpstr>
      <vt:lpstr>Composite electroosmotic conductance</vt:lpstr>
      <vt:lpstr>Results</vt:lpstr>
      <vt:lpstr>Results</vt:lpstr>
      <vt:lpstr>End effects: charge spill when aκ small</vt:lpstr>
      <vt:lpstr>Results – spill taken into account</vt:lpstr>
      <vt:lpstr>Eddies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Electroosmotic Flow through a Cylindrical Nanopore in a Charged Membrane of Finite Thickness</dc:title>
  <dc:creator>Mao Mao</dc:creator>
  <cp:lastModifiedBy>Mao Mao</cp:lastModifiedBy>
  <cp:revision>169</cp:revision>
  <dcterms:created xsi:type="dcterms:W3CDTF">2014-11-11T16:29:16Z</dcterms:created>
  <dcterms:modified xsi:type="dcterms:W3CDTF">2014-11-13T17:04:25Z</dcterms:modified>
</cp:coreProperties>
</file>