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60" r:id="rId6"/>
    <p:sldId id="262" r:id="rId7"/>
    <p:sldId id="268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2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8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0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B101-A227-4975-ABFF-0D09162D1D37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2DF5-8D5F-4D52-B26A-14DEF745D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Electroosmotic Flow through a Cylindrical Nanopore in a Charged Membrane of Finite Thickness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Mao Mao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Sandip</a:t>
            </a:r>
            <a:r>
              <a:rPr lang="en-US" altLang="zh-CN" dirty="0" smtClean="0"/>
              <a:t> Ghosal</a:t>
            </a:r>
            <a:r>
              <a:rPr lang="en-US" altLang="zh-CN" baseline="30000" dirty="0" smtClean="0"/>
              <a:t>1,2</a:t>
            </a:r>
            <a:r>
              <a:rPr lang="en-US" altLang="zh-CN" dirty="0" smtClean="0"/>
              <a:t>, John Sherwood</a:t>
            </a:r>
            <a:r>
              <a:rPr lang="en-US" altLang="zh-CN" baseline="30000" dirty="0" smtClean="0"/>
              <a:t>3</a:t>
            </a:r>
            <a:endParaRPr lang="en-US" altLang="zh-CN" dirty="0" smtClean="0"/>
          </a:p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Department of Mechanical Engineering and 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Department of Engineering Science and Applied Mathematics, Northwestern University</a:t>
            </a:r>
          </a:p>
          <a:p>
            <a:r>
              <a:rPr lang="en-US" altLang="zh-CN" baseline="30000" dirty="0" smtClean="0"/>
              <a:t>3</a:t>
            </a:r>
            <a:r>
              <a:rPr lang="en-US" altLang="zh-CN" dirty="0" smtClean="0"/>
              <a:t>Department of Applied Mathematics and Applied Physics, University of Cambridge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31571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200" dirty="0" smtClean="0"/>
              <a:t>NIH </a:t>
            </a:r>
            <a:r>
              <a:rPr lang="en-US" altLang="zh-CN" sz="2200" dirty="0"/>
              <a:t>Grant </a:t>
            </a:r>
            <a:r>
              <a:rPr lang="en-US" altLang="zh-CN" sz="2200" dirty="0" smtClean="0"/>
              <a:t>No.4R01HG004842</a:t>
            </a:r>
          </a:p>
          <a:p>
            <a:pPr algn="r"/>
            <a:r>
              <a:rPr lang="en-US" altLang="zh-CN" sz="2200" dirty="0" err="1" smtClean="0"/>
              <a:t>Leverhulme</a:t>
            </a:r>
            <a:r>
              <a:rPr lang="en-US" altLang="zh-CN" sz="2200" dirty="0" smtClean="0"/>
              <a:t> Trust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563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009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Eddies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1264920" y="788480"/>
            <a:ext cx="4320000" cy="3065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6522720" y="788480"/>
            <a:ext cx="4320000" cy="306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6"/>
          <a:stretch/>
        </p:blipFill>
        <p:spPr>
          <a:xfrm>
            <a:off x="1264920" y="3795760"/>
            <a:ext cx="4320000" cy="3062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"/>
          <a:stretch/>
        </p:blipFill>
        <p:spPr>
          <a:xfrm>
            <a:off x="6522720" y="3795760"/>
            <a:ext cx="4320000" cy="3047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3840" y="1105472"/>
                <a:ext cx="135331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105472"/>
                <a:ext cx="1353312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6628" y="4170784"/>
                <a:ext cx="135331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8" y="4170784"/>
                <a:ext cx="1353312" cy="618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84920" y="1105472"/>
                <a:ext cx="135331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20" y="1105472"/>
                <a:ext cx="1353312" cy="618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84920" y="4170784"/>
                <a:ext cx="135331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20" y="4170784"/>
                <a:ext cx="1353312" cy="6182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Composite model for electroosmotic conductance of nanopore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finite</a:t>
                </a:r>
              </a:p>
              <a:p>
                <a:r>
                  <a:rPr lang="en-US" altLang="zh-CN" dirty="0" smtClean="0"/>
                  <a:t>Model agrees with simulation </a:t>
                </a:r>
                <a:r>
                  <a:rPr lang="en-US" altLang="zh-CN" dirty="0"/>
                  <a:t>w</a:t>
                </a:r>
                <a:r>
                  <a:rPr lang="en-US" altLang="zh-CN" dirty="0" smtClean="0"/>
                  <a:t>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Charge spill needs to be considered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When membrane surfaces is not charged, induced charge electroosmosis generates </a:t>
                </a:r>
                <a:r>
                  <a:rPr lang="en-US" altLang="zh-CN" dirty="0"/>
                  <a:t>pairs of </a:t>
                </a:r>
                <a:r>
                  <a:rPr lang="en-US" altLang="zh-CN" dirty="0" err="1"/>
                  <a:t>toroidal</a:t>
                </a:r>
                <a:r>
                  <a:rPr lang="en-US" altLang="zh-CN" dirty="0"/>
                  <a:t> counter rotating eddies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542544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References</a:t>
            </a:r>
          </a:p>
          <a:p>
            <a:pPr algn="r"/>
            <a:r>
              <a:rPr lang="en-US" altLang="zh-CN" dirty="0"/>
              <a:t>Journal of Fluid Mechanics </a:t>
            </a:r>
            <a:r>
              <a:rPr lang="en-US" altLang="zh-CN" b="1" dirty="0"/>
              <a:t>749</a:t>
            </a:r>
            <a:r>
              <a:rPr lang="en-US" altLang="zh-CN" dirty="0"/>
              <a:t>, </a:t>
            </a:r>
            <a:r>
              <a:rPr lang="en-US" altLang="zh-CN" dirty="0" smtClean="0"/>
              <a:t>167-183;</a:t>
            </a:r>
          </a:p>
          <a:p>
            <a:pPr algn="r"/>
            <a:r>
              <a:rPr lang="en-US" altLang="zh-CN" dirty="0"/>
              <a:t>Langmuir </a:t>
            </a:r>
            <a:r>
              <a:rPr lang="en-US" altLang="zh-CN" b="1" dirty="0"/>
              <a:t>30</a:t>
            </a:r>
            <a:r>
              <a:rPr lang="en-US" altLang="zh-CN" dirty="0"/>
              <a:t> (31), </a:t>
            </a:r>
            <a:r>
              <a:rPr lang="en-US" altLang="zh-CN" dirty="0" smtClean="0"/>
              <a:t>9261-9272;</a:t>
            </a:r>
          </a:p>
          <a:p>
            <a:pPr algn="r"/>
            <a:r>
              <a:rPr lang="en-US" altLang="zh-CN" dirty="0" smtClean="0"/>
              <a:t>Physics of Fluids (in press).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99" y="1241425"/>
            <a:ext cx="6335999" cy="5760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Nanopore of zero thickness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1885760"/>
                <a:ext cx="2913888" cy="146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/>
                  <a:t>Electric current</a:t>
                </a:r>
              </a:p>
              <a:p>
                <a:pPr algn="ctr"/>
                <a:endParaRPr lang="en-US" altLang="zh-CN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85760"/>
                <a:ext cx="2913888" cy="1465594"/>
              </a:xfrm>
              <a:prstGeom prst="rect">
                <a:avLst/>
              </a:prstGeom>
              <a:blipFill rotWithShape="0">
                <a:blip r:embed="rId3"/>
                <a:stretch>
                  <a:fillRect t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9909" y="1885760"/>
                <a:ext cx="2913890" cy="254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/>
                  <a:t>Volumetric flow rate</a:t>
                </a:r>
              </a:p>
              <a:p>
                <a:pPr algn="ctr"/>
                <a:endParaRPr lang="en-US" altLang="zh-CN" sz="2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sz="2200" b="0" dirty="0" smtClean="0"/>
              </a:p>
              <a:p>
                <a:pPr algn="ctr"/>
                <a:endParaRPr lang="en-US" altLang="zh-CN" sz="2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09" y="1885760"/>
                <a:ext cx="2913890" cy="2548455"/>
              </a:xfrm>
              <a:prstGeom prst="rect">
                <a:avLst/>
              </a:prstGeom>
              <a:blipFill rotWithShape="0">
                <a:blip r:embed="rId4"/>
                <a:stretch>
                  <a:fillRect t="-1435" b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02199" y="1418892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99" y="1418892"/>
                <a:ext cx="2387600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2199" y="6371892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99" y="6371892"/>
                <a:ext cx="2387600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35598" y="2664524"/>
                <a:ext cx="132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8" y="2664524"/>
                <a:ext cx="1320800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8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Zero to finite thickness</a:t>
            </a:r>
            <a:endParaRPr lang="zh-CN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63464" y="3717131"/>
            <a:ext cx="0" cy="3579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35645" y="3717131"/>
            <a:ext cx="0" cy="3579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468" y="2514084"/>
            <a:ext cx="283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1/2 pore</a:t>
            </a:r>
            <a:endParaRPr lang="zh-CN" alt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76" y="3702479"/>
            <a:ext cx="2883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Cylindrical channel</a:t>
            </a:r>
            <a:endParaRPr lang="zh-CN" alt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-19756" y="4894175"/>
            <a:ext cx="283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1/2 pore</a:t>
            </a:r>
            <a:endParaRPr lang="zh-CN" altLang="en-US" sz="2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63464" y="3717131"/>
            <a:ext cx="672181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3464" y="4075112"/>
            <a:ext cx="672181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619744" y="1962912"/>
                <a:ext cx="2889504" cy="4598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/>
                  <a:t>Cylindrical channel:</a:t>
                </a:r>
              </a:p>
              <a:p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44" y="1962912"/>
                <a:ext cx="2889504" cy="4598823"/>
              </a:xfrm>
              <a:prstGeom prst="rect">
                <a:avLst/>
              </a:prstGeom>
              <a:blipFill rotWithShape="0">
                <a:blip r:embed="rId2"/>
                <a:stretch>
                  <a:fillRect l="-2743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05" y="3143736"/>
            <a:ext cx="1270115" cy="1504769"/>
          </a:xfrm>
          <a:prstGeom prst="rect">
            <a:avLst/>
          </a:prstGeom>
        </p:spPr>
      </p:pic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36"/>
          <a:stretch/>
        </p:blipFill>
        <p:spPr>
          <a:xfrm>
            <a:off x="2525662" y="856455"/>
            <a:ext cx="6335999" cy="2860675"/>
          </a:xfr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4"/>
          <a:stretch/>
        </p:blipFill>
        <p:spPr>
          <a:xfrm>
            <a:off x="2527698" y="4075110"/>
            <a:ext cx="6336000" cy="292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33262" y="2664524"/>
                <a:ext cx="132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62" y="2664524"/>
                <a:ext cx="132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9863" y="1081766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3" y="1081766"/>
                <a:ext cx="2387600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99863" y="6371892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3" y="6371892"/>
                <a:ext cx="2387600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01727" y="3704346"/>
                <a:ext cx="683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27" y="3704346"/>
                <a:ext cx="6837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4499861" y="3702479"/>
            <a:ext cx="0" cy="3726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01727" y="3704346"/>
                <a:ext cx="683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27" y="3704346"/>
                <a:ext cx="68376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317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 smtClean="0"/>
                  <a:t>Continuity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3175"/>
                <a:ext cx="10515600" cy="1325563"/>
              </a:xfr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363464" y="3717131"/>
            <a:ext cx="0" cy="3579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35645" y="3717131"/>
            <a:ext cx="0" cy="3579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468" y="2514084"/>
            <a:ext cx="283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1/2 pore</a:t>
            </a:r>
            <a:endParaRPr lang="zh-CN" alt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76" y="3702479"/>
            <a:ext cx="2883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Cylindrical channel</a:t>
            </a:r>
            <a:endParaRPr lang="zh-CN" alt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-19756" y="4894175"/>
            <a:ext cx="283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1/2 pore</a:t>
            </a:r>
            <a:endParaRPr lang="zh-CN" altLang="en-US" sz="2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63464" y="3717131"/>
            <a:ext cx="672181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3464" y="4075112"/>
            <a:ext cx="672181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5216" y="1962912"/>
                <a:ext cx="3950208" cy="43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/>
                  <a:t>Assuming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at both ends</a:t>
                </a:r>
              </a:p>
              <a:p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b="0" dirty="0" smtClean="0"/>
              </a:p>
              <a:p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16" y="1962912"/>
                <a:ext cx="3950208" cy="4312719"/>
              </a:xfrm>
              <a:prstGeom prst="rect">
                <a:avLst/>
              </a:prstGeom>
              <a:blipFill rotWithShape="0">
                <a:blip r:embed="rId4"/>
                <a:stretch>
                  <a:fillRect l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36"/>
          <a:stretch/>
        </p:blipFill>
        <p:spPr>
          <a:xfrm>
            <a:off x="2525662" y="856455"/>
            <a:ext cx="6335999" cy="2860675"/>
          </a:xfr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4"/>
          <a:stretch/>
        </p:blipFill>
        <p:spPr>
          <a:xfrm>
            <a:off x="2527698" y="4075110"/>
            <a:ext cx="6336000" cy="292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9863" y="1081766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3" y="1081766"/>
                <a:ext cx="2387600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99863" y="6371892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3" y="6371892"/>
                <a:ext cx="2387600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99861" y="3153928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1" y="3153928"/>
                <a:ext cx="2387600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9861" y="4207428"/>
                <a:ext cx="238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1" y="4207428"/>
                <a:ext cx="2387600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363464" y="3969273"/>
            <a:ext cx="67218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74003" y="3664779"/>
                <a:ext cx="451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03" y="3664779"/>
                <a:ext cx="45110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499861" y="3702479"/>
            <a:ext cx="0" cy="3726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Conjugate electroosmotic conductance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00000" cy="40500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0" y="1690688"/>
            <a:ext cx="5400000" cy="405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94176" y="2340864"/>
                <a:ext cx="145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76" y="2340864"/>
                <a:ext cx="14508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94176" y="2340864"/>
                <a:ext cx="145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76" y="2340864"/>
                <a:ext cx="14508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00000" cy="405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0" y="1690688"/>
            <a:ext cx="5400000" cy="405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4176" y="2340864"/>
                <a:ext cx="145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76" y="2340864"/>
                <a:ext cx="14508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94176" y="2340864"/>
                <a:ext cx="145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76" y="2340864"/>
                <a:ext cx="14508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End effects: charge spill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small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89049" y="1690688"/>
            <a:ext cx="2999232" cy="299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8" name="Rectangle 7"/>
          <p:cNvSpPr/>
          <p:nvPr/>
        </p:nvSpPr>
        <p:spPr>
          <a:xfrm>
            <a:off x="566545" y="2688129"/>
            <a:ext cx="1328928" cy="100434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9" name="Rectangle 8"/>
          <p:cNvSpPr/>
          <p:nvPr/>
        </p:nvSpPr>
        <p:spPr>
          <a:xfrm>
            <a:off x="2681857" y="2688130"/>
            <a:ext cx="1328928" cy="10043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>
            <a:off x="3346321" y="2688130"/>
            <a:ext cx="0" cy="10043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1895473" y="3190304"/>
            <a:ext cx="7863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35653" y="3005637"/>
                <a:ext cx="490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3" y="3005637"/>
                <a:ext cx="4907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87853" y="2820971"/>
                <a:ext cx="7559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53" y="2820971"/>
                <a:ext cx="75590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00186" y="1614888"/>
                <a:ext cx="7174593" cy="1347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186" y="1614888"/>
                <a:ext cx="7174593" cy="13470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742579"/>
                  </p:ext>
                </p:extLst>
              </p:nvPr>
            </p:nvGraphicFramePr>
            <p:xfrm>
              <a:off x="4510274" y="3343012"/>
              <a:ext cx="7439918" cy="30903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9318"/>
                    <a:gridCol w="2006600"/>
                    <a:gridCol w="4064000"/>
                  </a:tblGrid>
                  <a:tr h="608763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24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Spill not considered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57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Spill considered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𝑙𝑜𝑠𝑡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sinh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/2</m:t>
                                                </m:r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cosh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/2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smtClean="0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sinh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𝜅</m:t>
                                                    </m:r>
                                                    <m:r>
                                                      <a:rPr lang="en-US" altLang="zh-CN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altLang="zh-CN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/2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742579"/>
                  </p:ext>
                </p:extLst>
              </p:nvPr>
            </p:nvGraphicFramePr>
            <p:xfrm>
              <a:off x="4510274" y="3343012"/>
              <a:ext cx="7439918" cy="30903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9318"/>
                    <a:gridCol w="2006600"/>
                    <a:gridCol w="4064000"/>
                  </a:tblGrid>
                  <a:tr h="608763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8693" t="-1000" r="-20364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3084" t="-1000" r="-299" b="-410000"/>
                          </a:stretch>
                        </a:blipFill>
                      </a:tcPr>
                    </a:tc>
                  </a:tr>
                  <a:tr h="1124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Spill not considered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8693" t="-54595" r="-203647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3084" t="-54595" r="-299" b="-121622"/>
                          </a:stretch>
                        </a:blipFill>
                      </a:tcPr>
                    </a:tc>
                  </a:tr>
                  <a:tr h="1357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Spill considered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8693" t="-128251" r="-203647" b="-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3084" t="-128251" r="-299" b="-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Oval 17"/>
          <p:cNvSpPr/>
          <p:nvPr/>
        </p:nvSpPr>
        <p:spPr>
          <a:xfrm>
            <a:off x="9278112" y="1614888"/>
            <a:ext cx="585216" cy="673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817735" y="1614888"/>
            <a:ext cx="585216" cy="673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spill taken into account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00000" cy="405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0" y="1690688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Theme</vt:lpstr>
      <vt:lpstr>Electroosmotic Flow through a Cylindrical Nanopore in a Charged Membrane of Finite Thickness</vt:lpstr>
      <vt:lpstr>Nanopore of zero thickness</vt:lpstr>
      <vt:lpstr>Zero to finite thickness</vt:lpstr>
      <vt:lpstr>Continuity of I and Q</vt:lpstr>
      <vt:lpstr>Conjugate electroosmotic conductance</vt:lpstr>
      <vt:lpstr>Results</vt:lpstr>
      <vt:lpstr>Results</vt:lpstr>
      <vt:lpstr>End effects: charge spill when aκ small</vt:lpstr>
      <vt:lpstr>Results – spill taken into account</vt:lpstr>
      <vt:lpstr>Eddies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Electroosmotic Flow through a Cylindrical Nanopore in a Charged Membrane of Finite Thickness</dc:title>
  <dc:creator>Mao Mao</dc:creator>
  <cp:lastModifiedBy>Mao Mao</cp:lastModifiedBy>
  <cp:revision>91</cp:revision>
  <dcterms:created xsi:type="dcterms:W3CDTF">2014-11-11T16:29:16Z</dcterms:created>
  <dcterms:modified xsi:type="dcterms:W3CDTF">2014-11-12T17:00:00Z</dcterms:modified>
</cp:coreProperties>
</file>