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315" r:id="rId9"/>
    <p:sldId id="265" r:id="rId10"/>
    <p:sldId id="266" r:id="rId11"/>
    <p:sldId id="262" r:id="rId12"/>
    <p:sldId id="31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317" r:id="rId22"/>
    <p:sldId id="267" r:id="rId23"/>
    <p:sldId id="268" r:id="rId24"/>
    <p:sldId id="269" r:id="rId25"/>
    <p:sldId id="287" r:id="rId26"/>
    <p:sldId id="289" r:id="rId27"/>
    <p:sldId id="286" r:id="rId28"/>
    <p:sldId id="290" r:id="rId29"/>
    <p:sldId id="291" r:id="rId30"/>
    <p:sldId id="292" r:id="rId31"/>
    <p:sldId id="271" r:id="rId32"/>
    <p:sldId id="293" r:id="rId33"/>
    <p:sldId id="294" r:id="rId34"/>
    <p:sldId id="295" r:id="rId35"/>
    <p:sldId id="296" r:id="rId36"/>
    <p:sldId id="299" r:id="rId37"/>
    <p:sldId id="300" r:id="rId38"/>
    <p:sldId id="305" r:id="rId39"/>
    <p:sldId id="301" r:id="rId40"/>
    <p:sldId id="306" r:id="rId41"/>
    <p:sldId id="303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272" r:id="rId51"/>
    <p:sldId id="318" r:id="rId52"/>
    <p:sldId id="282" r:id="rId53"/>
    <p:sldId id="284" r:id="rId54"/>
    <p:sldId id="319" r:id="rId55"/>
    <p:sldId id="283" r:id="rId56"/>
    <p:sldId id="285" r:id="rId57"/>
    <p:sldId id="298" r:id="rId58"/>
    <p:sldId id="320" r:id="rId59"/>
    <p:sldId id="321" r:id="rId60"/>
    <p:sldId id="264" r:id="rId61"/>
    <p:sldId id="27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1EBE3-AAA9-45D2-AE37-EF261A2B772A}" v="247" dt="2019-12-16T02:48:43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9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6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1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6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14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4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5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9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3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935308-C535-40D9-A45D-A002B22AF1A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0432DE6-AF74-44C6-B44F-EE1E5D757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1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blog.csdn.net/yorhomwang/article/details/54869018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oitor/gjk.c" TargetMode="External"/><Relationship Id="rId2" Type="http://schemas.openxmlformats.org/officeDocument/2006/relationships/hyperlink" Target="https://blog.csdn.net/AndrewFan/article/details/1016946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dien.ifi.lmu.de/lehre/ss10/ps/Ausarbeitung_Beispiel.pdf" TargetMode="External"/><Relationship Id="rId4" Type="http://schemas.openxmlformats.org/officeDocument/2006/relationships/hyperlink" Target="http://www.dyn4j.org/2010/04/gjk-gilbert-johnson-keerthi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6Sl5CCxp3Q" TargetMode="External"/><Relationship Id="rId2" Type="http://schemas.openxmlformats.org/officeDocument/2006/relationships/hyperlink" Target="https://www.youtube.com/watch?v=J9HaT23b-xc&amp;feature=youtu.be&amp;t=3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bilibili.com/video/av3707349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enchou.net/2013/12/game-physics-constraints-sequential-impulse/" TargetMode="External"/><Relationship Id="rId2" Type="http://schemas.openxmlformats.org/officeDocument/2006/relationships/hyperlink" Target="https://pdfs.semanticscholar.org/f8d6/8e78aa29a55bea61b5a1a05ba01c8886692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8220-6CA7-4943-BDE1-04D50DCE3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物理引擎基础简介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606FA-09B1-4E44-A815-913780FF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2019/12/14 </a:t>
            </a:r>
            <a:r>
              <a:rPr lang="zh-CN" altLang="en-US" dirty="0"/>
              <a:t>赵宗晟</a:t>
            </a:r>
          </a:p>
        </p:txBody>
      </p:sp>
    </p:spTree>
    <p:extLst>
      <p:ext uri="{BB962C8B-B14F-4D97-AF65-F5344CB8AC3E}">
        <p14:creationId xmlns:p14="http://schemas.microsoft.com/office/powerpoint/2010/main" val="36556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FD3D46-ADF4-43AC-8FBD-4C6DB499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常见</a:t>
            </a:r>
            <a:br>
              <a:rPr lang="en-US" altLang="zh-CN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zh-CN" alt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约束条件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8" name="Picture 4" descr="相关图片">
            <a:extLst>
              <a:ext uri="{FF2B5EF4-FFF2-40B4-BE49-F238E27FC236}">
                <a16:creationId xmlns:a16="http://schemas.microsoft.com/office/drawing/2014/main" id="{93965093-8AF2-4FF9-B9A0-7528CD541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868" y="476420"/>
            <a:ext cx="6948895" cy="597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5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DBFDA-F986-40AA-8FA6-41A29617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Bullet</a:t>
            </a:r>
            <a:r>
              <a:rPr lang="zh-CN" altLang="en-US" dirty="0"/>
              <a:t>物理引擎管线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BE749-3F87-4CD9-9CBD-D17375F2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A6D254-3090-468F-9124-2B75B601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9" y="2149211"/>
            <a:ext cx="10832842" cy="45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DE17-574F-41E1-8D38-1B97AFA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D883-DA63-4591-8376-0AE230EC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239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物理引擎介绍</a:t>
            </a:r>
            <a:endParaRPr lang="en-US" altLang="zh-CN" sz="2400" dirty="0"/>
          </a:p>
          <a:p>
            <a:r>
              <a:rPr lang="zh-CN" altLang="en-US" sz="2400" dirty="0"/>
              <a:t>物理计算步骤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基础物理概念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碰撞算法</a:t>
            </a:r>
            <a:endParaRPr lang="en-US" altLang="zh-CN" sz="2400" dirty="0"/>
          </a:p>
          <a:p>
            <a:r>
              <a:rPr lang="zh-CN" altLang="en-US" sz="2400" dirty="0"/>
              <a:t>穿透处理与碰撞处理</a:t>
            </a:r>
            <a:endParaRPr lang="en-US" altLang="zh-CN" sz="2400" dirty="0"/>
          </a:p>
          <a:p>
            <a:r>
              <a:rPr lang="zh-CN" altLang="en-US" sz="2400" dirty="0"/>
              <a:t>约束处理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5079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72B3-E35A-440A-AEC3-9AEF3E20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基础物理概念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FB42D-354D-4709-B078-15A825C6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2038"/>
            <a:ext cx="8825659" cy="34163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位置、位移、距离：位移是向量</a:t>
            </a:r>
            <a:endParaRPr lang="en-US" altLang="zh-CN" sz="2800" dirty="0"/>
          </a:p>
          <a:p>
            <a:r>
              <a:rPr lang="zh-CN" altLang="en-US" sz="2800" dirty="0"/>
              <a:t>质量：保持运动状态的能力</a:t>
            </a:r>
            <a:endParaRPr lang="en-US" altLang="zh-CN" sz="2800" dirty="0"/>
          </a:p>
          <a:p>
            <a:r>
              <a:rPr lang="zh-CN" altLang="en-US" sz="2800" dirty="0"/>
              <a:t>速度、速率、加速度：速度是向量</a:t>
            </a:r>
            <a:endParaRPr lang="en-US" altLang="zh-CN" sz="28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en-US" sz="2800" dirty="0"/>
              <a:t>冲量、动量：动量守恒，冲量是动量的变化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426B89-FFE3-4618-8581-17913AB4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12" y="4120188"/>
            <a:ext cx="1628775" cy="447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84F1A6-2FCD-410F-86CB-BA5C1B9A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32" y="4072562"/>
            <a:ext cx="2809875" cy="542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C6153C-EAD3-481F-818D-3EBF0176F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952" y="4043988"/>
            <a:ext cx="3314700" cy="5238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245B48-47FB-4997-B4C5-50D5B4CB6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812" y="5627287"/>
            <a:ext cx="1998077" cy="10323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5D0D78-39EA-4BDE-9133-3382DC651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006" y="5810875"/>
            <a:ext cx="1752600" cy="647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5ABCCB-B226-4073-AEED-FD23E0A50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008" y="5592827"/>
            <a:ext cx="24955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2C8E2-EA32-48E3-8024-862BB777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基础物理概念</a:t>
            </a:r>
            <a:r>
              <a:rPr lang="en-US" altLang="zh-CN" dirty="0"/>
              <a:t>——</a:t>
            </a:r>
            <a:r>
              <a:rPr lang="zh-CN" altLang="en-US" dirty="0"/>
              <a:t>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2693F-1521-4163-9274-CCEF934F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4925"/>
            <a:ext cx="9516005" cy="47472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光滑的桌面上放着一根棍子，如果对他的一段施力，</a:t>
            </a:r>
            <a:r>
              <a:rPr lang="en-US" altLang="zh-CN" sz="2400" dirty="0"/>
              <a:t>N</a:t>
            </a:r>
            <a:r>
              <a:rPr lang="zh-CN" altLang="en-US" sz="2400" dirty="0"/>
              <a:t>秒后它处于什么位置，什么朝向？</a:t>
            </a:r>
            <a:endParaRPr lang="en-US" altLang="zh-CN" sz="2400" dirty="0"/>
          </a:p>
          <a:p>
            <a:pPr lvl="1"/>
            <a:r>
              <a:rPr lang="zh-CN" altLang="en-US" sz="2000" dirty="0"/>
              <a:t>施力点不在中心，棍子会发生旋转</a:t>
            </a:r>
            <a:endParaRPr lang="en-US" altLang="zh-CN" sz="2000" dirty="0"/>
          </a:p>
          <a:p>
            <a:pPr lvl="1"/>
            <a:r>
              <a:rPr lang="zh-CN" altLang="en-US" sz="2000" dirty="0"/>
              <a:t>分别计算位移和旋转</a:t>
            </a:r>
            <a:endParaRPr lang="en-US" altLang="zh-CN" sz="2000" dirty="0"/>
          </a:p>
          <a:p>
            <a:r>
              <a:rPr lang="zh-CN" altLang="en-US" sz="2400" dirty="0"/>
              <a:t>旋转涉及到的一些基本概念，以及公式，和直线运动情况非常相似</a:t>
            </a:r>
            <a:endParaRPr lang="en-US" altLang="zh-CN" sz="2400" dirty="0"/>
          </a:p>
          <a:p>
            <a:pPr lvl="1"/>
            <a:r>
              <a:rPr lang="zh-CN" altLang="en-US" sz="2000" dirty="0"/>
              <a:t>转动惯量</a:t>
            </a:r>
            <a:r>
              <a:rPr lang="en-US" altLang="zh-CN" sz="2000" dirty="0"/>
              <a:t> -&gt; </a:t>
            </a:r>
            <a:r>
              <a:rPr lang="zh-CN" altLang="en-US" sz="2000" dirty="0"/>
              <a:t>质量</a:t>
            </a:r>
            <a:endParaRPr lang="en-US" altLang="zh-CN" sz="2000" dirty="0"/>
          </a:p>
          <a:p>
            <a:pPr lvl="1"/>
            <a:r>
              <a:rPr lang="zh-CN" altLang="en-US" sz="2000" dirty="0"/>
              <a:t>力矩 </a:t>
            </a:r>
            <a:r>
              <a:rPr lang="en-US" altLang="zh-CN" sz="2000" dirty="0"/>
              <a:t>-&gt; </a:t>
            </a:r>
            <a:r>
              <a:rPr lang="zh-CN" altLang="en-US" sz="2000" dirty="0"/>
              <a:t>力</a:t>
            </a:r>
            <a:endParaRPr lang="en-US" altLang="zh-CN" sz="2000" dirty="0"/>
          </a:p>
          <a:p>
            <a:pPr lvl="1"/>
            <a:r>
              <a:rPr lang="zh-CN" altLang="en-US" sz="2000" dirty="0"/>
              <a:t>角速度 </a:t>
            </a:r>
            <a:r>
              <a:rPr lang="en-US" altLang="zh-CN" sz="2000" dirty="0"/>
              <a:t>-&gt; </a:t>
            </a:r>
            <a:r>
              <a:rPr lang="zh-CN" altLang="en-US" sz="2000" dirty="0"/>
              <a:t>速度</a:t>
            </a:r>
            <a:endParaRPr lang="en-US" altLang="zh-CN" sz="2000" dirty="0"/>
          </a:p>
          <a:p>
            <a:pPr lvl="1"/>
            <a:r>
              <a:rPr lang="zh-CN" altLang="en-US" sz="2000" dirty="0"/>
              <a:t>角加速度 </a:t>
            </a:r>
            <a:r>
              <a:rPr lang="en-US" altLang="zh-CN" sz="2000" dirty="0"/>
              <a:t>-&gt; </a:t>
            </a:r>
            <a:r>
              <a:rPr lang="zh-CN" altLang="en-US" sz="2000" dirty="0"/>
              <a:t>加速度</a:t>
            </a:r>
            <a:endParaRPr lang="en-US" altLang="zh-CN" sz="2000" dirty="0"/>
          </a:p>
          <a:p>
            <a:pPr lvl="1"/>
            <a:r>
              <a:rPr lang="zh-CN" altLang="en-US" sz="2000" dirty="0"/>
              <a:t>角动量 </a:t>
            </a:r>
            <a:r>
              <a:rPr lang="en-US" altLang="zh-CN" sz="2000" dirty="0"/>
              <a:t>-&gt; </a:t>
            </a:r>
            <a:r>
              <a:rPr lang="zh-CN" altLang="en-US" sz="2000" dirty="0"/>
              <a:t>动量</a:t>
            </a:r>
            <a:endParaRPr lang="en-US" altLang="zh-CN" sz="2000" dirty="0"/>
          </a:p>
          <a:p>
            <a:endParaRPr lang="en-US" altLang="zh-CN" sz="24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549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48E287-E3CE-47B2-876E-0B17211C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力矩</a:t>
            </a:r>
            <a:endParaRPr lang="en-US" altLang="zh-CN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586CC8-CEFE-4D8E-A007-74A5BF7986E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2067" y="62348"/>
            <a:ext cx="6443180" cy="451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432739-B0E6-42F0-969D-844C2482B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328" y="5072217"/>
            <a:ext cx="48577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4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4A8C9-F6D4-4660-8360-9895859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力矩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9D645-212A-4342-B443-435B3B61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力矩方向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力矩、角动量与角加速度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FCF51E-37BF-4B3C-81FD-40EED299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95" y="3079977"/>
            <a:ext cx="1905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E38E66-3F69-41E1-8CA6-0001F001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24" y="5618048"/>
            <a:ext cx="4972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F187-45BD-4630-B0B8-CD529C0D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在代码中使用力矩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DC08-5804-44DB-A775-10B7B74A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/>
              <a:t>y</a:t>
            </a:r>
            <a:r>
              <a:rPr lang="zh-CN" altLang="en-US" sz="2000" dirty="0"/>
              <a:t>轴为旋转轴，从上往下看逆时针方向施力，大小为</a:t>
            </a:r>
            <a:r>
              <a:rPr lang="en-US" altLang="zh-CN" sz="2000" dirty="0"/>
              <a:t>5</a:t>
            </a:r>
          </a:p>
          <a:p>
            <a:r>
              <a:rPr lang="zh-CN" altLang="en-US" sz="2400" dirty="0"/>
              <a:t>角速度也有方向，也是用右手原则确定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82677B-B72E-4D91-BD8D-5B1181A3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89" y="2603500"/>
            <a:ext cx="5667375" cy="3619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FF68EE-65B0-4B0C-99DD-29C73ADB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7" y="4276725"/>
            <a:ext cx="1905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5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4B3ED-7A4B-4F91-B5D8-9EEE5A00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转动惯量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1D45F-65CD-49AE-A670-DCA5803D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质量：保持运动状态的能力</a:t>
            </a:r>
            <a:endParaRPr lang="en-US" altLang="zh-CN" sz="2400" dirty="0"/>
          </a:p>
          <a:p>
            <a:r>
              <a:rPr lang="zh-CN" altLang="en-US" sz="2400" dirty="0"/>
              <a:t>转动惯量：保持旋转状态的能力</a:t>
            </a:r>
            <a:endParaRPr lang="en-US" altLang="zh-CN" sz="2400" dirty="0"/>
          </a:p>
          <a:p>
            <a:r>
              <a:rPr lang="zh-CN" altLang="en-US" sz="2400" dirty="0"/>
              <a:t>转动惯量越大，需要更大的力矩去改变角速度</a:t>
            </a:r>
            <a:endParaRPr lang="en-US" altLang="zh-CN" sz="2400" dirty="0"/>
          </a:p>
          <a:p>
            <a:r>
              <a:rPr lang="zh-CN" altLang="en-US" sz="2400" dirty="0"/>
              <a:t>转动惯量和旋转轴有关，不同的轴会有不同的转动惯量</a:t>
            </a:r>
            <a:endParaRPr lang="en-US" altLang="zh-CN" sz="2400" dirty="0"/>
          </a:p>
          <a:p>
            <a:r>
              <a:rPr lang="zh-CN" altLang="en-US" sz="2400" dirty="0"/>
              <a:t>转动惯量可以改变</a:t>
            </a:r>
            <a:endParaRPr lang="en-US" altLang="zh-CN" sz="2400" dirty="0"/>
          </a:p>
          <a:p>
            <a:r>
              <a:rPr lang="zh-CN" altLang="en-US" sz="2400" dirty="0"/>
              <a:t>物体的质量分布决定转动惯量</a:t>
            </a:r>
          </a:p>
        </p:txBody>
      </p:sp>
    </p:spTree>
    <p:extLst>
      <p:ext uri="{BB962C8B-B14F-4D97-AF65-F5344CB8AC3E}">
        <p14:creationId xmlns:p14="http://schemas.microsoft.com/office/powerpoint/2010/main" val="47657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24DE2-4F41-4821-AD18-5F856E01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转动惯量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5CA8EE-5697-4497-8CF7-489785742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180" y="2631492"/>
            <a:ext cx="2441446" cy="341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38EF6F-7E55-45F0-9658-059BC12DA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77" y="2572754"/>
            <a:ext cx="2876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7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DE17-574F-41E1-8D38-1B97AFA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D883-DA63-4591-8376-0AE230EC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2393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物理引擎介绍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物理计算步骤</a:t>
            </a:r>
            <a:endParaRPr lang="en-US" altLang="zh-CN" sz="2400" dirty="0"/>
          </a:p>
          <a:p>
            <a:r>
              <a:rPr lang="zh-CN" altLang="en-US" sz="2400" dirty="0"/>
              <a:t>基础物理概念</a:t>
            </a:r>
            <a:endParaRPr lang="en-US" altLang="zh-CN" sz="2400" dirty="0"/>
          </a:p>
          <a:p>
            <a:r>
              <a:rPr lang="zh-CN" altLang="en-US" sz="2400" dirty="0"/>
              <a:t>碰撞算法</a:t>
            </a:r>
            <a:endParaRPr lang="en-US" altLang="zh-CN" sz="2400" dirty="0"/>
          </a:p>
          <a:p>
            <a:r>
              <a:rPr lang="zh-CN" altLang="en-US" sz="2400" dirty="0"/>
              <a:t>穿透处理与碰撞处理</a:t>
            </a:r>
            <a:endParaRPr lang="en-US" altLang="zh-CN" sz="2400" dirty="0"/>
          </a:p>
          <a:p>
            <a:r>
              <a:rPr lang="zh-CN" altLang="en-US" sz="2400" dirty="0"/>
              <a:t>约束处理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3170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13F7-F508-4C23-9481-47D21D8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转动惯量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9339-FC82-47EB-9925-D16620E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如果禁止旋转，可以设置转动惯量为</a:t>
            </a:r>
            <a:r>
              <a:rPr lang="en-US" altLang="zh-CN" sz="2400" dirty="0"/>
              <a:t>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3CB7B5-25F3-40B4-9D12-555CCF68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69" y="2922408"/>
            <a:ext cx="10414518" cy="22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DE17-574F-41E1-8D38-1B97AFA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D883-DA63-4591-8376-0AE230EC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239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物理引擎介绍</a:t>
            </a:r>
            <a:endParaRPr lang="en-US" altLang="zh-CN" sz="2400" dirty="0"/>
          </a:p>
          <a:p>
            <a:r>
              <a:rPr lang="zh-CN" altLang="en-US" sz="2400" dirty="0"/>
              <a:t>物理计算步骤</a:t>
            </a:r>
            <a:endParaRPr lang="en-US" altLang="zh-CN" sz="2400" dirty="0"/>
          </a:p>
          <a:p>
            <a:r>
              <a:rPr lang="zh-CN" altLang="en-US" sz="2400" dirty="0"/>
              <a:t>基础物理概念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碰撞算法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穿透处理与碰撞处理</a:t>
            </a:r>
            <a:endParaRPr lang="en-US" altLang="zh-CN" sz="2400" dirty="0"/>
          </a:p>
          <a:p>
            <a:r>
              <a:rPr lang="zh-CN" altLang="en-US" sz="2400" dirty="0"/>
              <a:t>约束处理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4412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EAE0-1D2E-450D-A9CF-8F49A9E2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碰撞检测算法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52F48-8261-4CB5-8D91-191483C5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6363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检查两个形状是否发生重合</a:t>
            </a:r>
            <a:endParaRPr lang="en-US" altLang="zh-CN" sz="2400" dirty="0"/>
          </a:p>
          <a:p>
            <a:r>
              <a:rPr lang="zh-CN" altLang="en-US" sz="2400" dirty="0"/>
              <a:t>常用形状</a:t>
            </a:r>
            <a:endParaRPr lang="en-US" altLang="zh-CN" sz="2400" dirty="0"/>
          </a:p>
          <a:p>
            <a:pPr lvl="1"/>
            <a:r>
              <a:rPr lang="zh-CN" altLang="en-US" sz="2000" dirty="0"/>
              <a:t>球体</a:t>
            </a:r>
            <a:endParaRPr lang="en-US" altLang="zh-CN" sz="2000" dirty="0"/>
          </a:p>
          <a:p>
            <a:pPr lvl="1"/>
            <a:r>
              <a:rPr lang="zh-CN" altLang="en-US" sz="2000" dirty="0"/>
              <a:t>盒子</a:t>
            </a:r>
            <a:endParaRPr lang="en-US" altLang="zh-CN" sz="2000" dirty="0"/>
          </a:p>
          <a:p>
            <a:pPr lvl="1"/>
            <a:r>
              <a:rPr lang="zh-CN" altLang="en-US" sz="2000" dirty="0"/>
              <a:t>胶囊</a:t>
            </a:r>
            <a:endParaRPr lang="en-US" altLang="zh-CN" sz="2000" dirty="0"/>
          </a:p>
          <a:p>
            <a:pPr lvl="1"/>
            <a:r>
              <a:rPr lang="zh-CN" altLang="en-US" sz="2000" dirty="0"/>
              <a:t>圆柱</a:t>
            </a:r>
            <a:endParaRPr lang="en-US" altLang="zh-CN" sz="2000" dirty="0"/>
          </a:p>
          <a:p>
            <a:pPr lvl="1"/>
            <a:r>
              <a:rPr lang="zh-CN" altLang="en-US" sz="2000" dirty="0"/>
              <a:t>复合</a:t>
            </a:r>
            <a:endParaRPr lang="en-US" altLang="zh-CN" sz="2000" dirty="0"/>
          </a:p>
          <a:p>
            <a:pPr lvl="1"/>
            <a:r>
              <a:rPr lang="zh-CN" altLang="en-US" sz="2000" dirty="0"/>
              <a:t>网格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06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EAE0-1D2E-450D-A9CF-8F49A9E2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碰撞检测算法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52F48-8261-4CB5-8D91-191483C5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两大分类</a:t>
            </a:r>
            <a:endParaRPr lang="en-US" altLang="zh-CN" sz="2400" dirty="0"/>
          </a:p>
          <a:p>
            <a:pPr lvl="1"/>
            <a:r>
              <a:rPr lang="zh-CN" altLang="en-US" sz="2000" dirty="0"/>
              <a:t>静态碰撞检测</a:t>
            </a:r>
            <a:endParaRPr lang="en-US" altLang="zh-CN" sz="2000" dirty="0"/>
          </a:p>
          <a:p>
            <a:pPr lvl="1"/>
            <a:r>
              <a:rPr lang="zh-CN" altLang="en-US" sz="2000" dirty="0"/>
              <a:t>动态碰撞检测</a:t>
            </a:r>
            <a:endParaRPr lang="en-US" altLang="zh-CN" sz="2000" dirty="0"/>
          </a:p>
          <a:p>
            <a:r>
              <a:rPr lang="zh-CN" altLang="en-US" sz="2400" dirty="0"/>
              <a:t>可以用静态碰撞检测算出移动的碰撞体的碰撞时间</a:t>
            </a:r>
            <a:endParaRPr lang="en-US" altLang="zh-CN" sz="2400" dirty="0"/>
          </a:p>
          <a:p>
            <a:r>
              <a:rPr lang="zh-CN" altLang="en-US" sz="2400" dirty="0"/>
              <a:t>静态碰撞检测更快</a:t>
            </a:r>
            <a:endParaRPr lang="en-US" altLang="zh-CN" sz="2400" dirty="0"/>
          </a:p>
          <a:p>
            <a:r>
              <a:rPr lang="zh-CN" altLang="en-US" sz="2400" dirty="0"/>
              <a:t>一般物理引擎用静态碰撞检测</a:t>
            </a:r>
          </a:p>
        </p:txBody>
      </p:sp>
    </p:spTree>
    <p:extLst>
      <p:ext uri="{BB962C8B-B14F-4D97-AF65-F5344CB8AC3E}">
        <p14:creationId xmlns:p14="http://schemas.microsoft.com/office/powerpoint/2010/main" val="64420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F7F8A-5505-4287-AFA7-B65796A4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宽阶段碰撞检测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55BA5-AC8F-4049-BB2D-6565E2DA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包围体层级（</a:t>
            </a:r>
            <a:r>
              <a:rPr lang="en-US" altLang="zh-CN" sz="2400" dirty="0"/>
              <a:t>BVH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八叉树</a:t>
            </a:r>
            <a:endParaRPr lang="en-US" altLang="zh-CN" sz="2400" dirty="0"/>
          </a:p>
          <a:p>
            <a:r>
              <a:rPr lang="zh-CN" altLang="zh-CN" sz="2400" dirty="0"/>
              <a:t>二叉空间分割</a:t>
            </a:r>
            <a:r>
              <a:rPr lang="zh-CN" altLang="en-US" sz="2400" dirty="0"/>
              <a:t>（</a:t>
            </a:r>
            <a:r>
              <a:rPr lang="en-US" altLang="zh-CN" sz="2400" dirty="0"/>
              <a:t>BSP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1926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FB9FB6-F2AC-4C47-A1FE-7F6CAE74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包围体层级（</a:t>
            </a:r>
            <a:r>
              <a:rPr lang="en-US" altLang="zh-CN" dirty="0">
                <a:solidFill>
                  <a:schemeClr val="tx1"/>
                </a:solidFill>
              </a:rPr>
              <a:t>BVH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26A0C-6616-4585-82EC-4ADE764E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AABB</a:t>
            </a:r>
            <a:r>
              <a:rPr lang="zh-CN" altLang="en-US" sz="2400" dirty="0">
                <a:solidFill>
                  <a:schemeClr val="tx1"/>
                </a:solidFill>
              </a:rPr>
              <a:t>包围盒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与坐标轴对齐，一个不能旋转的立方体。能够包含整个包围体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每个包围体都有它自己的</a:t>
            </a:r>
            <a:r>
              <a:rPr lang="en-US" altLang="zh-CN" sz="2400" dirty="0">
                <a:solidFill>
                  <a:schemeClr val="tx1"/>
                </a:solidFill>
              </a:rPr>
              <a:t>AABB</a:t>
            </a:r>
            <a:r>
              <a:rPr lang="zh-CN" altLang="en-US" sz="2400" dirty="0">
                <a:solidFill>
                  <a:schemeClr val="tx1"/>
                </a:solidFill>
              </a:rPr>
              <a:t>，他们都是一个根节点。相近的两个组成一组，他们两个的</a:t>
            </a:r>
            <a:r>
              <a:rPr lang="en-US" altLang="zh-CN" sz="2400" dirty="0">
                <a:solidFill>
                  <a:schemeClr val="tx1"/>
                </a:solidFill>
              </a:rPr>
              <a:t>AABB</a:t>
            </a:r>
            <a:r>
              <a:rPr lang="zh-CN" altLang="en-US" sz="2400" dirty="0">
                <a:solidFill>
                  <a:schemeClr val="tx1"/>
                </a:solidFill>
              </a:rPr>
              <a:t>构成父节点。以此类推，形成一个树状结构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AEC7A0-5DE4-49D0-ADDE-678452F0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76" y="645107"/>
            <a:ext cx="4169827" cy="2710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265450-398A-4261-BAD9-A11EEAFCC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99" y="3520086"/>
            <a:ext cx="2952527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0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F7F8A-5505-4287-AFA7-B65796A4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包围体层级（</a:t>
            </a:r>
            <a:r>
              <a:rPr lang="en-US" altLang="zh-CN" dirty="0"/>
              <a:t>BVH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09C91A4-F043-4D61-B51D-F8862EB0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53FAD5F6-C547-446D-B2CD-B7D80FAE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8" y="2308234"/>
            <a:ext cx="5257207" cy="34163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FDA523-B1CF-47D7-ACE0-564C770D0900}"/>
              </a:ext>
            </a:extLst>
          </p:cNvPr>
          <p:cNvSpPr/>
          <p:nvPr/>
        </p:nvSpPr>
        <p:spPr>
          <a:xfrm>
            <a:off x="4234649" y="4696287"/>
            <a:ext cx="1118586" cy="1509204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1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32AD8-2148-4A91-8E56-0828F5E9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643B3-6003-44DA-9F32-9C995924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293411" cy="34163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将一个方形的格子对半分，分出</a:t>
            </a:r>
            <a:r>
              <a:rPr lang="en-US" altLang="zh-CN" sz="2400" dirty="0"/>
              <a:t>8</a:t>
            </a:r>
            <a:r>
              <a:rPr lang="zh-CN" altLang="en-US" sz="2400" dirty="0"/>
              <a:t>个子格子。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5B0470-F7A6-42D7-A089-C4FA360C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98" y="3070030"/>
            <a:ext cx="6021308" cy="346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58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4C6D-8F7F-4A4D-8A00-B32AAD7D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二叉空间分割</a:t>
            </a:r>
            <a:r>
              <a:rPr lang="zh-CN" altLang="en-US" dirty="0"/>
              <a:t>（</a:t>
            </a:r>
            <a:r>
              <a:rPr lang="en-US" altLang="zh-CN" dirty="0"/>
              <a:t>BSP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6626A9-4CBE-4443-85B8-36E6DBDF4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721" y="2299317"/>
            <a:ext cx="9302237" cy="44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EEC0-41EF-43F3-809E-FCB063A9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BSP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2F110-A2C1-43F3-B413-190AA9A2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检测点是否在物体内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833E5-38AD-46F7-B9AB-159E0ED5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47" y="3312582"/>
            <a:ext cx="2114550" cy="2571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3B0C34-D3C8-4D50-8C12-CADD8242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66" y="2754312"/>
            <a:ext cx="50863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13F7-F508-4C23-9481-47D21D8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物理引擎介绍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9339-FC82-47EB-9925-D16620EE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699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什么是物理引擎？</a:t>
            </a:r>
            <a:endParaRPr lang="en-US" altLang="zh-CN" sz="2400" dirty="0"/>
          </a:p>
          <a:p>
            <a:pPr lvl="1"/>
            <a:r>
              <a:rPr lang="zh-CN" altLang="en-US" sz="2000" dirty="0"/>
              <a:t>很多游戏中都需要模拟一些物理现象，以我们的游戏举例，</a:t>
            </a:r>
            <a:r>
              <a:rPr lang="en-US" altLang="zh-CN" sz="2000" dirty="0"/>
              <a:t>Entity</a:t>
            </a:r>
            <a:r>
              <a:rPr lang="zh-CN" altLang="en-US" sz="2000" dirty="0"/>
              <a:t>需要掉落，被丢出时需要抛物线，能够跑向墙壁会撞上，在水面漂浮等等。当很多游戏需要各类物理现象模拟时，我们很自然的需要把这些共同的功能抽出来，变为一个库，这个库就被称之为物理引擎</a:t>
            </a:r>
          </a:p>
          <a:p>
            <a:r>
              <a:rPr lang="zh-CN" altLang="en-US" sz="2400" dirty="0"/>
              <a:t>游戏为什么需要物理引擎？</a:t>
            </a:r>
            <a:endParaRPr lang="en-US" altLang="zh-CN" sz="2400" dirty="0"/>
          </a:p>
          <a:p>
            <a:pPr lvl="1"/>
            <a:r>
              <a:rPr lang="zh-CN" altLang="en-US" sz="2000" dirty="0"/>
              <a:t>不需要重复开发轮子</a:t>
            </a:r>
            <a:endParaRPr lang="en-US" altLang="zh-CN" sz="2000" dirty="0"/>
          </a:p>
          <a:p>
            <a:pPr lvl="1"/>
            <a:r>
              <a:rPr lang="zh-CN" altLang="en-US" sz="2000" dirty="0"/>
              <a:t>实现复杂真实的物理现象的难度很高，如果自己做会遇到这样那样预想不到的问题。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需要成熟的碰撞系统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66690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EEC0-41EF-43F3-809E-FCB063A9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BSP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2F110-A2C1-43F3-B413-190AA9A2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快速碰撞检测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DD4145-B691-4A4D-89EC-EDF32600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60" y="3036209"/>
            <a:ext cx="3581400" cy="359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F19D6A-3406-4EBF-84F6-7CB04A38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42" y="2907160"/>
            <a:ext cx="3190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3B5B0-5202-4AAF-AE9B-BDE0F06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窄阶段碰撞检测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DD95D-7193-4C5A-AE47-3F4E2A65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分离轴定理（</a:t>
            </a:r>
            <a:r>
              <a:rPr lang="en-US" altLang="zh-CN" sz="2400" dirty="0"/>
              <a:t>SAT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GJK</a:t>
            </a:r>
            <a:r>
              <a:rPr lang="zh-CN" altLang="en-US" sz="24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3178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BC9B2-2698-4C00-92BD-E8B4C17C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分离轴定理（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9B0C8-E677-438B-B7A3-92F7CFC2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00091" cy="42545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Real-time Collision Detection, Chapter 5.2.1</a:t>
            </a:r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https://blog.csdn.net/yorhomwang/article/details/54869018</a:t>
            </a:r>
            <a:endParaRPr lang="en-US" altLang="zh-CN" dirty="0"/>
          </a:p>
          <a:p>
            <a:r>
              <a:rPr lang="zh-CN" altLang="en-US" sz="2200" dirty="0"/>
              <a:t>假想你拿一个电筒从不同的角度照射到两个图形上，那么会有怎样的一系列的阴影投射到它们之后的墙壁上呢？</a:t>
            </a:r>
            <a:endParaRPr lang="en-US" altLang="zh-CN" sz="2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200" dirty="0"/>
              <a:t>如果你用这个方式从每一个角度上对这两个图形进行处理，并都找不到任何的间隙，那么这两个图形就一定接触。如果你找到了一个间隙，那么这两个图形就显而易见地没有接触。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C470137-FC4B-4917-A9A5-7239B24D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67" y="4059237"/>
            <a:ext cx="61912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46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9FFCF-E867-4C4C-9735-AF15200B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分离轴定理（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8F631-4EEA-4AA0-85F1-7DEF077C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由于多边形的性质，你只需要检测其中几个关键的角度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8CB290F-AE60-4EB9-9025-F4A53DD88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14" y="3002686"/>
            <a:ext cx="4953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9C8F9590-0047-4544-B20B-D2971E16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14" y="4680567"/>
            <a:ext cx="4953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103DD822-17FF-47B0-ACD6-C8EF24F9C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672" y="4385107"/>
            <a:ext cx="4953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06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6179F-EE60-41D1-BEC3-9FBD507C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分离轴定理（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69574-F85A-4382-B400-E6CB351D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在三维世界中，除了所有面的法线要用做投射轴，所有边的叉乘也要考虑进去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要用</a:t>
            </a:r>
            <a:r>
              <a:rPr lang="en-US" altLang="zh-CN" sz="2400" dirty="0"/>
              <a:t>SAT</a:t>
            </a:r>
            <a:r>
              <a:rPr lang="zh-CN" altLang="en-US" sz="2400" dirty="0"/>
              <a:t>做检测，一下几个轴要用来做检测</a:t>
            </a:r>
            <a:endParaRPr lang="en-US" altLang="zh-CN" sz="2400" dirty="0"/>
          </a:p>
          <a:p>
            <a:pPr lvl="1"/>
            <a:r>
              <a:rPr lang="en-US" altLang="zh-CN" sz="2000" dirty="0"/>
              <a:t>A</a:t>
            </a:r>
            <a:r>
              <a:rPr lang="zh-CN" altLang="en-US" sz="2000" dirty="0"/>
              <a:t>的所有面的法线</a:t>
            </a:r>
            <a:endParaRPr lang="en-US" altLang="zh-CN" sz="2000" dirty="0"/>
          </a:p>
          <a:p>
            <a:pPr lvl="1"/>
            <a:r>
              <a:rPr lang="en-US" altLang="zh-CN" sz="2000" dirty="0"/>
              <a:t>B</a:t>
            </a:r>
            <a:r>
              <a:rPr lang="zh-CN" altLang="en-US" sz="2000" dirty="0"/>
              <a:t>的所有面的法线</a:t>
            </a:r>
            <a:endParaRPr lang="en-US" altLang="zh-CN" sz="2000" dirty="0"/>
          </a:p>
          <a:p>
            <a:pPr lvl="1"/>
            <a:r>
              <a:rPr lang="zh-CN" altLang="en-US" sz="2000" dirty="0"/>
              <a:t>同时垂直于</a:t>
            </a:r>
            <a:r>
              <a:rPr lang="en-US" altLang="zh-CN" sz="2000" dirty="0"/>
              <a:t>A</a:t>
            </a:r>
            <a:r>
              <a:rPr lang="zh-CN" altLang="en-US" sz="2000" dirty="0"/>
              <a:t>的边和</a:t>
            </a:r>
            <a:r>
              <a:rPr lang="en-US" altLang="zh-CN" sz="2000" dirty="0"/>
              <a:t>B</a:t>
            </a:r>
            <a:r>
              <a:rPr lang="zh-CN" altLang="en-US" sz="2000" dirty="0"/>
              <a:t>的边的方向（要注意</a:t>
            </a:r>
            <a:r>
              <a:rPr lang="en-US" altLang="zh-CN" sz="2000" dirty="0"/>
              <a:t>0</a:t>
            </a:r>
            <a:r>
              <a:rPr lang="zh-CN" altLang="en-US" sz="2000" dirty="0"/>
              <a:t>向量）</a:t>
            </a:r>
          </a:p>
        </p:txBody>
      </p:sp>
    </p:spTree>
    <p:extLst>
      <p:ext uri="{BB962C8B-B14F-4D97-AF65-F5344CB8AC3E}">
        <p14:creationId xmlns:p14="http://schemas.microsoft.com/office/powerpoint/2010/main" val="272928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131B7-18EB-478E-80A6-5FBEC6D1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https://blog.csdn.net/AndrewFan/article/details/101694644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https://github.com/kroitor/gjk.c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http://www.dyn4j.org/2010/04/gjk-gilbert-johnson-keerthi/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https://www.medien.ifi.lmu.de/lehre/ss10/ps/Ausarbeitung_Beispiel.pdf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10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E58FFF-4B40-4388-A3A9-6F51F5B9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2" t="727" r="3611" b="-727"/>
          <a:stretch/>
        </p:blipFill>
        <p:spPr>
          <a:xfrm>
            <a:off x="3573626" y="2301939"/>
            <a:ext cx="8073271" cy="195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A94609-F85B-481A-B2D3-B63AAC753C4B}"/>
              </a:ext>
            </a:extLst>
          </p:cNvPr>
          <p:cNvSpPr txBox="1"/>
          <p:nvPr/>
        </p:nvSpPr>
        <p:spPr>
          <a:xfrm>
            <a:off x="664597" y="2165751"/>
            <a:ext cx="43335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先考虑</a:t>
            </a:r>
            <a:r>
              <a:rPr lang="en-US" altLang="zh-CN" dirty="0"/>
              <a:t>1D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闵科夫斯基和的减法</a:t>
            </a:r>
            <a:endParaRPr lang="en-US" altLang="zh-CN" dirty="0"/>
          </a:p>
          <a:p>
            <a:r>
              <a:rPr lang="en-US" altLang="zh-CN" dirty="0"/>
              <a:t>1 - 2 = -1</a:t>
            </a:r>
          </a:p>
          <a:p>
            <a:r>
              <a:rPr lang="en-US" altLang="zh-CN" dirty="0"/>
              <a:t>1 - 3 = -2</a:t>
            </a:r>
          </a:p>
          <a:p>
            <a:r>
              <a:rPr lang="en-US" altLang="zh-CN" dirty="0"/>
              <a:t>1 - 4 = -3</a:t>
            </a:r>
          </a:p>
          <a:p>
            <a:endParaRPr lang="en-US" altLang="zh-CN" dirty="0"/>
          </a:p>
          <a:p>
            <a:r>
              <a:rPr lang="en-US" altLang="zh-CN" dirty="0"/>
              <a:t>2 - 2 =  0</a:t>
            </a:r>
          </a:p>
          <a:p>
            <a:r>
              <a:rPr lang="en-US" altLang="zh-CN" dirty="0"/>
              <a:t>2 - 3 = -1</a:t>
            </a:r>
          </a:p>
          <a:p>
            <a:r>
              <a:rPr lang="en-US" altLang="zh-CN" dirty="0"/>
              <a:t>2 - 4 = -2</a:t>
            </a:r>
          </a:p>
          <a:p>
            <a:endParaRPr lang="en-US" altLang="zh-CN" dirty="0"/>
          </a:p>
          <a:p>
            <a:r>
              <a:rPr lang="en-US" altLang="zh-CN" dirty="0"/>
              <a:t>3 - 2 =  1</a:t>
            </a:r>
          </a:p>
          <a:p>
            <a:r>
              <a:rPr lang="en-US" altLang="zh-CN" dirty="0"/>
              <a:t>3 - 3 =  0</a:t>
            </a:r>
          </a:p>
          <a:p>
            <a:r>
              <a:rPr lang="en-US" altLang="zh-CN" dirty="0"/>
              <a:t>3 - 4 = -1</a:t>
            </a:r>
          </a:p>
          <a:p>
            <a:endParaRPr lang="en-US" altLang="zh-CN" dirty="0"/>
          </a:p>
          <a:p>
            <a:r>
              <a:rPr lang="zh-CN" altLang="en-US" dirty="0"/>
              <a:t>红线和蓝线相叠</a:t>
            </a:r>
            <a:endParaRPr lang="en-US" altLang="zh-CN" dirty="0"/>
          </a:p>
          <a:p>
            <a:r>
              <a:rPr lang="zh-CN" altLang="en-US" dirty="0"/>
              <a:t>闵科夫斯基和的减法包含原点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61F4C2-E4DF-4676-B757-B6936B48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26" y="4488262"/>
            <a:ext cx="8483918" cy="14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99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371A51-7CA0-47FD-A6EA-3FA48A97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5" y="2495550"/>
            <a:ext cx="8069425" cy="17851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8D64B6-F2BA-4E7E-B4AC-60045CE6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55" y="4621860"/>
            <a:ext cx="7574832" cy="12624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38FB13-C6A9-43C4-B7FC-DC9B6D4F7BD2}"/>
              </a:ext>
            </a:extLst>
          </p:cNvPr>
          <p:cNvSpPr txBox="1"/>
          <p:nvPr/>
        </p:nvSpPr>
        <p:spPr>
          <a:xfrm>
            <a:off x="1154954" y="6040866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紫线和红线不相叠，闵科夫斯基和的减法不包含原点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47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BA78A-C3FB-45D9-B406-B442ED4F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E8EBAB-99E3-426D-A897-ACCFE94F0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823" y="2729945"/>
            <a:ext cx="7320061" cy="21350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511CF7-70EC-44DB-BC0C-E7DF5C5F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24" y="5228391"/>
            <a:ext cx="7163905" cy="6559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932B3E-DE2E-4ED8-A626-8384E94BB1B4}"/>
              </a:ext>
            </a:extLst>
          </p:cNvPr>
          <p:cNvSpPr txBox="1"/>
          <p:nvPr/>
        </p:nvSpPr>
        <p:spPr>
          <a:xfrm>
            <a:off x="678168" y="3022570"/>
            <a:ext cx="29546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10 - 5  =   5</a:t>
            </a:r>
          </a:p>
          <a:p>
            <a:r>
              <a:rPr lang="en-US" altLang="zh-CN" sz="2400" dirty="0"/>
              <a:t>10 - 40 = -30</a:t>
            </a:r>
          </a:p>
          <a:p>
            <a:endParaRPr lang="en-US" altLang="zh-CN" sz="2400" dirty="0"/>
          </a:p>
          <a:p>
            <a:r>
              <a:rPr lang="en-US" altLang="zh-CN" sz="2400" dirty="0"/>
              <a:t>20 - 5  =  15</a:t>
            </a:r>
          </a:p>
          <a:p>
            <a:r>
              <a:rPr lang="en-US" altLang="zh-CN" sz="2400" dirty="0"/>
              <a:t>20 - 40 = -20</a:t>
            </a:r>
          </a:p>
          <a:p>
            <a:endParaRPr lang="en-US" altLang="zh-CN" sz="2400" dirty="0"/>
          </a:p>
          <a:p>
            <a:r>
              <a:rPr lang="zh-CN" altLang="en-US" sz="2400" dirty="0"/>
              <a:t>连续情况下，找节点</a:t>
            </a:r>
          </a:p>
        </p:txBody>
      </p:sp>
    </p:spTree>
    <p:extLst>
      <p:ext uri="{BB962C8B-B14F-4D97-AF65-F5344CB8AC3E}">
        <p14:creationId xmlns:p14="http://schemas.microsoft.com/office/powerpoint/2010/main" val="1441914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4CBE7C-BAD1-4784-BEBB-E80E8211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34204"/>
            <a:ext cx="8596313" cy="45237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D10C23-7B8A-48EE-BDE0-562ADD2CA13E}"/>
              </a:ext>
            </a:extLst>
          </p:cNvPr>
          <p:cNvSpPr/>
          <p:nvPr/>
        </p:nvSpPr>
        <p:spPr>
          <a:xfrm>
            <a:off x="8009982" y="273830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闵科夫斯基空间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7278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13F7-F508-4C23-9481-47D21D8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物理引擎介绍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9339-FC82-47EB-9925-D16620E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物理引擎能做什么？更直观的认识</a:t>
            </a:r>
            <a:endParaRPr lang="en-US" altLang="zh-CN" sz="2400" dirty="0"/>
          </a:p>
          <a:p>
            <a:pPr lvl="1"/>
            <a:r>
              <a:rPr lang="en-US" altLang="zh-CN" dirty="0">
                <a:hlinkClick r:id="rId2"/>
              </a:rPr>
              <a:t>https://www.youtube.com/watch?v=J9HaT23b-xc&amp;feature=youtu.be&amp;t=30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https://www.youtube.com/watch?v=-6Sl5CCxp3Q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https://www.bilibili.com/video/av37073495/</a:t>
            </a:r>
            <a:r>
              <a:rPr lang="en-US" altLang="zh-CN" dirty="0"/>
              <a:t>  7:20</a:t>
            </a:r>
          </a:p>
          <a:p>
            <a:r>
              <a:rPr lang="zh-CN" altLang="en-US" sz="2400" dirty="0"/>
              <a:t>更直观地认识物理引擎的用法。以</a:t>
            </a:r>
            <a:r>
              <a:rPr lang="en-US" altLang="zh-CN" sz="2400" dirty="0"/>
              <a:t>Bullet</a:t>
            </a:r>
            <a:r>
              <a:rPr lang="zh-CN" altLang="en-US" sz="2400" dirty="0"/>
              <a:t>物理引擎做示例：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3CB7B5-25F3-40B4-9D12-555CCF68B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54" y="4566806"/>
            <a:ext cx="10414518" cy="22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5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F7A8B-5B74-4C83-A88B-D72DAE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32E84-C492-413B-A7E3-3FE5BCA1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实际应用中我们不能先生成所有的闵科夫斯基空间中的点，太多了</a:t>
            </a:r>
            <a:endParaRPr lang="en-US" altLang="zh-CN" sz="2400" dirty="0"/>
          </a:p>
          <a:p>
            <a:r>
              <a:rPr lang="zh-CN" altLang="en-US" sz="2400" dirty="0"/>
              <a:t>我们要用单纯形</a:t>
            </a:r>
            <a:r>
              <a:rPr lang="en-US" altLang="zh-CN" sz="2400" dirty="0"/>
              <a:t>(Simplex)</a:t>
            </a:r>
            <a:r>
              <a:rPr lang="zh-CN" altLang="en-US" sz="2400" dirty="0"/>
              <a:t>，什么是单纯形？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BE08DD-22E9-4C96-8768-40467E02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87" y="4060038"/>
            <a:ext cx="8496980" cy="25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6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FFC24B-1655-447F-B708-D80CF89D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3222467"/>
            <a:ext cx="2809875" cy="2590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686D69-982D-4489-A607-EFE125CF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676" y="3222467"/>
            <a:ext cx="3057525" cy="274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4BDC52-355B-4BA9-8814-B34C6FFF6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99" y="3341530"/>
            <a:ext cx="2924175" cy="2352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A0BE50-88FE-4C15-B636-A0F6D9D054BF}"/>
              </a:ext>
            </a:extLst>
          </p:cNvPr>
          <p:cNvSpPr txBox="1"/>
          <p:nvPr/>
        </p:nvSpPr>
        <p:spPr>
          <a:xfrm>
            <a:off x="1154954" y="2299137"/>
            <a:ext cx="804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我们要找能够包含原点的点、线、或三角形在外围中找点，最能够找到这种线、三角形那我们该怎么找外围的点？</a:t>
            </a:r>
          </a:p>
        </p:txBody>
      </p:sp>
    </p:spTree>
    <p:extLst>
      <p:ext uri="{BB962C8B-B14F-4D97-AF65-F5344CB8AC3E}">
        <p14:creationId xmlns:p14="http://schemas.microsoft.com/office/powerpoint/2010/main" val="908047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3CDFA-9D8B-456B-886D-0AD8ED7F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22" y="2560745"/>
            <a:ext cx="7715250" cy="3867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8B3CEA-1965-4FDD-9F08-E679DC6D70AA}"/>
              </a:ext>
            </a:extLst>
          </p:cNvPr>
          <p:cNvSpPr txBox="1"/>
          <p:nvPr/>
        </p:nvSpPr>
        <p:spPr>
          <a:xfrm>
            <a:off x="470517" y="2376079"/>
            <a:ext cx="4643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先随意选择一个</a:t>
            </a:r>
            <a:r>
              <a:rPr lang="en-US" altLang="zh-CN" sz="2400" dirty="0"/>
              <a:t>D</a:t>
            </a:r>
            <a:r>
              <a:rPr lang="zh-CN" altLang="en-US" sz="2400" dirty="0"/>
              <a:t>轴，我们寻找</a:t>
            </a:r>
            <a:r>
              <a:rPr lang="en-US" altLang="zh-CN" sz="2400" dirty="0"/>
              <a:t>D</a:t>
            </a:r>
            <a:r>
              <a:rPr lang="zh-CN" altLang="en-US" sz="2400" dirty="0"/>
              <a:t>轴方向上，最大的蓝色点，最小的绿色点，得到的结果是，在闵科夫斯基空间上，</a:t>
            </a:r>
            <a:r>
              <a:rPr lang="en-US" altLang="zh-CN" sz="2400" dirty="0"/>
              <a:t>D</a:t>
            </a:r>
            <a:r>
              <a:rPr lang="zh-CN" altLang="en-US" sz="2400" dirty="0"/>
              <a:t>轴方向最远的点</a:t>
            </a:r>
          </a:p>
        </p:txBody>
      </p:sp>
    </p:spTree>
    <p:extLst>
      <p:ext uri="{BB962C8B-B14F-4D97-AF65-F5344CB8AC3E}">
        <p14:creationId xmlns:p14="http://schemas.microsoft.com/office/powerpoint/2010/main" val="33199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DE16DF-C508-415B-88D8-E05DEB0B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020998"/>
            <a:ext cx="7505700" cy="4076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1E3238-CCF0-4D66-BECA-BD9FAC3D4DF9}"/>
              </a:ext>
            </a:extLst>
          </p:cNvPr>
          <p:cNvSpPr txBox="1"/>
          <p:nvPr/>
        </p:nvSpPr>
        <p:spPr>
          <a:xfrm>
            <a:off x="568173" y="2376079"/>
            <a:ext cx="1075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</a:t>
            </a:r>
            <a:r>
              <a:rPr lang="zh-CN" altLang="en-US" sz="2400" dirty="0"/>
              <a:t>方向为</a:t>
            </a:r>
            <a:r>
              <a:rPr lang="en-US" altLang="zh-CN" sz="2400" dirty="0"/>
              <a:t>D</a:t>
            </a:r>
            <a:r>
              <a:rPr lang="zh-CN" altLang="en-US" sz="2400" dirty="0"/>
              <a:t>轴，我们寻找</a:t>
            </a:r>
            <a:r>
              <a:rPr lang="en-US" altLang="zh-CN" sz="2400" dirty="0"/>
              <a:t>D</a:t>
            </a:r>
            <a:r>
              <a:rPr lang="zh-CN" altLang="en-US" sz="2400" dirty="0"/>
              <a:t>轴方向上，最大的蓝色点，最小的绿色点，那闵可夫斯基空间上，</a:t>
            </a:r>
            <a:r>
              <a:rPr lang="en-US" altLang="zh-CN" sz="2400" dirty="0"/>
              <a:t>CO</a:t>
            </a:r>
            <a:r>
              <a:rPr lang="zh-CN" altLang="en-US" sz="2400" dirty="0"/>
              <a:t>方向上最远</a:t>
            </a:r>
          </a:p>
        </p:txBody>
      </p:sp>
    </p:spTree>
    <p:extLst>
      <p:ext uri="{BB962C8B-B14F-4D97-AF65-F5344CB8AC3E}">
        <p14:creationId xmlns:p14="http://schemas.microsoft.com/office/powerpoint/2010/main" val="277651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C4387A-DBD4-45F6-B88E-9C2BF76D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925418"/>
            <a:ext cx="4038600" cy="3790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92B0AF-2392-40E8-8842-4F565A2EB38F}"/>
              </a:ext>
            </a:extLst>
          </p:cNvPr>
          <p:cNvSpPr txBox="1"/>
          <p:nvPr/>
        </p:nvSpPr>
        <p:spPr>
          <a:xfrm>
            <a:off x="381740" y="2427584"/>
            <a:ext cx="934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得到单纯形</a:t>
            </a:r>
            <a:r>
              <a:rPr lang="en-US" altLang="zh-CN" sz="2400" dirty="0"/>
              <a:t>BC</a:t>
            </a:r>
            <a:r>
              <a:rPr lang="zh-CN" altLang="en-US" sz="2400" dirty="0"/>
              <a:t>，检查</a:t>
            </a:r>
            <a:r>
              <a:rPr lang="en-US" altLang="zh-CN" sz="2400" dirty="0"/>
              <a:t>BC</a:t>
            </a:r>
            <a:r>
              <a:rPr lang="zh-CN" altLang="en-US" sz="2400" dirty="0"/>
              <a:t>，原点不在里面，我们在法线上找最远的点</a:t>
            </a:r>
          </a:p>
        </p:txBody>
      </p:sp>
    </p:spTree>
    <p:extLst>
      <p:ext uri="{BB962C8B-B14F-4D97-AF65-F5344CB8AC3E}">
        <p14:creationId xmlns:p14="http://schemas.microsoft.com/office/powerpoint/2010/main" val="590245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452273-D866-4E03-80BC-69F6197C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88" y="2819400"/>
            <a:ext cx="7610475" cy="40386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6443F5-889F-4FFB-A2C2-2AB4F7C232FA}"/>
              </a:ext>
            </a:extLst>
          </p:cNvPr>
          <p:cNvSpPr/>
          <p:nvPr/>
        </p:nvSpPr>
        <p:spPr>
          <a:xfrm>
            <a:off x="804225" y="2471977"/>
            <a:ext cx="7184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我们寻找</a:t>
            </a:r>
            <a:r>
              <a:rPr lang="en-US" altLang="zh-CN" sz="2400" dirty="0"/>
              <a:t>D</a:t>
            </a:r>
            <a:r>
              <a:rPr lang="zh-CN" altLang="en-US" sz="2400" dirty="0"/>
              <a:t>轴方向上，最大的蓝色点，最小的绿色点</a:t>
            </a:r>
          </a:p>
        </p:txBody>
      </p:sp>
    </p:spTree>
    <p:extLst>
      <p:ext uri="{BB962C8B-B14F-4D97-AF65-F5344CB8AC3E}">
        <p14:creationId xmlns:p14="http://schemas.microsoft.com/office/powerpoint/2010/main" val="3316262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782-26F7-43F9-9332-0D5D321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217CDC-BF64-45B9-B292-889582F3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933730"/>
            <a:ext cx="3952875" cy="3629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2E146A-4A36-4167-9AB9-837681A18790}"/>
              </a:ext>
            </a:extLst>
          </p:cNvPr>
          <p:cNvSpPr txBox="1"/>
          <p:nvPr/>
        </p:nvSpPr>
        <p:spPr>
          <a:xfrm>
            <a:off x="568170" y="2475621"/>
            <a:ext cx="791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检查单纯形</a:t>
            </a:r>
            <a:r>
              <a:rPr lang="en-US" altLang="zh-CN" sz="2400" dirty="0"/>
              <a:t>ABC</a:t>
            </a:r>
            <a:r>
              <a:rPr lang="zh-CN" altLang="en-US" sz="2400" dirty="0"/>
              <a:t>，发现原点在里面，所以两个图形有碰撞</a:t>
            </a:r>
          </a:p>
        </p:txBody>
      </p:sp>
    </p:spTree>
    <p:extLst>
      <p:ext uri="{BB962C8B-B14F-4D97-AF65-F5344CB8AC3E}">
        <p14:creationId xmlns:p14="http://schemas.microsoft.com/office/powerpoint/2010/main" val="1818310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1BC23-B61E-48BD-8A65-63E6BACA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C4BF2A-4909-4C5D-B784-9FD5FEDF7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3497845"/>
            <a:ext cx="2828925" cy="2486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FC21B8-91D0-4BFC-AC81-BB529AC3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90" y="3554995"/>
            <a:ext cx="2686050" cy="2428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20BBAF-DD49-446B-8933-B8B7515A9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123" y="3526420"/>
            <a:ext cx="2809875" cy="2457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A435CE-E873-4E2D-BAE5-05941D2A4FC9}"/>
              </a:ext>
            </a:extLst>
          </p:cNvPr>
          <p:cNvSpPr txBox="1"/>
          <p:nvPr/>
        </p:nvSpPr>
        <p:spPr>
          <a:xfrm>
            <a:off x="570979" y="2519265"/>
            <a:ext cx="1120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如果第一次没成功，那么我们继续找外围的点。我们看离远点最近的子单纯形，保留。在去往原点的方向上找外围的点。重复，直到原点在里面，或找不到其他的点</a:t>
            </a:r>
          </a:p>
        </p:txBody>
      </p:sp>
    </p:spTree>
    <p:extLst>
      <p:ext uri="{BB962C8B-B14F-4D97-AF65-F5344CB8AC3E}">
        <p14:creationId xmlns:p14="http://schemas.microsoft.com/office/powerpoint/2010/main" val="156074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11B12-4D70-4EE1-9DD8-0226808F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A23EB-6D61-44CB-A67B-F1E7C3EE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26724" cy="34163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两个重要的函数，</a:t>
            </a:r>
            <a:r>
              <a:rPr lang="en-US" altLang="zh-CN" sz="2400" dirty="0"/>
              <a:t>Support</a:t>
            </a:r>
            <a:r>
              <a:rPr lang="zh-CN" altLang="en-US" sz="2400" dirty="0"/>
              <a:t>函数，</a:t>
            </a:r>
            <a:r>
              <a:rPr lang="en-US" altLang="zh-CN" sz="2400" dirty="0"/>
              <a:t>Distance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r>
              <a:rPr lang="en-US" altLang="zh-CN" sz="2400" dirty="0"/>
              <a:t>Support</a:t>
            </a:r>
            <a:r>
              <a:rPr lang="zh-CN" altLang="en-US" sz="2400" dirty="0"/>
              <a:t>函数找几何体上沿着轴最大</a:t>
            </a:r>
            <a:r>
              <a:rPr lang="en-US" altLang="zh-CN" sz="2400" dirty="0"/>
              <a:t>/</a:t>
            </a:r>
            <a:r>
              <a:rPr lang="zh-CN" altLang="en-US" sz="2400" dirty="0"/>
              <a:t>最小的点</a:t>
            </a:r>
            <a:endParaRPr lang="en-US" altLang="zh-CN" sz="2400" dirty="0"/>
          </a:p>
          <a:p>
            <a:r>
              <a:rPr lang="en-US" altLang="zh-CN" sz="2400" dirty="0"/>
              <a:t>Distance</a:t>
            </a:r>
            <a:r>
              <a:rPr lang="zh-CN" altLang="en-US" sz="2400" dirty="0"/>
              <a:t>函数检查原点是否在单纯形上，离他最近的子单纯形是哪个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BD0CD-E04F-43BD-A994-124CDC0D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27" y="3991623"/>
            <a:ext cx="4791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86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75A3E-34A7-457A-AF5F-1671D24D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GJK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9401C-913D-4862-85E0-4194AC89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优点：只要有合适的</a:t>
            </a:r>
            <a:r>
              <a:rPr lang="en-US" altLang="zh-CN" sz="2400" dirty="0"/>
              <a:t>support</a:t>
            </a:r>
            <a:r>
              <a:rPr lang="zh-CN" altLang="en-US" sz="2400" dirty="0"/>
              <a:t>函数，</a:t>
            </a:r>
            <a:r>
              <a:rPr lang="en-US" altLang="zh-CN" sz="2400" dirty="0"/>
              <a:t>GJK</a:t>
            </a:r>
            <a:r>
              <a:rPr lang="zh-CN" altLang="en-US" sz="2400" dirty="0"/>
              <a:t>算法可以支持任何凸包，例如球形</a:t>
            </a:r>
          </a:p>
        </p:txBody>
      </p:sp>
    </p:spTree>
    <p:extLst>
      <p:ext uri="{BB962C8B-B14F-4D97-AF65-F5344CB8AC3E}">
        <p14:creationId xmlns:p14="http://schemas.microsoft.com/office/powerpoint/2010/main" val="6637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13F7-F508-4C23-9481-47D21D8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物理引擎介绍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9339-FC82-47EB-9925-D16620E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用法示例</a:t>
            </a:r>
            <a:endParaRPr lang="en-US" altLang="zh-CN" sz="2400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6253F-3D53-4948-AF90-CE4EDD7E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3081223"/>
            <a:ext cx="847043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38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53B5B0-5202-4AAF-AE9B-BDE0F066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窄阶段</a:t>
            </a:r>
            <a:br>
              <a:rPr lang="en-US" altLang="zh-CN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zh-CN" alt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碰撞检测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EC0B66-7962-4DEE-BC2C-8E92A4D61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094" y="914400"/>
            <a:ext cx="7832810" cy="47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40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DE17-574F-41E1-8D38-1B97AFA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D883-DA63-4591-8376-0AE230EC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239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物理引擎介绍</a:t>
            </a:r>
            <a:endParaRPr lang="en-US" altLang="zh-CN" sz="2400" dirty="0"/>
          </a:p>
          <a:p>
            <a:r>
              <a:rPr lang="zh-CN" altLang="en-US" sz="2400" dirty="0"/>
              <a:t>物理计算步骤</a:t>
            </a:r>
            <a:endParaRPr lang="en-US" altLang="zh-CN" sz="2400" dirty="0"/>
          </a:p>
          <a:p>
            <a:r>
              <a:rPr lang="zh-CN" altLang="en-US" sz="2400" dirty="0"/>
              <a:t>基础物理概念</a:t>
            </a:r>
            <a:endParaRPr lang="en-US" altLang="zh-CN" sz="2400" dirty="0"/>
          </a:p>
          <a:p>
            <a:r>
              <a:rPr lang="zh-CN" altLang="en-US" sz="2400" dirty="0"/>
              <a:t>碰撞算法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穿透处理与碰撞处理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约束处理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164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A14B-F015-4274-B99B-77F587A5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穿透处理和碰撞处理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DCCB1-D304-4986-86F8-9144939C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94063" cy="34163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碰撞处理可以是专门指根据碰撞状况决定各自的运动速度，也可以同时包括穿透处理的阶段</a:t>
            </a:r>
            <a:endParaRPr lang="en-US" altLang="zh-CN" sz="2400" dirty="0"/>
          </a:p>
          <a:p>
            <a:r>
              <a:rPr lang="zh-CN" altLang="en-US" sz="2400" dirty="0"/>
              <a:t>为了处理穿透和碰撞，我们需要知道碰撞信息，例如：碰撞发生的位置，碰撞面的法线方向。我们把碰撞信息称之为接触点（</a:t>
            </a:r>
            <a:r>
              <a:rPr lang="en-US" altLang="zh-CN" sz="2400" dirty="0"/>
              <a:t>Manifold</a:t>
            </a:r>
            <a:r>
              <a:rPr lang="zh-CN" altLang="en-US" sz="2400" dirty="0"/>
              <a:t>）。这个信息来自于前一个阶段，碰撞检测。碰撞检测阶段会产生一个对象对的数组。这个数组除了记录哪两个物体发生了碰撞外，还要记录碰撞面。我们可以在碰撞处理阶段遍历这个数组，做处理</a:t>
            </a:r>
          </a:p>
        </p:txBody>
      </p:sp>
    </p:spTree>
    <p:extLst>
      <p:ext uri="{BB962C8B-B14F-4D97-AF65-F5344CB8AC3E}">
        <p14:creationId xmlns:p14="http://schemas.microsoft.com/office/powerpoint/2010/main" val="2125299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AB655-14F1-4BA3-850A-3653B1C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穿透处理和碰撞处理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E7C8-A498-4FD1-A1B3-110CFC6E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253552" cy="394335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穿透处理：沿着法线方向移动</a:t>
            </a:r>
            <a:r>
              <a:rPr lang="en-US" altLang="zh-CN" sz="2400" dirty="0"/>
              <a:t>B</a:t>
            </a:r>
            <a:r>
              <a:rPr lang="zh-CN" altLang="en-US" sz="2400" dirty="0"/>
              <a:t>，沿着相反方向移动</a:t>
            </a:r>
            <a:r>
              <a:rPr lang="en-US" altLang="zh-CN" sz="2400" dirty="0"/>
              <a:t>A</a:t>
            </a:r>
            <a:r>
              <a:rPr lang="zh-CN" altLang="en-US" sz="2400" dirty="0"/>
              <a:t>，移动的距离和他们的质量成反比。</a:t>
            </a:r>
            <a:endParaRPr lang="en-US" altLang="zh-CN" sz="2400" dirty="0"/>
          </a:p>
          <a:p>
            <a:r>
              <a:rPr lang="zh-CN" altLang="en-US" sz="2400" dirty="0"/>
              <a:t>碰撞处理：根据动量守恒以及恢复系数计算出碰撞后的速度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一个问题：处理穿透需要移动物体，物体移动后可能和另一个物体重叠。没有完美的解决方案，可以重复几次处理，知道没有发生重叠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666370-7A76-4FB9-A713-39C18F06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54" y="2339975"/>
            <a:ext cx="3562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00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DE17-574F-41E1-8D38-1B97AFA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D883-DA63-4591-8376-0AE230EC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239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物理引擎介绍</a:t>
            </a:r>
            <a:endParaRPr lang="en-US" altLang="zh-CN" sz="2400" dirty="0"/>
          </a:p>
          <a:p>
            <a:r>
              <a:rPr lang="zh-CN" altLang="en-US" sz="2400" dirty="0"/>
              <a:t>物理计算步骤</a:t>
            </a:r>
            <a:endParaRPr lang="en-US" altLang="zh-CN" sz="2400" dirty="0"/>
          </a:p>
          <a:p>
            <a:r>
              <a:rPr lang="zh-CN" altLang="en-US" sz="2400" dirty="0"/>
              <a:t>基础物理概念</a:t>
            </a:r>
            <a:endParaRPr lang="en-US" altLang="zh-CN" sz="2400" dirty="0"/>
          </a:p>
          <a:p>
            <a:r>
              <a:rPr lang="zh-CN" altLang="en-US" sz="2400" dirty="0"/>
              <a:t>碰撞算法</a:t>
            </a:r>
            <a:endParaRPr lang="en-US" altLang="zh-CN" sz="2400" dirty="0"/>
          </a:p>
          <a:p>
            <a:r>
              <a:rPr lang="zh-CN" altLang="en-US" sz="2400" dirty="0"/>
              <a:t>穿透处理与碰撞处理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约束处理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84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85752-FF9D-47EF-894F-450C510A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82E76-0F77-4FE7-B46D-5EC9E315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Bullet</a:t>
            </a:r>
            <a:r>
              <a:rPr lang="zh-CN" altLang="en-US" sz="2400" dirty="0"/>
              <a:t>物理管线中没有穿透处理和碰撞处理阶段，这是因为在约束处理过程中一并处理了这两件事</a:t>
            </a:r>
            <a:endParaRPr lang="en-US" altLang="zh-CN" sz="2400" dirty="0"/>
          </a:p>
          <a:p>
            <a:r>
              <a:rPr lang="en-US" altLang="zh-CN" sz="2400" dirty="0"/>
              <a:t>Bullet</a:t>
            </a:r>
            <a:r>
              <a:rPr lang="zh-CN" altLang="en-US" sz="2400" dirty="0"/>
              <a:t>约束处理使用了雅各比方法，这也是许多物理引擎使用的方法</a:t>
            </a:r>
            <a:endParaRPr lang="en-US" altLang="zh-CN" sz="2400" dirty="0"/>
          </a:p>
          <a:p>
            <a:r>
              <a:rPr lang="zh-CN" altLang="en-US" sz="2400" dirty="0"/>
              <a:t>雅各比方法得名于他使用雅各比矩阵，雅各比矩阵是数学上的概念，是对矩阵进行微分操作的结果</a:t>
            </a:r>
          </a:p>
        </p:txBody>
      </p:sp>
    </p:spTree>
    <p:extLst>
      <p:ext uri="{BB962C8B-B14F-4D97-AF65-F5344CB8AC3E}">
        <p14:creationId xmlns:p14="http://schemas.microsoft.com/office/powerpoint/2010/main" val="2150995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8869-BD8E-43B4-84C0-3E0D8FF6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雅各比方法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39A9C-9A22-45C3-B1EC-495D90D3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22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hlinkClick r:id="rId2"/>
              </a:rPr>
              <a:t>https://pdfs.semanticscholar.org/f8d6/8e78aa29a55bea61b5a1a05ba01c8886692e.pdf</a:t>
            </a:r>
            <a:endParaRPr lang="en-US" altLang="zh-CN" sz="2400" dirty="0">
              <a:hlinkClick r:id="rId3"/>
            </a:endParaRPr>
          </a:p>
          <a:p>
            <a:r>
              <a:rPr lang="en-US" altLang="zh-CN" sz="2400" dirty="0">
                <a:hlinkClick r:id="rId3"/>
              </a:rPr>
              <a:t>http://www.allenchou.net/2013/12/game-physics-constraints-sequential-impulse/</a:t>
            </a:r>
            <a:endParaRPr lang="en-US" altLang="zh-CN" sz="2400" dirty="0"/>
          </a:p>
          <a:p>
            <a:r>
              <a:rPr lang="en-US" altLang="zh-CN" sz="2400" dirty="0"/>
              <a:t>Game Physics 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 Edition, Chapter 6.7.4</a:t>
            </a:r>
          </a:p>
          <a:p>
            <a:r>
              <a:rPr lang="zh-CN" altLang="en-US" sz="2400" dirty="0"/>
              <a:t>我们一般处理两个物体位置上的约束，我们可以把约束写成</a:t>
            </a:r>
            <a:endParaRPr lang="en-US" altLang="zh-CN" sz="2400" dirty="0"/>
          </a:p>
          <a:p>
            <a:r>
              <a:rPr lang="zh-CN" altLang="en-US" sz="2400" dirty="0"/>
              <a:t>当一个物体受力时，为了保持约束条件，会产生相应的约束力</a:t>
            </a:r>
            <a:r>
              <a:rPr lang="en-US" altLang="zh-CN" sz="2400" dirty="0"/>
              <a:t>Fc</a:t>
            </a:r>
            <a:r>
              <a:rPr lang="zh-CN" altLang="en-US" sz="2400" dirty="0"/>
              <a:t>。我们怎么去求</a:t>
            </a:r>
            <a:r>
              <a:rPr lang="en-US" altLang="zh-CN" sz="2400" dirty="0"/>
              <a:t>Fc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zh-CN" altLang="en-US" sz="2400" dirty="0"/>
              <a:t>这个方法就是雅各比方法。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27C1B0-65F5-4011-BC36-2FD031DA3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919" y="4577610"/>
            <a:ext cx="2447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1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8869-BD8E-43B4-84C0-3E0D8FF6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雅各比方法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39A9C-9A22-45C3-B1EC-495D90D3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约束写成</a:t>
            </a:r>
            <a:endParaRPr lang="en-US" altLang="zh-CN" sz="2400" dirty="0"/>
          </a:p>
          <a:p>
            <a:r>
              <a:rPr lang="zh-CN" altLang="en-US" sz="2400" dirty="0"/>
              <a:t>对两边做相对于时间的微分，得到</a:t>
            </a:r>
            <a:r>
              <a:rPr lang="en-US" altLang="zh-CN" sz="2400" dirty="0"/>
              <a:t>				 </a:t>
            </a:r>
            <a:r>
              <a:rPr lang="zh-CN" altLang="en-US" sz="2400" dirty="0"/>
              <a:t>其中，</a:t>
            </a:r>
            <a:r>
              <a:rPr lang="en-US" altLang="zh-CN" sz="2400" dirty="0"/>
              <a:t>J</a:t>
            </a:r>
            <a:r>
              <a:rPr lang="zh-CN" altLang="en-US" sz="2400" dirty="0"/>
              <a:t>是</a:t>
            </a:r>
            <a:r>
              <a:rPr lang="en-US" altLang="zh-CN" sz="2400" dirty="0"/>
              <a:t>1x12</a:t>
            </a:r>
            <a:r>
              <a:rPr lang="zh-CN" altLang="en-US" sz="2400" dirty="0"/>
              <a:t>的矩阵，叫做雅各比矩阵，</a:t>
            </a:r>
            <a:r>
              <a:rPr lang="en-US" altLang="zh-CN" sz="2400" dirty="0"/>
              <a:t>V</a:t>
            </a:r>
            <a:r>
              <a:rPr lang="zh-CN" altLang="en-US" sz="2400" dirty="0"/>
              <a:t>是</a:t>
            </a:r>
            <a:r>
              <a:rPr lang="en-US" altLang="zh-CN" sz="2400" dirty="0"/>
              <a:t>12x1</a:t>
            </a:r>
            <a:r>
              <a:rPr lang="zh-CN" altLang="en-US" sz="2400" dirty="0"/>
              <a:t>的速度向量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因为约束力不做功，所以有</a:t>
            </a:r>
            <a:r>
              <a:rPr lang="en-US" altLang="zh-CN" sz="2400" dirty="0" err="1"/>
              <a:t>FcV</a:t>
            </a:r>
            <a:r>
              <a:rPr lang="en-US" altLang="zh-CN" sz="2400" dirty="0"/>
              <a:t> = 0</a:t>
            </a:r>
            <a:r>
              <a:rPr lang="zh-CN" altLang="en-US" sz="2400" dirty="0"/>
              <a:t>，所以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27C1B0-65F5-4011-BC36-2FD031DA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44" y="2603500"/>
            <a:ext cx="2447925" cy="476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5E0E84-3D57-4742-8828-F99F0A50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40" y="2952750"/>
            <a:ext cx="1543050" cy="476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D22FBC-D3AE-4C4E-8B0A-50F9249FA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331" y="3963956"/>
            <a:ext cx="1800225" cy="1828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8A5779-092F-4F3C-A4D2-C4F8800BA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081" y="5994646"/>
            <a:ext cx="1527371" cy="5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0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574D-0D53-4DBB-9F1A-43B1F649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雅各比方法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A8C34E-A4A2-462A-BD45-2395A050D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363354"/>
                <a:ext cx="8825659" cy="425450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200" dirty="0"/>
                  <a:t>我们要给系统施加外力，引入速度变化，则有</a:t>
                </a:r>
                <a:br>
                  <a:rPr lang="en-US" altLang="zh-CN" sz="2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br>
                  <a:rPr lang="en-US" altLang="zh-CN" sz="22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𝐽𝑉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altLang="zh-CN" sz="22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altLang="zh-CN" sz="22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𝐽𝑉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altLang="zh-CN" sz="22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𝐽𝑉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l-GR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20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2200" dirty="0">
                    <a:ea typeface="Cambria Math" panose="02040503050406030204" pitchFamily="18" charset="0"/>
                  </a:rPr>
                  <a:t>我们可以得到</a:t>
                </a:r>
                <a:endParaRPr lang="en-US" altLang="zh-CN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𝐽𝑉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altLang="zh-CN" sz="2200" dirty="0">
                    <a:ea typeface="Cambria Math" panose="02040503050406030204" pitchFamily="18" charset="0"/>
                  </a:rPr>
                </a:br>
                <a:endParaRPr lang="en-US" altLang="zh-CN" sz="2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A8C34E-A4A2-462A-BD45-2395A050D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363354"/>
                <a:ext cx="8825659" cy="4254501"/>
              </a:xfrm>
              <a:blipFill>
                <a:blip r:embed="rId2"/>
                <a:stretch>
                  <a:fillRect l="-414" t="-1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29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BC90-1697-480B-94E8-2BB07F6E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雅各比方法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9AD3D-9F93-4551-8A20-7541D83D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顺序冲量处理器：一个系统可以有多个约束，这个时候一个一个计算，重复</a:t>
            </a:r>
            <a:r>
              <a:rPr lang="en-US" altLang="zh-CN" sz="2400" dirty="0"/>
              <a:t>N</a:t>
            </a:r>
            <a:r>
              <a:rPr lang="zh-CN" altLang="en-US" sz="2400" dirty="0"/>
              <a:t>次迭代，最后会收敛</a:t>
            </a:r>
          </a:p>
        </p:txBody>
      </p:sp>
    </p:spTree>
    <p:extLst>
      <p:ext uri="{BB962C8B-B14F-4D97-AF65-F5344CB8AC3E}">
        <p14:creationId xmlns:p14="http://schemas.microsoft.com/office/powerpoint/2010/main" val="10711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13F7-F508-4C23-9481-47D21D8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物理引擎介绍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9339-FC82-47EB-9925-D16620E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用法示例</a:t>
            </a:r>
            <a:endParaRPr lang="en-US" altLang="zh-CN" sz="2400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3A6DA5-2C85-406C-B684-5135808F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54" y="3090435"/>
            <a:ext cx="9404692" cy="36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39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69059-37A7-4DC2-9CD0-BCC67B40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7D642-96E4-456C-931C-BF580419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8008"/>
            <a:ext cx="8825659" cy="4432039"/>
          </a:xfrm>
        </p:spPr>
        <p:txBody>
          <a:bodyPr>
            <a:normAutofit/>
          </a:bodyPr>
          <a:lstStyle/>
          <a:p>
            <a:r>
              <a:rPr lang="zh-CN" altLang="en-US" dirty="0"/>
              <a:t>碰撞：</a:t>
            </a:r>
            <a:r>
              <a:rPr lang="en-US" altLang="zh-CN" dirty="0"/>
              <a:t>Collision</a:t>
            </a:r>
          </a:p>
          <a:p>
            <a:r>
              <a:rPr lang="zh-CN" altLang="en-US" dirty="0"/>
              <a:t>碰撞检测：</a:t>
            </a:r>
            <a:r>
              <a:rPr lang="en-US" altLang="zh-CN" dirty="0"/>
              <a:t>Collision Detection</a:t>
            </a:r>
          </a:p>
          <a:p>
            <a:r>
              <a:rPr lang="zh-CN" altLang="en-US" dirty="0"/>
              <a:t>处理碰撞：</a:t>
            </a:r>
            <a:r>
              <a:rPr lang="en-US" altLang="zh-CN" dirty="0"/>
              <a:t>Solve/Resolve Collision/Contact</a:t>
            </a:r>
          </a:p>
          <a:p>
            <a:r>
              <a:rPr lang="zh-CN" altLang="en-US" dirty="0"/>
              <a:t>约束：</a:t>
            </a:r>
            <a:r>
              <a:rPr lang="en-US" altLang="zh-CN" dirty="0"/>
              <a:t>Constraint</a:t>
            </a:r>
          </a:p>
          <a:p>
            <a:r>
              <a:rPr lang="zh-CN" altLang="en-US" dirty="0"/>
              <a:t>处理约束：</a:t>
            </a:r>
            <a:r>
              <a:rPr lang="en-US" altLang="zh-CN" dirty="0"/>
              <a:t>Solve/Resolve Constraint</a:t>
            </a:r>
          </a:p>
          <a:p>
            <a:r>
              <a:rPr lang="zh-CN" altLang="en-US" dirty="0"/>
              <a:t>动力学：</a:t>
            </a:r>
            <a:r>
              <a:rPr lang="en-US" altLang="zh-CN" dirty="0"/>
              <a:t>Dynamics</a:t>
            </a:r>
          </a:p>
          <a:p>
            <a:r>
              <a:rPr lang="zh-CN" altLang="en-US" dirty="0"/>
              <a:t>运动学：</a:t>
            </a:r>
            <a:r>
              <a:rPr lang="en-US" altLang="zh-CN" dirty="0"/>
              <a:t>Kinematics</a:t>
            </a:r>
          </a:p>
          <a:p>
            <a:r>
              <a:rPr lang="zh-CN" altLang="en-US" dirty="0"/>
              <a:t>接触点：</a:t>
            </a:r>
            <a:r>
              <a:rPr lang="en-US" altLang="zh-CN" dirty="0"/>
              <a:t>Manifold</a:t>
            </a:r>
            <a:r>
              <a:rPr lang="zh-CN" altLang="en-US" dirty="0"/>
              <a:t>，</a:t>
            </a:r>
            <a:r>
              <a:rPr lang="en-US" altLang="zh-CN" dirty="0"/>
              <a:t>Contact Point</a:t>
            </a:r>
          </a:p>
          <a:p>
            <a:r>
              <a:rPr lang="zh-CN" altLang="en-US" dirty="0"/>
              <a:t>处理穿透：</a:t>
            </a:r>
            <a:r>
              <a:rPr lang="en-US" altLang="zh-CN" dirty="0"/>
              <a:t>Solve/Resolve Penetration</a:t>
            </a:r>
          </a:p>
          <a:p>
            <a:r>
              <a:rPr lang="zh-CN" altLang="en-US" dirty="0"/>
              <a:t>宽阶段碰撞检测：</a:t>
            </a:r>
            <a:r>
              <a:rPr lang="en-US" altLang="zh-CN" dirty="0"/>
              <a:t>Broad Phase Collision Detection</a:t>
            </a:r>
          </a:p>
          <a:p>
            <a:r>
              <a:rPr lang="zh-CN" altLang="en-US" dirty="0"/>
              <a:t>窄阶段碰撞检测：</a:t>
            </a:r>
            <a:r>
              <a:rPr lang="en-US" altLang="zh-CN" dirty="0"/>
              <a:t>Narrow Phase Collision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362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69059-37A7-4DC2-9CD0-BCC67B40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7D642-96E4-456C-931C-BF580419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8008"/>
            <a:ext cx="8825659" cy="4432039"/>
          </a:xfrm>
        </p:spPr>
        <p:txBody>
          <a:bodyPr>
            <a:normAutofit/>
          </a:bodyPr>
          <a:lstStyle/>
          <a:p>
            <a:r>
              <a:rPr lang="zh-CN" altLang="en-US" dirty="0"/>
              <a:t>八叉树：</a:t>
            </a:r>
            <a:r>
              <a:rPr lang="en-US" altLang="zh-CN" dirty="0" err="1"/>
              <a:t>Octtree</a:t>
            </a:r>
            <a:endParaRPr lang="en-US" altLang="zh-CN" dirty="0"/>
          </a:p>
          <a:p>
            <a:r>
              <a:rPr lang="zh-CN" altLang="en-US" dirty="0"/>
              <a:t>二叉空间分割：</a:t>
            </a:r>
            <a:r>
              <a:rPr lang="en-US" altLang="zh-CN" dirty="0"/>
              <a:t>Binary Space Partitioning</a:t>
            </a:r>
          </a:p>
          <a:p>
            <a:r>
              <a:rPr lang="zh-CN" altLang="en-US" dirty="0"/>
              <a:t>包围体层级：</a:t>
            </a:r>
            <a:r>
              <a:rPr lang="en-US" altLang="zh-CN" dirty="0"/>
              <a:t>Bounding Volume Hierarchy</a:t>
            </a:r>
          </a:p>
          <a:p>
            <a:r>
              <a:rPr lang="zh-CN" altLang="en-US" dirty="0"/>
              <a:t>分离轴定理：</a:t>
            </a:r>
            <a:r>
              <a:rPr lang="en-US" altLang="zh-CN" dirty="0"/>
              <a:t>Separating Axis Theorem</a:t>
            </a:r>
          </a:p>
          <a:p>
            <a:r>
              <a:rPr lang="en-US" altLang="zh-CN" dirty="0"/>
              <a:t>GJK</a:t>
            </a:r>
            <a:r>
              <a:rPr lang="zh-CN" altLang="en-US" dirty="0"/>
              <a:t>算法：</a:t>
            </a:r>
            <a:r>
              <a:rPr lang="en-US" altLang="zh-CN" dirty="0"/>
              <a:t>  Gilbert–Johnson–Keerthi Distance Algorithm</a:t>
            </a:r>
          </a:p>
          <a:p>
            <a:r>
              <a:rPr lang="zh-CN" altLang="en-US" dirty="0"/>
              <a:t>单纯形：</a:t>
            </a:r>
            <a:r>
              <a:rPr lang="en-US" altLang="zh-CN" dirty="0"/>
              <a:t>Simplex</a:t>
            </a:r>
          </a:p>
          <a:p>
            <a:r>
              <a:rPr lang="zh-CN" altLang="en-US" dirty="0"/>
              <a:t>闵可夫斯基和：</a:t>
            </a:r>
            <a:r>
              <a:rPr lang="en-US" altLang="zh-CN" dirty="0" err="1"/>
              <a:t>Minkowski</a:t>
            </a:r>
            <a:r>
              <a:rPr lang="en-US" altLang="zh-CN" dirty="0"/>
              <a:t> Sum</a:t>
            </a:r>
          </a:p>
          <a:p>
            <a:r>
              <a:rPr lang="zh-CN" altLang="en-US" dirty="0"/>
              <a:t>顺序冲量处理器：</a:t>
            </a:r>
            <a:r>
              <a:rPr lang="en-US" altLang="zh-CN" dirty="0"/>
              <a:t>Sequential </a:t>
            </a:r>
            <a:r>
              <a:rPr lang="en-US" altLang="zh-CN"/>
              <a:t>Impulse Solver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7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E31D-4E91-4524-90D6-9D60232B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物理引擎介绍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38F7F-3F23-4A8D-B234-B81F21F0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99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物理引擎的用途</a:t>
            </a:r>
            <a:endParaRPr lang="en-US" altLang="zh-CN" sz="2400" dirty="0"/>
          </a:p>
          <a:p>
            <a:pPr lvl="1"/>
            <a:r>
              <a:rPr lang="zh-CN" altLang="en-US" sz="2000" dirty="0"/>
              <a:t>游戏：高实时，高效率</a:t>
            </a:r>
            <a:endParaRPr lang="en-US" altLang="zh-CN" sz="2000" dirty="0"/>
          </a:p>
          <a:p>
            <a:pPr lvl="1"/>
            <a:r>
              <a:rPr lang="zh-CN" altLang="en-US" sz="2000" dirty="0"/>
              <a:t>动画：真实</a:t>
            </a:r>
            <a:endParaRPr lang="en-US" altLang="zh-CN" sz="2000" dirty="0"/>
          </a:p>
          <a:p>
            <a:pPr lvl="1"/>
            <a:r>
              <a:rPr lang="zh-CN" altLang="en-US" sz="2000" dirty="0"/>
              <a:t>物理模拟：准确</a:t>
            </a:r>
            <a:endParaRPr lang="en-US" altLang="zh-CN" sz="2000" dirty="0"/>
          </a:p>
          <a:p>
            <a:r>
              <a:rPr lang="zh-CN" altLang="en-US" sz="2400" dirty="0"/>
              <a:t>市面上常见的物理引擎（很多很多）</a:t>
            </a:r>
            <a:endParaRPr lang="en-US" altLang="zh-CN" sz="2400" dirty="0"/>
          </a:p>
          <a:p>
            <a:pPr lvl="1"/>
            <a:r>
              <a:rPr lang="en-US" altLang="zh-CN" sz="2000" dirty="0"/>
              <a:t>PhysX</a:t>
            </a:r>
            <a:r>
              <a:rPr lang="zh-CN" altLang="en-US" sz="2000" dirty="0"/>
              <a:t>：</a:t>
            </a:r>
            <a:r>
              <a:rPr lang="en-US" altLang="zh-CN" sz="2000" dirty="0"/>
              <a:t>NVIDIA</a:t>
            </a:r>
            <a:r>
              <a:rPr lang="zh-CN" altLang="en-US" sz="2000" dirty="0"/>
              <a:t>的物理引擎，虚幻引擎和</a:t>
            </a:r>
            <a:r>
              <a:rPr lang="en-US" altLang="zh-CN" sz="2000" dirty="0"/>
              <a:t>Unity3D</a:t>
            </a:r>
            <a:r>
              <a:rPr lang="zh-CN" altLang="en-US" sz="2000" dirty="0"/>
              <a:t>也在使用，开源</a:t>
            </a:r>
            <a:endParaRPr lang="en-US" altLang="zh-CN" sz="2000" dirty="0"/>
          </a:p>
          <a:p>
            <a:pPr lvl="1"/>
            <a:r>
              <a:rPr lang="en-US" altLang="zh-CN" sz="2000" dirty="0"/>
              <a:t>Bullet</a:t>
            </a:r>
            <a:r>
              <a:rPr lang="zh-CN" altLang="en-US" sz="2000" dirty="0"/>
              <a:t> </a:t>
            </a:r>
            <a:r>
              <a:rPr lang="en-US" altLang="zh-CN" sz="2000" dirty="0"/>
              <a:t>Physics</a:t>
            </a:r>
            <a:r>
              <a:rPr lang="zh-CN" altLang="en-US" sz="2000" dirty="0"/>
              <a:t>：刚刚介绍的物理引擎，开源</a:t>
            </a:r>
            <a:endParaRPr lang="en-US" altLang="zh-CN" sz="2000" dirty="0"/>
          </a:p>
          <a:p>
            <a:pPr lvl="1"/>
            <a:r>
              <a:rPr lang="en-US" altLang="zh-CN" sz="2000" dirty="0"/>
              <a:t>Box2D</a:t>
            </a:r>
            <a:r>
              <a:rPr lang="zh-CN" altLang="en-US" sz="2000" dirty="0"/>
              <a:t>：开源</a:t>
            </a:r>
            <a:endParaRPr lang="en-US" altLang="zh-CN" sz="2000" dirty="0"/>
          </a:p>
          <a:p>
            <a:pPr lvl="1"/>
            <a:r>
              <a:rPr lang="en-US" altLang="zh-CN" sz="2000" dirty="0"/>
              <a:t>Havok</a:t>
            </a:r>
            <a:r>
              <a:rPr lang="zh-CN" altLang="en-US" sz="2000" dirty="0"/>
              <a:t>：私有协议</a:t>
            </a:r>
          </a:p>
        </p:txBody>
      </p:sp>
    </p:spTree>
    <p:extLst>
      <p:ext uri="{BB962C8B-B14F-4D97-AF65-F5344CB8AC3E}">
        <p14:creationId xmlns:p14="http://schemas.microsoft.com/office/powerpoint/2010/main" val="33797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DE17-574F-41E1-8D38-1B97AFA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D883-DA63-4591-8376-0AE230EC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239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物理引擎介绍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物理计算步骤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基础物理概念</a:t>
            </a:r>
            <a:endParaRPr lang="en-US" altLang="zh-CN" sz="2400" dirty="0"/>
          </a:p>
          <a:p>
            <a:r>
              <a:rPr lang="zh-CN" altLang="en-US" sz="2400" dirty="0"/>
              <a:t>碰撞算法</a:t>
            </a:r>
            <a:endParaRPr lang="en-US" altLang="zh-CN" sz="2400" dirty="0"/>
          </a:p>
          <a:p>
            <a:r>
              <a:rPr lang="zh-CN" altLang="en-US" sz="2400" dirty="0"/>
              <a:t>穿透处理与碰撞处理</a:t>
            </a:r>
            <a:endParaRPr lang="en-US" altLang="zh-CN" sz="2400" dirty="0"/>
          </a:p>
          <a:p>
            <a:r>
              <a:rPr lang="zh-CN" altLang="en-US" sz="2400" dirty="0"/>
              <a:t>约束处理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4286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537CB-F987-4F1F-989C-92858B92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物理引擎常见步骤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CAF93-88FB-4569-BC1E-540FBDD9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77" y="2603500"/>
            <a:ext cx="10510304" cy="4254500"/>
          </a:xfrm>
        </p:spPr>
        <p:txBody>
          <a:bodyPr>
            <a:normAutofit fontScale="92500"/>
          </a:bodyPr>
          <a:lstStyle/>
          <a:p>
            <a:r>
              <a:rPr lang="zh-CN" altLang="en-US" sz="2400" b="1" dirty="0"/>
              <a:t>动力学计算</a:t>
            </a:r>
            <a:r>
              <a:rPr lang="zh-CN" altLang="en-US" sz="2400" dirty="0"/>
              <a:t>：计算受力、受力矩、冲量，计算线速度、角速度，计算位置朝向</a:t>
            </a:r>
            <a:endParaRPr lang="en-US" altLang="zh-CN" sz="2400" dirty="0"/>
          </a:p>
          <a:p>
            <a:r>
              <a:rPr lang="zh-CN" altLang="en-US" sz="2400" b="1" dirty="0"/>
              <a:t>碰撞检测</a:t>
            </a:r>
            <a:r>
              <a:rPr lang="zh-CN" altLang="en-US" sz="2400" dirty="0"/>
              <a:t>：计算出所有发生重合的物体对（</a:t>
            </a:r>
            <a:r>
              <a:rPr lang="en-US" altLang="zh-CN" sz="2400" dirty="0"/>
              <a:t>vector&lt;pair&lt;Object, Object&gt;&gt;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b="1" dirty="0"/>
              <a:t>宽阶段碰撞检测</a:t>
            </a:r>
            <a:r>
              <a:rPr lang="zh-CN" altLang="en-US" sz="2000" dirty="0"/>
              <a:t>：使用快速的算法，筛选出可能碰撞的物体对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窄阶段碰撞检测</a:t>
            </a:r>
            <a:r>
              <a:rPr lang="zh-CN" altLang="en-US" sz="2000" dirty="0"/>
              <a:t>：使用精确算法算出发生重合的物体对</a:t>
            </a:r>
            <a:endParaRPr lang="en-US" altLang="zh-CN" sz="2000" dirty="0"/>
          </a:p>
          <a:p>
            <a:r>
              <a:rPr lang="zh-CN" altLang="en-US" sz="2400" b="1" dirty="0"/>
              <a:t>碰撞处理</a:t>
            </a:r>
            <a:r>
              <a:rPr lang="zh-CN" altLang="en-US" sz="2400" dirty="0"/>
              <a:t>：两个物体发生碰撞，他们会摩擦、反弹，改变速度</a:t>
            </a:r>
            <a:endParaRPr lang="en-US" altLang="zh-CN" sz="2400" dirty="0"/>
          </a:p>
          <a:p>
            <a:r>
              <a:rPr lang="zh-CN" altLang="en-US" sz="2400" b="1" dirty="0"/>
              <a:t>穿透处理</a:t>
            </a:r>
            <a:r>
              <a:rPr lang="zh-CN" altLang="en-US" sz="2400" dirty="0"/>
              <a:t>：现实中两个物体不会发生重合，所以要直接修改他们的位置，解除重合</a:t>
            </a:r>
            <a:endParaRPr lang="en-US" altLang="zh-CN" sz="2400" dirty="0"/>
          </a:p>
          <a:p>
            <a:r>
              <a:rPr lang="zh-CN" altLang="en-US" sz="2400" b="1" dirty="0"/>
              <a:t>约束处理</a:t>
            </a:r>
            <a:r>
              <a:rPr lang="zh-CN" altLang="en-US" sz="2400" dirty="0"/>
              <a:t>：物理引擎中可以对两个物体设置某种约束。我们在做物理计算时，要保证约束条件不被破坏</a:t>
            </a:r>
          </a:p>
        </p:txBody>
      </p:sp>
    </p:spTree>
    <p:extLst>
      <p:ext uri="{BB962C8B-B14F-4D97-AF65-F5344CB8AC3E}">
        <p14:creationId xmlns:p14="http://schemas.microsoft.com/office/powerpoint/2010/main" val="1756124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2349</Words>
  <Application>Microsoft Office PowerPoint</Application>
  <PresentationFormat>宽屏</PresentationFormat>
  <Paragraphs>293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Arial</vt:lpstr>
      <vt:lpstr>Cambria Math</vt:lpstr>
      <vt:lpstr>Century Gothic</vt:lpstr>
      <vt:lpstr>Wingdings 3</vt:lpstr>
      <vt:lpstr>离子会议室</vt:lpstr>
      <vt:lpstr>物理引擎基础简介</vt:lpstr>
      <vt:lpstr>大纲</vt:lpstr>
      <vt:lpstr>物理引擎介绍</vt:lpstr>
      <vt:lpstr>物理引擎介绍</vt:lpstr>
      <vt:lpstr>物理引擎介绍</vt:lpstr>
      <vt:lpstr>物理引擎介绍</vt:lpstr>
      <vt:lpstr>物理引擎介绍</vt:lpstr>
      <vt:lpstr>大纲</vt:lpstr>
      <vt:lpstr>物理引擎常见步骤</vt:lpstr>
      <vt:lpstr>常见 约束条件</vt:lpstr>
      <vt:lpstr>Bullet物理引擎管线</vt:lpstr>
      <vt:lpstr>大纲</vt:lpstr>
      <vt:lpstr>基础物理概念</vt:lpstr>
      <vt:lpstr>基础物理概念——旋转</vt:lpstr>
      <vt:lpstr>力矩</vt:lpstr>
      <vt:lpstr>力矩</vt:lpstr>
      <vt:lpstr>在代码中使用力矩</vt:lpstr>
      <vt:lpstr>转动惯量</vt:lpstr>
      <vt:lpstr>转动惯量</vt:lpstr>
      <vt:lpstr>转动惯量</vt:lpstr>
      <vt:lpstr>大纲</vt:lpstr>
      <vt:lpstr>碰撞检测算法</vt:lpstr>
      <vt:lpstr>碰撞检测算法</vt:lpstr>
      <vt:lpstr>宽阶段碰撞检测</vt:lpstr>
      <vt:lpstr>包围体层级（BVH）</vt:lpstr>
      <vt:lpstr>包围体层级（BVH）</vt:lpstr>
      <vt:lpstr>八叉树</vt:lpstr>
      <vt:lpstr>二叉空间分割（BSP）</vt:lpstr>
      <vt:lpstr>BSP的应用</vt:lpstr>
      <vt:lpstr>BSP的应用</vt:lpstr>
      <vt:lpstr>窄阶段碰撞检测</vt:lpstr>
      <vt:lpstr>分离轴定理（SAT）</vt:lpstr>
      <vt:lpstr>分离轴定理（SAT）</vt:lpstr>
      <vt:lpstr>分离轴定理（SAT）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GJK算法</vt:lpstr>
      <vt:lpstr>窄阶段 碰撞检测</vt:lpstr>
      <vt:lpstr>大纲</vt:lpstr>
      <vt:lpstr>穿透处理和碰撞处理</vt:lpstr>
      <vt:lpstr>穿透处理和碰撞处理</vt:lpstr>
      <vt:lpstr>大纲</vt:lpstr>
      <vt:lpstr>约束处理</vt:lpstr>
      <vt:lpstr>雅各比方法</vt:lpstr>
      <vt:lpstr>雅各比方法</vt:lpstr>
      <vt:lpstr>雅各比方法</vt:lpstr>
      <vt:lpstr>雅各比方法</vt:lpstr>
      <vt:lpstr>术语表</vt:lpstr>
      <vt:lpstr>术语表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物理引擎基础简介</dc:title>
  <dc:creator>zhaozongsheng</dc:creator>
  <cp:lastModifiedBy>zhaozongsheng</cp:lastModifiedBy>
  <cp:revision>43</cp:revision>
  <dcterms:created xsi:type="dcterms:W3CDTF">2019-12-13T02:24:42Z</dcterms:created>
  <dcterms:modified xsi:type="dcterms:W3CDTF">2019-12-16T02:48:44Z</dcterms:modified>
</cp:coreProperties>
</file>