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9" r:id="rId2"/>
    <p:sldId id="258" r:id="rId3"/>
    <p:sldId id="260" r:id="rId4"/>
    <p:sldId id="263" r:id="rId5"/>
    <p:sldId id="264" r:id="rId6"/>
    <p:sldId id="266" r:id="rId7"/>
    <p:sldId id="265" r:id="rId8"/>
    <p:sldId id="269" r:id="rId9"/>
    <p:sldId id="268" r:id="rId10"/>
    <p:sldId id="267" r:id="rId11"/>
    <p:sldId id="270" r:id="rId12"/>
    <p:sldId id="273" r:id="rId13"/>
    <p:sldId id="274" r:id="rId14"/>
    <p:sldId id="271" r:id="rId15"/>
    <p:sldId id="275" r:id="rId16"/>
    <p:sldId id="276" r:id="rId17"/>
    <p:sldId id="277" r:id="rId18"/>
    <p:sldId id="279" r:id="rId19"/>
    <p:sldId id="281" r:id="rId20"/>
    <p:sldId id="282"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orient="horz" pos="3158">
          <p15:clr>
            <a:srgbClr val="A4A3A4"/>
          </p15:clr>
        </p15:guide>
        <p15:guide id="3" pos="3931">
          <p15:clr>
            <a:srgbClr val="A4A3A4"/>
          </p15:clr>
        </p15:guide>
        <p15:guide id="4" pos="5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697"/>
    <a:srgbClr val="003A6C"/>
    <a:srgbClr val="003F78"/>
    <a:srgbClr val="595959"/>
    <a:srgbClr val="BFBFBF"/>
    <a:srgbClr val="1F4E79"/>
    <a:srgbClr val="003567"/>
    <a:srgbClr val="003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595" y="53"/>
      </p:cViewPr>
      <p:guideLst>
        <p:guide orient="horz" pos="2183"/>
        <p:guide orient="horz" pos="3158"/>
        <p:guide pos="3931"/>
        <p:guide pos="531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70397928-2725-4704-A908-933B1BA1383A}" type="datetimeFigureOut">
              <a:rPr lang="zh-CN" altLang="en-US"/>
              <a:t>2017/6/12</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35DDEB3-3250-4F33-B4AA-7CE981A33E52}" type="slidenum">
              <a:rPr lang="zh-CN" altLang="en-US"/>
              <a:t>‹#›</a:t>
            </a:fld>
            <a:endParaRPr lang="zh-CN" altLang="en-US"/>
          </a:p>
        </p:txBody>
      </p:sp>
    </p:spTree>
    <p:extLst>
      <p:ext uri="{BB962C8B-B14F-4D97-AF65-F5344CB8AC3E}">
        <p14:creationId xmlns:p14="http://schemas.microsoft.com/office/powerpoint/2010/main" val="333396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455E145F-DA98-4445-8B48-226D733ABC0E}" type="datetimeFigureOut">
              <a:rPr lang="zh-CN" altLang="en-US"/>
              <a:t>2017/6/12</a:t>
            </a:fld>
            <a:endParaRPr lang="zh-CN" altLang="en-US">
              <a:cs typeface="+mn-cs"/>
            </a:endParaRPr>
          </a:p>
        </p:txBody>
      </p:sp>
      <p:sp>
        <p:nvSpPr>
          <p:cNvPr id="2662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B8DECF49-93E9-4BC0-BC03-25E10A594174}" type="slidenum">
              <a:rPr lang="zh-CN" altLang="en-US"/>
              <a:t>‹#›</a:t>
            </a:fld>
            <a:endParaRPr lang="zh-CN" altLang="en-US"/>
          </a:p>
        </p:txBody>
      </p:sp>
    </p:spTree>
    <p:extLst>
      <p:ext uri="{BB962C8B-B14F-4D97-AF65-F5344CB8AC3E}">
        <p14:creationId xmlns:p14="http://schemas.microsoft.com/office/powerpoint/2010/main" val="140399229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2CC"/>
        </a:solidFill>
        <a:effectLst/>
      </p:bgPr>
    </p:bg>
    <p:spTree>
      <p:nvGrpSpPr>
        <p:cNvPr id="1" name=""/>
        <p:cNvGrpSpPr/>
        <p:nvPr/>
      </p:nvGrpSpPr>
      <p:grpSpPr>
        <a:xfrm>
          <a:off x="0" y="0"/>
          <a:ext cx="0" cy="0"/>
          <a:chOff x="0" y="0"/>
          <a:chExt cx="0" cy="0"/>
        </a:xfrm>
      </p:grpSpPr>
      <p:sp>
        <p:nvSpPr>
          <p:cNvPr id="28674" name="任意多边形 7"/>
          <p:cNvSpPr>
            <a:spLocks noChangeArrowheads="1"/>
          </p:cNvSpPr>
          <p:nvPr/>
        </p:nvSpPr>
        <p:spPr bwMode="auto">
          <a:xfrm>
            <a:off x="0" y="1855788"/>
            <a:ext cx="12192000" cy="5002212"/>
          </a:xfrm>
          <a:custGeom>
            <a:avLst/>
            <a:gdLst>
              <a:gd name="T0" fmla="*/ 0 w 12192000"/>
              <a:gd name="T1" fmla="*/ 0 h 5002306"/>
              <a:gd name="T2" fmla="*/ 64750 w 12192000"/>
              <a:gd name="T3" fmla="*/ 0 h 5002306"/>
              <a:gd name="T4" fmla="*/ 70790 w 12192000"/>
              <a:gd name="T5" fmla="*/ 2044 h 5002306"/>
              <a:gd name="T6" fmla="*/ 4533859 w 12192000"/>
              <a:gd name="T7" fmla="*/ 717432 h 5002306"/>
              <a:gd name="T8" fmla="*/ 5215437 w 12192000"/>
              <a:gd name="T9" fmla="*/ 745097 h 5002306"/>
              <a:gd name="T10" fmla="*/ 5226599 w 12192000"/>
              <a:gd name="T11" fmla="*/ 781054 h 5002306"/>
              <a:gd name="T12" fmla="*/ 6279776 w 12192000"/>
              <a:gd name="T13" fmla="*/ 1479121 h 5002306"/>
              <a:gd name="T14" fmla="*/ 7332954 w 12192000"/>
              <a:gd name="T15" fmla="*/ 781054 h 5002306"/>
              <a:gd name="T16" fmla="*/ 7348410 w 12192000"/>
              <a:gd name="T17" fmla="*/ 731265 h 5002306"/>
              <a:gd name="T18" fmla="*/ 7689244 w 12192000"/>
              <a:gd name="T19" fmla="*/ 717432 h 5002306"/>
              <a:gd name="T20" fmla="*/ 12152313 w 12192000"/>
              <a:gd name="T21" fmla="*/ 2044 h 5002306"/>
              <a:gd name="T22" fmla="*/ 12158353 w 12192000"/>
              <a:gd name="T23" fmla="*/ 0 h 5002306"/>
              <a:gd name="T24" fmla="*/ 12192000 w 12192000"/>
              <a:gd name="T25" fmla="*/ 0 h 5002306"/>
              <a:gd name="T26" fmla="*/ 12192000 w 12192000"/>
              <a:gd name="T27" fmla="*/ 5002118 h 5002306"/>
              <a:gd name="T28" fmla="*/ 0 w 12192000"/>
              <a:gd name="T29" fmla="*/ 5002118 h 5002306"/>
              <a:gd name="T30" fmla="*/ 0 w 12192000"/>
              <a:gd name="T31" fmla="*/ 0 h 5002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lnTo>
                  <a:pt x="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675" name="椭圆 3"/>
          <p:cNvGrpSpPr/>
          <p:nvPr/>
        </p:nvGrpSpPr>
        <p:grpSpPr bwMode="auto">
          <a:xfrm>
            <a:off x="5194300" y="1152525"/>
            <a:ext cx="2193925" cy="2193925"/>
            <a:chOff x="0" y="0"/>
            <a:chExt cx="1382" cy="1382"/>
          </a:xfrm>
        </p:grpSpPr>
        <p:pic>
          <p:nvPicPr>
            <p:cNvPr id="28683" name="椭圆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2"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5"/>
            <p:cNvSpPr txBox="1">
              <a:spLocks noChangeArrowheads="1"/>
            </p:cNvSpPr>
            <p:nvPr/>
          </p:nvSpPr>
          <p:spPr bwMode="auto">
            <a:xfrm>
              <a:off x="227" y="203"/>
              <a:ext cx="928"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8676" name="文本框 8"/>
          <p:cNvSpPr txBox="1">
            <a:spLocks noChangeArrowheads="1"/>
          </p:cNvSpPr>
          <p:nvPr/>
        </p:nvSpPr>
        <p:spPr bwMode="auto">
          <a:xfrm>
            <a:off x="1560513" y="3413125"/>
            <a:ext cx="9461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4800" dirty="0">
                <a:solidFill>
                  <a:srgbClr val="003F78"/>
                </a:solidFill>
                <a:latin typeface="微软雅黑" panose="020B0503020204020204" pitchFamily="34" charset="-122"/>
                <a:ea typeface="微软雅黑" panose="020B0503020204020204" pitchFamily="34" charset="-122"/>
              </a:rPr>
              <a:t>基于</a:t>
            </a:r>
            <a:r>
              <a:rPr lang="en-US" altLang="zh-CN" sz="4800" dirty="0" err="1">
                <a:solidFill>
                  <a:srgbClr val="003F78"/>
                </a:solidFill>
                <a:latin typeface="微软雅黑" panose="020B0503020204020204" pitchFamily="34" charset="-122"/>
                <a:ea typeface="微软雅黑" panose="020B0503020204020204" pitchFamily="34" charset="-122"/>
              </a:rPr>
              <a:t>Hadoop</a:t>
            </a:r>
            <a:r>
              <a:rPr lang="zh-CN" altLang="zh-CN" sz="4800" dirty="0">
                <a:solidFill>
                  <a:srgbClr val="003F78"/>
                </a:solidFill>
                <a:latin typeface="微软雅黑" panose="020B0503020204020204" pitchFamily="34" charset="-122"/>
                <a:ea typeface="微软雅黑" panose="020B0503020204020204" pitchFamily="34" charset="-122"/>
              </a:rPr>
              <a:t>的个性化书籍推荐系统的设计与</a:t>
            </a:r>
            <a:r>
              <a:rPr lang="zh-CN" altLang="zh-CN" sz="4800" dirty="0" smtClean="0">
                <a:solidFill>
                  <a:srgbClr val="003F78"/>
                </a:solidFill>
                <a:latin typeface="微软雅黑" panose="020B0503020204020204" pitchFamily="34" charset="-122"/>
                <a:ea typeface="微软雅黑" panose="020B0503020204020204" pitchFamily="34" charset="-122"/>
              </a:rPr>
              <a:t>实现</a:t>
            </a:r>
            <a:endParaRPr lang="zh-CN" altLang="en-US" sz="4800" dirty="0">
              <a:solidFill>
                <a:srgbClr val="003F78"/>
              </a:solidFill>
              <a:latin typeface="微软雅黑" panose="020B0503020204020204" pitchFamily="34" charset="-122"/>
              <a:ea typeface="微软雅黑" panose="020B0503020204020204" pitchFamily="34" charset="-122"/>
            </a:endParaRPr>
          </a:p>
        </p:txBody>
      </p:sp>
      <p:sp>
        <p:nvSpPr>
          <p:cNvPr id="28678" name="文本框 10"/>
          <p:cNvSpPr txBox="1">
            <a:spLocks noChangeArrowheads="1"/>
          </p:cNvSpPr>
          <p:nvPr/>
        </p:nvSpPr>
        <p:spPr bwMode="auto">
          <a:xfrm>
            <a:off x="5221116" y="5302764"/>
            <a:ext cx="2727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003F78"/>
                </a:solidFill>
                <a:latin typeface="微软雅黑" panose="020B0503020204020204" pitchFamily="34" charset="-122"/>
                <a:ea typeface="微软雅黑" panose="020B0503020204020204" pitchFamily="34" charset="-122"/>
              </a:rPr>
              <a:t>答辩人</a:t>
            </a:r>
            <a:r>
              <a:rPr lang="zh-CN" altLang="en-US" dirty="0" smtClean="0">
                <a:solidFill>
                  <a:srgbClr val="003F78"/>
                </a:solidFill>
                <a:latin typeface="微软雅黑" panose="020B0503020204020204" pitchFamily="34" charset="-122"/>
                <a:ea typeface="微软雅黑" panose="020B0503020204020204" pitchFamily="34" charset="-122"/>
              </a:rPr>
              <a:t>： 毛烨辉</a:t>
            </a:r>
            <a:endParaRPr lang="zh-CN" altLang="en-US" dirty="0">
              <a:solidFill>
                <a:srgbClr val="003F78"/>
              </a:solidFill>
              <a:latin typeface="微软雅黑" panose="020B0503020204020204" pitchFamily="34" charset="-122"/>
              <a:ea typeface="微软雅黑" panose="020B0503020204020204" pitchFamily="34" charset="-122"/>
            </a:endParaRPr>
          </a:p>
        </p:txBody>
      </p:sp>
      <p:sp>
        <p:nvSpPr>
          <p:cNvPr id="28679" name="文本框 12"/>
          <p:cNvSpPr txBox="1">
            <a:spLocks noChangeArrowheads="1"/>
          </p:cNvSpPr>
          <p:nvPr/>
        </p:nvSpPr>
        <p:spPr bwMode="auto">
          <a:xfrm>
            <a:off x="5194300" y="5757380"/>
            <a:ext cx="224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003F78"/>
                </a:solidFill>
                <a:latin typeface="微软雅黑" panose="020B0503020204020204" pitchFamily="34" charset="-122"/>
                <a:ea typeface="微软雅黑" panose="020B0503020204020204" pitchFamily="34" charset="-122"/>
              </a:rPr>
              <a:t>指导老师</a:t>
            </a:r>
            <a:r>
              <a:rPr lang="zh-CN" altLang="en-US" dirty="0" smtClean="0">
                <a:solidFill>
                  <a:srgbClr val="003F78"/>
                </a:solidFill>
                <a:latin typeface="微软雅黑" panose="020B0503020204020204" pitchFamily="34" charset="-122"/>
                <a:ea typeface="微软雅黑" panose="020B0503020204020204" pitchFamily="34" charset="-122"/>
              </a:rPr>
              <a:t>：张秋余</a:t>
            </a:r>
            <a:endParaRPr lang="zh-CN" altLang="en-US" dirty="0">
              <a:solidFill>
                <a:srgbClr val="003F7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981" y="1119076"/>
            <a:ext cx="2140025" cy="21400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596499" y="500245"/>
            <a:ext cx="3960300" cy="5839401"/>
          </a:xfrm>
          <a:prstGeom prst="rect">
            <a:avLst/>
          </a:prstGeom>
        </p:spPr>
      </p:pic>
      <p:sp>
        <p:nvSpPr>
          <p:cNvPr id="23" name="文本框 1"/>
          <p:cNvSpPr txBox="1">
            <a:spLocks noChangeArrowheads="1"/>
          </p:cNvSpPr>
          <p:nvPr/>
        </p:nvSpPr>
        <p:spPr bwMode="auto">
          <a:xfrm>
            <a:off x="931863" y="676275"/>
            <a:ext cx="4117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用例图</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24" name="直接连接符 2"/>
          <p:cNvCxnSpPr>
            <a:cxnSpLocks noChangeShapeType="1"/>
          </p:cNvCxnSpPr>
          <p:nvPr/>
        </p:nvCxnSpPr>
        <p:spPr bwMode="auto">
          <a:xfrm>
            <a:off x="1041400" y="1322388"/>
            <a:ext cx="4008438"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25" name="文本框 3"/>
          <p:cNvSpPr txBox="1">
            <a:spLocks noChangeArrowheads="1"/>
          </p:cNvSpPr>
          <p:nvPr/>
        </p:nvSpPr>
        <p:spPr bwMode="auto">
          <a:xfrm>
            <a:off x="957264" y="1446213"/>
            <a:ext cx="437522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457200" eaLnBrk="1" hangingPunct="1"/>
            <a:r>
              <a:rPr lang="zh-CN" altLang="en-US" sz="2000" dirty="0">
                <a:solidFill>
                  <a:srgbClr val="D9D9D9"/>
                </a:solidFill>
                <a:latin typeface="微软雅黑" panose="020B0503020204020204" pitchFamily="34" charset="-122"/>
                <a:ea typeface="微软雅黑" panose="020B0503020204020204" pitchFamily="34" charset="-122"/>
              </a:rPr>
              <a:t>用例图是指由参与者（</a:t>
            </a:r>
            <a:r>
              <a:rPr lang="en-US" altLang="zh-CN" sz="2000" dirty="0">
                <a:solidFill>
                  <a:srgbClr val="D9D9D9"/>
                </a:solidFill>
                <a:latin typeface="微软雅黑" panose="020B0503020204020204" pitchFamily="34" charset="-122"/>
                <a:ea typeface="微软雅黑" panose="020B0503020204020204" pitchFamily="34" charset="-122"/>
              </a:rPr>
              <a:t>Actor</a:t>
            </a:r>
            <a:r>
              <a:rPr lang="zh-CN" altLang="en-US" sz="2000" dirty="0">
                <a:solidFill>
                  <a:srgbClr val="D9D9D9"/>
                </a:solidFill>
                <a:latin typeface="微软雅黑" panose="020B0503020204020204" pitchFamily="34" charset="-122"/>
                <a:ea typeface="微软雅黑" panose="020B0503020204020204" pitchFamily="34" charset="-122"/>
              </a:rPr>
              <a:t>）、用例（</a:t>
            </a:r>
            <a:r>
              <a:rPr lang="en-US" altLang="zh-CN" sz="2000" dirty="0">
                <a:solidFill>
                  <a:srgbClr val="D9D9D9"/>
                </a:solidFill>
                <a:latin typeface="微软雅黑" panose="020B0503020204020204" pitchFamily="34" charset="-122"/>
                <a:ea typeface="微软雅黑" panose="020B0503020204020204" pitchFamily="34" charset="-122"/>
              </a:rPr>
              <a:t>Use Case</a:t>
            </a:r>
            <a:r>
              <a:rPr lang="zh-CN" altLang="en-US" sz="2000" dirty="0">
                <a:solidFill>
                  <a:srgbClr val="D9D9D9"/>
                </a:solidFill>
                <a:latin typeface="微软雅黑" panose="020B0503020204020204" pitchFamily="34" charset="-122"/>
                <a:ea typeface="微软雅黑" panose="020B0503020204020204" pitchFamily="34" charset="-122"/>
              </a:rPr>
              <a:t>），边界以及它们之间的关系构成的用于描述系统功能的视图。用例图（</a:t>
            </a:r>
            <a:r>
              <a:rPr lang="en-US" altLang="zh-CN" sz="2000" dirty="0">
                <a:solidFill>
                  <a:srgbClr val="D9D9D9"/>
                </a:solidFill>
                <a:latin typeface="微软雅黑" panose="020B0503020204020204" pitchFamily="34" charset="-122"/>
                <a:ea typeface="微软雅黑" panose="020B0503020204020204" pitchFamily="34" charset="-122"/>
              </a:rPr>
              <a:t>User Case</a:t>
            </a:r>
            <a:r>
              <a:rPr lang="zh-CN" altLang="en-US" sz="2000" dirty="0">
                <a:solidFill>
                  <a:srgbClr val="D9D9D9"/>
                </a:solidFill>
                <a:latin typeface="微软雅黑" panose="020B0503020204020204" pitchFamily="34" charset="-122"/>
                <a:ea typeface="微软雅黑" panose="020B0503020204020204" pitchFamily="34" charset="-122"/>
              </a:rPr>
              <a:t>）是外部用户（被称为参与者）所能观察到的系统功能的模型图。用例图呈现了一些参与者，一些用例，以及它们之间的关系，主要用于对系统、子系统或类的功能行为进行建模</a:t>
            </a:r>
            <a:r>
              <a:rPr lang="zh-CN" altLang="en-US" sz="2000" dirty="0" smtClean="0">
                <a:solidFill>
                  <a:srgbClr val="D9D9D9"/>
                </a:solidFill>
                <a:latin typeface="微软雅黑" panose="020B0503020204020204" pitchFamily="34" charset="-122"/>
                <a:ea typeface="微软雅黑" panose="020B0503020204020204" pitchFamily="34" charset="-122"/>
              </a:rPr>
              <a:t>。</a:t>
            </a:r>
            <a:endParaRPr lang="zh-CN" altLang="zh-CN" sz="2000" dirty="0">
              <a:solidFill>
                <a:srgbClr val="D9D9D9"/>
              </a:solidFill>
              <a:latin typeface="微软雅黑" panose="020B0503020204020204" pitchFamily="34" charset="-122"/>
              <a:ea typeface="微软雅黑" panose="020B0503020204020204" pitchFamily="34" charset="-122"/>
            </a:endParaRPr>
          </a:p>
        </p:txBody>
      </p:sp>
      <p:sp>
        <p:nvSpPr>
          <p:cNvPr id="26" name="椭圆 4"/>
          <p:cNvSpPr>
            <a:spLocks noChangeArrowheads="1"/>
          </p:cNvSpPr>
          <p:nvPr/>
        </p:nvSpPr>
        <p:spPr bwMode="auto">
          <a:xfrm>
            <a:off x="4972050" y="1293813"/>
            <a:ext cx="77788" cy="76200"/>
          </a:xfrm>
          <a:prstGeom prst="ellipse">
            <a:avLst/>
          </a:prstGeom>
          <a:solidFill>
            <a:srgbClr val="15567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数据库设计</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8915" name="椭圆 4"/>
          <p:cNvGrpSpPr/>
          <p:nvPr/>
        </p:nvGrpSpPr>
        <p:grpSpPr bwMode="auto">
          <a:xfrm>
            <a:off x="5505450" y="1809750"/>
            <a:ext cx="1535113" cy="1536700"/>
            <a:chOff x="0" y="0"/>
            <a:chExt cx="967" cy="968"/>
          </a:xfrm>
        </p:grpSpPr>
        <p:pic>
          <p:nvPicPr>
            <p:cNvPr id="3892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3</a:t>
            </a:r>
            <a:endParaRPr lang="zh-CN" altLang="en-US" sz="5400">
              <a:solidFill>
                <a:srgbClr val="003F78"/>
              </a:solidFill>
              <a:latin typeface="Impact" panose="020B0806030902050204" pitchFamily="34" charset="0"/>
            </a:endParaRPr>
          </a:p>
        </p:txBody>
      </p:sp>
      <p:sp>
        <p:nvSpPr>
          <p:cNvPr id="3891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p:cNvSpPr txBox="1">
            <a:spLocks noChangeArrowheads="1"/>
          </p:cNvSpPr>
          <p:nvPr/>
        </p:nvSpPr>
        <p:spPr bwMode="auto">
          <a:xfrm>
            <a:off x="930244" y="676275"/>
            <a:ext cx="569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rgbClr val="F2F2F2"/>
                </a:solidFill>
                <a:latin typeface="微软雅黑" panose="020B0503020204020204" pitchFamily="34" charset="-122"/>
                <a:ea typeface="微软雅黑" panose="020B0503020204020204" pitchFamily="34" charset="-122"/>
              </a:rPr>
              <a:t>E-R</a:t>
            </a:r>
            <a:r>
              <a:rPr lang="zh-CN" altLang="en-US" sz="3200" dirty="0" smtClean="0">
                <a:solidFill>
                  <a:srgbClr val="F2F2F2"/>
                </a:solidFill>
                <a:latin typeface="微软雅黑" panose="020B0503020204020204" pitchFamily="34" charset="-122"/>
                <a:ea typeface="微软雅黑" panose="020B0503020204020204" pitchFamily="34" charset="-122"/>
              </a:rPr>
              <a:t>图</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39939"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2" name="图片 1"/>
          <p:cNvPicPr>
            <a:picLocks noChangeAspect="1"/>
          </p:cNvPicPr>
          <p:nvPr/>
        </p:nvPicPr>
        <p:blipFill>
          <a:blip r:embed="rId2"/>
          <a:stretch>
            <a:fillRect/>
          </a:stretch>
        </p:blipFill>
        <p:spPr>
          <a:xfrm>
            <a:off x="2563465" y="1425576"/>
            <a:ext cx="7368186" cy="516528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85251" y="1227678"/>
            <a:ext cx="11188209" cy="5088985"/>
          </a:xfrm>
          <a:prstGeom prst="rect">
            <a:avLst/>
          </a:prstGeom>
        </p:spPr>
      </p:pic>
      <p:sp>
        <p:nvSpPr>
          <p:cNvPr id="128" name="文本框 1"/>
          <p:cNvSpPr txBox="1">
            <a:spLocks noChangeArrowheads="1"/>
          </p:cNvSpPr>
          <p:nvPr/>
        </p:nvSpPr>
        <p:spPr bwMode="auto">
          <a:xfrm>
            <a:off x="604319" y="477099"/>
            <a:ext cx="569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dirty="0">
                <a:solidFill>
                  <a:srgbClr val="F2F2F2"/>
                </a:solidFill>
                <a:latin typeface="微软雅黑" panose="020B0503020204020204" pitchFamily="34" charset="-122"/>
                <a:ea typeface="微软雅黑" panose="020B0503020204020204" pitchFamily="34" charset="-122"/>
              </a:rPr>
              <a:t>数据库模型</a:t>
            </a:r>
            <a:r>
              <a:rPr lang="zh-CN" altLang="zh-CN" sz="3200" dirty="0" smtClean="0">
                <a:solidFill>
                  <a:srgbClr val="F2F2F2"/>
                </a:solidFill>
                <a:latin typeface="微软雅黑" panose="020B0503020204020204" pitchFamily="34" charset="-122"/>
                <a:ea typeface="微软雅黑" panose="020B0503020204020204" pitchFamily="34" charset="-122"/>
              </a:rPr>
              <a:t>图</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129" name="直接连接符 2"/>
          <p:cNvCxnSpPr>
            <a:cxnSpLocks noChangeShapeType="1"/>
          </p:cNvCxnSpPr>
          <p:nvPr/>
        </p:nvCxnSpPr>
        <p:spPr bwMode="auto">
          <a:xfrm>
            <a:off x="469413" y="1143849"/>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824681" y="1081544"/>
            <a:ext cx="7063335" cy="5411004"/>
          </a:xfrm>
          <a:prstGeom prst="rect">
            <a:avLst/>
          </a:prstGeom>
        </p:spPr>
      </p:pic>
      <p:sp>
        <p:nvSpPr>
          <p:cNvPr id="38" name="文本框 1"/>
          <p:cNvSpPr txBox="1">
            <a:spLocks noChangeArrowheads="1"/>
          </p:cNvSpPr>
          <p:nvPr/>
        </p:nvSpPr>
        <p:spPr bwMode="auto">
          <a:xfrm>
            <a:off x="848763" y="332243"/>
            <a:ext cx="569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数据流图</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39" name="直接连接符 2"/>
          <p:cNvCxnSpPr>
            <a:cxnSpLocks noChangeShapeType="1"/>
          </p:cNvCxnSpPr>
          <p:nvPr/>
        </p:nvCxnSpPr>
        <p:spPr bwMode="auto">
          <a:xfrm>
            <a:off x="713857" y="998993"/>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协同过滤</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4035" name="椭圆 4"/>
          <p:cNvGrpSpPr/>
          <p:nvPr/>
        </p:nvGrpSpPr>
        <p:grpSpPr bwMode="auto">
          <a:xfrm>
            <a:off x="5505450" y="1809750"/>
            <a:ext cx="1535113" cy="1536700"/>
            <a:chOff x="0" y="0"/>
            <a:chExt cx="967" cy="968"/>
          </a:xfrm>
        </p:grpSpPr>
        <p:pic>
          <p:nvPicPr>
            <p:cNvPr id="4404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403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4</a:t>
            </a:r>
            <a:endParaRPr lang="zh-CN" altLang="en-US" sz="5400">
              <a:solidFill>
                <a:srgbClr val="003F78"/>
              </a:solidFill>
              <a:latin typeface="Impact" panose="020B0806030902050204" pitchFamily="34" charset="0"/>
            </a:endParaRPr>
          </a:p>
        </p:txBody>
      </p:sp>
      <p:sp>
        <p:nvSpPr>
          <p:cNvPr id="4403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3"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6" name="文本框 11"/>
          <p:cNvSpPr txBox="1">
            <a:spLocks noChangeArrowheads="1"/>
          </p:cNvSpPr>
          <p:nvPr/>
        </p:nvSpPr>
        <p:spPr bwMode="auto">
          <a:xfrm>
            <a:off x="316558" y="847725"/>
            <a:ext cx="6597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3600" dirty="0">
                <a:solidFill>
                  <a:schemeClr val="bg1"/>
                </a:solidFill>
                <a:latin typeface="微软雅黑" panose="020B0503020204020204" pitchFamily="34" charset="-122"/>
                <a:ea typeface="微软雅黑" panose="020B0503020204020204" pitchFamily="34" charset="-122"/>
              </a:rPr>
              <a:t>协同</a:t>
            </a:r>
            <a:r>
              <a:rPr lang="zh-CN" altLang="zh-CN" sz="3600" dirty="0" smtClean="0">
                <a:solidFill>
                  <a:schemeClr val="bg1"/>
                </a:solidFill>
                <a:latin typeface="微软雅黑" panose="020B0503020204020204" pitchFamily="34" charset="-122"/>
                <a:ea typeface="微软雅黑" panose="020B0503020204020204" pitchFamily="34" charset="-122"/>
              </a:rPr>
              <a:t>过滤</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5067" name="矩形 12"/>
          <p:cNvSpPr>
            <a:spLocks noChangeArrowheads="1"/>
          </p:cNvSpPr>
          <p:nvPr/>
        </p:nvSpPr>
        <p:spPr bwMode="auto">
          <a:xfrm>
            <a:off x="1292241" y="2205038"/>
            <a:ext cx="8523287" cy="304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457200" algn="just" eaLnBrk="1" hangingPunct="1">
              <a:lnSpc>
                <a:spcPts val="2300"/>
              </a:lnSpc>
            </a:pPr>
            <a:r>
              <a:rPr lang="zh-CN" altLang="zh-CN" sz="2000" dirty="0">
                <a:solidFill>
                  <a:schemeClr val="bg1"/>
                </a:solidFill>
                <a:latin typeface="微软雅黑" panose="020B0503020204020204" pitchFamily="34" charset="-122"/>
                <a:ea typeface="微软雅黑" panose="020B0503020204020204" pitchFamily="34" charset="-122"/>
              </a:rPr>
              <a:t>协同过滤（</a:t>
            </a:r>
            <a:r>
              <a:rPr lang="en-US" altLang="zh-CN" sz="2000" dirty="0">
                <a:solidFill>
                  <a:schemeClr val="bg1"/>
                </a:solidFill>
                <a:latin typeface="微软雅黑" panose="020B0503020204020204" pitchFamily="34" charset="-122"/>
                <a:ea typeface="微软雅黑" panose="020B0503020204020204" pitchFamily="34" charset="-122"/>
              </a:rPr>
              <a:t>collaborative filtering)</a:t>
            </a:r>
            <a:r>
              <a:rPr lang="zh-CN" altLang="zh-CN" sz="2000" dirty="0">
                <a:solidFill>
                  <a:schemeClr val="bg1"/>
                </a:solidFill>
                <a:latin typeface="微软雅黑" panose="020B0503020204020204" pitchFamily="34" charset="-122"/>
                <a:ea typeface="微软雅黑" panose="020B0503020204020204" pitchFamily="34" charset="-122"/>
              </a:rPr>
              <a:t>又称为社会过滤，有</a:t>
            </a:r>
            <a:r>
              <a:rPr lang="en-US" altLang="zh-CN" sz="2000" dirty="0" err="1">
                <a:solidFill>
                  <a:schemeClr val="bg1"/>
                </a:solidFill>
                <a:latin typeface="微软雅黑" panose="020B0503020204020204" pitchFamily="34" charset="-122"/>
                <a:ea typeface="微软雅黑" panose="020B0503020204020204" pitchFamily="34" charset="-122"/>
              </a:rPr>
              <a:t>Godberg</a:t>
            </a:r>
            <a:r>
              <a:rPr lang="zh-CN" altLang="zh-CN" sz="2000" dirty="0">
                <a:solidFill>
                  <a:schemeClr val="bg1"/>
                </a:solidFill>
                <a:latin typeface="微软雅黑" panose="020B0503020204020204" pitchFamily="34" charset="-122"/>
                <a:ea typeface="微软雅黑" panose="020B0503020204020204" pitchFamily="34" charset="-122"/>
              </a:rPr>
              <a:t>等研究人员与</a:t>
            </a:r>
            <a:r>
              <a:rPr lang="en-US" altLang="zh-CN" sz="2000" dirty="0">
                <a:solidFill>
                  <a:schemeClr val="bg1"/>
                </a:solidFill>
                <a:latin typeface="微软雅黑" panose="020B0503020204020204" pitchFamily="34" charset="-122"/>
                <a:ea typeface="微软雅黑" panose="020B0503020204020204" pitchFamily="34" charset="-122"/>
              </a:rPr>
              <a:t>1992</a:t>
            </a:r>
            <a:r>
              <a:rPr lang="zh-CN" altLang="zh-CN" sz="2000" dirty="0">
                <a:solidFill>
                  <a:schemeClr val="bg1"/>
                </a:solidFill>
                <a:latin typeface="微软雅黑" panose="020B0503020204020204" pitchFamily="34" charset="-122"/>
                <a:ea typeface="微软雅黑" panose="020B0503020204020204" pitchFamily="34" charset="-122"/>
              </a:rPr>
              <a:t>年提出，是目前最广泛的推荐技术。与基于内容过滤的推荐方法不同，协同过滤的基本思想是计算用户间偏好的相似度，在用户群中寻找目标用户的相似用户，在相似用户的基础上自动地为目标用户进行信息资源的推荐和预测，即它基于这里的假设：如果用户对一些资源（项目）的评分比较相似，则他们对其他资源（项目）的评分也会比较相似。因此，协同过滤推荐方法针对某类信息资源，首先找出品味和偏好相似的用户，形成用户群；通过分析该群体用户的共同兴趣和对资源的评分，在此基础上对目标用户产生相关的推荐。协同过滤推荐方法的思想非常直观，并且从日常生活中可以找出它所蕴含的道理</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1"/>
          <p:cNvSpPr txBox="1">
            <a:spLocks noChangeArrowheads="1"/>
          </p:cNvSpPr>
          <p:nvPr/>
        </p:nvSpPr>
        <p:spPr bwMode="auto">
          <a:xfrm>
            <a:off x="316558" y="847725"/>
            <a:ext cx="6597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3600" dirty="0">
                <a:solidFill>
                  <a:schemeClr val="bg1"/>
                </a:solidFill>
                <a:latin typeface="微软雅黑" panose="020B0503020204020204" pitchFamily="34" charset="-122"/>
                <a:ea typeface="微软雅黑" panose="020B0503020204020204" pitchFamily="34" charset="-122"/>
              </a:rPr>
              <a:t>算法的</a:t>
            </a:r>
            <a:r>
              <a:rPr lang="zh-CN" altLang="zh-CN" sz="3600" dirty="0" smtClean="0">
                <a:solidFill>
                  <a:schemeClr val="bg1"/>
                </a:solidFill>
                <a:latin typeface="微软雅黑" panose="020B0503020204020204" pitchFamily="34" charset="-122"/>
                <a:ea typeface="微软雅黑" panose="020B0503020204020204" pitchFamily="34" charset="-122"/>
              </a:rPr>
              <a:t>流程</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25" name="矩形 12"/>
          <p:cNvSpPr>
            <a:spLocks noChangeArrowheads="1"/>
          </p:cNvSpPr>
          <p:nvPr/>
        </p:nvSpPr>
        <p:spPr bwMode="auto">
          <a:xfrm>
            <a:off x="1292241" y="2205038"/>
            <a:ext cx="8523287" cy="304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457200" algn="just" eaLnBrk="1" hangingPunct="1">
              <a:lnSpc>
                <a:spcPts val="2300"/>
              </a:lnSpc>
            </a:pPr>
            <a:r>
              <a:rPr lang="zh-CN" altLang="zh-CN" sz="2000" dirty="0">
                <a:solidFill>
                  <a:schemeClr val="bg1"/>
                </a:solidFill>
                <a:latin typeface="微软雅黑" panose="020B0503020204020204" pitchFamily="34" charset="-122"/>
                <a:ea typeface="微软雅黑" panose="020B0503020204020204" pitchFamily="34" charset="-122"/>
              </a:rPr>
              <a:t>传统的信息协同过滤推荐系统用</a:t>
            </a:r>
            <a:r>
              <a:rPr lang="en-US" altLang="zh-CN" sz="2000" dirty="0">
                <a:solidFill>
                  <a:schemeClr val="bg1"/>
                </a:solidFill>
                <a:latin typeface="微软雅黑" panose="020B0503020204020204" pitchFamily="34" charset="-122"/>
                <a:ea typeface="微软雅黑" panose="020B0503020204020204" pitchFamily="34" charset="-122"/>
              </a:rPr>
              <a:t>User</a:t>
            </a:r>
            <a:r>
              <a:rPr lang="zh-CN" altLang="zh-CN" sz="2000" dirty="0">
                <a:solidFill>
                  <a:schemeClr val="bg1"/>
                </a:solidFill>
                <a:latin typeface="微软雅黑" panose="020B0503020204020204" pitchFamily="34" charset="-122"/>
                <a:ea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rPr>
              <a:t>Item</a:t>
            </a:r>
            <a:r>
              <a:rPr lang="zh-CN" altLang="zh-CN" sz="2000" dirty="0">
                <a:solidFill>
                  <a:schemeClr val="bg1"/>
                </a:solidFill>
                <a:latin typeface="微软雅黑" panose="020B0503020204020204" pitchFamily="34" charset="-122"/>
                <a:ea typeface="微软雅黑" panose="020B0503020204020204" pitchFamily="34" charset="-122"/>
              </a:rPr>
              <a:t>来处理推荐事务。</a:t>
            </a:r>
            <a:r>
              <a:rPr lang="en-US" altLang="zh-CN" sz="2000" dirty="0">
                <a:solidFill>
                  <a:schemeClr val="bg1"/>
                </a:solidFill>
                <a:latin typeface="微软雅黑" panose="020B0503020204020204" pitchFamily="34" charset="-122"/>
                <a:ea typeface="微软雅黑" panose="020B0503020204020204" pitchFamily="34" charset="-122"/>
              </a:rPr>
              <a:t>User</a:t>
            </a:r>
            <a:r>
              <a:rPr lang="zh-CN" altLang="zh-CN" sz="2000" dirty="0">
                <a:solidFill>
                  <a:schemeClr val="bg1"/>
                </a:solidFill>
                <a:latin typeface="微软雅黑" panose="020B0503020204020204" pitchFamily="34" charset="-122"/>
                <a:ea typeface="微软雅黑" panose="020B0503020204020204" pitchFamily="34" charset="-122"/>
              </a:rPr>
              <a:t>表示用户，</a:t>
            </a:r>
            <a:r>
              <a:rPr lang="en-US" altLang="zh-CN" sz="2000" dirty="0">
                <a:solidFill>
                  <a:schemeClr val="bg1"/>
                </a:solidFill>
                <a:latin typeface="微软雅黑" panose="020B0503020204020204" pitchFamily="34" charset="-122"/>
                <a:ea typeface="微软雅黑" panose="020B0503020204020204" pitchFamily="34" charset="-122"/>
              </a:rPr>
              <a:t>Item</a:t>
            </a:r>
            <a:r>
              <a:rPr lang="zh-CN" altLang="zh-CN" sz="2000" dirty="0">
                <a:solidFill>
                  <a:schemeClr val="bg1"/>
                </a:solidFill>
                <a:latin typeface="微软雅黑" panose="020B0503020204020204" pitchFamily="34" charset="-122"/>
                <a:ea typeface="微软雅黑" panose="020B0503020204020204" pitchFamily="34" charset="-122"/>
              </a:rPr>
              <a:t>表示资源或项目。信息协同过滤推荐算法的目标是为当前目标用户推荐满足其偏好的新资源（项目）或预测用户对某一未评分资源的评分值。具体推荐过程从一个初始的评分矩阵</a:t>
            </a:r>
            <a:r>
              <a:rPr lang="en-US" altLang="zh-CN" sz="2000" dirty="0">
                <a:solidFill>
                  <a:schemeClr val="bg1"/>
                </a:solidFill>
                <a:latin typeface="微软雅黑" panose="020B0503020204020204" pitchFamily="34" charset="-122"/>
                <a:ea typeface="微软雅黑" panose="020B0503020204020204" pitchFamily="34" charset="-122"/>
              </a:rPr>
              <a:t>User</a:t>
            </a:r>
            <a:r>
              <a:rPr lang="zh-CN"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Item</a:t>
            </a:r>
            <a:r>
              <a:rPr lang="zh-CN" altLang="zh-CN" sz="2000" dirty="0">
                <a:solidFill>
                  <a:schemeClr val="bg1"/>
                </a:solidFill>
                <a:latin typeface="微软雅黑" panose="020B0503020204020204" pitchFamily="34" charset="-122"/>
                <a:ea typeface="微软雅黑" panose="020B0503020204020204" pitchFamily="34" charset="-122"/>
              </a:rPr>
              <a:t>开始，该评分矩阵记载了</a:t>
            </a:r>
            <a:r>
              <a:rPr lang="en-US" altLang="zh-CN" sz="2000" dirty="0">
                <a:solidFill>
                  <a:schemeClr val="bg1"/>
                </a:solidFill>
                <a:latin typeface="微软雅黑" panose="020B0503020204020204" pitchFamily="34" charset="-122"/>
                <a:ea typeface="微软雅黑" panose="020B0503020204020204" pitchFamily="34" charset="-122"/>
              </a:rPr>
              <a:t>User</a:t>
            </a:r>
            <a:r>
              <a:rPr lang="zh-CN" altLang="zh-CN" sz="2000" dirty="0">
                <a:solidFill>
                  <a:schemeClr val="bg1"/>
                </a:solidFill>
                <a:latin typeface="微软雅黑" panose="020B0503020204020204" pitchFamily="34" charset="-122"/>
                <a:ea typeface="微软雅黑" panose="020B0503020204020204" pitchFamily="34" charset="-122"/>
              </a:rPr>
              <a:t>对</a:t>
            </a:r>
            <a:r>
              <a:rPr lang="en-US" altLang="zh-CN" sz="2000" dirty="0">
                <a:solidFill>
                  <a:schemeClr val="bg1"/>
                </a:solidFill>
                <a:latin typeface="微软雅黑" panose="020B0503020204020204" pitchFamily="34" charset="-122"/>
                <a:ea typeface="微软雅黑" panose="020B0503020204020204" pitchFamily="34" charset="-122"/>
              </a:rPr>
              <a:t>Item</a:t>
            </a:r>
            <a:r>
              <a:rPr lang="zh-CN" altLang="zh-CN" sz="2000" dirty="0">
                <a:solidFill>
                  <a:schemeClr val="bg1"/>
                </a:solidFill>
                <a:latin typeface="微软雅黑" panose="020B0503020204020204" pitchFamily="34" charset="-122"/>
                <a:ea typeface="微软雅黑" panose="020B0503020204020204" pitchFamily="34" charset="-122"/>
              </a:rPr>
              <a:t>的主观评分。矩阵</a:t>
            </a:r>
            <a:r>
              <a:rPr lang="en-US" altLang="zh-CN" sz="2000" dirty="0">
                <a:solidFill>
                  <a:schemeClr val="bg1"/>
                </a:solidFill>
                <a:latin typeface="微软雅黑" panose="020B0503020204020204" pitchFamily="34" charset="-122"/>
                <a:ea typeface="微软雅黑" panose="020B0503020204020204" pitchFamily="34" charset="-122"/>
              </a:rPr>
              <a:t>User</a:t>
            </a:r>
            <a:r>
              <a:rPr lang="zh-CN"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Item</a:t>
            </a:r>
            <a:r>
              <a:rPr lang="zh-CN" altLang="zh-CN" sz="2000" dirty="0">
                <a:solidFill>
                  <a:schemeClr val="bg1"/>
                </a:solidFill>
                <a:latin typeface="微软雅黑" panose="020B0503020204020204" pitchFamily="34" charset="-122"/>
                <a:ea typeface="微软雅黑" panose="020B0503020204020204" pitchFamily="34" charset="-122"/>
              </a:rPr>
              <a:t>要么由用户显示确定，要么由系统隐式推断得出。</a:t>
            </a:r>
          </a:p>
          <a:p>
            <a:pPr indent="457200" algn="just" eaLnBrk="1" hangingPunct="1">
              <a:lnSpc>
                <a:spcPts val="2300"/>
              </a:lnSpc>
            </a:pPr>
            <a:r>
              <a:rPr lang="zh-CN" altLang="zh-CN" sz="2000" dirty="0">
                <a:solidFill>
                  <a:schemeClr val="bg1"/>
                </a:solidFill>
                <a:latin typeface="微软雅黑" panose="020B0503020204020204" pitchFamily="34" charset="-122"/>
                <a:ea typeface="微软雅黑" panose="020B0503020204020204" pitchFamily="34" charset="-122"/>
              </a:rPr>
              <a:t>一般地，信息协同过滤推荐模型可以描述为：假设</a:t>
            </a:r>
            <a:r>
              <a:rPr lang="en-US" altLang="zh-CN" sz="2000" dirty="0">
                <a:solidFill>
                  <a:schemeClr val="bg1"/>
                </a:solidFill>
                <a:latin typeface="微软雅黑" panose="020B0503020204020204" pitchFamily="34" charset="-122"/>
                <a:ea typeface="微软雅黑" panose="020B0503020204020204" pitchFamily="34" charset="-122"/>
              </a:rPr>
              <a:t>U</a:t>
            </a:r>
            <a:r>
              <a:rPr lang="zh-CN" altLang="zh-CN" sz="2000" dirty="0">
                <a:solidFill>
                  <a:schemeClr val="bg1"/>
                </a:solidFill>
                <a:latin typeface="微软雅黑" panose="020B0503020204020204" pitchFamily="34" charset="-122"/>
                <a:ea typeface="微软雅黑" panose="020B0503020204020204" pitchFamily="34" charset="-122"/>
              </a:rPr>
              <a:t>是所有用户集合，</a:t>
            </a:r>
            <a:r>
              <a:rPr lang="en-US" altLang="zh-CN" sz="2000" dirty="0">
                <a:solidFill>
                  <a:schemeClr val="bg1"/>
                </a:solidFill>
                <a:latin typeface="微软雅黑" panose="020B0503020204020204" pitchFamily="34" charset="-122"/>
                <a:ea typeface="微软雅黑" panose="020B0503020204020204" pitchFamily="34" charset="-122"/>
              </a:rPr>
              <a:t>U = {u1,u2,……,uh}</a:t>
            </a:r>
            <a:r>
              <a:rPr lang="zh-CN" altLang="zh-CN" sz="2000" dirty="0">
                <a:solidFill>
                  <a:schemeClr val="bg1"/>
                </a:solidFill>
                <a:latin typeface="微软雅黑" panose="020B0503020204020204" pitchFamily="34" charset="-122"/>
                <a:ea typeface="微软雅黑" panose="020B0503020204020204" pitchFamily="34" charset="-122"/>
              </a:rPr>
              <a:t>，项目对象集合为</a:t>
            </a:r>
            <a:r>
              <a:rPr lang="en-US" altLang="zh-CN" sz="2000" dirty="0">
                <a:solidFill>
                  <a:schemeClr val="bg1"/>
                </a:solidFill>
                <a:latin typeface="微软雅黑" panose="020B0503020204020204" pitchFamily="34" charset="-122"/>
                <a:ea typeface="微软雅黑" panose="020B0503020204020204" pitchFamily="34" charset="-122"/>
              </a:rPr>
              <a:t>I = {i1,i2,i3,……,if}</a:t>
            </a:r>
            <a:r>
              <a:rPr lang="zh-CN" altLang="zh-CN" sz="2000" dirty="0">
                <a:solidFill>
                  <a:schemeClr val="bg1"/>
                </a:solidFill>
                <a:latin typeface="微软雅黑" panose="020B0503020204020204" pitchFamily="34" charset="-122"/>
                <a:ea typeface="微软雅黑" panose="020B0503020204020204" pitchFamily="34" charset="-122"/>
              </a:rPr>
              <a:t>。每个用户</a:t>
            </a:r>
            <a:r>
              <a:rPr lang="en-US" altLang="zh-CN" sz="2000" dirty="0" err="1">
                <a:solidFill>
                  <a:schemeClr val="bg1"/>
                </a:solidFill>
                <a:latin typeface="微软雅黑" panose="020B0503020204020204" pitchFamily="34" charset="-122"/>
                <a:ea typeface="微软雅黑" panose="020B0503020204020204" pitchFamily="34" charset="-122"/>
              </a:rPr>
              <a:t>ui</a:t>
            </a:r>
            <a:r>
              <a:rPr lang="zh-CN" altLang="zh-CN" sz="2000" dirty="0">
                <a:solidFill>
                  <a:schemeClr val="bg1"/>
                </a:solidFill>
                <a:latin typeface="微软雅黑" panose="020B0503020204020204" pitchFamily="34" charset="-122"/>
                <a:ea typeface="微软雅黑" panose="020B0503020204020204" pitchFamily="34" charset="-122"/>
              </a:rPr>
              <a:t>都存在一个对资源的评价向量</a:t>
            </a:r>
            <a:r>
              <a:rPr lang="en-US" altLang="zh-CN" sz="2000" dirty="0" err="1">
                <a:solidFill>
                  <a:schemeClr val="bg1"/>
                </a:solidFill>
                <a:latin typeface="微软雅黑" panose="020B0503020204020204" pitchFamily="34" charset="-122"/>
                <a:ea typeface="微软雅黑" panose="020B0503020204020204" pitchFamily="34" charset="-122"/>
              </a:rPr>
              <a:t>Iui</a:t>
            </a:r>
            <a:r>
              <a:rPr lang="zh-CN" altLang="zh-CN" sz="2000" dirty="0">
                <a:solidFill>
                  <a:schemeClr val="bg1"/>
                </a:solidFill>
                <a:latin typeface="微软雅黑" panose="020B0503020204020204" pitchFamily="34" charset="-122"/>
                <a:ea typeface="微软雅黑" panose="020B0503020204020204" pitchFamily="34" charset="-122"/>
              </a:rPr>
              <a:t>，用来记录该用户对所有资源的历史评分值。选取目标用户</a:t>
            </a:r>
            <a:r>
              <a:rPr lang="en-US" altLang="zh-CN" sz="2000" dirty="0" err="1">
                <a:solidFill>
                  <a:schemeClr val="bg1"/>
                </a:solidFill>
                <a:latin typeface="微软雅黑" panose="020B0503020204020204" pitchFamily="34" charset="-122"/>
                <a:ea typeface="微软雅黑" panose="020B0503020204020204" pitchFamily="34" charset="-122"/>
              </a:rPr>
              <a:t>ui∈</a:t>
            </a:r>
            <a:r>
              <a:rPr lang="en-US" altLang="zh-CN" sz="2000" dirty="0" err="1" smtClean="0">
                <a:solidFill>
                  <a:schemeClr val="bg1"/>
                </a:solidFill>
                <a:latin typeface="微软雅黑" panose="020B0503020204020204" pitchFamily="34" charset="-122"/>
                <a:ea typeface="微软雅黑" panose="020B0503020204020204" pitchFamily="34" charset="-122"/>
              </a:rPr>
              <a:t>U</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设计总结</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8131" name="椭圆 4"/>
          <p:cNvGrpSpPr/>
          <p:nvPr/>
        </p:nvGrpSpPr>
        <p:grpSpPr bwMode="auto">
          <a:xfrm>
            <a:off x="5505450" y="1809750"/>
            <a:ext cx="1535113" cy="1536700"/>
            <a:chOff x="0" y="0"/>
            <a:chExt cx="967" cy="968"/>
          </a:xfrm>
        </p:grpSpPr>
        <p:pic>
          <p:nvPicPr>
            <p:cNvPr id="48141"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2"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8132"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5</a:t>
            </a:r>
            <a:endParaRPr lang="zh-CN" altLang="en-US" sz="5400">
              <a:solidFill>
                <a:srgbClr val="003F78"/>
              </a:solidFill>
              <a:latin typeface="Impact" panose="020B0806030902050204" pitchFamily="34" charset="0"/>
            </a:endParaRPr>
          </a:p>
        </p:txBody>
      </p:sp>
      <p:sp>
        <p:nvSpPr>
          <p:cNvPr id="48133"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4"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5"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6"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7"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8"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9"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40" name="椭圆 15"/>
          <p:cNvSpPr>
            <a:spLocks noChangeArrowheads="1"/>
          </p:cNvSpPr>
          <p:nvPr/>
        </p:nvSpPr>
        <p:spPr bwMode="auto">
          <a:xfrm flipH="1">
            <a:off x="6772275" y="5199063"/>
            <a:ext cx="117475" cy="117475"/>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任意多边形 22"/>
          <p:cNvSpPr>
            <a:spLocks noChangeArrowheads="1"/>
          </p:cNvSpPr>
          <p:nvPr/>
        </p:nvSpPr>
        <p:spPr bwMode="auto">
          <a:xfrm>
            <a:off x="-3175" y="374652"/>
            <a:ext cx="12195175" cy="6483348"/>
          </a:xfrm>
          <a:custGeom>
            <a:avLst/>
            <a:gdLst>
              <a:gd name="T0" fmla="*/ 12198351 w 12192000"/>
              <a:gd name="T1" fmla="*/ 0 h 3212700"/>
              <a:gd name="T2" fmla="*/ 12198351 w 12192000"/>
              <a:gd name="T3" fmla="*/ 9352991 h 3212700"/>
              <a:gd name="T4" fmla="*/ 0 w 12192000"/>
              <a:gd name="T5" fmla="*/ 9352991 h 3212700"/>
              <a:gd name="T6" fmla="*/ 0 w 12192000"/>
              <a:gd name="T7" fmla="*/ 3802 h 3212700"/>
              <a:gd name="T8" fmla="*/ 192328 w 12192000"/>
              <a:gd name="T9" fmla="*/ 171583 h 3212700"/>
              <a:gd name="T10" fmla="*/ 6096996 w 12192000"/>
              <a:gd name="T11" fmla="*/ 1835450 h 3212700"/>
              <a:gd name="T12" fmla="*/ 12001666 w 12192000"/>
              <a:gd name="T13" fmla="*/ 171583 h 3212700"/>
              <a:gd name="T14" fmla="*/ 12198351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55" name="矩形 23"/>
          <p:cNvSpPr>
            <a:spLocks noChangeArrowheads="1"/>
          </p:cNvSpPr>
          <p:nvPr/>
        </p:nvSpPr>
        <p:spPr bwMode="auto">
          <a:xfrm>
            <a:off x="2951807" y="659011"/>
            <a:ext cx="5911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3200" dirty="0">
                <a:solidFill>
                  <a:schemeClr val="bg1"/>
                </a:solidFill>
                <a:latin typeface="微软雅黑" panose="020B0503020204020204" pitchFamily="34" charset="-122"/>
                <a:ea typeface="微软雅黑" panose="020B0503020204020204" pitchFamily="34" charset="-122"/>
              </a:rPr>
              <a:t>设计</a:t>
            </a:r>
            <a:r>
              <a:rPr lang="zh-CN" altLang="zh-CN" sz="3200" dirty="0" smtClean="0">
                <a:solidFill>
                  <a:schemeClr val="bg1"/>
                </a:solidFill>
                <a:latin typeface="微软雅黑" panose="020B0503020204020204" pitchFamily="34" charset="-122"/>
                <a:ea typeface="微软雅黑" panose="020B0503020204020204" pitchFamily="34" charset="-122"/>
              </a:rPr>
              <a:t>总结</a:t>
            </a:r>
            <a:endParaRPr lang="zh-CN" altLang="zh-CN" sz="3200" dirty="0">
              <a:solidFill>
                <a:schemeClr val="bg1"/>
              </a:solidFill>
              <a:latin typeface="微软雅黑" panose="020B0503020204020204" pitchFamily="34" charset="-122"/>
              <a:ea typeface="微软雅黑" panose="020B0503020204020204" pitchFamily="34" charset="-122"/>
            </a:endParaRPr>
          </a:p>
        </p:txBody>
      </p:sp>
      <p:sp>
        <p:nvSpPr>
          <p:cNvPr id="49156" name="文本框 24"/>
          <p:cNvSpPr txBox="1">
            <a:spLocks noChangeArrowheads="1"/>
          </p:cNvSpPr>
          <p:nvPr/>
        </p:nvSpPr>
        <p:spPr bwMode="auto">
          <a:xfrm>
            <a:off x="1462881" y="1849759"/>
            <a:ext cx="9263062"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457200"/>
            <a:r>
              <a:rPr lang="zh-CN" altLang="zh-CN" sz="1600" dirty="0">
                <a:solidFill>
                  <a:srgbClr val="404040"/>
                </a:solidFill>
                <a:latin typeface="微软雅黑" panose="020B0503020204020204" pitchFamily="34" charset="-122"/>
                <a:ea typeface="微软雅黑" panose="020B0503020204020204" pitchFamily="34" charset="-122"/>
              </a:rPr>
              <a:t>本次毕业设计基于</a:t>
            </a:r>
            <a:r>
              <a:rPr lang="en-US" altLang="zh-CN" sz="1600" dirty="0">
                <a:solidFill>
                  <a:srgbClr val="404040"/>
                </a:solidFill>
                <a:latin typeface="微软雅黑" panose="020B0503020204020204" pitchFamily="34" charset="-122"/>
                <a:ea typeface="微软雅黑" panose="020B0503020204020204" pitchFamily="34" charset="-122"/>
              </a:rPr>
              <a:t>Apache</a:t>
            </a:r>
            <a:r>
              <a:rPr lang="zh-CN" altLang="zh-CN" sz="1600" dirty="0">
                <a:solidFill>
                  <a:srgbClr val="404040"/>
                </a:solidFill>
                <a:latin typeface="微软雅黑" panose="020B0503020204020204" pitchFamily="34" charset="-122"/>
                <a:ea typeface="微软雅黑" panose="020B0503020204020204" pitchFamily="34" charset="-122"/>
              </a:rPr>
              <a:t>的</a:t>
            </a:r>
            <a:r>
              <a:rPr lang="en-US" altLang="zh-CN" sz="1600" dirty="0" err="1">
                <a:solidFill>
                  <a:srgbClr val="404040"/>
                </a:solidFill>
                <a:latin typeface="微软雅黑" panose="020B0503020204020204" pitchFamily="34" charset="-122"/>
                <a:ea typeface="微软雅黑" panose="020B0503020204020204" pitchFamily="34" charset="-122"/>
              </a:rPr>
              <a:t>Hadoop</a:t>
            </a:r>
            <a:r>
              <a:rPr lang="zh-CN" altLang="zh-CN" sz="1600" dirty="0">
                <a:solidFill>
                  <a:srgbClr val="404040"/>
                </a:solidFill>
                <a:latin typeface="微软雅黑" panose="020B0503020204020204" pitchFamily="34" charset="-122"/>
                <a:ea typeface="微软雅黑" panose="020B0503020204020204" pitchFamily="34" charset="-122"/>
              </a:rPr>
              <a:t>项目，研发了一套个性化图书推荐系统，建立了个性化的、精准的、高效的获取书籍信息发的途径，并提供了用户管理功能。随着互联网技术的应用普及和电子商务的迅猛发展，充斥在网络中的信息资源数量呈现指数增长的态势。海量的信息同时呈现在用户面前，使得用户感觉无所适从，很难从中找到自己真正感兴趣的资源。本系统就很好的解决了这个问题，大大提升了用户体验度，提高工作效率。本系统采用基于</a:t>
            </a:r>
            <a:r>
              <a:rPr lang="en-US" altLang="zh-CN" sz="1600" dirty="0">
                <a:solidFill>
                  <a:srgbClr val="404040"/>
                </a:solidFill>
                <a:latin typeface="微软雅黑" panose="020B0503020204020204" pitchFamily="34" charset="-122"/>
                <a:ea typeface="微软雅黑" panose="020B0503020204020204" pitchFamily="34" charset="-122"/>
              </a:rPr>
              <a:t>B/S</a:t>
            </a:r>
            <a:r>
              <a:rPr lang="zh-CN" altLang="zh-CN" sz="1600" dirty="0">
                <a:solidFill>
                  <a:srgbClr val="404040"/>
                </a:solidFill>
                <a:latin typeface="微软雅黑" panose="020B0503020204020204" pitchFamily="34" charset="-122"/>
                <a:ea typeface="微软雅黑" panose="020B0503020204020204" pitchFamily="34" charset="-122"/>
              </a:rPr>
              <a:t>模式的三层架构的体系结构，结合</a:t>
            </a:r>
            <a:r>
              <a:rPr lang="en-US" altLang="zh-CN" sz="1600" dirty="0">
                <a:solidFill>
                  <a:srgbClr val="404040"/>
                </a:solidFill>
                <a:latin typeface="微软雅黑" panose="020B0503020204020204" pitchFamily="34" charset="-122"/>
                <a:ea typeface="微软雅黑" panose="020B0503020204020204" pitchFamily="34" charset="-122"/>
              </a:rPr>
              <a:t>Spring</a:t>
            </a:r>
            <a:r>
              <a:rPr lang="zh-CN" altLang="zh-CN" sz="1600" dirty="0">
                <a:solidFill>
                  <a:srgbClr val="404040"/>
                </a:solidFill>
                <a:latin typeface="微软雅黑" panose="020B0503020204020204" pitchFamily="34" charset="-122"/>
                <a:ea typeface="微软雅黑" panose="020B0503020204020204" pitchFamily="34" charset="-122"/>
              </a:rPr>
              <a:t>、</a:t>
            </a:r>
            <a:r>
              <a:rPr lang="en-US" altLang="zh-CN" sz="1600" dirty="0">
                <a:solidFill>
                  <a:srgbClr val="404040"/>
                </a:solidFill>
                <a:latin typeface="微软雅黑" panose="020B0503020204020204" pitchFamily="34" charset="-122"/>
                <a:ea typeface="微软雅黑" panose="020B0503020204020204" pitchFamily="34" charset="-122"/>
              </a:rPr>
              <a:t>Spring MVC</a:t>
            </a:r>
            <a:r>
              <a:rPr lang="zh-CN" altLang="zh-CN" sz="1600" dirty="0">
                <a:solidFill>
                  <a:srgbClr val="404040"/>
                </a:solidFill>
                <a:latin typeface="微软雅黑" panose="020B0503020204020204" pitchFamily="34" charset="-122"/>
                <a:ea typeface="微软雅黑" panose="020B0503020204020204" pitchFamily="34" charset="-122"/>
              </a:rPr>
              <a:t>和</a:t>
            </a:r>
            <a:r>
              <a:rPr lang="en-US" altLang="zh-CN" sz="1600" dirty="0" err="1">
                <a:solidFill>
                  <a:srgbClr val="404040"/>
                </a:solidFill>
                <a:latin typeface="微软雅黑" panose="020B0503020204020204" pitchFamily="34" charset="-122"/>
                <a:ea typeface="微软雅黑" panose="020B0503020204020204" pitchFamily="34" charset="-122"/>
              </a:rPr>
              <a:t>MyBatis</a:t>
            </a:r>
            <a:r>
              <a:rPr lang="zh-CN" altLang="zh-CN" sz="1600" dirty="0">
                <a:solidFill>
                  <a:srgbClr val="404040"/>
                </a:solidFill>
                <a:latin typeface="微软雅黑" panose="020B0503020204020204" pitchFamily="34" charset="-122"/>
                <a:ea typeface="微软雅黑" panose="020B0503020204020204" pitchFamily="34" charset="-122"/>
              </a:rPr>
              <a:t>等技术框架，</a:t>
            </a:r>
            <a:r>
              <a:rPr lang="zh-CN" altLang="zh-CN" sz="1600" dirty="0" smtClean="0">
                <a:solidFill>
                  <a:srgbClr val="404040"/>
                </a:solidFill>
                <a:latin typeface="微软雅黑" panose="020B0503020204020204" pitchFamily="34" charset="-122"/>
                <a:ea typeface="微软雅黑" panose="020B0503020204020204" pitchFamily="34" charset="-122"/>
              </a:rPr>
              <a:t>利用</a:t>
            </a:r>
            <a:r>
              <a:rPr lang="en-US" altLang="zh-CN" sz="1600" dirty="0" smtClean="0">
                <a:solidFill>
                  <a:srgbClr val="404040"/>
                </a:solidFill>
                <a:latin typeface="微软雅黑" panose="020B0503020204020204" pitchFamily="34" charset="-122"/>
                <a:ea typeface="微软雅黑" panose="020B0503020204020204" pitchFamily="34" charset="-122"/>
              </a:rPr>
              <a:t>HDFS</a:t>
            </a:r>
            <a:r>
              <a:rPr lang="zh-CN" altLang="zh-CN" sz="1600" dirty="0">
                <a:solidFill>
                  <a:srgbClr val="404040"/>
                </a:solidFill>
                <a:latin typeface="微软雅黑" panose="020B0503020204020204" pitchFamily="34" charset="-122"/>
                <a:ea typeface="微软雅黑" panose="020B0503020204020204" pitchFamily="34" charset="-122"/>
              </a:rPr>
              <a:t>、</a:t>
            </a:r>
            <a:r>
              <a:rPr lang="en-US" altLang="zh-CN" sz="1600" dirty="0" err="1">
                <a:solidFill>
                  <a:srgbClr val="404040"/>
                </a:solidFill>
                <a:latin typeface="微软雅黑" panose="020B0503020204020204" pitchFamily="34" charset="-122"/>
                <a:ea typeface="微软雅黑" panose="020B0503020204020204" pitchFamily="34" charset="-122"/>
              </a:rPr>
              <a:t>MapReduce</a:t>
            </a:r>
            <a:r>
              <a:rPr lang="zh-CN" altLang="zh-CN" sz="1600" dirty="0">
                <a:solidFill>
                  <a:srgbClr val="404040"/>
                </a:solidFill>
                <a:latin typeface="微软雅黑" panose="020B0503020204020204" pitchFamily="34" charset="-122"/>
                <a:ea typeface="微软雅黑" panose="020B0503020204020204" pitchFamily="34" charset="-122"/>
              </a:rPr>
              <a:t>等技术，后台数据库服务器采用</a:t>
            </a:r>
            <a:r>
              <a:rPr lang="en-US" altLang="zh-CN" sz="1600" dirty="0">
                <a:solidFill>
                  <a:srgbClr val="404040"/>
                </a:solidFill>
                <a:latin typeface="微软雅黑" panose="020B0503020204020204" pitchFamily="34" charset="-122"/>
                <a:ea typeface="微软雅黑" panose="020B0503020204020204" pitchFamily="34" charset="-122"/>
              </a:rPr>
              <a:t>MySQL5.7</a:t>
            </a:r>
            <a:r>
              <a:rPr lang="zh-CN" altLang="zh-CN" sz="1600" dirty="0">
                <a:solidFill>
                  <a:srgbClr val="404040"/>
                </a:solidFill>
                <a:latin typeface="微软雅黑" panose="020B0503020204020204" pitchFamily="34" charset="-122"/>
                <a:ea typeface="微软雅黑" panose="020B0503020204020204" pitchFamily="34" charset="-122"/>
              </a:rPr>
              <a:t>，应用服务器采用</a:t>
            </a:r>
            <a:r>
              <a:rPr lang="en-US" altLang="zh-CN" sz="1600" dirty="0" smtClean="0">
                <a:solidFill>
                  <a:srgbClr val="404040"/>
                </a:solidFill>
                <a:latin typeface="微软雅黑" panose="020B0503020204020204" pitchFamily="34" charset="-122"/>
                <a:ea typeface="微软雅黑" panose="020B0503020204020204" pitchFamily="34" charset="-122"/>
              </a:rPr>
              <a:t>Tomcat8.0</a:t>
            </a:r>
            <a:r>
              <a:rPr lang="zh-CN" altLang="zh-CN" sz="1600" dirty="0" smtClean="0">
                <a:solidFill>
                  <a:srgbClr val="404040"/>
                </a:solidFill>
                <a:latin typeface="微软雅黑" panose="020B0503020204020204" pitchFamily="34" charset="-122"/>
                <a:ea typeface="微软雅黑" panose="020B0503020204020204" pitchFamily="34" charset="-122"/>
              </a:rPr>
              <a:t>，</a:t>
            </a:r>
            <a:r>
              <a:rPr lang="zh-CN" altLang="zh-CN" sz="1600" dirty="0">
                <a:solidFill>
                  <a:srgbClr val="404040"/>
                </a:solidFill>
                <a:latin typeface="微软雅黑" panose="020B0503020204020204" pitchFamily="34" charset="-122"/>
                <a:ea typeface="微软雅黑" panose="020B0503020204020204" pitchFamily="34" charset="-122"/>
              </a:rPr>
              <a:t>整个项目部署在</a:t>
            </a:r>
            <a:r>
              <a:rPr lang="en-US" altLang="zh-CN" sz="1600" dirty="0" err="1">
                <a:solidFill>
                  <a:srgbClr val="404040"/>
                </a:solidFill>
                <a:latin typeface="微软雅黑" panose="020B0503020204020204" pitchFamily="34" charset="-122"/>
                <a:ea typeface="微软雅黑" panose="020B0503020204020204" pitchFamily="34" charset="-122"/>
              </a:rPr>
              <a:t>Hadoop</a:t>
            </a:r>
            <a:r>
              <a:rPr lang="zh-CN" altLang="zh-CN" sz="1600" dirty="0">
                <a:solidFill>
                  <a:srgbClr val="404040"/>
                </a:solidFill>
                <a:latin typeface="微软雅黑" panose="020B0503020204020204" pitchFamily="34" charset="-122"/>
                <a:ea typeface="微软雅黑" panose="020B0503020204020204" pitchFamily="34" charset="-122"/>
              </a:rPr>
              <a:t>集群服务器上。因此，本系统具有如下特点：</a:t>
            </a:r>
          </a:p>
          <a:p>
            <a:pPr marL="342900" lvl="0" indent="-342900">
              <a:buFont typeface="+mj-lt"/>
              <a:buAutoNum type="arabicPeriod"/>
            </a:pPr>
            <a:r>
              <a:rPr lang="zh-CN" altLang="zh-CN" sz="1600" dirty="0">
                <a:solidFill>
                  <a:srgbClr val="404040"/>
                </a:solidFill>
                <a:latin typeface="微软雅黑" panose="020B0503020204020204" pitchFamily="34" charset="-122"/>
                <a:ea typeface="微软雅黑" panose="020B0503020204020204" pitchFamily="34" charset="-122"/>
              </a:rPr>
              <a:t>提升用户效率。系统采取主动推送模式传送给用户感兴趣的书籍，减少了用户浏览网页过滤信息的时间，提高了工作效率，极大的提升了用户体验。</a:t>
            </a:r>
          </a:p>
          <a:p>
            <a:pPr marL="342900" lvl="0" indent="-342900">
              <a:buFont typeface="+mj-lt"/>
              <a:buAutoNum type="arabicPeriod"/>
            </a:pPr>
            <a:r>
              <a:rPr lang="zh-CN" altLang="zh-CN" sz="1600" dirty="0">
                <a:solidFill>
                  <a:srgbClr val="404040"/>
                </a:solidFill>
                <a:latin typeface="微软雅黑" panose="020B0503020204020204" pitchFamily="34" charset="-122"/>
                <a:ea typeface="微软雅黑" panose="020B0503020204020204" pitchFamily="34" charset="-122"/>
              </a:rPr>
              <a:t>便于管理书籍 。系统对用户收藏书籍信息进行集中持久化保存，避免了用户数据丢失问题，降低了用户管理书籍的时间和空间成本。</a:t>
            </a:r>
          </a:p>
          <a:p>
            <a:pPr marL="342900" lvl="0" indent="-342900">
              <a:buFont typeface="+mj-lt"/>
              <a:buAutoNum type="arabicPeriod"/>
            </a:pPr>
            <a:r>
              <a:rPr lang="zh-CN" altLang="zh-CN" sz="1600" dirty="0">
                <a:solidFill>
                  <a:srgbClr val="404040"/>
                </a:solidFill>
                <a:latin typeface="微软雅黑" panose="020B0503020204020204" pitchFamily="34" charset="-122"/>
                <a:ea typeface="微软雅黑" panose="020B0503020204020204" pitchFamily="34" charset="-122"/>
              </a:rPr>
              <a:t>便于数据统计分析。系统建立在一系列真实数据之上的目标用户模型。通过用户调研去了解用户，根据他们的目标、行为和观点的差异，将他们区分为不同的类型，然后每种类型中抽取出典型特征，赋予名字、照片、一些人口统计学要素、场景等描述</a:t>
            </a:r>
            <a:r>
              <a:rPr lang="en-US" altLang="zh-CN" sz="1600" dirty="0">
                <a:solidFill>
                  <a:srgbClr val="404040"/>
                </a:solidFill>
                <a:latin typeface="微软雅黑" panose="020B0503020204020204" pitchFamily="34" charset="-122"/>
                <a:ea typeface="微软雅黑" panose="020B0503020204020204" pitchFamily="34" charset="-122"/>
              </a:rPr>
              <a:t>,</a:t>
            </a:r>
            <a:r>
              <a:rPr lang="zh-CN" altLang="zh-CN" sz="1600" dirty="0">
                <a:solidFill>
                  <a:srgbClr val="404040"/>
                </a:solidFill>
                <a:latin typeface="微软雅黑" panose="020B0503020204020204" pitchFamily="34" charset="-122"/>
                <a:ea typeface="微软雅黑" panose="020B0503020204020204" pitchFamily="34" charset="-122"/>
              </a:rPr>
              <a:t>就形成了一个人物原型。</a:t>
            </a:r>
          </a:p>
          <a:p>
            <a:pPr marL="342900" lvl="0" indent="-342900">
              <a:buFont typeface="+mj-lt"/>
              <a:buAutoNum type="arabicPeriod"/>
            </a:pPr>
            <a:r>
              <a:rPr lang="zh-CN" altLang="zh-CN" sz="1600" dirty="0">
                <a:solidFill>
                  <a:srgbClr val="404040"/>
                </a:solidFill>
                <a:latin typeface="微软雅黑" panose="020B0503020204020204" pitchFamily="34" charset="-122"/>
                <a:ea typeface="微软雅黑" panose="020B0503020204020204" pitchFamily="34" charset="-122"/>
              </a:rPr>
              <a:t>提升用户体验。系统不仅布局简约美观，而且呈现的内容丰富，推荐内容简单化、人性化，能够实现完整的交互和体验。</a:t>
            </a:r>
          </a:p>
          <a:p>
            <a:pPr marL="342900" indent="-342900">
              <a:buFont typeface="+mj-lt"/>
              <a:buAutoNum type="arabicPeriod"/>
            </a:pPr>
            <a:r>
              <a:rPr lang="zh-CN" altLang="zh-CN" sz="1600" dirty="0">
                <a:solidFill>
                  <a:srgbClr val="404040"/>
                </a:solidFill>
                <a:latin typeface="微软雅黑" panose="020B0503020204020204" pitchFamily="34" charset="-122"/>
                <a:ea typeface="微软雅黑" panose="020B0503020204020204" pitchFamily="34" charset="-122"/>
              </a:rPr>
              <a:t>易于扩展。本系统预留了大量弹性数据，可用于日后的数据分析和统计分析，做更加精确的机器学习。并且预留部分接口可用于系统的弹性扩展</a:t>
            </a:r>
            <a:r>
              <a:rPr lang="zh-CN" altLang="zh-CN" sz="1600" dirty="0" smtClean="0">
                <a:solidFill>
                  <a:srgbClr val="404040"/>
                </a:solidFill>
                <a:latin typeface="微软雅黑" panose="020B0503020204020204" pitchFamily="34" charset="-122"/>
                <a:ea typeface="微软雅黑" panose="020B0503020204020204" pitchFamily="34" charset="-122"/>
              </a:rPr>
              <a:t>。</a:t>
            </a:r>
            <a:endParaRPr lang="en-US" altLang="zh-CN" sz="16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29698" name="矩形 31"/>
          <p:cNvSpPr>
            <a:spLocks noChangeArrowheads="1"/>
          </p:cNvSpPr>
          <p:nvPr/>
        </p:nvSpPr>
        <p:spPr bwMode="auto">
          <a:xfrm>
            <a:off x="0" y="0"/>
            <a:ext cx="12192000" cy="2544763"/>
          </a:xfrm>
          <a:prstGeom prst="rect">
            <a:avLst/>
          </a:prstGeom>
          <a:gradFill rotWithShape="0">
            <a:gsLst>
              <a:gs pos="0">
                <a:srgbClr val="FFFFFF"/>
              </a:gs>
              <a:gs pos="100000">
                <a:srgbClr val="F2F2F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699" name="文本框 4"/>
          <p:cNvSpPr txBox="1">
            <a:spLocks noChangeArrowheads="1"/>
          </p:cNvSpPr>
          <p:nvPr/>
        </p:nvSpPr>
        <p:spPr bwMode="auto">
          <a:xfrm>
            <a:off x="5180013" y="1071563"/>
            <a:ext cx="1862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solidFill>
                  <a:srgbClr val="003F78"/>
                </a:solidFill>
                <a:latin typeface="微软雅黑" panose="020B0503020204020204" pitchFamily="34" charset="-122"/>
                <a:ea typeface="微软雅黑" panose="020B0503020204020204" pitchFamily="34" charset="-122"/>
              </a:rPr>
              <a:t>目录</a:t>
            </a:r>
          </a:p>
        </p:txBody>
      </p:sp>
      <p:cxnSp>
        <p:nvCxnSpPr>
          <p:cNvPr id="29700" name="直接连接符 5"/>
          <p:cNvCxnSpPr>
            <a:cxnSpLocks noChangeShapeType="1"/>
          </p:cNvCxnSpPr>
          <p:nvPr/>
        </p:nvCxnSpPr>
        <p:spPr bwMode="auto">
          <a:xfrm>
            <a:off x="6916738"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1" name="直接连接符 6"/>
          <p:cNvCxnSpPr>
            <a:cxnSpLocks noChangeShapeType="1"/>
          </p:cNvCxnSpPr>
          <p:nvPr/>
        </p:nvCxnSpPr>
        <p:spPr bwMode="auto">
          <a:xfrm>
            <a:off x="4532313"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2" name="直接连接符 7"/>
          <p:cNvCxnSpPr>
            <a:cxnSpLocks noChangeShapeType="1"/>
          </p:cNvCxnSpPr>
          <p:nvPr/>
        </p:nvCxnSpPr>
        <p:spPr bwMode="auto">
          <a:xfrm>
            <a:off x="4532313" y="2276475"/>
            <a:ext cx="3200400"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3" name="直接连接符 8"/>
          <p:cNvCxnSpPr>
            <a:cxnSpLocks noChangeShapeType="1"/>
          </p:cNvCxnSpPr>
          <p:nvPr/>
        </p:nvCxnSpPr>
        <p:spPr bwMode="auto">
          <a:xfrm>
            <a:off x="4543425"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4" name="直接连接符 9"/>
          <p:cNvCxnSpPr>
            <a:cxnSpLocks noChangeShapeType="1"/>
          </p:cNvCxnSpPr>
          <p:nvPr/>
        </p:nvCxnSpPr>
        <p:spPr bwMode="auto">
          <a:xfrm>
            <a:off x="7721600"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sp>
        <p:nvSpPr>
          <p:cNvPr id="29705" name="文本框 10"/>
          <p:cNvSpPr txBox="1">
            <a:spLocks noChangeArrowheads="1"/>
          </p:cNvSpPr>
          <p:nvPr/>
        </p:nvSpPr>
        <p:spPr bwMode="auto">
          <a:xfrm>
            <a:off x="4543425" y="1800225"/>
            <a:ext cx="315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smtClean="0">
                <a:solidFill>
                  <a:srgbClr val="003F78"/>
                </a:solidFill>
                <a:latin typeface="冬青黑体简体中文 W3" panose="020B0300000000000000" pitchFamily="34" charset="-122"/>
                <a:ea typeface="冬青黑体简体中文 W3" panose="020B0300000000000000" pitchFamily="34" charset="-122"/>
              </a:rPr>
              <a:t>Content</a:t>
            </a:r>
            <a:endParaRPr lang="zh-CN" altLang="en-US" sz="2000" dirty="0">
              <a:solidFill>
                <a:srgbClr val="003F78"/>
              </a:solidFill>
              <a:latin typeface="冬青黑体简体中文 W3" panose="020B0300000000000000" pitchFamily="34" charset="-122"/>
              <a:ea typeface="冬青黑体简体中文 W3" panose="020B0300000000000000" pitchFamily="34" charset="-122"/>
            </a:endParaRPr>
          </a:p>
        </p:txBody>
      </p:sp>
      <p:cxnSp>
        <p:nvCxnSpPr>
          <p:cNvPr id="29706" name="直接连接符 11"/>
          <p:cNvCxnSpPr>
            <a:cxnSpLocks noChangeShapeType="1"/>
          </p:cNvCxnSpPr>
          <p:nvPr/>
        </p:nvCxnSpPr>
        <p:spPr bwMode="auto">
          <a:xfrm>
            <a:off x="2006600" y="2416175"/>
            <a:ext cx="8272463" cy="0"/>
          </a:xfrm>
          <a:prstGeom prst="line">
            <a:avLst/>
          </a:prstGeom>
          <a:noFill/>
          <a:ln w="6350">
            <a:solidFill>
              <a:srgbClr val="013668"/>
            </a:solidFill>
            <a:prstDash val="dash"/>
            <a:round/>
          </a:ln>
          <a:extLst>
            <a:ext uri="{909E8E84-426E-40DD-AFC4-6F175D3DCCD1}">
              <a14:hiddenFill xmlns:a14="http://schemas.microsoft.com/office/drawing/2010/main">
                <a:noFill/>
              </a14:hiddenFill>
            </a:ext>
          </a:extLst>
        </p:spPr>
      </p:cxnSp>
      <p:sp>
        <p:nvSpPr>
          <p:cNvPr id="29707" name="任意多边形 12"/>
          <p:cNvSpPr>
            <a:spLocks noChangeArrowheads="1"/>
          </p:cNvSpPr>
          <p:nvPr/>
        </p:nvSpPr>
        <p:spPr bwMode="auto">
          <a:xfrm>
            <a:off x="2112963" y="3155950"/>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2787650"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1</a:t>
            </a:r>
            <a:endParaRPr lang="zh-CN" altLang="en-US" sz="240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2181225" y="3343275"/>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目的意义</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0" name="任意多边形 15"/>
          <p:cNvSpPr>
            <a:spLocks noChangeArrowheads="1"/>
          </p:cNvSpPr>
          <p:nvPr/>
        </p:nvSpPr>
        <p:spPr bwMode="auto">
          <a:xfrm>
            <a:off x="5170488" y="3155950"/>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1" name="文本框 16"/>
          <p:cNvSpPr txBox="1">
            <a:spLocks noChangeArrowheads="1"/>
          </p:cNvSpPr>
          <p:nvPr/>
        </p:nvSpPr>
        <p:spPr bwMode="auto">
          <a:xfrm>
            <a:off x="5845175"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2</a:t>
            </a:r>
            <a:endParaRPr lang="zh-CN" altLang="en-US" sz="2400">
              <a:solidFill>
                <a:schemeClr val="bg1"/>
              </a:solidFill>
              <a:latin typeface="Impact" panose="020B0806030902050204" pitchFamily="34" charset="0"/>
            </a:endParaRPr>
          </a:p>
        </p:txBody>
      </p:sp>
      <p:sp>
        <p:nvSpPr>
          <p:cNvPr id="29712" name="文本框 17"/>
          <p:cNvSpPr txBox="1">
            <a:spLocks noChangeArrowheads="1"/>
          </p:cNvSpPr>
          <p:nvPr/>
        </p:nvSpPr>
        <p:spPr bwMode="auto">
          <a:xfrm>
            <a:off x="5238750" y="3386138"/>
            <a:ext cx="186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需求分析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3" name="任意多边形 18"/>
          <p:cNvSpPr>
            <a:spLocks noChangeArrowheads="1"/>
          </p:cNvSpPr>
          <p:nvPr/>
        </p:nvSpPr>
        <p:spPr bwMode="auto">
          <a:xfrm>
            <a:off x="8228013" y="3155950"/>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文本框 19"/>
          <p:cNvSpPr txBox="1">
            <a:spLocks noChangeArrowheads="1"/>
          </p:cNvSpPr>
          <p:nvPr/>
        </p:nvSpPr>
        <p:spPr bwMode="auto">
          <a:xfrm>
            <a:off x="8902700"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3</a:t>
            </a:r>
            <a:endParaRPr lang="zh-CN" altLang="en-US" sz="2400">
              <a:solidFill>
                <a:schemeClr val="bg1"/>
              </a:solidFill>
              <a:latin typeface="Impact" panose="020B0806030902050204" pitchFamily="34" charset="0"/>
            </a:endParaRPr>
          </a:p>
        </p:txBody>
      </p:sp>
      <p:sp>
        <p:nvSpPr>
          <p:cNvPr id="29715" name="文本框 20"/>
          <p:cNvSpPr txBox="1">
            <a:spLocks noChangeArrowheads="1"/>
          </p:cNvSpPr>
          <p:nvPr/>
        </p:nvSpPr>
        <p:spPr bwMode="auto">
          <a:xfrm>
            <a:off x="8296275" y="3386138"/>
            <a:ext cx="186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数据库设计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6" name="文本框 21"/>
          <p:cNvSpPr txBox="1">
            <a:spLocks noChangeArrowheads="1"/>
          </p:cNvSpPr>
          <p:nvPr/>
        </p:nvSpPr>
        <p:spPr bwMode="auto">
          <a:xfrm>
            <a:off x="1701800" y="221456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7" name="文本框 22"/>
          <p:cNvSpPr txBox="1">
            <a:spLocks noChangeArrowheads="1"/>
          </p:cNvSpPr>
          <p:nvPr/>
        </p:nvSpPr>
        <p:spPr bwMode="auto">
          <a:xfrm flipV="1">
            <a:off x="10106025" y="223361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8" name="任意多边形 25"/>
          <p:cNvSpPr>
            <a:spLocks noChangeArrowheads="1"/>
          </p:cNvSpPr>
          <p:nvPr/>
        </p:nvSpPr>
        <p:spPr bwMode="auto">
          <a:xfrm>
            <a:off x="3698875" y="4479925"/>
            <a:ext cx="2001838" cy="754063"/>
          </a:xfrm>
          <a:custGeom>
            <a:avLst/>
            <a:gdLst>
              <a:gd name="T0" fmla="*/ 971686 w 1284514"/>
              <a:gd name="T1" fmla="*/ 0 h 772886"/>
              <a:gd name="T2" fmla="*/ 0 w 1284514"/>
              <a:gd name="T3" fmla="*/ 0 h 772886"/>
              <a:gd name="T4" fmla="*/ 0 w 1284514"/>
              <a:gd name="T5" fmla="*/ 735698 h 772886"/>
              <a:gd name="T6" fmla="*/ 3119744 w 1284514"/>
              <a:gd name="T7" fmla="*/ 735698 h 772886"/>
              <a:gd name="T8" fmla="*/ 3119744 w 1284514"/>
              <a:gd name="T9" fmla="*/ 3466 h 772886"/>
              <a:gd name="T10" fmla="*/ 2304381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9" name="文本框 26"/>
          <p:cNvSpPr txBox="1">
            <a:spLocks noChangeArrowheads="1"/>
          </p:cNvSpPr>
          <p:nvPr/>
        </p:nvSpPr>
        <p:spPr bwMode="auto">
          <a:xfrm>
            <a:off x="4371975" y="4237038"/>
            <a:ext cx="655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4</a:t>
            </a:r>
            <a:endParaRPr lang="zh-CN" altLang="en-US" sz="2400">
              <a:solidFill>
                <a:schemeClr val="bg1"/>
              </a:solidFill>
              <a:latin typeface="Impact" panose="020B0806030902050204" pitchFamily="34" charset="0"/>
            </a:endParaRPr>
          </a:p>
        </p:txBody>
      </p:sp>
      <p:sp>
        <p:nvSpPr>
          <p:cNvPr id="29720" name="文本框 27"/>
          <p:cNvSpPr txBox="1">
            <a:spLocks noChangeArrowheads="1"/>
          </p:cNvSpPr>
          <p:nvPr/>
        </p:nvSpPr>
        <p:spPr bwMode="auto">
          <a:xfrm>
            <a:off x="3767138" y="466725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协同过滤</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21" name="任意多边形 28"/>
          <p:cNvSpPr>
            <a:spLocks noChangeArrowheads="1"/>
          </p:cNvSpPr>
          <p:nvPr/>
        </p:nvSpPr>
        <p:spPr bwMode="auto">
          <a:xfrm>
            <a:off x="6877050" y="4479925"/>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2" name="文本框 29"/>
          <p:cNvSpPr txBox="1">
            <a:spLocks noChangeArrowheads="1"/>
          </p:cNvSpPr>
          <p:nvPr/>
        </p:nvSpPr>
        <p:spPr bwMode="auto">
          <a:xfrm>
            <a:off x="7551738" y="4237038"/>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5</a:t>
            </a:r>
            <a:endParaRPr lang="zh-CN" altLang="en-US" sz="2400">
              <a:solidFill>
                <a:schemeClr val="bg1"/>
              </a:solidFill>
              <a:latin typeface="Impact" panose="020B0806030902050204" pitchFamily="34" charset="0"/>
            </a:endParaRPr>
          </a:p>
        </p:txBody>
      </p:sp>
      <p:sp>
        <p:nvSpPr>
          <p:cNvPr id="29723" name="文本框 30"/>
          <p:cNvSpPr txBox="1">
            <a:spLocks noChangeArrowheads="1"/>
          </p:cNvSpPr>
          <p:nvPr/>
        </p:nvSpPr>
        <p:spPr bwMode="auto">
          <a:xfrm>
            <a:off x="6945313" y="466725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设计总结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任意多边形 11"/>
          <p:cNvSpPr>
            <a:spLocks noChangeArrowheads="1"/>
          </p:cNvSpPr>
          <p:nvPr/>
        </p:nvSpPr>
        <p:spPr bwMode="auto">
          <a:xfrm rot="-5400000">
            <a:off x="5237162" y="-88900"/>
            <a:ext cx="1687513" cy="12222163"/>
          </a:xfrm>
          <a:custGeom>
            <a:avLst/>
            <a:gdLst>
              <a:gd name="T0" fmla="*/ 0 w 1221161"/>
              <a:gd name="T1" fmla="*/ 0 h 6849948"/>
              <a:gd name="T2" fmla="*/ 157029 w 1221161"/>
              <a:gd name="T3" fmla="*/ 221134 h 6849948"/>
              <a:gd name="T4" fmla="*/ 2331961 w 1221161"/>
              <a:gd name="T5" fmla="*/ 10903826 h 6849948"/>
              <a:gd name="T6" fmla="*/ 157029 w 1221161"/>
              <a:gd name="T7" fmla="*/ 21586516 h 6849948"/>
              <a:gd name="T8" fmla="*/ 0 w 1221161"/>
              <a:gd name="T9" fmla="*/ 21807650 h 6849948"/>
              <a:gd name="T10" fmla="*/ 0 w 1221161"/>
              <a:gd name="T11" fmla="*/ 0 h 6849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1161" h="6849948">
                <a:moveTo>
                  <a:pt x="0" y="0"/>
                </a:moveTo>
                <a:lnTo>
                  <a:pt x="82230" y="69460"/>
                </a:lnTo>
                <a:cubicBezTo>
                  <a:pt x="760629" y="715675"/>
                  <a:pt x="1221161" y="1976019"/>
                  <a:pt x="1221161" y="3424974"/>
                </a:cubicBezTo>
                <a:cubicBezTo>
                  <a:pt x="1221161" y="4873930"/>
                  <a:pt x="760629" y="6134273"/>
                  <a:pt x="82230" y="6780488"/>
                </a:cubicBezTo>
                <a:lnTo>
                  <a:pt x="0" y="6849948"/>
                </a:lnTo>
                <a:lnTo>
                  <a:pt x="0" y="0"/>
                </a:lnTo>
                <a:close/>
              </a:path>
            </a:pathLst>
          </a:custGeom>
          <a:gradFill rotWithShape="1">
            <a:gsLst>
              <a:gs pos="0">
                <a:srgbClr val="F2F2F2"/>
              </a:gs>
              <a:gs pos="100000">
                <a:srgbClr val="D9D9D9"/>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03" name="文本框 1"/>
          <p:cNvSpPr txBox="1">
            <a:spLocks noChangeArrowheads="1"/>
          </p:cNvSpPr>
          <p:nvPr/>
        </p:nvSpPr>
        <p:spPr bwMode="auto">
          <a:xfrm>
            <a:off x="3822246" y="1589213"/>
            <a:ext cx="451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8000" dirty="0" smtClean="0">
                <a:solidFill>
                  <a:schemeClr val="bg1"/>
                </a:solidFill>
                <a:latin typeface="微软雅黑" panose="020B0503020204020204" pitchFamily="34" charset="-122"/>
                <a:ea typeface="微软雅黑" panose="020B0503020204020204" pitchFamily="34" charset="-122"/>
              </a:rPr>
              <a:t>THANKS</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0163" y="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模板下载：</a:t>
            </a:r>
            <a:r>
              <a:rPr kumimoji="0" lang="en-US" altLang="zh-CN" sz="100" b="0" i="0" u="none" strike="noStrike" kern="0" cap="none" spc="0" normalizeH="0" baseline="0" noProof="0" dirty="0">
                <a:ln>
                  <a:noFill/>
                </a:ln>
                <a:solidFill>
                  <a:schemeClr val="accent5">
                    <a:lumMod val="25000"/>
                  </a:schemeClr>
                </a:solidFill>
                <a:effectLst/>
                <a:uLnTx/>
                <a:uFillTx/>
              </a:rPr>
              <a:t>www.1ppt.com/moban/     </a:t>
            </a:r>
            <a:r>
              <a:rPr kumimoji="0" lang="zh-CN" altLang="en-US" sz="100" b="0" i="0" u="none" strike="noStrike" kern="0" cap="none" spc="0" normalizeH="0" baseline="0" noProof="0" dirty="0">
                <a:ln>
                  <a:noFill/>
                </a:ln>
                <a:solidFill>
                  <a:schemeClr val="accent5">
                    <a:lumMod val="25000"/>
                  </a:schemeClr>
                </a:solidFill>
                <a:effectLst/>
                <a:uLnTx/>
                <a:uFillTx/>
              </a:rPr>
              <a:t>行业</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节日</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www.1ppt.com/jieri/           PPT</a:t>
            </a:r>
            <a:r>
              <a:rPr kumimoji="0" lang="zh-CN" altLang="en-US" sz="100" b="0" i="0" u="none" strike="noStrike" kern="0" cap="none" spc="0" normalizeH="0" baseline="0" noProof="0" dirty="0">
                <a:ln>
                  <a:noFill/>
                </a:ln>
                <a:solidFill>
                  <a:schemeClr val="accent5">
                    <a:lumMod val="25000"/>
                  </a:schemeClr>
                </a:solidFill>
                <a:effectLst/>
                <a:uLnTx/>
                <a:uFillTx/>
              </a:rPr>
              <a:t>素材下载：</a:t>
            </a:r>
            <a:r>
              <a:rPr kumimoji="0" lang="en-US" altLang="zh-CN" sz="100" b="0" i="0" u="none" strike="noStrike" kern="0" cap="none" spc="0" normalizeH="0" baseline="0" noProof="0" dirty="0">
                <a:ln>
                  <a:noFill/>
                </a:ln>
                <a:solidFill>
                  <a:schemeClr val="accent5">
                    <a:lumMod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背景图片：</a:t>
            </a:r>
            <a:r>
              <a:rPr kumimoji="0" lang="en-US" altLang="zh-CN" sz="100" b="0" i="0" u="none" strike="noStrike" kern="0" cap="none" spc="0" normalizeH="0" baseline="0" noProof="0" dirty="0">
                <a:ln>
                  <a:noFill/>
                </a:ln>
                <a:solidFill>
                  <a:schemeClr val="accent5">
                    <a:lumMod val="25000"/>
                  </a:schemeClr>
                </a:solidFill>
                <a:effectLst/>
                <a:uLnTx/>
                <a:uFillTx/>
              </a:rPr>
              <a:t>www.1ppt.com/beijing/      PPT</a:t>
            </a:r>
            <a:r>
              <a:rPr kumimoji="0" lang="zh-CN" altLang="en-US" sz="100" b="0" i="0" u="none" strike="noStrike" kern="0" cap="none" spc="0" normalizeH="0" baseline="0" noProof="0" dirty="0">
                <a:ln>
                  <a:noFill/>
                </a:ln>
                <a:solidFill>
                  <a:schemeClr val="accent5">
                    <a:lumMod val="25000"/>
                  </a:schemeClr>
                </a:solidFill>
                <a:effectLst/>
                <a:uLnTx/>
                <a:uFillTx/>
              </a:rPr>
              <a:t>图表下载：</a:t>
            </a:r>
            <a:r>
              <a:rPr kumimoji="0" lang="en-US" altLang="zh-CN" sz="100" b="0" i="0" u="none" strike="noStrike" kern="0" cap="none" spc="0" normalizeH="0" baseline="0" noProof="0" dirty="0">
                <a:ln>
                  <a:noFill/>
                </a:ln>
                <a:solidFill>
                  <a:schemeClr val="accent5">
                    <a:lumMod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优秀</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下载：</a:t>
            </a:r>
            <a:r>
              <a:rPr kumimoji="0" lang="en-US" altLang="zh-CN" sz="100" b="0" i="0" u="none" strike="noStrike" kern="0" cap="none" spc="0" normalizeH="0" baseline="0" noProof="0" dirty="0">
                <a:ln>
                  <a:noFill/>
                </a:ln>
                <a:solidFill>
                  <a:schemeClr val="accent5">
                    <a:lumMod val="25000"/>
                  </a:schemeClr>
                </a:solidFill>
                <a:effectLst/>
                <a:uLnTx/>
                <a:uFillTx/>
              </a:rPr>
              <a:t>www.1ppt.com/xiazai/        PPT</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Word</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www.1ppt.com/word/              Excel</a:t>
            </a:r>
            <a:r>
              <a:rPr kumimoji="0" lang="zh-CN" altLang="en-US" sz="100" b="0" i="0" u="none" strike="noStrike" kern="0" cap="none" spc="0" normalizeH="0" baseline="0" noProof="0" dirty="0">
                <a:ln>
                  <a:noFill/>
                </a:ln>
                <a:solidFill>
                  <a:schemeClr val="accent5">
                    <a:lumMod val="25000"/>
                  </a:schemeClr>
                </a:solidFill>
                <a:effectLst/>
                <a:uLnTx/>
                <a:uFillTx/>
              </a:rPr>
              <a:t>教程：</a:t>
            </a:r>
            <a:r>
              <a:rPr kumimoji="0" lang="en-US" altLang="zh-CN" sz="100" b="0" i="0" u="none" strike="noStrike" kern="0" cap="none" spc="0" normalizeH="0" baseline="0" noProof="0" dirty="0">
                <a:ln>
                  <a:noFill/>
                </a:ln>
                <a:solidFill>
                  <a:schemeClr val="accent5">
                    <a:lumMod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资料下载：</a:t>
            </a:r>
            <a:r>
              <a:rPr kumimoji="0" lang="en-US" altLang="zh-CN" sz="100" b="0" i="0" u="none" strike="noStrike" kern="0" cap="none" spc="0" normalizeH="0" baseline="0" noProof="0" dirty="0">
                <a:ln>
                  <a:noFill/>
                </a:ln>
                <a:solidFill>
                  <a:schemeClr val="accent5">
                    <a:lumMod val="25000"/>
                  </a:schemeClr>
                </a:solidFill>
                <a:effectLst/>
                <a:uLnTx/>
                <a:uFillTx/>
              </a:rPr>
              <a:t>www.1ppt.com/ziliao/                PPT</a:t>
            </a:r>
            <a:r>
              <a:rPr kumimoji="0" lang="zh-CN" altLang="en-US" sz="100" b="0" i="0" u="none" strike="noStrike" kern="0" cap="none" spc="0" normalizeH="0" baseline="0" noProof="0" dirty="0">
                <a:ln>
                  <a:noFill/>
                </a:ln>
                <a:solidFill>
                  <a:schemeClr val="accent5">
                    <a:lumMod val="25000"/>
                  </a:schemeClr>
                </a:solidFill>
                <a:effectLst/>
                <a:uLnTx/>
                <a:uFillTx/>
              </a:rPr>
              <a:t>课件下载：</a:t>
            </a:r>
            <a:r>
              <a:rPr kumimoji="0" lang="en-US" altLang="zh-CN" sz="100" b="0" i="0" u="none" strike="noStrike" kern="0" cap="none" spc="0" normalizeH="0" baseline="0" noProof="0" dirty="0">
                <a:ln>
                  <a:noFill/>
                </a:ln>
                <a:solidFill>
                  <a:schemeClr val="accent5">
                    <a:lumMod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范文下载：</a:t>
            </a:r>
            <a:r>
              <a:rPr kumimoji="0" lang="en-US" altLang="zh-CN" sz="100" b="0" i="0" u="none" strike="noStrike" kern="0" cap="none" spc="0" normalizeH="0" baseline="0" noProof="0" dirty="0">
                <a:ln>
                  <a:noFill/>
                </a:ln>
                <a:solidFill>
                  <a:schemeClr val="accent5">
                    <a:lumMod val="25000"/>
                  </a:schemeClr>
                </a:solidFill>
                <a:effectLst/>
                <a:uLnTx/>
                <a:uFillTx/>
              </a:rPr>
              <a:t>www.1ppt.com/fanwen/             </a:t>
            </a:r>
            <a:r>
              <a:rPr kumimoji="0" lang="zh-CN" altLang="en-US" sz="100" b="0" i="0" u="none" strike="noStrike" kern="0" cap="none" spc="0" normalizeH="0" baseline="0" noProof="0" dirty="0">
                <a:ln>
                  <a:noFill/>
                </a:ln>
                <a:solidFill>
                  <a:schemeClr val="accent5">
                    <a:lumMod val="25000"/>
                  </a:schemeClr>
                </a:solidFill>
                <a:effectLst/>
                <a:uLnTx/>
                <a:uFillTx/>
              </a:rPr>
              <a:t>试卷下载：</a:t>
            </a:r>
            <a:r>
              <a:rPr kumimoji="0" lang="en-US" altLang="zh-CN" sz="100" b="0" i="0" u="none" strike="noStrike" kern="0" cap="none" spc="0" normalizeH="0" baseline="0" noProof="0" dirty="0">
                <a:ln>
                  <a:noFill/>
                </a:ln>
                <a:solidFill>
                  <a:schemeClr val="accent5">
                    <a:lumMod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教案下载：</a:t>
            </a:r>
            <a:r>
              <a:rPr kumimoji="0" lang="en-US" altLang="zh-CN" sz="100" b="0" i="0" u="none" strike="noStrike" kern="0" cap="none" spc="0" normalizeH="0" baseline="0" noProof="0" dirty="0">
                <a:ln>
                  <a:noFill/>
                </a:ln>
                <a:solidFill>
                  <a:schemeClr val="accent5">
                    <a:lumMod val="25000"/>
                  </a:schemeClr>
                </a:solidFill>
                <a:effectLst/>
                <a:uLnTx/>
                <a:uFillTx/>
              </a:rPr>
              <a:t>www.1ppt.com/jiaoan/  </a:t>
            </a:r>
            <a:r>
              <a:rPr kumimoji="0" lang="en-US" altLang="zh-CN" sz="100" b="0" i="0" u="none" strike="noStrike" kern="0" cap="none" spc="0" normalizeH="0" baseline="0" noProof="0" dirty="0" smtClean="0">
                <a:ln>
                  <a:noFill/>
                </a:ln>
                <a:solidFill>
                  <a:schemeClr val="accent5">
                    <a:lumMod val="25000"/>
                  </a:schemeClr>
                </a:solidFill>
                <a:effectLst/>
                <a:uLnTx/>
                <a:uFillTx/>
              </a:rPr>
              <a:t>      PPT</a:t>
            </a:r>
            <a:r>
              <a:rPr kumimoji="0" lang="zh-CN" altLang="en-US" sz="100" b="0" i="0" u="none" strike="noStrike" kern="0" cap="none" spc="0" normalizeH="0" baseline="0" noProof="0" dirty="0" smtClean="0">
                <a:ln>
                  <a:noFill/>
                </a:ln>
                <a:solidFill>
                  <a:schemeClr val="accent5">
                    <a:lumMod val="25000"/>
                  </a:schemeClr>
                </a:solidFill>
                <a:effectLst/>
                <a:uLnTx/>
                <a:uFillTx/>
              </a:rPr>
              <a:t>论坛：</a:t>
            </a:r>
            <a:r>
              <a:rPr kumimoji="0" lang="en-US" altLang="zh-CN" sz="100" b="0" i="0" u="none" strike="noStrike" kern="0" cap="none" spc="0" normalizeH="0" baseline="0" noProof="0" dirty="0" smtClean="0">
                <a:ln>
                  <a:noFill/>
                </a:ln>
                <a:solidFill>
                  <a:schemeClr val="accent5">
                    <a:lumMod val="25000"/>
                  </a:schemeClr>
                </a:solidFill>
                <a:effectLst/>
                <a:uLnTx/>
                <a:uFillTx/>
              </a:rPr>
              <a:t>www.1ppt.cn</a:t>
            </a:r>
            <a:endParaRPr kumimoji="0" lang="en-US" altLang="zh-CN" sz="100" b="0" i="0" u="none" strike="noStrike" kern="0" cap="none" spc="0" normalizeH="0" baseline="0" noProof="0" dirty="0">
              <a:ln>
                <a:noFill/>
              </a:ln>
              <a:solidFill>
                <a:schemeClr val="accent5">
                  <a:lumMod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 </a:t>
            </a:r>
            <a:endParaRPr kumimoji="0" lang="zh-CN" altLang="en-US" sz="100" b="0" i="0" u="none" strike="noStrike" kern="0" cap="none" spc="0" normalizeH="0" baseline="0" noProof="0" dirty="0">
              <a:ln>
                <a:noFill/>
              </a:ln>
              <a:solidFill>
                <a:schemeClr val="accent5">
                  <a:lumMod val="25000"/>
                </a:schemeClr>
              </a:solidFill>
              <a:effectLst/>
              <a:uLnTx/>
              <a:uFillTx/>
            </a:endParaRPr>
          </a:p>
        </p:txBody>
      </p:sp>
      <p:sp>
        <p:nvSpPr>
          <p:cNvPr id="6" name="文本框 1"/>
          <p:cNvSpPr txBox="1">
            <a:spLocks noChangeArrowheads="1"/>
          </p:cNvSpPr>
          <p:nvPr/>
        </p:nvSpPr>
        <p:spPr bwMode="auto">
          <a:xfrm>
            <a:off x="3822246" y="2791815"/>
            <a:ext cx="45173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smtClean="0">
                <a:solidFill>
                  <a:schemeClr val="bg1"/>
                </a:solidFill>
                <a:latin typeface="微软雅黑" panose="020B0503020204020204" pitchFamily="34" charset="-122"/>
                <a:ea typeface="微软雅黑" panose="020B0503020204020204" pitchFamily="34" charset="-122"/>
              </a:rPr>
              <a:t>感谢恩师</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目的意义</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0723" name="椭圆 4"/>
          <p:cNvGrpSpPr/>
          <p:nvPr/>
        </p:nvGrpSpPr>
        <p:grpSpPr bwMode="auto">
          <a:xfrm>
            <a:off x="5505450" y="1809750"/>
            <a:ext cx="1535113" cy="1536700"/>
            <a:chOff x="0" y="0"/>
            <a:chExt cx="967" cy="968"/>
          </a:xfrm>
        </p:grpSpPr>
        <p:pic>
          <p:nvPicPr>
            <p:cNvPr id="3073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0724"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30725" name="空心弧 8"/>
          <p:cNvSpPr>
            <a:spLocks noChangeArrowheads="1"/>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6" name="空心弧 9"/>
          <p:cNvSpPr>
            <a:spLocks noChangeArrowheads="1"/>
          </p:cNvSpPr>
          <p:nvPr/>
        </p:nvSpPr>
        <p:spPr bwMode="auto">
          <a:xfrm rot="-6220124">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7"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8"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29" name="椭圆 12"/>
          <p:cNvSpPr>
            <a:spLocks noChangeArrowheads="1"/>
          </p:cNvSpPr>
          <p:nvPr/>
        </p:nvSpPr>
        <p:spPr bwMode="auto">
          <a:xfrm flipH="1">
            <a:off x="594995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0"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1"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2"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22"/>
          <p:cNvGrpSpPr/>
          <p:nvPr/>
        </p:nvGrpSpPr>
        <p:grpSpPr bwMode="auto">
          <a:xfrm>
            <a:off x="222250" y="22066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47" name="任意多边形 23"/>
          <p:cNvSpPr>
            <a:spLocks noChangeArrowheads="1"/>
          </p:cNvSpPr>
          <p:nvPr/>
        </p:nvSpPr>
        <p:spPr bwMode="auto">
          <a:xfrm>
            <a:off x="0" y="2963863"/>
            <a:ext cx="12192000" cy="3894137"/>
          </a:xfrm>
          <a:custGeom>
            <a:avLst/>
            <a:gdLst>
              <a:gd name="T0" fmla="*/ 12192000 w 12192000"/>
              <a:gd name="T1" fmla="*/ 0 h 3212700"/>
              <a:gd name="T2" fmla="*/ 12192000 w 12192000"/>
              <a:gd name="T3" fmla="*/ 4720112 h 3212700"/>
              <a:gd name="T4" fmla="*/ 0 w 12192000"/>
              <a:gd name="T5" fmla="*/ 4720112 h 3212700"/>
              <a:gd name="T6" fmla="*/ 0 w 12192000"/>
              <a:gd name="T7" fmla="*/ 1919 h 3212700"/>
              <a:gd name="T8" fmla="*/ 192228 w 12192000"/>
              <a:gd name="T9" fmla="*/ 86592 h 3212700"/>
              <a:gd name="T10" fmla="*/ 6093822 w 12192000"/>
              <a:gd name="T11" fmla="*/ 926285 h 3212700"/>
              <a:gd name="T12" fmla="*/ 11995417 w 12192000"/>
              <a:gd name="T13" fmla="*/ 8659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8" name="文本框 18"/>
          <p:cNvSpPr txBox="1">
            <a:spLocks noChangeArrowheads="1"/>
          </p:cNvSpPr>
          <p:nvPr/>
        </p:nvSpPr>
        <p:spPr bwMode="auto">
          <a:xfrm>
            <a:off x="1389063" y="4059238"/>
            <a:ext cx="9761537" cy="20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457200" eaLnBrk="1" hangingPunct="1">
              <a:lnSpc>
                <a:spcPts val="2600"/>
              </a:lnSpc>
            </a:pPr>
            <a:r>
              <a:rPr lang="zh-CN" altLang="zh-CN" sz="1600" dirty="0">
                <a:solidFill>
                  <a:srgbClr val="595959"/>
                </a:solidFill>
                <a:latin typeface="微软雅黑" panose="020B0503020204020204" pitchFamily="34" charset="-122"/>
                <a:ea typeface="微软雅黑" panose="020B0503020204020204" pitchFamily="34" charset="-122"/>
              </a:rPr>
              <a:t>网络技术的快速发展将人类带进了一个网络经济的时代，给人类生活的方方面面都带来了巨大的影响。企业利用网络发放海量的商品信息，供用户选择的商品种类和数量也成呈爆炸式增长，面对海量的信息资源，用户无法从中快速有效发现自己感兴趣的商品。因此，用户需要个性化推荐系统能根据用户的喜好针对不同用户推荐其可能感兴趣的商品，这就方便用户找到自己所需的商品。在这种情况下，推荐系统应运而生，它可以利用用户的历史行为记录来找到用户潜在可能喜欢的资源推荐给用户。个性化书籍推荐系统将书籍作为推荐对象，为用户提供其可能喜欢的书籍</a:t>
            </a:r>
            <a:r>
              <a:rPr lang="zh-CN" altLang="zh-CN"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endParaRPr>
          </a:p>
        </p:txBody>
      </p:sp>
      <p:grpSp>
        <p:nvGrpSpPr>
          <p:cNvPr id="31749" name="椭圆 19"/>
          <p:cNvGrpSpPr/>
          <p:nvPr/>
        </p:nvGrpSpPr>
        <p:grpSpPr bwMode="auto">
          <a:xfrm>
            <a:off x="5230813" y="615950"/>
            <a:ext cx="2084387" cy="2084388"/>
            <a:chOff x="0" y="0"/>
            <a:chExt cx="1313" cy="1313"/>
          </a:xfrm>
        </p:grpSpPr>
        <p:pic>
          <p:nvPicPr>
            <p:cNvPr id="31752" name="椭圆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13"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Text Box 16"/>
            <p:cNvSpPr txBox="1">
              <a:spLocks noChangeArrowheads="1"/>
            </p:cNvSpPr>
            <p:nvPr/>
          </p:nvSpPr>
          <p:spPr bwMode="auto">
            <a:xfrm>
              <a:off x="194" y="194"/>
              <a:ext cx="9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1750" name="KSO_Shape"/>
          <p:cNvSpPr>
            <a:spLocks noChangeArrowheads="1"/>
          </p:cNvSpPr>
          <p:nvPr/>
        </p:nvSpPr>
        <p:spPr bwMode="auto">
          <a:xfrm>
            <a:off x="5476875" y="1238250"/>
            <a:ext cx="1597025" cy="939800"/>
          </a:xfrm>
          <a:custGeom>
            <a:avLst/>
            <a:gdLst>
              <a:gd name="T0" fmla="*/ 383589841 w 6649"/>
              <a:gd name="T1" fmla="*/ 60954014 h 3908"/>
              <a:gd name="T2" fmla="*/ 191765977 w 6649"/>
              <a:gd name="T3" fmla="*/ 0 h 3908"/>
              <a:gd name="T4" fmla="*/ 0 w 6649"/>
              <a:gd name="T5" fmla="*/ 60954014 h 3908"/>
              <a:gd name="T6" fmla="*/ 98421560 w 6649"/>
              <a:gd name="T7" fmla="*/ 92182885 h 3908"/>
              <a:gd name="T8" fmla="*/ 80652525 w 6649"/>
              <a:gd name="T9" fmla="*/ 186389659 h 3908"/>
              <a:gd name="T10" fmla="*/ 191765977 w 6649"/>
              <a:gd name="T11" fmla="*/ 226004104 h 3908"/>
              <a:gd name="T12" fmla="*/ 302937316 w 6649"/>
              <a:gd name="T13" fmla="*/ 186389659 h 3908"/>
              <a:gd name="T14" fmla="*/ 285168281 w 6649"/>
              <a:gd name="T15" fmla="*/ 92182885 h 3908"/>
              <a:gd name="T16" fmla="*/ 383589841 w 6649"/>
              <a:gd name="T17" fmla="*/ 60954014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1" name="矩形 21"/>
          <p:cNvSpPr>
            <a:spLocks noChangeArrowheads="1"/>
          </p:cNvSpPr>
          <p:nvPr/>
        </p:nvSpPr>
        <p:spPr bwMode="auto">
          <a:xfrm>
            <a:off x="2924150" y="2963863"/>
            <a:ext cx="670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3200" dirty="0">
                <a:solidFill>
                  <a:schemeClr val="bg1"/>
                </a:solidFill>
                <a:latin typeface="微软雅黑" panose="020B0503020204020204" pitchFamily="34" charset="-122"/>
                <a:ea typeface="微软雅黑" panose="020B0503020204020204" pitchFamily="34" charset="-122"/>
              </a:rPr>
              <a:t>基于</a:t>
            </a:r>
            <a:r>
              <a:rPr lang="en-US" altLang="zh-CN" sz="3200" dirty="0" err="1">
                <a:solidFill>
                  <a:schemeClr val="bg1"/>
                </a:solidFill>
                <a:latin typeface="微软雅黑" panose="020B0503020204020204" pitchFamily="34" charset="-122"/>
                <a:ea typeface="微软雅黑" panose="020B0503020204020204" pitchFamily="34" charset="-122"/>
              </a:rPr>
              <a:t>Hadoop</a:t>
            </a:r>
            <a:r>
              <a:rPr lang="zh-CN" altLang="zh-CN" sz="3200" dirty="0">
                <a:solidFill>
                  <a:schemeClr val="bg1"/>
                </a:solidFill>
                <a:latin typeface="微软雅黑" panose="020B0503020204020204" pitchFamily="34" charset="-122"/>
                <a:ea typeface="微软雅黑" panose="020B0503020204020204" pitchFamily="34" charset="-122"/>
              </a:rPr>
              <a:t>的个性化书籍推荐</a:t>
            </a:r>
            <a:r>
              <a:rPr lang="zh-CN" altLang="zh-CN" sz="3200" dirty="0" smtClean="0">
                <a:solidFill>
                  <a:schemeClr val="bg1"/>
                </a:solidFill>
                <a:latin typeface="微软雅黑" panose="020B0503020204020204" pitchFamily="34" charset="-122"/>
                <a:ea typeface="微软雅黑" panose="020B0503020204020204" pitchFamily="34" charset="-122"/>
              </a:rPr>
              <a:t>系统</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4" name="矩形 48"/>
          <p:cNvSpPr>
            <a:spLocks noChangeArrowheads="1"/>
          </p:cNvSpPr>
          <p:nvPr/>
        </p:nvSpPr>
        <p:spPr bwMode="auto">
          <a:xfrm>
            <a:off x="1382713" y="2292774"/>
            <a:ext cx="9094788"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342900" lvl="0" indent="-342900">
              <a:buFont typeface="+mj-lt"/>
              <a:buAutoNum type="arabicPeriod"/>
            </a:pPr>
            <a:r>
              <a:rPr lang="zh-CN" altLang="zh-CN" sz="2000" b="1" dirty="0">
                <a:solidFill>
                  <a:schemeClr val="bg1"/>
                </a:solidFill>
                <a:latin typeface="微软雅黑" panose="020B0503020204020204" pitchFamily="34" charset="-122"/>
                <a:ea typeface="微软雅黑" panose="020B0503020204020204" pitchFamily="34" charset="-122"/>
              </a:rPr>
              <a:t>能挖掘潜在用户</a:t>
            </a:r>
            <a:r>
              <a:rPr lang="zh-CN" altLang="zh-CN" sz="2000" dirty="0">
                <a:solidFill>
                  <a:schemeClr val="bg1"/>
                </a:solidFill>
                <a:latin typeface="微软雅黑" panose="020B0503020204020204" pitchFamily="34" charset="-122"/>
                <a:ea typeface="微软雅黑" panose="020B0503020204020204" pitchFamily="34" charset="-122"/>
              </a:rPr>
              <a:t>：很多用户在浏览书籍期刊类网站时并没有想要阅读某一特定书籍，个性化推荐系统应该能够向用户推荐他们可能感兴趣的书籍对象，以增强用户购买的心理需求，从而完成商品购买。 </a:t>
            </a:r>
          </a:p>
          <a:p>
            <a:pPr marL="342900" lvl="0" indent="-342900">
              <a:buFont typeface="+mj-lt"/>
              <a:buAutoNum type="arabicPeriod"/>
            </a:pPr>
            <a:r>
              <a:rPr lang="zh-CN" altLang="zh-CN" sz="2000" b="1" dirty="0">
                <a:solidFill>
                  <a:schemeClr val="bg1"/>
                </a:solidFill>
                <a:latin typeface="微软雅黑" panose="020B0503020204020204" pitchFamily="34" charset="-122"/>
                <a:ea typeface="微软雅黑" panose="020B0503020204020204" pitchFamily="34" charset="-122"/>
              </a:rPr>
              <a:t>具备网站间交叉销售的能力</a:t>
            </a:r>
            <a:r>
              <a:rPr lang="zh-CN" altLang="zh-CN" sz="2000" dirty="0">
                <a:solidFill>
                  <a:schemeClr val="bg1"/>
                </a:solidFill>
                <a:latin typeface="微软雅黑" panose="020B0503020204020204" pitchFamily="34" charset="-122"/>
                <a:ea typeface="微软雅黑" panose="020B0503020204020204" pitchFamily="34" charset="-122"/>
              </a:rPr>
              <a:t>：用户在购买商品时系统可以向用户推荐其它有价值的商品，这些商品是用户需要但是一时未想起需要购买的商品，这就有效提高了电子商务网站的交叉销售能力。 </a:t>
            </a:r>
          </a:p>
          <a:p>
            <a:pPr marL="342900" indent="-342900">
              <a:buFont typeface="+mj-lt"/>
              <a:buAutoNum type="arabicPeriod"/>
            </a:pPr>
            <a:r>
              <a:rPr lang="zh-CN" altLang="zh-CN" sz="2000" b="1" dirty="0">
                <a:solidFill>
                  <a:schemeClr val="bg1"/>
                </a:solidFill>
                <a:latin typeface="微软雅黑" panose="020B0503020204020204" pitchFamily="34" charset="-122"/>
                <a:ea typeface="微软雅黑" panose="020B0503020204020204" pitchFamily="34" charset="-122"/>
              </a:rPr>
              <a:t>提高用户对网站的忠诚度</a:t>
            </a:r>
            <a:r>
              <a:rPr lang="zh-CN" altLang="zh-CN" sz="2000" dirty="0">
                <a:solidFill>
                  <a:schemeClr val="bg1"/>
                </a:solidFill>
                <a:latin typeface="微软雅黑" panose="020B0503020204020204" pitchFamily="34" charset="-122"/>
                <a:ea typeface="微软雅黑" panose="020B0503020204020204" pitchFamily="34" charset="-122"/>
              </a:rPr>
              <a:t>：不同于传统的商务模式，个性化推荐系统网站给用户提供了海量的商品以便选择，用户可以很方便的快速查看不同的电子商务系统。个性化推荐系统分析用户的历史购买信息，分析用户的喜好从而向其推荐有价值的商品信息。如果推荐的质量很高，用户就会对个性化推荐系统产生依赖，有利于维持稳定的客源，并提高客户的忠诚度</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2785" name="矩形 19"/>
          <p:cNvSpPr>
            <a:spLocks noChangeArrowheads="1"/>
          </p:cNvSpPr>
          <p:nvPr/>
        </p:nvSpPr>
        <p:spPr bwMode="auto">
          <a:xfrm>
            <a:off x="1382713" y="1255713"/>
            <a:ext cx="74945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dirty="0">
                <a:solidFill>
                  <a:schemeClr val="bg1"/>
                </a:solidFill>
                <a:latin typeface="微软雅黑" panose="020B0503020204020204" pitchFamily="34" charset="-122"/>
                <a:ea typeface="微软雅黑" panose="020B0503020204020204" pitchFamily="34" charset="-122"/>
              </a:rPr>
              <a:t>个性化图书推荐系统</a:t>
            </a:r>
            <a:r>
              <a:rPr lang="zh-CN" altLang="en-US" sz="3200" dirty="0" smtClean="0">
                <a:solidFill>
                  <a:schemeClr val="bg1"/>
                </a:solidFill>
                <a:latin typeface="微软雅黑" panose="020B0503020204020204" pitchFamily="34" charset="-122"/>
                <a:ea typeface="微软雅黑" panose="020B0503020204020204" pitchFamily="34" charset="-122"/>
              </a:rPr>
              <a:t>的</a:t>
            </a:r>
            <a:r>
              <a:rPr lang="zh-CN" altLang="en-US" sz="3200" dirty="0">
                <a:solidFill>
                  <a:schemeClr val="bg1"/>
                </a:solidFill>
                <a:latin typeface="微软雅黑" panose="020B0503020204020204" pitchFamily="34" charset="-122"/>
                <a:ea typeface="微软雅黑" panose="020B0503020204020204" pitchFamily="34" charset="-122"/>
              </a:rPr>
              <a:t>目的</a:t>
            </a:r>
          </a:p>
        </p:txBody>
      </p:sp>
      <p:cxnSp>
        <p:nvCxnSpPr>
          <p:cNvPr id="32788" name="直接连接符 22"/>
          <p:cNvCxnSpPr>
            <a:cxnSpLocks noChangeShapeType="1"/>
          </p:cNvCxnSpPr>
          <p:nvPr/>
        </p:nvCxnSpPr>
        <p:spPr bwMode="auto">
          <a:xfrm>
            <a:off x="1474788" y="1973498"/>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需求分析</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3795" name="椭圆 4"/>
          <p:cNvGrpSpPr/>
          <p:nvPr/>
        </p:nvGrpSpPr>
        <p:grpSpPr bwMode="auto">
          <a:xfrm>
            <a:off x="5505450" y="1809750"/>
            <a:ext cx="1535113" cy="1536700"/>
            <a:chOff x="0" y="0"/>
            <a:chExt cx="967" cy="968"/>
          </a:xfrm>
        </p:grpSpPr>
        <p:pic>
          <p:nvPicPr>
            <p:cNvPr id="3380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379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2</a:t>
            </a:r>
            <a:endParaRPr lang="zh-CN" altLang="en-US" sz="5400">
              <a:solidFill>
                <a:srgbClr val="003F78"/>
              </a:solidFill>
              <a:latin typeface="Impact" panose="020B0806030902050204" pitchFamily="34" charset="0"/>
            </a:endParaRPr>
          </a:p>
        </p:txBody>
      </p:sp>
      <p:sp>
        <p:nvSpPr>
          <p:cNvPr id="3379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2"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泪滴形 18"/>
          <p:cNvSpPr>
            <a:spLocks noChangeArrowheads="1"/>
          </p:cNvSpPr>
          <p:nvPr/>
        </p:nvSpPr>
        <p:spPr bwMode="auto">
          <a:xfrm rot="8100000">
            <a:off x="2198586" y="1073324"/>
            <a:ext cx="1835150" cy="1836737"/>
          </a:xfrm>
          <a:custGeom>
            <a:avLst/>
            <a:gdLst>
              <a:gd name="T0" fmla="*/ 0 w 1835150"/>
              <a:gd name="T1" fmla="*/ 918369 h 1836737"/>
              <a:gd name="T2" fmla="*/ 917575 w 1835150"/>
              <a:gd name="T3" fmla="*/ 0 h 1836737"/>
              <a:gd name="T4" fmla="*/ 1835150 w 1835150"/>
              <a:gd name="T5" fmla="*/ 0 h 1836737"/>
              <a:gd name="T6" fmla="*/ 1835150 w 1835150"/>
              <a:gd name="T7" fmla="*/ 918369 h 1836737"/>
              <a:gd name="T8" fmla="*/ 917575 w 1835150"/>
              <a:gd name="T9" fmla="*/ 1836738 h 1836737"/>
              <a:gd name="T10" fmla="*/ 0 w 1835150"/>
              <a:gd name="T11" fmla="*/ 918369 h 18367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35150" h="1836737">
                <a:moveTo>
                  <a:pt x="0" y="918369"/>
                </a:moveTo>
                <a:cubicBezTo>
                  <a:pt x="0" y="411168"/>
                  <a:pt x="410812" y="0"/>
                  <a:pt x="917575" y="0"/>
                </a:cubicBezTo>
                <a:lnTo>
                  <a:pt x="1835150" y="0"/>
                </a:lnTo>
                <a:lnTo>
                  <a:pt x="1835150" y="918369"/>
                </a:lnTo>
                <a:cubicBezTo>
                  <a:pt x="1835150" y="1425570"/>
                  <a:pt x="1424338" y="1836738"/>
                  <a:pt x="917575" y="1836738"/>
                </a:cubicBezTo>
                <a:cubicBezTo>
                  <a:pt x="410812" y="1836738"/>
                  <a:pt x="0" y="1425570"/>
                  <a:pt x="0" y="918369"/>
                </a:cubicBez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19" name="泪滴形 19"/>
          <p:cNvSpPr>
            <a:spLocks noChangeArrowheads="1"/>
          </p:cNvSpPr>
          <p:nvPr/>
        </p:nvSpPr>
        <p:spPr bwMode="auto">
          <a:xfrm rot="8100000">
            <a:off x="4925053" y="179597"/>
            <a:ext cx="2641600" cy="2641600"/>
          </a:xfrm>
          <a:custGeom>
            <a:avLst/>
            <a:gdLst>
              <a:gd name="T0" fmla="*/ 0 w 2641600"/>
              <a:gd name="T1" fmla="*/ 1320800 h 2641600"/>
              <a:gd name="T2" fmla="*/ 1320800 w 2641600"/>
              <a:gd name="T3" fmla="*/ 0 h 2641600"/>
              <a:gd name="T4" fmla="*/ 2641600 w 2641600"/>
              <a:gd name="T5" fmla="*/ 0 h 2641600"/>
              <a:gd name="T6" fmla="*/ 2641600 w 2641600"/>
              <a:gd name="T7" fmla="*/ 1320800 h 2641600"/>
              <a:gd name="T8" fmla="*/ 1320800 w 2641600"/>
              <a:gd name="T9" fmla="*/ 2641600 h 2641600"/>
              <a:gd name="T10" fmla="*/ 0 w 2641600"/>
              <a:gd name="T11" fmla="*/ 1320800 h 264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1600" h="2641600">
                <a:moveTo>
                  <a:pt x="0" y="1320800"/>
                </a:moveTo>
                <a:cubicBezTo>
                  <a:pt x="0" y="591342"/>
                  <a:pt x="591342" y="0"/>
                  <a:pt x="1320800" y="0"/>
                </a:cubicBezTo>
                <a:lnTo>
                  <a:pt x="2641600" y="0"/>
                </a:lnTo>
                <a:lnTo>
                  <a:pt x="2641600" y="1320800"/>
                </a:lnTo>
                <a:cubicBezTo>
                  <a:pt x="2641600" y="2050258"/>
                  <a:pt x="2050258" y="2641600"/>
                  <a:pt x="1320800" y="2641600"/>
                </a:cubicBezTo>
                <a:cubicBezTo>
                  <a:pt x="591342" y="2641600"/>
                  <a:pt x="0" y="2050258"/>
                  <a:pt x="0" y="1320800"/>
                </a:cubicBezTo>
                <a:close/>
              </a:path>
            </a:pathLst>
          </a:custGeom>
          <a:gradFill rotWithShape="1">
            <a:gsLst>
              <a:gs pos="0">
                <a:srgbClr val="FFFFFF"/>
              </a:gs>
              <a:gs pos="100000">
                <a:srgbClr val="BFBFBF"/>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0" name="泪滴形 20"/>
          <p:cNvSpPr>
            <a:spLocks noChangeArrowheads="1"/>
          </p:cNvSpPr>
          <p:nvPr/>
        </p:nvSpPr>
        <p:spPr bwMode="auto">
          <a:xfrm rot="8100000">
            <a:off x="8538131" y="1061652"/>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1" name="同心圆 21"/>
          <p:cNvSpPr>
            <a:spLocks noChangeArrowheads="1"/>
          </p:cNvSpPr>
          <p:nvPr/>
        </p:nvSpPr>
        <p:spPr bwMode="auto">
          <a:xfrm>
            <a:off x="2978944" y="3289902"/>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12502" y="3460366"/>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324338" y="3286319"/>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16502" y="3041964"/>
            <a:ext cx="12192000" cy="381603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5" name="文本框 25"/>
          <p:cNvSpPr txBox="1">
            <a:spLocks noChangeArrowheads="1"/>
          </p:cNvSpPr>
          <p:nvPr/>
        </p:nvSpPr>
        <p:spPr bwMode="auto">
          <a:xfrm>
            <a:off x="1504973" y="4358998"/>
            <a:ext cx="94615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457200"/>
            <a:r>
              <a:rPr lang="zh-CN" altLang="zh-CN" sz="1600" dirty="0">
                <a:solidFill>
                  <a:srgbClr val="404040"/>
                </a:solidFill>
                <a:latin typeface="微软雅黑" panose="020B0503020204020204" pitchFamily="34" charset="-122"/>
                <a:ea typeface="微软雅黑" panose="020B0503020204020204" pitchFamily="34" charset="-122"/>
              </a:rPr>
              <a:t>人们通常借助各种网络信息获取工具，如门户网站、搜索引擎、专业数据索引、</a:t>
            </a:r>
            <a:r>
              <a:rPr lang="en-US" altLang="zh-CN" sz="1600" dirty="0">
                <a:solidFill>
                  <a:srgbClr val="404040"/>
                </a:solidFill>
                <a:latin typeface="微软雅黑" panose="020B0503020204020204" pitchFamily="34" charset="-122"/>
                <a:ea typeface="微软雅黑" panose="020B0503020204020204" pitchFamily="34" charset="-122"/>
              </a:rPr>
              <a:t>RSS</a:t>
            </a:r>
            <a:r>
              <a:rPr lang="zh-CN" altLang="zh-CN" sz="1600" dirty="0">
                <a:solidFill>
                  <a:srgbClr val="404040"/>
                </a:solidFill>
                <a:latin typeface="微软雅黑" panose="020B0503020204020204" pitchFamily="34" charset="-122"/>
                <a:ea typeface="微软雅黑" panose="020B0503020204020204" pitchFamily="34" charset="-122"/>
              </a:rPr>
              <a:t>等从网络获取信息。这种拉取服务方式是基于网页的全文检索服务，其优点是信息量大，更新及时；缺点是返回信息过多没有个性化考虑，用户仍需要从检索出的信息中手工选择自己所需要的信息。例如：某用户喜欢读小说，在搜索引擎中搜索“小说”，会拉取到大量信息，但是搜索引擎并不知道用户的兴趣爱好，更不知道用户喜欢读哪一类型的小说，所以用需要通过手工选择的方式在繁杂的信息中再次检索。这个过程不能从根本上帮助用户解决“信息过载”的问题。</a:t>
            </a:r>
          </a:p>
          <a:p>
            <a:pPr indent="457200"/>
            <a:r>
              <a:rPr lang="zh-CN" altLang="zh-CN" sz="1600" dirty="0">
                <a:solidFill>
                  <a:srgbClr val="404040"/>
                </a:solidFill>
                <a:latin typeface="微软雅黑" panose="020B0503020204020204" pitchFamily="34" charset="-122"/>
                <a:ea typeface="微软雅黑" panose="020B0503020204020204" pitchFamily="34" charset="-122"/>
              </a:rPr>
              <a:t>因此，用户需要有一个个性化书籍推荐系统能够根据用户的偏好需求从互联网海量书籍信息中寻找满足用户需求的书籍信息，进而采取主动“推送”模式传给</a:t>
            </a:r>
            <a:r>
              <a:rPr lang="zh-CN" altLang="zh-CN" sz="1600" dirty="0" smtClean="0">
                <a:solidFill>
                  <a:srgbClr val="404040"/>
                </a:solidFill>
                <a:latin typeface="微软雅黑" panose="020B0503020204020204" pitchFamily="34" charset="-122"/>
                <a:ea typeface="微软雅黑" panose="020B0503020204020204" pitchFamily="34" charset="-122"/>
              </a:rPr>
              <a:t>用户</a:t>
            </a:r>
            <a:r>
              <a:rPr lang="zh-CN" altLang="en-US" sz="1600" dirty="0" smtClean="0">
                <a:solidFill>
                  <a:srgbClr val="404040"/>
                </a:solidFill>
                <a:latin typeface="微软雅黑" panose="020B0503020204020204" pitchFamily="34" charset="-122"/>
                <a:ea typeface="微软雅黑" panose="020B0503020204020204" pitchFamily="34" charset="-122"/>
              </a:rPr>
              <a:t>。</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34826" name="KSO_Shape"/>
          <p:cNvSpPr>
            <a:spLocks noChangeArrowheads="1"/>
          </p:cNvSpPr>
          <p:nvPr/>
        </p:nvSpPr>
        <p:spPr bwMode="auto">
          <a:xfrm>
            <a:off x="2613017" y="1651194"/>
            <a:ext cx="973138" cy="917575"/>
          </a:xfrm>
          <a:custGeom>
            <a:avLst/>
            <a:gdLst>
              <a:gd name="T0" fmla="*/ 31288 w 2959101"/>
              <a:gd name="T1" fmla="*/ 205992 h 2789237"/>
              <a:gd name="T2" fmla="*/ 38754 w 2959101"/>
              <a:gd name="T3" fmla="*/ 207885 h 2789237"/>
              <a:gd name="T4" fmla="*/ 48452 w 2959101"/>
              <a:gd name="T5" fmla="*/ 208787 h 2789237"/>
              <a:gd name="T6" fmla="*/ 80590 w 2959101"/>
              <a:gd name="T7" fmla="*/ 280723 h 2789237"/>
              <a:gd name="T8" fmla="*/ 75226 w 2959101"/>
              <a:gd name="T9" fmla="*/ 280164 h 2789237"/>
              <a:gd name="T10" fmla="*/ 71493 w 2959101"/>
              <a:gd name="T11" fmla="*/ 278100 h 2789237"/>
              <a:gd name="T12" fmla="*/ 68275 w 2959101"/>
              <a:gd name="T13" fmla="*/ 274188 h 2789237"/>
              <a:gd name="T14" fmla="*/ 282908 w 2959101"/>
              <a:gd name="T15" fmla="*/ 207472 h 2789237"/>
              <a:gd name="T16" fmla="*/ 292220 w 2959101"/>
              <a:gd name="T17" fmla="*/ 206784 h 2789237"/>
              <a:gd name="T18" fmla="*/ 298784 w 2959101"/>
              <a:gd name="T19" fmla="*/ 204849 h 2789237"/>
              <a:gd name="T20" fmla="*/ 305092 w 2959101"/>
              <a:gd name="T21" fmla="*/ 201366 h 2789237"/>
              <a:gd name="T22" fmla="*/ 264372 w 2959101"/>
              <a:gd name="T23" fmla="*/ 276399 h 2789237"/>
              <a:gd name="T24" fmla="*/ 262227 w 2959101"/>
              <a:gd name="T25" fmla="*/ 278807 h 2789237"/>
              <a:gd name="T26" fmla="*/ 259952 w 2959101"/>
              <a:gd name="T27" fmla="*/ 279925 h 2789237"/>
              <a:gd name="T28" fmla="*/ 253602 w 2959101"/>
              <a:gd name="T29" fmla="*/ 280699 h 2789237"/>
              <a:gd name="T30" fmla="*/ 175466 w 2959101"/>
              <a:gd name="T31" fmla="*/ 246085 h 2789237"/>
              <a:gd name="T32" fmla="*/ 109710 w 2959101"/>
              <a:gd name="T33" fmla="*/ 166270 h 2789237"/>
              <a:gd name="T34" fmla="*/ 44055 w 2959101"/>
              <a:gd name="T35" fmla="*/ 202983 h 2789237"/>
              <a:gd name="T36" fmla="*/ 34137 w 2959101"/>
              <a:gd name="T37" fmla="*/ 201178 h 2789237"/>
              <a:gd name="T38" fmla="*/ 25377 w 2959101"/>
              <a:gd name="T39" fmla="*/ 197093 h 2789237"/>
              <a:gd name="T40" fmla="*/ 17949 w 2959101"/>
              <a:gd name="T41" fmla="*/ 191333 h 2789237"/>
              <a:gd name="T42" fmla="*/ 12238 w 2959101"/>
              <a:gd name="T43" fmla="*/ 184326 h 2789237"/>
              <a:gd name="T44" fmla="*/ 8330 w 2959101"/>
              <a:gd name="T45" fmla="*/ 176631 h 2789237"/>
              <a:gd name="T46" fmla="*/ 6699 w 2959101"/>
              <a:gd name="T47" fmla="*/ 168764 h 2789237"/>
              <a:gd name="T48" fmla="*/ 7471 w 2959101"/>
              <a:gd name="T49" fmla="*/ 160209 h 2789237"/>
              <a:gd name="T50" fmla="*/ 26279 w 2959101"/>
              <a:gd name="T51" fmla="*/ 121519 h 2789237"/>
              <a:gd name="T52" fmla="*/ 316126 w 2959101"/>
              <a:gd name="T53" fmla="*/ 149811 h 2789237"/>
              <a:gd name="T54" fmla="*/ 318313 w 2959101"/>
              <a:gd name="T55" fmla="*/ 155094 h 2789237"/>
              <a:gd name="T56" fmla="*/ 319686 w 2959101"/>
              <a:gd name="T57" fmla="*/ 160763 h 2789237"/>
              <a:gd name="T58" fmla="*/ 319986 w 2959101"/>
              <a:gd name="T59" fmla="*/ 166991 h 2789237"/>
              <a:gd name="T60" fmla="*/ 318142 w 2959101"/>
              <a:gd name="T61" fmla="*/ 175924 h 2789237"/>
              <a:gd name="T62" fmla="*/ 314111 w 2959101"/>
              <a:gd name="T63" fmla="*/ 183999 h 2789237"/>
              <a:gd name="T64" fmla="*/ 308235 w 2959101"/>
              <a:gd name="T65" fmla="*/ 190828 h 2789237"/>
              <a:gd name="T66" fmla="*/ 301073 w 2959101"/>
              <a:gd name="T67" fmla="*/ 196111 h 2789237"/>
              <a:gd name="T68" fmla="*/ 293053 w 2959101"/>
              <a:gd name="T69" fmla="*/ 199719 h 2789237"/>
              <a:gd name="T70" fmla="*/ 284690 w 2959101"/>
              <a:gd name="T71" fmla="*/ 201308 h 2789237"/>
              <a:gd name="T72" fmla="*/ 257286 w 2959101"/>
              <a:gd name="T73" fmla="*/ 122194 h 2789237"/>
              <a:gd name="T74" fmla="*/ 220175 w 2959101"/>
              <a:gd name="T75" fmla="*/ 86 h 2789237"/>
              <a:gd name="T76" fmla="*/ 224082 w 2959101"/>
              <a:gd name="T77" fmla="*/ 1333 h 2789237"/>
              <a:gd name="T78" fmla="*/ 227217 w 2959101"/>
              <a:gd name="T79" fmla="*/ 4514 h 2789237"/>
              <a:gd name="T80" fmla="*/ 250960 w 2959101"/>
              <a:gd name="T81" fmla="*/ 44409 h 2789237"/>
              <a:gd name="T82" fmla="*/ 149932 w 2959101"/>
              <a:gd name="T83" fmla="*/ 16121 h 2789237"/>
              <a:gd name="T84" fmla="*/ 139886 w 2959101"/>
              <a:gd name="T85" fmla="*/ 3611 h 2789237"/>
              <a:gd name="T86" fmla="*/ 110697 w 2959101"/>
              <a:gd name="T87" fmla="*/ 0 h 2789237"/>
              <a:gd name="T88" fmla="*/ 118723 w 2959101"/>
              <a:gd name="T89" fmla="*/ 515 h 2789237"/>
              <a:gd name="T90" fmla="*/ 125419 w 2959101"/>
              <a:gd name="T91" fmla="*/ 2020 h 2789237"/>
              <a:gd name="T92" fmla="*/ 130999 w 2959101"/>
              <a:gd name="T93" fmla="*/ 4426 h 2789237"/>
              <a:gd name="T94" fmla="*/ 135720 w 2959101"/>
              <a:gd name="T95" fmla="*/ 7691 h 2789237"/>
              <a:gd name="T96" fmla="*/ 139755 w 2959101"/>
              <a:gd name="T97" fmla="*/ 11687 h 2789237"/>
              <a:gd name="T98" fmla="*/ 144906 w 2959101"/>
              <a:gd name="T99" fmla="*/ 18906 h 2789237"/>
              <a:gd name="T100" fmla="*/ 144777 w 2959101"/>
              <a:gd name="T101" fmla="*/ 55213 h 2789237"/>
              <a:gd name="T102" fmla="*/ 84299 w 2959101"/>
              <a:gd name="T103" fmla="*/ 14093 h 2789237"/>
              <a:gd name="T104" fmla="*/ 89236 w 2959101"/>
              <a:gd name="T105" fmla="*/ 7390 h 2789237"/>
              <a:gd name="T106" fmla="*/ 95202 w 2959101"/>
              <a:gd name="T107" fmla="*/ 2922 h 2789237"/>
              <a:gd name="T108" fmla="*/ 102885 w 2959101"/>
              <a:gd name="T109" fmla="*/ 559 h 2789237"/>
              <a:gd name="T110" fmla="*/ 110697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rgbClr val="003C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7" name="KSO_Shape"/>
          <p:cNvSpPr>
            <a:spLocks noChangeArrowheads="1"/>
          </p:cNvSpPr>
          <p:nvPr/>
        </p:nvSpPr>
        <p:spPr bwMode="auto">
          <a:xfrm>
            <a:off x="5411811" y="666750"/>
            <a:ext cx="1647825" cy="1747837"/>
          </a:xfrm>
          <a:custGeom>
            <a:avLst/>
            <a:gdLst>
              <a:gd name="T0" fmla="*/ 430558 w 2344738"/>
              <a:gd name="T1" fmla="*/ 1192386 h 2484437"/>
              <a:gd name="T2" fmla="*/ 573934 w 2344738"/>
              <a:gd name="T3" fmla="*/ 1074295 h 2484437"/>
              <a:gd name="T4" fmla="*/ 912244 w 2344738"/>
              <a:gd name="T5" fmla="*/ 947696 h 2484437"/>
              <a:gd name="T6" fmla="*/ 982465 w 2344738"/>
              <a:gd name="T7" fmla="*/ 1076093 h 2484437"/>
              <a:gd name="T8" fmla="*/ 1072602 w 2344738"/>
              <a:gd name="T9" fmla="*/ 1003474 h 2484437"/>
              <a:gd name="T10" fmla="*/ 285350 w 2344738"/>
              <a:gd name="T11" fmla="*/ 846676 h 2484437"/>
              <a:gd name="T12" fmla="*/ 453506 w 2344738"/>
              <a:gd name="T13" fmla="*/ 975689 h 2484437"/>
              <a:gd name="T14" fmla="*/ 452465 w 2344738"/>
              <a:gd name="T15" fmla="*/ 882442 h 2484437"/>
              <a:gd name="T16" fmla="*/ 574722 w 2344738"/>
              <a:gd name="T17" fmla="*/ 886433 h 2484437"/>
              <a:gd name="T18" fmla="*/ 676311 w 2344738"/>
              <a:gd name="T19" fmla="*/ 979225 h 2484437"/>
              <a:gd name="T20" fmla="*/ 911117 w 2344738"/>
              <a:gd name="T21" fmla="*/ 839133 h 2484437"/>
              <a:gd name="T22" fmla="*/ 797071 w 2344738"/>
              <a:gd name="T23" fmla="*/ 870089 h 2484437"/>
              <a:gd name="T24" fmla="*/ 724154 w 2344738"/>
              <a:gd name="T25" fmla="*/ 824460 h 2484437"/>
              <a:gd name="T26" fmla="*/ 68840 w 2344738"/>
              <a:gd name="T27" fmla="*/ 767706 h 2484437"/>
              <a:gd name="T28" fmla="*/ 60215 w 2344738"/>
              <a:gd name="T29" fmla="*/ 894112 h 2484437"/>
              <a:gd name="T30" fmla="*/ 172474 w 2344738"/>
              <a:gd name="T31" fmla="*/ 793672 h 2484437"/>
              <a:gd name="T32" fmla="*/ 446820 w 2344738"/>
              <a:gd name="T33" fmla="*/ 686039 h 2484437"/>
              <a:gd name="T34" fmla="*/ 314721 w 2344738"/>
              <a:gd name="T35" fmla="*/ 804868 h 2484437"/>
              <a:gd name="T36" fmla="*/ 231591 w 2344738"/>
              <a:gd name="T37" fmla="*/ 626547 h 2484437"/>
              <a:gd name="T38" fmla="*/ 212790 w 2344738"/>
              <a:gd name="T39" fmla="*/ 555337 h 2484437"/>
              <a:gd name="T40" fmla="*/ 626671 w 2344738"/>
              <a:gd name="T41" fmla="*/ 739778 h 2484437"/>
              <a:gd name="T42" fmla="*/ 793935 w 2344738"/>
              <a:gd name="T43" fmla="*/ 747049 h 2484437"/>
              <a:gd name="T44" fmla="*/ 862127 w 2344738"/>
              <a:gd name="T45" fmla="*/ 804868 h 2484437"/>
              <a:gd name="T46" fmla="*/ 980542 w 2344738"/>
              <a:gd name="T47" fmla="*/ 654021 h 2484437"/>
              <a:gd name="T48" fmla="*/ 473681 w 2344738"/>
              <a:gd name="T49" fmla="*/ 605307 h 2484437"/>
              <a:gd name="T50" fmla="*/ 785625 w 2344738"/>
              <a:gd name="T51" fmla="*/ 355313 h 2484437"/>
              <a:gd name="T52" fmla="*/ 603096 w 2344738"/>
              <a:gd name="T53" fmla="*/ 716532 h 2484437"/>
              <a:gd name="T54" fmla="*/ 905632 w 2344738"/>
              <a:gd name="T55" fmla="*/ 382324 h 2484437"/>
              <a:gd name="T56" fmla="*/ 349290 w 2344738"/>
              <a:gd name="T57" fmla="*/ 314911 h 2484437"/>
              <a:gd name="T58" fmla="*/ 321776 w 2344738"/>
              <a:gd name="T59" fmla="*/ 509863 h 2484437"/>
              <a:gd name="T60" fmla="*/ 927917 w 2344738"/>
              <a:gd name="T61" fmla="*/ 296706 h 2484437"/>
              <a:gd name="T62" fmla="*/ 1073530 w 2344738"/>
              <a:gd name="T63" fmla="*/ 342913 h 2484437"/>
              <a:gd name="T64" fmla="*/ 1034014 w 2344738"/>
              <a:gd name="T65" fmla="*/ 265792 h 2484437"/>
              <a:gd name="T66" fmla="*/ 128559 w 2344738"/>
              <a:gd name="T67" fmla="*/ 285703 h 2484437"/>
              <a:gd name="T68" fmla="*/ 134840 w 2344738"/>
              <a:gd name="T69" fmla="*/ 371767 h 2484437"/>
              <a:gd name="T70" fmla="*/ 263064 w 2344738"/>
              <a:gd name="T71" fmla="*/ 296706 h 2484437"/>
              <a:gd name="T72" fmla="*/ 460523 w 2344738"/>
              <a:gd name="T73" fmla="*/ 285840 h 2484437"/>
              <a:gd name="T74" fmla="*/ 605628 w 2344738"/>
              <a:gd name="T75" fmla="*/ 234611 h 2484437"/>
              <a:gd name="T76" fmla="*/ 653119 w 2344738"/>
              <a:gd name="T77" fmla="*/ 352641 h 2484437"/>
              <a:gd name="T78" fmla="*/ 788252 w 2344738"/>
              <a:gd name="T79" fmla="*/ 277826 h 2484437"/>
              <a:gd name="T80" fmla="*/ 505169 w 2344738"/>
              <a:gd name="T81" fmla="*/ 49971 h 2484437"/>
              <a:gd name="T82" fmla="*/ 571981 w 2344738"/>
              <a:gd name="T83" fmla="*/ 154627 h 2484437"/>
              <a:gd name="T84" fmla="*/ 552477 w 2344738"/>
              <a:gd name="T85" fmla="*/ 33471 h 2484437"/>
              <a:gd name="T86" fmla="*/ 663387 w 2344738"/>
              <a:gd name="T87" fmla="*/ 94913 h 2484437"/>
              <a:gd name="T88" fmla="*/ 942906 w 2344738"/>
              <a:gd name="T89" fmla="*/ 227070 h 2484437"/>
              <a:gd name="T90" fmla="*/ 1102156 w 2344738"/>
              <a:gd name="T91" fmla="*/ 213083 h 2484437"/>
              <a:gd name="T92" fmla="*/ 1158051 w 2344738"/>
              <a:gd name="T93" fmla="*/ 278537 h 2484437"/>
              <a:gd name="T94" fmla="*/ 1101600 w 2344738"/>
              <a:gd name="T95" fmla="*/ 358630 h 2484437"/>
              <a:gd name="T96" fmla="*/ 1054400 w 2344738"/>
              <a:gd name="T97" fmla="*/ 626287 h 2484437"/>
              <a:gd name="T98" fmla="*/ 1072444 w 2344738"/>
              <a:gd name="T99" fmla="*/ 930697 h 2484437"/>
              <a:gd name="T100" fmla="*/ 1087807 w 2344738"/>
              <a:gd name="T101" fmla="*/ 1078451 h 2484437"/>
              <a:gd name="T102" fmla="*/ 865210 w 2344738"/>
              <a:gd name="T103" fmla="*/ 1087725 h 2484437"/>
              <a:gd name="T104" fmla="*/ 555787 w 2344738"/>
              <a:gd name="T105" fmla="*/ 1161115 h 2484437"/>
              <a:gd name="T106" fmla="*/ 421154 w 2344738"/>
              <a:gd name="T107" fmla="*/ 1223029 h 2484437"/>
              <a:gd name="T108" fmla="*/ 341378 w 2344738"/>
              <a:gd name="T109" fmla="*/ 1014503 h 2484437"/>
              <a:gd name="T110" fmla="*/ 74015 w 2344738"/>
              <a:gd name="T111" fmla="*/ 931530 h 2484437"/>
              <a:gd name="T112" fmla="*/ 1254 w 2344738"/>
              <a:gd name="T113" fmla="*/ 836883 h 2484437"/>
              <a:gd name="T114" fmla="*/ 136582 w 2344738"/>
              <a:gd name="T115" fmla="*/ 626287 h 2484437"/>
              <a:gd name="T116" fmla="*/ 80201 w 2344738"/>
              <a:gd name="T117" fmla="*/ 394109 h 2484437"/>
              <a:gd name="T118" fmla="*/ 24305 w 2344738"/>
              <a:gd name="T119" fmla="*/ 328813 h 2484437"/>
              <a:gd name="T120" fmla="*/ 79820 w 2344738"/>
              <a:gd name="T121" fmla="*/ 257563 h 2484437"/>
              <a:gd name="T122" fmla="*/ 280259 w 2344738"/>
              <a:gd name="T123" fmla="*/ 235558 h 2484437"/>
              <a:gd name="T124" fmla="*/ 457076 w 2344738"/>
              <a:gd name="T125" fmla="*/ 70242 h 24844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rgbClr val="003C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8" name="KSO_Shape"/>
          <p:cNvSpPr>
            <a:spLocks noChangeArrowheads="1"/>
          </p:cNvSpPr>
          <p:nvPr/>
        </p:nvSpPr>
        <p:spPr bwMode="auto">
          <a:xfrm>
            <a:off x="8941640" y="1651194"/>
            <a:ext cx="1009650" cy="915987"/>
          </a:xfrm>
          <a:custGeom>
            <a:avLst/>
            <a:gdLst>
              <a:gd name="T0" fmla="*/ 100400 w 2228850"/>
              <a:gd name="T1" fmla="*/ 240990 h 2019300"/>
              <a:gd name="T2" fmla="*/ 140180 w 2228850"/>
              <a:gd name="T3" fmla="*/ 312610 h 2019300"/>
              <a:gd name="T4" fmla="*/ 216813 w 2228850"/>
              <a:gd name="T5" fmla="*/ 283537 h 2019300"/>
              <a:gd name="T6" fmla="*/ 199160 w 2228850"/>
              <a:gd name="T7" fmla="*/ 203343 h 2019300"/>
              <a:gd name="T8" fmla="*/ 212176 w 2228850"/>
              <a:gd name="T9" fmla="*/ 197954 h 2019300"/>
              <a:gd name="T10" fmla="*/ 224053 w 2228850"/>
              <a:gd name="T11" fmla="*/ 295706 h 2019300"/>
              <a:gd name="T12" fmla="*/ 129198 w 2228850"/>
              <a:gd name="T13" fmla="*/ 321511 h 2019300"/>
              <a:gd name="T14" fmla="*/ 89987 w 2228850"/>
              <a:gd name="T15" fmla="*/ 231273 h 2019300"/>
              <a:gd name="T16" fmla="*/ 156282 w 2228850"/>
              <a:gd name="T17" fmla="*/ 171372 h 2019300"/>
              <a:gd name="T18" fmla="*/ 86488 w 2228850"/>
              <a:gd name="T19" fmla="*/ 220476 h 2019300"/>
              <a:gd name="T20" fmla="*/ 84208 w 2228850"/>
              <a:gd name="T21" fmla="*/ 280775 h 2019300"/>
              <a:gd name="T22" fmla="*/ 148464 w 2228850"/>
              <a:gd name="T23" fmla="*/ 334619 h 2019300"/>
              <a:gd name="T24" fmla="*/ 221678 w 2228850"/>
              <a:gd name="T25" fmla="*/ 309698 h 2019300"/>
              <a:gd name="T26" fmla="*/ 243585 w 2228850"/>
              <a:gd name="T27" fmla="*/ 245887 h 2019300"/>
              <a:gd name="T28" fmla="*/ 192767 w 2228850"/>
              <a:gd name="T29" fmla="*/ 177336 h 2019300"/>
              <a:gd name="T30" fmla="*/ 202947 w 2228850"/>
              <a:gd name="T31" fmla="*/ 98163 h 2019300"/>
              <a:gd name="T32" fmla="*/ 234952 w 2228850"/>
              <a:gd name="T33" fmla="*/ 144572 h 2019300"/>
              <a:gd name="T34" fmla="*/ 289679 w 2228850"/>
              <a:gd name="T35" fmla="*/ 154213 h 2019300"/>
              <a:gd name="T36" fmla="*/ 281780 w 2228850"/>
              <a:gd name="T37" fmla="*/ 200704 h 2019300"/>
              <a:gd name="T38" fmla="*/ 320138 w 2228850"/>
              <a:gd name="T39" fmla="*/ 250871 h 2019300"/>
              <a:gd name="T40" fmla="*/ 297335 w 2228850"/>
              <a:gd name="T41" fmla="*/ 293357 h 2019300"/>
              <a:gd name="T42" fmla="*/ 260036 w 2228850"/>
              <a:gd name="T43" fmla="*/ 343034 h 2019300"/>
              <a:gd name="T44" fmla="*/ 241223 w 2228850"/>
              <a:gd name="T45" fmla="*/ 392221 h 2019300"/>
              <a:gd name="T46" fmla="*/ 183645 w 2228850"/>
              <a:gd name="T47" fmla="*/ 382824 h 2019300"/>
              <a:gd name="T48" fmla="*/ 150011 w 2228850"/>
              <a:gd name="T49" fmla="*/ 415098 h 2019300"/>
              <a:gd name="T50" fmla="*/ 117028 w 2228850"/>
              <a:gd name="T51" fmla="*/ 376942 h 2019300"/>
              <a:gd name="T52" fmla="*/ 50574 w 2228850"/>
              <a:gd name="T53" fmla="*/ 367872 h 2019300"/>
              <a:gd name="T54" fmla="*/ 41860 w 2228850"/>
              <a:gd name="T55" fmla="*/ 318277 h 2019300"/>
              <a:gd name="T56" fmla="*/ 28259 w 2228850"/>
              <a:gd name="T57" fmla="*/ 259204 h 2019300"/>
              <a:gd name="T58" fmla="*/ 6027 w 2228850"/>
              <a:gd name="T59" fmla="*/ 212796 h 2019300"/>
              <a:gd name="T60" fmla="*/ 51225 w 2228850"/>
              <a:gd name="T61" fmla="*/ 182810 h 2019300"/>
              <a:gd name="T62" fmla="*/ 59288 w 2228850"/>
              <a:gd name="T63" fmla="*/ 128068 h 2019300"/>
              <a:gd name="T64" fmla="*/ 106116 w 2228850"/>
              <a:gd name="T65" fmla="*/ 134523 h 2019300"/>
              <a:gd name="T66" fmla="*/ 159051 w 2228850"/>
              <a:gd name="T67" fmla="*/ 95222 h 2019300"/>
              <a:gd name="T68" fmla="*/ 335761 w 2228850"/>
              <a:gd name="T69" fmla="*/ 69761 h 2019300"/>
              <a:gd name="T70" fmla="*/ 339260 w 2228850"/>
              <a:gd name="T71" fmla="*/ 118070 h 2019300"/>
              <a:gd name="T72" fmla="*/ 387426 w 2228850"/>
              <a:gd name="T73" fmla="*/ 121667 h 2019300"/>
              <a:gd name="T74" fmla="*/ 397760 w 2228850"/>
              <a:gd name="T75" fmla="*/ 74339 h 2019300"/>
              <a:gd name="T76" fmla="*/ 376117 w 2228850"/>
              <a:gd name="T77" fmla="*/ 49980 h 2019300"/>
              <a:gd name="T78" fmla="*/ 408255 w 2228850"/>
              <a:gd name="T79" fmla="*/ 96327 h 2019300"/>
              <a:gd name="T80" fmla="*/ 367574 w 2228850"/>
              <a:gd name="T81" fmla="*/ 135154 h 2019300"/>
              <a:gd name="T82" fmla="*/ 323069 w 2228850"/>
              <a:gd name="T83" fmla="*/ 100741 h 2019300"/>
              <a:gd name="T84" fmla="*/ 350488 w 2228850"/>
              <a:gd name="T85" fmla="*/ 51206 h 2019300"/>
              <a:gd name="T86" fmla="*/ 323254 w 2228850"/>
              <a:gd name="T87" fmla="*/ 70966 h 2019300"/>
              <a:gd name="T88" fmla="*/ 338735 w 2228850"/>
              <a:gd name="T89" fmla="*/ 130826 h 2019300"/>
              <a:gd name="T90" fmla="*/ 400086 w 2228850"/>
              <a:gd name="T91" fmla="*/ 124129 h 2019300"/>
              <a:gd name="T92" fmla="*/ 402367 w 2228850"/>
              <a:gd name="T93" fmla="*/ 62391 h 2019300"/>
              <a:gd name="T94" fmla="*/ 356578 w 2228850"/>
              <a:gd name="T95" fmla="*/ 8166 h 2019300"/>
              <a:gd name="T96" fmla="*/ 400004 w 2228850"/>
              <a:gd name="T97" fmla="*/ 7023 h 2019300"/>
              <a:gd name="T98" fmla="*/ 414751 w 2228850"/>
              <a:gd name="T99" fmla="*/ 34462 h 2019300"/>
              <a:gd name="T100" fmla="*/ 453045 w 2228850"/>
              <a:gd name="T101" fmla="*/ 60758 h 2019300"/>
              <a:gd name="T102" fmla="*/ 440171 w 2228850"/>
              <a:gd name="T103" fmla="*/ 101835 h 2019300"/>
              <a:gd name="T104" fmla="*/ 440497 w 2228850"/>
              <a:gd name="T105" fmla="*/ 146914 h 2019300"/>
              <a:gd name="T106" fmla="*/ 397804 w 2228850"/>
              <a:gd name="T107" fmla="*/ 160796 h 2019300"/>
              <a:gd name="T108" fmla="*/ 376377 w 2228850"/>
              <a:gd name="T109" fmla="*/ 182601 h 2019300"/>
              <a:gd name="T110" fmla="*/ 332054 w 2228850"/>
              <a:gd name="T111" fmla="*/ 175741 h 2019300"/>
              <a:gd name="T112" fmla="*/ 316492 w 2228850"/>
              <a:gd name="T113" fmla="*/ 150997 h 2019300"/>
              <a:gd name="T114" fmla="*/ 279665 w 2228850"/>
              <a:gd name="T115" fmla="*/ 126579 h 2019300"/>
              <a:gd name="T116" fmla="*/ 290338 w 2228850"/>
              <a:gd name="T117" fmla="*/ 93179 h 2019300"/>
              <a:gd name="T118" fmla="*/ 286427 w 2228850"/>
              <a:gd name="T119" fmla="*/ 43200 h 2019300"/>
              <a:gd name="T120" fmla="*/ 332298 w 2228850"/>
              <a:gd name="T121" fmla="*/ 24336 h 20193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28850" h="2019300">
                <a:moveTo>
                  <a:pt x="788194" y="927497"/>
                </a:moveTo>
                <a:lnTo>
                  <a:pt x="772732" y="927894"/>
                </a:lnTo>
                <a:lnTo>
                  <a:pt x="756875" y="929085"/>
                </a:lnTo>
                <a:lnTo>
                  <a:pt x="741810" y="931069"/>
                </a:lnTo>
                <a:lnTo>
                  <a:pt x="726745" y="933847"/>
                </a:lnTo>
                <a:lnTo>
                  <a:pt x="711680" y="937022"/>
                </a:lnTo>
                <a:lnTo>
                  <a:pt x="697408" y="940991"/>
                </a:lnTo>
                <a:lnTo>
                  <a:pt x="683136" y="945753"/>
                </a:lnTo>
                <a:lnTo>
                  <a:pt x="669260" y="951706"/>
                </a:lnTo>
                <a:lnTo>
                  <a:pt x="655781" y="957660"/>
                </a:lnTo>
                <a:lnTo>
                  <a:pt x="642698" y="964406"/>
                </a:lnTo>
                <a:lnTo>
                  <a:pt x="630012" y="971947"/>
                </a:lnTo>
                <a:lnTo>
                  <a:pt x="617326" y="979488"/>
                </a:lnTo>
                <a:lnTo>
                  <a:pt x="605432" y="988219"/>
                </a:lnTo>
                <a:lnTo>
                  <a:pt x="593936" y="997347"/>
                </a:lnTo>
                <a:lnTo>
                  <a:pt x="583232" y="1006872"/>
                </a:lnTo>
                <a:lnTo>
                  <a:pt x="572131" y="1016794"/>
                </a:lnTo>
                <a:lnTo>
                  <a:pt x="562220" y="1027510"/>
                </a:lnTo>
                <a:lnTo>
                  <a:pt x="552705" y="1038622"/>
                </a:lnTo>
                <a:lnTo>
                  <a:pt x="543587" y="1050132"/>
                </a:lnTo>
                <a:lnTo>
                  <a:pt x="535262" y="1062038"/>
                </a:lnTo>
                <a:lnTo>
                  <a:pt x="526936" y="1074341"/>
                </a:lnTo>
                <a:lnTo>
                  <a:pt x="519800" y="1087438"/>
                </a:lnTo>
                <a:lnTo>
                  <a:pt x="513061" y="1100535"/>
                </a:lnTo>
                <a:lnTo>
                  <a:pt x="507114" y="1114028"/>
                </a:lnTo>
                <a:lnTo>
                  <a:pt x="501564" y="1127522"/>
                </a:lnTo>
                <a:lnTo>
                  <a:pt x="496806" y="1142207"/>
                </a:lnTo>
                <a:lnTo>
                  <a:pt x="492842" y="1156494"/>
                </a:lnTo>
                <a:lnTo>
                  <a:pt x="489274" y="1171178"/>
                </a:lnTo>
                <a:lnTo>
                  <a:pt x="486499" y="1186260"/>
                </a:lnTo>
                <a:lnTo>
                  <a:pt x="484517" y="1201341"/>
                </a:lnTo>
                <a:lnTo>
                  <a:pt x="483327" y="1216819"/>
                </a:lnTo>
                <a:lnTo>
                  <a:pt x="482931" y="1232694"/>
                </a:lnTo>
                <a:lnTo>
                  <a:pt x="483327" y="1248172"/>
                </a:lnTo>
                <a:lnTo>
                  <a:pt x="484517" y="1263650"/>
                </a:lnTo>
                <a:lnTo>
                  <a:pt x="486499" y="1279129"/>
                </a:lnTo>
                <a:lnTo>
                  <a:pt x="489274" y="1294210"/>
                </a:lnTo>
                <a:lnTo>
                  <a:pt x="492842" y="1308894"/>
                </a:lnTo>
                <a:lnTo>
                  <a:pt x="496806" y="1323579"/>
                </a:lnTo>
                <a:lnTo>
                  <a:pt x="501564" y="1337469"/>
                </a:lnTo>
                <a:lnTo>
                  <a:pt x="507114" y="1351360"/>
                </a:lnTo>
                <a:lnTo>
                  <a:pt x="513061" y="1365250"/>
                </a:lnTo>
                <a:lnTo>
                  <a:pt x="519800" y="1377950"/>
                </a:lnTo>
                <a:lnTo>
                  <a:pt x="526936" y="1390650"/>
                </a:lnTo>
                <a:lnTo>
                  <a:pt x="535262" y="1402954"/>
                </a:lnTo>
                <a:lnTo>
                  <a:pt x="543587" y="1415257"/>
                </a:lnTo>
                <a:lnTo>
                  <a:pt x="552705" y="1426766"/>
                </a:lnTo>
                <a:lnTo>
                  <a:pt x="562220" y="1437879"/>
                </a:lnTo>
                <a:lnTo>
                  <a:pt x="572131" y="1448197"/>
                </a:lnTo>
                <a:lnTo>
                  <a:pt x="583232" y="1458516"/>
                </a:lnTo>
                <a:lnTo>
                  <a:pt x="593936" y="1468041"/>
                </a:lnTo>
                <a:lnTo>
                  <a:pt x="605432" y="1477169"/>
                </a:lnTo>
                <a:lnTo>
                  <a:pt x="617326" y="1485504"/>
                </a:lnTo>
                <a:lnTo>
                  <a:pt x="630012" y="1493441"/>
                </a:lnTo>
                <a:lnTo>
                  <a:pt x="642698" y="1500585"/>
                </a:lnTo>
                <a:lnTo>
                  <a:pt x="655781" y="1507729"/>
                </a:lnTo>
                <a:lnTo>
                  <a:pt x="669260" y="1513682"/>
                </a:lnTo>
                <a:lnTo>
                  <a:pt x="683136" y="1519238"/>
                </a:lnTo>
                <a:lnTo>
                  <a:pt x="697408" y="1524001"/>
                </a:lnTo>
                <a:lnTo>
                  <a:pt x="711680" y="1527969"/>
                </a:lnTo>
                <a:lnTo>
                  <a:pt x="726745" y="1531541"/>
                </a:lnTo>
                <a:lnTo>
                  <a:pt x="741810" y="1534319"/>
                </a:lnTo>
                <a:lnTo>
                  <a:pt x="756875" y="1536304"/>
                </a:lnTo>
                <a:lnTo>
                  <a:pt x="772732" y="1537494"/>
                </a:lnTo>
                <a:lnTo>
                  <a:pt x="788194" y="1537891"/>
                </a:lnTo>
                <a:lnTo>
                  <a:pt x="803655" y="1537494"/>
                </a:lnTo>
                <a:lnTo>
                  <a:pt x="819513" y="1536304"/>
                </a:lnTo>
                <a:lnTo>
                  <a:pt x="834578" y="1534319"/>
                </a:lnTo>
                <a:lnTo>
                  <a:pt x="849643" y="1531541"/>
                </a:lnTo>
                <a:lnTo>
                  <a:pt x="864708" y="1527969"/>
                </a:lnTo>
                <a:lnTo>
                  <a:pt x="878980" y="1524001"/>
                </a:lnTo>
                <a:lnTo>
                  <a:pt x="892855" y="1519238"/>
                </a:lnTo>
                <a:lnTo>
                  <a:pt x="907127" y="1513682"/>
                </a:lnTo>
                <a:lnTo>
                  <a:pt x="920606" y="1507729"/>
                </a:lnTo>
                <a:lnTo>
                  <a:pt x="933689" y="1500585"/>
                </a:lnTo>
                <a:lnTo>
                  <a:pt x="946772" y="1493441"/>
                </a:lnTo>
                <a:lnTo>
                  <a:pt x="958665" y="1485504"/>
                </a:lnTo>
                <a:lnTo>
                  <a:pt x="970559" y="1477169"/>
                </a:lnTo>
                <a:lnTo>
                  <a:pt x="982056" y="1468041"/>
                </a:lnTo>
                <a:lnTo>
                  <a:pt x="993552" y="1458516"/>
                </a:lnTo>
                <a:lnTo>
                  <a:pt x="1003860" y="1448197"/>
                </a:lnTo>
                <a:lnTo>
                  <a:pt x="1014168" y="1437879"/>
                </a:lnTo>
                <a:lnTo>
                  <a:pt x="1023682" y="1426766"/>
                </a:lnTo>
                <a:lnTo>
                  <a:pt x="1032404" y="1415257"/>
                </a:lnTo>
                <a:lnTo>
                  <a:pt x="1041522" y="1402954"/>
                </a:lnTo>
                <a:lnTo>
                  <a:pt x="1049055" y="1390650"/>
                </a:lnTo>
                <a:lnTo>
                  <a:pt x="1056587" y="1377950"/>
                </a:lnTo>
                <a:lnTo>
                  <a:pt x="1063327" y="1365250"/>
                </a:lnTo>
                <a:lnTo>
                  <a:pt x="1069273" y="1351360"/>
                </a:lnTo>
                <a:lnTo>
                  <a:pt x="1074824" y="1337469"/>
                </a:lnTo>
                <a:lnTo>
                  <a:pt x="1079581" y="1323579"/>
                </a:lnTo>
                <a:lnTo>
                  <a:pt x="1083942" y="1308894"/>
                </a:lnTo>
                <a:lnTo>
                  <a:pt x="1087510" y="1294210"/>
                </a:lnTo>
                <a:lnTo>
                  <a:pt x="1089889" y="1279129"/>
                </a:lnTo>
                <a:lnTo>
                  <a:pt x="1091871" y="1263650"/>
                </a:lnTo>
                <a:lnTo>
                  <a:pt x="1093060" y="1248172"/>
                </a:lnTo>
                <a:lnTo>
                  <a:pt x="1093457" y="1232694"/>
                </a:lnTo>
                <a:lnTo>
                  <a:pt x="1093060" y="1216819"/>
                </a:lnTo>
                <a:lnTo>
                  <a:pt x="1091871" y="1201341"/>
                </a:lnTo>
                <a:lnTo>
                  <a:pt x="1089889" y="1186260"/>
                </a:lnTo>
                <a:lnTo>
                  <a:pt x="1087510" y="1171178"/>
                </a:lnTo>
                <a:lnTo>
                  <a:pt x="1083942" y="1156494"/>
                </a:lnTo>
                <a:lnTo>
                  <a:pt x="1079581" y="1142207"/>
                </a:lnTo>
                <a:lnTo>
                  <a:pt x="1074824" y="1127522"/>
                </a:lnTo>
                <a:lnTo>
                  <a:pt x="1069273" y="1114028"/>
                </a:lnTo>
                <a:lnTo>
                  <a:pt x="1063327" y="1100535"/>
                </a:lnTo>
                <a:lnTo>
                  <a:pt x="1056587" y="1087438"/>
                </a:lnTo>
                <a:lnTo>
                  <a:pt x="1049055" y="1074341"/>
                </a:lnTo>
                <a:lnTo>
                  <a:pt x="1041522" y="1062038"/>
                </a:lnTo>
                <a:lnTo>
                  <a:pt x="1032404" y="1050132"/>
                </a:lnTo>
                <a:lnTo>
                  <a:pt x="1023682" y="1038622"/>
                </a:lnTo>
                <a:lnTo>
                  <a:pt x="1014168" y="1027510"/>
                </a:lnTo>
                <a:lnTo>
                  <a:pt x="1003860" y="1016794"/>
                </a:lnTo>
                <a:lnTo>
                  <a:pt x="993552" y="1006872"/>
                </a:lnTo>
                <a:lnTo>
                  <a:pt x="982056" y="997347"/>
                </a:lnTo>
                <a:lnTo>
                  <a:pt x="970559" y="988219"/>
                </a:lnTo>
                <a:lnTo>
                  <a:pt x="958665" y="979488"/>
                </a:lnTo>
                <a:lnTo>
                  <a:pt x="946772" y="971947"/>
                </a:lnTo>
                <a:lnTo>
                  <a:pt x="933689" y="964406"/>
                </a:lnTo>
                <a:lnTo>
                  <a:pt x="920606" y="957660"/>
                </a:lnTo>
                <a:lnTo>
                  <a:pt x="907127" y="951706"/>
                </a:lnTo>
                <a:lnTo>
                  <a:pt x="892855" y="945753"/>
                </a:lnTo>
                <a:lnTo>
                  <a:pt x="878980" y="940991"/>
                </a:lnTo>
                <a:lnTo>
                  <a:pt x="864708" y="937022"/>
                </a:lnTo>
                <a:lnTo>
                  <a:pt x="849643" y="933847"/>
                </a:lnTo>
                <a:lnTo>
                  <a:pt x="834578" y="931069"/>
                </a:lnTo>
                <a:lnTo>
                  <a:pt x="819513" y="929085"/>
                </a:lnTo>
                <a:lnTo>
                  <a:pt x="803655" y="927894"/>
                </a:lnTo>
                <a:lnTo>
                  <a:pt x="788194" y="927497"/>
                </a:lnTo>
                <a:close/>
                <a:moveTo>
                  <a:pt x="788194" y="866775"/>
                </a:moveTo>
                <a:lnTo>
                  <a:pt x="806827" y="867569"/>
                </a:lnTo>
                <a:lnTo>
                  <a:pt x="825460" y="868760"/>
                </a:lnTo>
                <a:lnTo>
                  <a:pt x="843696" y="871141"/>
                </a:lnTo>
                <a:lnTo>
                  <a:pt x="861933" y="874316"/>
                </a:lnTo>
                <a:lnTo>
                  <a:pt x="879773" y="878285"/>
                </a:lnTo>
                <a:lnTo>
                  <a:pt x="896820" y="883444"/>
                </a:lnTo>
                <a:lnTo>
                  <a:pt x="913867" y="889000"/>
                </a:lnTo>
                <a:lnTo>
                  <a:pt x="930518" y="895350"/>
                </a:lnTo>
                <a:lnTo>
                  <a:pt x="947168" y="903288"/>
                </a:lnTo>
                <a:lnTo>
                  <a:pt x="962630" y="911225"/>
                </a:lnTo>
                <a:lnTo>
                  <a:pt x="977695" y="919956"/>
                </a:lnTo>
                <a:lnTo>
                  <a:pt x="992760" y="929481"/>
                </a:lnTo>
                <a:lnTo>
                  <a:pt x="1007032" y="939403"/>
                </a:lnTo>
                <a:lnTo>
                  <a:pt x="1020907" y="950516"/>
                </a:lnTo>
                <a:lnTo>
                  <a:pt x="1033990" y="962025"/>
                </a:lnTo>
                <a:lnTo>
                  <a:pt x="1047073" y="973931"/>
                </a:lnTo>
                <a:lnTo>
                  <a:pt x="1058966" y="986631"/>
                </a:lnTo>
                <a:lnTo>
                  <a:pt x="1070463" y="1000125"/>
                </a:lnTo>
                <a:lnTo>
                  <a:pt x="1081167" y="1014016"/>
                </a:lnTo>
                <a:lnTo>
                  <a:pt x="1091871" y="1027906"/>
                </a:lnTo>
                <a:lnTo>
                  <a:pt x="1100989" y="1042988"/>
                </a:lnTo>
                <a:lnTo>
                  <a:pt x="1109711" y="1058466"/>
                </a:lnTo>
                <a:lnTo>
                  <a:pt x="1118036" y="1073944"/>
                </a:lnTo>
                <a:lnTo>
                  <a:pt x="1125172" y="1090613"/>
                </a:lnTo>
                <a:lnTo>
                  <a:pt x="1131912" y="1106885"/>
                </a:lnTo>
                <a:lnTo>
                  <a:pt x="1137859" y="1123950"/>
                </a:lnTo>
                <a:lnTo>
                  <a:pt x="1142616" y="1141413"/>
                </a:lnTo>
                <a:lnTo>
                  <a:pt x="1146580" y="1158875"/>
                </a:lnTo>
                <a:lnTo>
                  <a:pt x="1149752" y="1176735"/>
                </a:lnTo>
                <a:lnTo>
                  <a:pt x="1152131" y="1195388"/>
                </a:lnTo>
                <a:lnTo>
                  <a:pt x="1153716" y="1213644"/>
                </a:lnTo>
                <a:lnTo>
                  <a:pt x="1154113" y="1232694"/>
                </a:lnTo>
                <a:lnTo>
                  <a:pt x="1153716" y="1251347"/>
                </a:lnTo>
                <a:lnTo>
                  <a:pt x="1152131" y="1270000"/>
                </a:lnTo>
                <a:lnTo>
                  <a:pt x="1149752" y="1288257"/>
                </a:lnTo>
                <a:lnTo>
                  <a:pt x="1146580" y="1306116"/>
                </a:lnTo>
                <a:lnTo>
                  <a:pt x="1142616" y="1324372"/>
                </a:lnTo>
                <a:lnTo>
                  <a:pt x="1137859" y="1341438"/>
                </a:lnTo>
                <a:lnTo>
                  <a:pt x="1131912" y="1358107"/>
                </a:lnTo>
                <a:lnTo>
                  <a:pt x="1125172" y="1375172"/>
                </a:lnTo>
                <a:lnTo>
                  <a:pt x="1118036" y="1391047"/>
                </a:lnTo>
                <a:lnTo>
                  <a:pt x="1109711" y="1406922"/>
                </a:lnTo>
                <a:lnTo>
                  <a:pt x="1100989" y="1422401"/>
                </a:lnTo>
                <a:lnTo>
                  <a:pt x="1091871" y="1437085"/>
                </a:lnTo>
                <a:lnTo>
                  <a:pt x="1081167" y="1451372"/>
                </a:lnTo>
                <a:lnTo>
                  <a:pt x="1070463" y="1465660"/>
                </a:lnTo>
                <a:lnTo>
                  <a:pt x="1058966" y="1478757"/>
                </a:lnTo>
                <a:lnTo>
                  <a:pt x="1047073" y="1491060"/>
                </a:lnTo>
                <a:lnTo>
                  <a:pt x="1033990" y="1503760"/>
                </a:lnTo>
                <a:lnTo>
                  <a:pt x="1020907" y="1514872"/>
                </a:lnTo>
                <a:lnTo>
                  <a:pt x="1007032" y="1525588"/>
                </a:lnTo>
                <a:lnTo>
                  <a:pt x="992760" y="1535907"/>
                </a:lnTo>
                <a:lnTo>
                  <a:pt x="977695" y="1545432"/>
                </a:lnTo>
                <a:lnTo>
                  <a:pt x="962630" y="1554560"/>
                </a:lnTo>
                <a:lnTo>
                  <a:pt x="947168" y="1562498"/>
                </a:lnTo>
                <a:lnTo>
                  <a:pt x="930518" y="1569641"/>
                </a:lnTo>
                <a:lnTo>
                  <a:pt x="913867" y="1576388"/>
                </a:lnTo>
                <a:lnTo>
                  <a:pt x="896820" y="1581944"/>
                </a:lnTo>
                <a:lnTo>
                  <a:pt x="879773" y="1586707"/>
                </a:lnTo>
                <a:lnTo>
                  <a:pt x="861933" y="1590676"/>
                </a:lnTo>
                <a:lnTo>
                  <a:pt x="843696" y="1594248"/>
                </a:lnTo>
                <a:lnTo>
                  <a:pt x="825460" y="1596629"/>
                </a:lnTo>
                <a:lnTo>
                  <a:pt x="806827" y="1598216"/>
                </a:lnTo>
                <a:lnTo>
                  <a:pt x="788194" y="1598613"/>
                </a:lnTo>
                <a:lnTo>
                  <a:pt x="769561" y="1598216"/>
                </a:lnTo>
                <a:lnTo>
                  <a:pt x="750531" y="1596629"/>
                </a:lnTo>
                <a:lnTo>
                  <a:pt x="732295" y="1594248"/>
                </a:lnTo>
                <a:lnTo>
                  <a:pt x="714058" y="1590676"/>
                </a:lnTo>
                <a:lnTo>
                  <a:pt x="696615" y="1586707"/>
                </a:lnTo>
                <a:lnTo>
                  <a:pt x="679568" y="1581944"/>
                </a:lnTo>
                <a:lnTo>
                  <a:pt x="662124" y="1576388"/>
                </a:lnTo>
                <a:lnTo>
                  <a:pt x="645870" y="1569641"/>
                </a:lnTo>
                <a:lnTo>
                  <a:pt x="629616" y="1562498"/>
                </a:lnTo>
                <a:lnTo>
                  <a:pt x="613758" y="1554560"/>
                </a:lnTo>
                <a:lnTo>
                  <a:pt x="598296" y="1545432"/>
                </a:lnTo>
                <a:lnTo>
                  <a:pt x="583628" y="1535907"/>
                </a:lnTo>
                <a:lnTo>
                  <a:pt x="568960" y="1525588"/>
                </a:lnTo>
                <a:lnTo>
                  <a:pt x="555480" y="1514872"/>
                </a:lnTo>
                <a:lnTo>
                  <a:pt x="542398" y="1503760"/>
                </a:lnTo>
                <a:lnTo>
                  <a:pt x="529315" y="1491060"/>
                </a:lnTo>
                <a:lnTo>
                  <a:pt x="517025" y="1478757"/>
                </a:lnTo>
                <a:lnTo>
                  <a:pt x="505925" y="1465660"/>
                </a:lnTo>
                <a:lnTo>
                  <a:pt x="494824" y="1451372"/>
                </a:lnTo>
                <a:lnTo>
                  <a:pt x="484517" y="1437085"/>
                </a:lnTo>
                <a:lnTo>
                  <a:pt x="475002" y="1422401"/>
                </a:lnTo>
                <a:lnTo>
                  <a:pt x="466280" y="1406922"/>
                </a:lnTo>
                <a:lnTo>
                  <a:pt x="458351" y="1391047"/>
                </a:lnTo>
                <a:lnTo>
                  <a:pt x="451215" y="1375172"/>
                </a:lnTo>
                <a:lnTo>
                  <a:pt x="444476" y="1358107"/>
                </a:lnTo>
                <a:lnTo>
                  <a:pt x="438529" y="1341438"/>
                </a:lnTo>
                <a:lnTo>
                  <a:pt x="433375" y="1324372"/>
                </a:lnTo>
                <a:lnTo>
                  <a:pt x="429411" y="1306116"/>
                </a:lnTo>
                <a:lnTo>
                  <a:pt x="426239" y="1288257"/>
                </a:lnTo>
                <a:lnTo>
                  <a:pt x="423861" y="1270000"/>
                </a:lnTo>
                <a:lnTo>
                  <a:pt x="422671" y="1251347"/>
                </a:lnTo>
                <a:lnTo>
                  <a:pt x="422275" y="1232694"/>
                </a:lnTo>
                <a:lnTo>
                  <a:pt x="422671" y="1213644"/>
                </a:lnTo>
                <a:lnTo>
                  <a:pt x="423861" y="1195388"/>
                </a:lnTo>
                <a:lnTo>
                  <a:pt x="426239" y="1176735"/>
                </a:lnTo>
                <a:lnTo>
                  <a:pt x="429411" y="1158875"/>
                </a:lnTo>
                <a:lnTo>
                  <a:pt x="433375" y="1141413"/>
                </a:lnTo>
                <a:lnTo>
                  <a:pt x="438529" y="1123950"/>
                </a:lnTo>
                <a:lnTo>
                  <a:pt x="444476" y="1106885"/>
                </a:lnTo>
                <a:lnTo>
                  <a:pt x="451215" y="1090613"/>
                </a:lnTo>
                <a:lnTo>
                  <a:pt x="458351" y="1073944"/>
                </a:lnTo>
                <a:lnTo>
                  <a:pt x="466280" y="1058466"/>
                </a:lnTo>
                <a:lnTo>
                  <a:pt x="475002" y="1042988"/>
                </a:lnTo>
                <a:lnTo>
                  <a:pt x="484517" y="1027906"/>
                </a:lnTo>
                <a:lnTo>
                  <a:pt x="494824" y="1014016"/>
                </a:lnTo>
                <a:lnTo>
                  <a:pt x="505925" y="1000125"/>
                </a:lnTo>
                <a:lnTo>
                  <a:pt x="517025" y="986631"/>
                </a:lnTo>
                <a:lnTo>
                  <a:pt x="529315" y="973931"/>
                </a:lnTo>
                <a:lnTo>
                  <a:pt x="542398" y="962025"/>
                </a:lnTo>
                <a:lnTo>
                  <a:pt x="555480" y="950516"/>
                </a:lnTo>
                <a:lnTo>
                  <a:pt x="568960" y="939403"/>
                </a:lnTo>
                <a:lnTo>
                  <a:pt x="583628" y="929481"/>
                </a:lnTo>
                <a:lnTo>
                  <a:pt x="598296" y="919956"/>
                </a:lnTo>
                <a:lnTo>
                  <a:pt x="613758" y="911225"/>
                </a:lnTo>
                <a:lnTo>
                  <a:pt x="629616" y="903288"/>
                </a:lnTo>
                <a:lnTo>
                  <a:pt x="645870" y="895350"/>
                </a:lnTo>
                <a:lnTo>
                  <a:pt x="662124" y="889000"/>
                </a:lnTo>
                <a:lnTo>
                  <a:pt x="679568" y="883444"/>
                </a:lnTo>
                <a:lnTo>
                  <a:pt x="696615" y="878285"/>
                </a:lnTo>
                <a:lnTo>
                  <a:pt x="714058" y="874316"/>
                </a:lnTo>
                <a:lnTo>
                  <a:pt x="732295" y="871141"/>
                </a:lnTo>
                <a:lnTo>
                  <a:pt x="750531" y="868760"/>
                </a:lnTo>
                <a:lnTo>
                  <a:pt x="769561" y="867569"/>
                </a:lnTo>
                <a:lnTo>
                  <a:pt x="788194" y="866775"/>
                </a:lnTo>
                <a:close/>
                <a:moveTo>
                  <a:pt x="781447" y="832045"/>
                </a:moveTo>
                <a:lnTo>
                  <a:pt x="771525" y="832443"/>
                </a:lnTo>
                <a:lnTo>
                  <a:pt x="761603" y="832840"/>
                </a:lnTo>
                <a:lnTo>
                  <a:pt x="751284" y="833634"/>
                </a:lnTo>
                <a:lnTo>
                  <a:pt x="741363" y="834428"/>
                </a:lnTo>
                <a:lnTo>
                  <a:pt x="731838" y="836016"/>
                </a:lnTo>
                <a:lnTo>
                  <a:pt x="721916" y="837207"/>
                </a:lnTo>
                <a:lnTo>
                  <a:pt x="711994" y="839193"/>
                </a:lnTo>
                <a:lnTo>
                  <a:pt x="702469" y="841178"/>
                </a:lnTo>
                <a:lnTo>
                  <a:pt x="692944" y="843164"/>
                </a:lnTo>
                <a:lnTo>
                  <a:pt x="683419" y="845546"/>
                </a:lnTo>
                <a:lnTo>
                  <a:pt x="674291" y="848326"/>
                </a:lnTo>
                <a:lnTo>
                  <a:pt x="655637" y="854282"/>
                </a:lnTo>
                <a:lnTo>
                  <a:pt x="637381" y="861429"/>
                </a:lnTo>
                <a:lnTo>
                  <a:pt x="619522" y="868973"/>
                </a:lnTo>
                <a:lnTo>
                  <a:pt x="602456" y="877709"/>
                </a:lnTo>
                <a:lnTo>
                  <a:pt x="585787" y="886842"/>
                </a:lnTo>
                <a:lnTo>
                  <a:pt x="569119" y="896769"/>
                </a:lnTo>
                <a:lnTo>
                  <a:pt x="553641" y="908284"/>
                </a:lnTo>
                <a:lnTo>
                  <a:pt x="538162" y="919799"/>
                </a:lnTo>
                <a:lnTo>
                  <a:pt x="523478" y="931711"/>
                </a:lnTo>
                <a:lnTo>
                  <a:pt x="509587" y="944815"/>
                </a:lnTo>
                <a:lnTo>
                  <a:pt x="496094" y="958712"/>
                </a:lnTo>
                <a:lnTo>
                  <a:pt x="482997" y="973007"/>
                </a:lnTo>
                <a:lnTo>
                  <a:pt x="470694" y="987699"/>
                </a:lnTo>
                <a:lnTo>
                  <a:pt x="459581" y="1003582"/>
                </a:lnTo>
                <a:lnTo>
                  <a:pt x="448866" y="1019465"/>
                </a:lnTo>
                <a:lnTo>
                  <a:pt x="438547" y="1036142"/>
                </a:lnTo>
                <a:lnTo>
                  <a:pt x="434181" y="1045275"/>
                </a:lnTo>
                <a:lnTo>
                  <a:pt x="429816" y="1053613"/>
                </a:lnTo>
                <a:lnTo>
                  <a:pt x="425450" y="1062349"/>
                </a:lnTo>
                <a:lnTo>
                  <a:pt x="421481" y="1071482"/>
                </a:lnTo>
                <a:lnTo>
                  <a:pt x="417512" y="1080217"/>
                </a:lnTo>
                <a:lnTo>
                  <a:pt x="413941" y="1089747"/>
                </a:lnTo>
                <a:lnTo>
                  <a:pt x="410766" y="1098880"/>
                </a:lnTo>
                <a:lnTo>
                  <a:pt x="407591" y="1108410"/>
                </a:lnTo>
                <a:lnTo>
                  <a:pt x="404416" y="1117940"/>
                </a:lnTo>
                <a:lnTo>
                  <a:pt x="402034" y="1127469"/>
                </a:lnTo>
                <a:lnTo>
                  <a:pt x="399256" y="1137396"/>
                </a:lnTo>
                <a:lnTo>
                  <a:pt x="397272" y="1147323"/>
                </a:lnTo>
                <a:lnTo>
                  <a:pt x="395287" y="1157250"/>
                </a:lnTo>
                <a:lnTo>
                  <a:pt x="392906" y="1167177"/>
                </a:lnTo>
                <a:lnTo>
                  <a:pt x="391319" y="1177104"/>
                </a:lnTo>
                <a:lnTo>
                  <a:pt x="390128" y="1187825"/>
                </a:lnTo>
                <a:lnTo>
                  <a:pt x="389334" y="1197752"/>
                </a:lnTo>
                <a:lnTo>
                  <a:pt x="388541" y="1208076"/>
                </a:lnTo>
                <a:lnTo>
                  <a:pt x="388144" y="1218003"/>
                </a:lnTo>
                <a:lnTo>
                  <a:pt x="387747" y="1228724"/>
                </a:lnTo>
                <a:lnTo>
                  <a:pt x="387747" y="1238650"/>
                </a:lnTo>
                <a:lnTo>
                  <a:pt x="388144" y="1248577"/>
                </a:lnTo>
                <a:lnTo>
                  <a:pt x="388541" y="1258504"/>
                </a:lnTo>
                <a:lnTo>
                  <a:pt x="389334" y="1268431"/>
                </a:lnTo>
                <a:lnTo>
                  <a:pt x="390525" y="1278755"/>
                </a:lnTo>
                <a:lnTo>
                  <a:pt x="391716" y="1288285"/>
                </a:lnTo>
                <a:lnTo>
                  <a:pt x="393303" y="1297815"/>
                </a:lnTo>
                <a:lnTo>
                  <a:pt x="395287" y="1307742"/>
                </a:lnTo>
                <a:lnTo>
                  <a:pt x="397272" y="1317668"/>
                </a:lnTo>
                <a:lnTo>
                  <a:pt x="399653" y="1326801"/>
                </a:lnTo>
                <a:lnTo>
                  <a:pt x="402034" y="1336331"/>
                </a:lnTo>
                <a:lnTo>
                  <a:pt x="404416" y="1345464"/>
                </a:lnTo>
                <a:lnTo>
                  <a:pt x="410369" y="1364523"/>
                </a:lnTo>
                <a:lnTo>
                  <a:pt x="417512" y="1382392"/>
                </a:lnTo>
                <a:lnTo>
                  <a:pt x="425053" y="1399863"/>
                </a:lnTo>
                <a:lnTo>
                  <a:pt x="433387" y="1417334"/>
                </a:lnTo>
                <a:lnTo>
                  <a:pt x="443309" y="1434011"/>
                </a:lnTo>
                <a:lnTo>
                  <a:pt x="453231" y="1450291"/>
                </a:lnTo>
                <a:lnTo>
                  <a:pt x="463947" y="1466174"/>
                </a:lnTo>
                <a:lnTo>
                  <a:pt x="475456" y="1481660"/>
                </a:lnTo>
                <a:lnTo>
                  <a:pt x="488156" y="1495955"/>
                </a:lnTo>
                <a:lnTo>
                  <a:pt x="501253" y="1510250"/>
                </a:lnTo>
                <a:lnTo>
                  <a:pt x="514747" y="1523750"/>
                </a:lnTo>
                <a:lnTo>
                  <a:pt x="529034" y="1536457"/>
                </a:lnTo>
                <a:lnTo>
                  <a:pt x="544116" y="1548766"/>
                </a:lnTo>
                <a:lnTo>
                  <a:pt x="559594" y="1560281"/>
                </a:lnTo>
                <a:lnTo>
                  <a:pt x="575469" y="1571002"/>
                </a:lnTo>
                <a:lnTo>
                  <a:pt x="592534" y="1580532"/>
                </a:lnTo>
                <a:lnTo>
                  <a:pt x="601266" y="1585297"/>
                </a:lnTo>
                <a:lnTo>
                  <a:pt x="609600" y="1589665"/>
                </a:lnTo>
                <a:lnTo>
                  <a:pt x="618331" y="1594430"/>
                </a:lnTo>
                <a:lnTo>
                  <a:pt x="627856" y="1598401"/>
                </a:lnTo>
                <a:lnTo>
                  <a:pt x="636587" y="1601974"/>
                </a:lnTo>
                <a:lnTo>
                  <a:pt x="645716" y="1605548"/>
                </a:lnTo>
                <a:lnTo>
                  <a:pt x="655241" y="1609122"/>
                </a:lnTo>
                <a:lnTo>
                  <a:pt x="664369" y="1612298"/>
                </a:lnTo>
                <a:lnTo>
                  <a:pt x="674291" y="1615078"/>
                </a:lnTo>
                <a:lnTo>
                  <a:pt x="683816" y="1617857"/>
                </a:lnTo>
                <a:lnTo>
                  <a:pt x="693738" y="1620240"/>
                </a:lnTo>
                <a:lnTo>
                  <a:pt x="703263" y="1622622"/>
                </a:lnTo>
                <a:lnTo>
                  <a:pt x="713184" y="1624607"/>
                </a:lnTo>
                <a:lnTo>
                  <a:pt x="723503" y="1626196"/>
                </a:lnTo>
                <a:lnTo>
                  <a:pt x="733822" y="1627784"/>
                </a:lnTo>
                <a:lnTo>
                  <a:pt x="743744" y="1628975"/>
                </a:lnTo>
                <a:lnTo>
                  <a:pt x="754063" y="1630167"/>
                </a:lnTo>
                <a:lnTo>
                  <a:pt x="764778" y="1630961"/>
                </a:lnTo>
                <a:lnTo>
                  <a:pt x="774700" y="1631358"/>
                </a:lnTo>
                <a:lnTo>
                  <a:pt x="784622" y="1631755"/>
                </a:lnTo>
                <a:lnTo>
                  <a:pt x="794941" y="1631755"/>
                </a:lnTo>
                <a:lnTo>
                  <a:pt x="804863" y="1631358"/>
                </a:lnTo>
                <a:lnTo>
                  <a:pt x="815181" y="1630564"/>
                </a:lnTo>
                <a:lnTo>
                  <a:pt x="825103" y="1630167"/>
                </a:lnTo>
                <a:lnTo>
                  <a:pt x="834628" y="1628975"/>
                </a:lnTo>
                <a:lnTo>
                  <a:pt x="844550" y="1627784"/>
                </a:lnTo>
                <a:lnTo>
                  <a:pt x="854472" y="1626196"/>
                </a:lnTo>
                <a:lnTo>
                  <a:pt x="864394" y="1624607"/>
                </a:lnTo>
                <a:lnTo>
                  <a:pt x="873919" y="1622622"/>
                </a:lnTo>
                <a:lnTo>
                  <a:pt x="883444" y="1620240"/>
                </a:lnTo>
                <a:lnTo>
                  <a:pt x="892572" y="1617857"/>
                </a:lnTo>
                <a:lnTo>
                  <a:pt x="902494" y="1615078"/>
                </a:lnTo>
                <a:lnTo>
                  <a:pt x="920750" y="1609122"/>
                </a:lnTo>
                <a:lnTo>
                  <a:pt x="938609" y="1602371"/>
                </a:lnTo>
                <a:lnTo>
                  <a:pt x="956469" y="1594827"/>
                </a:lnTo>
                <a:lnTo>
                  <a:pt x="973931" y="1586091"/>
                </a:lnTo>
                <a:lnTo>
                  <a:pt x="990600" y="1576561"/>
                </a:lnTo>
                <a:lnTo>
                  <a:pt x="1006872" y="1566635"/>
                </a:lnTo>
                <a:lnTo>
                  <a:pt x="1022747" y="1555914"/>
                </a:lnTo>
                <a:lnTo>
                  <a:pt x="1038225" y="1544001"/>
                </a:lnTo>
                <a:lnTo>
                  <a:pt x="1052910" y="1531692"/>
                </a:lnTo>
                <a:lnTo>
                  <a:pt x="1066800" y="1518588"/>
                </a:lnTo>
                <a:lnTo>
                  <a:pt x="1080294" y="1505088"/>
                </a:lnTo>
                <a:lnTo>
                  <a:pt x="1093391" y="1490396"/>
                </a:lnTo>
                <a:lnTo>
                  <a:pt x="1105297" y="1475704"/>
                </a:lnTo>
                <a:lnTo>
                  <a:pt x="1116806" y="1460218"/>
                </a:lnTo>
                <a:lnTo>
                  <a:pt x="1127125" y="1443938"/>
                </a:lnTo>
                <a:lnTo>
                  <a:pt x="1137444" y="1427261"/>
                </a:lnTo>
                <a:lnTo>
                  <a:pt x="1142206" y="1418923"/>
                </a:lnTo>
                <a:lnTo>
                  <a:pt x="1146572" y="1410187"/>
                </a:lnTo>
                <a:lnTo>
                  <a:pt x="1150938" y="1401054"/>
                </a:lnTo>
                <a:lnTo>
                  <a:pt x="1154906" y="1392319"/>
                </a:lnTo>
                <a:lnTo>
                  <a:pt x="1158478" y="1383186"/>
                </a:lnTo>
                <a:lnTo>
                  <a:pt x="1162050" y="1374053"/>
                </a:lnTo>
                <a:lnTo>
                  <a:pt x="1165622" y="1364920"/>
                </a:lnTo>
                <a:lnTo>
                  <a:pt x="1168797" y="1354993"/>
                </a:lnTo>
                <a:lnTo>
                  <a:pt x="1171575" y="1345861"/>
                </a:lnTo>
                <a:lnTo>
                  <a:pt x="1174353" y="1335934"/>
                </a:lnTo>
                <a:lnTo>
                  <a:pt x="1177131" y="1326404"/>
                </a:lnTo>
                <a:lnTo>
                  <a:pt x="1179513" y="1316874"/>
                </a:lnTo>
                <a:lnTo>
                  <a:pt x="1181497" y="1306550"/>
                </a:lnTo>
                <a:lnTo>
                  <a:pt x="1183085" y="1296623"/>
                </a:lnTo>
                <a:lnTo>
                  <a:pt x="1184672" y="1286299"/>
                </a:lnTo>
                <a:lnTo>
                  <a:pt x="1185863" y="1276373"/>
                </a:lnTo>
                <a:lnTo>
                  <a:pt x="1187053" y="1265652"/>
                </a:lnTo>
                <a:lnTo>
                  <a:pt x="1187847" y="1255328"/>
                </a:lnTo>
                <a:lnTo>
                  <a:pt x="1188244" y="1245401"/>
                </a:lnTo>
                <a:lnTo>
                  <a:pt x="1188641" y="1235474"/>
                </a:lnTo>
                <a:lnTo>
                  <a:pt x="1188641" y="1225150"/>
                </a:lnTo>
                <a:lnTo>
                  <a:pt x="1188244" y="1214826"/>
                </a:lnTo>
                <a:lnTo>
                  <a:pt x="1187847" y="1204899"/>
                </a:lnTo>
                <a:lnTo>
                  <a:pt x="1187053" y="1194972"/>
                </a:lnTo>
                <a:lnTo>
                  <a:pt x="1185863" y="1185442"/>
                </a:lnTo>
                <a:lnTo>
                  <a:pt x="1184672" y="1175118"/>
                </a:lnTo>
                <a:lnTo>
                  <a:pt x="1183085" y="1165589"/>
                </a:lnTo>
                <a:lnTo>
                  <a:pt x="1181497" y="1156059"/>
                </a:lnTo>
                <a:lnTo>
                  <a:pt x="1179513" y="1146529"/>
                </a:lnTo>
                <a:lnTo>
                  <a:pt x="1177131" y="1136999"/>
                </a:lnTo>
                <a:lnTo>
                  <a:pt x="1174353" y="1127072"/>
                </a:lnTo>
                <a:lnTo>
                  <a:pt x="1171575" y="1117940"/>
                </a:lnTo>
                <a:lnTo>
                  <a:pt x="1165622" y="1099674"/>
                </a:lnTo>
                <a:lnTo>
                  <a:pt x="1158875" y="1081012"/>
                </a:lnTo>
                <a:lnTo>
                  <a:pt x="1151335" y="1063540"/>
                </a:lnTo>
                <a:lnTo>
                  <a:pt x="1143000" y="1046466"/>
                </a:lnTo>
                <a:lnTo>
                  <a:pt x="1133475" y="1029392"/>
                </a:lnTo>
                <a:lnTo>
                  <a:pt x="1123156" y="1013112"/>
                </a:lnTo>
                <a:lnTo>
                  <a:pt x="1112441" y="997626"/>
                </a:lnTo>
                <a:lnTo>
                  <a:pt x="1100931" y="982140"/>
                </a:lnTo>
                <a:lnTo>
                  <a:pt x="1088628" y="967448"/>
                </a:lnTo>
                <a:lnTo>
                  <a:pt x="1075135" y="953550"/>
                </a:lnTo>
                <a:lnTo>
                  <a:pt x="1061641" y="939653"/>
                </a:lnTo>
                <a:lnTo>
                  <a:pt x="1047353" y="926946"/>
                </a:lnTo>
                <a:lnTo>
                  <a:pt x="1032272" y="915034"/>
                </a:lnTo>
                <a:lnTo>
                  <a:pt x="1016794" y="903519"/>
                </a:lnTo>
                <a:lnTo>
                  <a:pt x="1000522" y="892798"/>
                </a:lnTo>
                <a:lnTo>
                  <a:pt x="983456" y="882871"/>
                </a:lnTo>
                <a:lnTo>
                  <a:pt x="975122" y="878106"/>
                </a:lnTo>
                <a:lnTo>
                  <a:pt x="966391" y="873738"/>
                </a:lnTo>
                <a:lnTo>
                  <a:pt x="957659" y="869371"/>
                </a:lnTo>
                <a:lnTo>
                  <a:pt x="948928" y="865400"/>
                </a:lnTo>
                <a:lnTo>
                  <a:pt x="939403" y="861826"/>
                </a:lnTo>
                <a:lnTo>
                  <a:pt x="930275" y="858252"/>
                </a:lnTo>
                <a:lnTo>
                  <a:pt x="921147" y="854282"/>
                </a:lnTo>
                <a:lnTo>
                  <a:pt x="911622" y="851105"/>
                </a:lnTo>
                <a:lnTo>
                  <a:pt x="902494" y="848326"/>
                </a:lnTo>
                <a:lnTo>
                  <a:pt x="892175" y="845546"/>
                </a:lnTo>
                <a:lnTo>
                  <a:pt x="882650" y="843164"/>
                </a:lnTo>
                <a:lnTo>
                  <a:pt x="872728" y="840781"/>
                </a:lnTo>
                <a:lnTo>
                  <a:pt x="863203" y="838796"/>
                </a:lnTo>
                <a:lnTo>
                  <a:pt x="852488" y="837207"/>
                </a:lnTo>
                <a:lnTo>
                  <a:pt x="842566" y="835619"/>
                </a:lnTo>
                <a:lnTo>
                  <a:pt x="832247" y="834428"/>
                </a:lnTo>
                <a:lnTo>
                  <a:pt x="822325" y="833237"/>
                </a:lnTo>
                <a:lnTo>
                  <a:pt x="812006" y="832840"/>
                </a:lnTo>
                <a:lnTo>
                  <a:pt x="801688" y="832045"/>
                </a:lnTo>
                <a:lnTo>
                  <a:pt x="791369" y="832045"/>
                </a:lnTo>
                <a:lnTo>
                  <a:pt x="781447" y="832045"/>
                </a:lnTo>
                <a:close/>
                <a:moveTo>
                  <a:pt x="802481" y="444500"/>
                </a:moveTo>
                <a:lnTo>
                  <a:pt x="823913" y="445294"/>
                </a:lnTo>
                <a:lnTo>
                  <a:pt x="844947" y="446486"/>
                </a:lnTo>
                <a:lnTo>
                  <a:pt x="866775" y="448471"/>
                </a:lnTo>
                <a:lnTo>
                  <a:pt x="887413" y="450853"/>
                </a:lnTo>
                <a:lnTo>
                  <a:pt x="908844" y="453633"/>
                </a:lnTo>
                <a:lnTo>
                  <a:pt x="929878" y="457207"/>
                </a:lnTo>
                <a:lnTo>
                  <a:pt x="950913" y="461177"/>
                </a:lnTo>
                <a:lnTo>
                  <a:pt x="971550" y="465545"/>
                </a:lnTo>
                <a:lnTo>
                  <a:pt x="977106" y="467530"/>
                </a:lnTo>
                <a:lnTo>
                  <a:pt x="981869" y="470310"/>
                </a:lnTo>
                <a:lnTo>
                  <a:pt x="985838" y="473487"/>
                </a:lnTo>
                <a:lnTo>
                  <a:pt x="989013" y="477060"/>
                </a:lnTo>
                <a:lnTo>
                  <a:pt x="991791" y="481428"/>
                </a:lnTo>
                <a:lnTo>
                  <a:pt x="992981" y="483413"/>
                </a:lnTo>
                <a:lnTo>
                  <a:pt x="993378" y="485796"/>
                </a:lnTo>
                <a:lnTo>
                  <a:pt x="993775" y="488575"/>
                </a:lnTo>
                <a:lnTo>
                  <a:pt x="993775" y="490561"/>
                </a:lnTo>
                <a:lnTo>
                  <a:pt x="993775" y="492943"/>
                </a:lnTo>
                <a:lnTo>
                  <a:pt x="993378" y="495326"/>
                </a:lnTo>
                <a:lnTo>
                  <a:pt x="989409" y="520341"/>
                </a:lnTo>
                <a:lnTo>
                  <a:pt x="985838" y="546151"/>
                </a:lnTo>
                <a:lnTo>
                  <a:pt x="978297" y="596580"/>
                </a:lnTo>
                <a:lnTo>
                  <a:pt x="977503" y="600948"/>
                </a:lnTo>
                <a:lnTo>
                  <a:pt x="977106" y="605316"/>
                </a:lnTo>
                <a:lnTo>
                  <a:pt x="977900" y="609683"/>
                </a:lnTo>
                <a:lnTo>
                  <a:pt x="979488" y="613654"/>
                </a:lnTo>
                <a:lnTo>
                  <a:pt x="981472" y="617625"/>
                </a:lnTo>
                <a:lnTo>
                  <a:pt x="983853" y="620801"/>
                </a:lnTo>
                <a:lnTo>
                  <a:pt x="987028" y="623581"/>
                </a:lnTo>
                <a:lnTo>
                  <a:pt x="990600" y="626361"/>
                </a:lnTo>
                <a:lnTo>
                  <a:pt x="1005681" y="631920"/>
                </a:lnTo>
                <a:lnTo>
                  <a:pt x="1020366" y="637479"/>
                </a:lnTo>
                <a:lnTo>
                  <a:pt x="1034653" y="643435"/>
                </a:lnTo>
                <a:lnTo>
                  <a:pt x="1049338" y="649391"/>
                </a:lnTo>
                <a:lnTo>
                  <a:pt x="1063625" y="656141"/>
                </a:lnTo>
                <a:lnTo>
                  <a:pt x="1077516" y="662891"/>
                </a:lnTo>
                <a:lnTo>
                  <a:pt x="1091803" y="670039"/>
                </a:lnTo>
                <a:lnTo>
                  <a:pt x="1105297" y="677583"/>
                </a:lnTo>
                <a:lnTo>
                  <a:pt x="1118791" y="685525"/>
                </a:lnTo>
                <a:lnTo>
                  <a:pt x="1132285" y="693863"/>
                </a:lnTo>
                <a:lnTo>
                  <a:pt x="1144985" y="702599"/>
                </a:lnTo>
                <a:lnTo>
                  <a:pt x="1157685" y="711335"/>
                </a:lnTo>
                <a:lnTo>
                  <a:pt x="1170385" y="720864"/>
                </a:lnTo>
                <a:lnTo>
                  <a:pt x="1183085" y="730394"/>
                </a:lnTo>
                <a:lnTo>
                  <a:pt x="1195388" y="739924"/>
                </a:lnTo>
                <a:lnTo>
                  <a:pt x="1207294" y="749851"/>
                </a:lnTo>
                <a:lnTo>
                  <a:pt x="1211263" y="751836"/>
                </a:lnTo>
                <a:lnTo>
                  <a:pt x="1215231" y="753028"/>
                </a:lnTo>
                <a:lnTo>
                  <a:pt x="1219597" y="753425"/>
                </a:lnTo>
                <a:lnTo>
                  <a:pt x="1224360" y="753425"/>
                </a:lnTo>
                <a:lnTo>
                  <a:pt x="1228328" y="752630"/>
                </a:lnTo>
                <a:lnTo>
                  <a:pt x="1232297" y="751042"/>
                </a:lnTo>
                <a:lnTo>
                  <a:pt x="1236266" y="748660"/>
                </a:lnTo>
                <a:lnTo>
                  <a:pt x="1239441" y="745880"/>
                </a:lnTo>
                <a:lnTo>
                  <a:pt x="1320006" y="681554"/>
                </a:lnTo>
                <a:lnTo>
                  <a:pt x="1321594" y="679966"/>
                </a:lnTo>
                <a:lnTo>
                  <a:pt x="1323181" y="678774"/>
                </a:lnTo>
                <a:lnTo>
                  <a:pt x="1325166" y="677583"/>
                </a:lnTo>
                <a:lnTo>
                  <a:pt x="1327547" y="676789"/>
                </a:lnTo>
                <a:lnTo>
                  <a:pt x="1329531" y="676392"/>
                </a:lnTo>
                <a:lnTo>
                  <a:pt x="1331913" y="675995"/>
                </a:lnTo>
                <a:lnTo>
                  <a:pt x="1336675" y="675995"/>
                </a:lnTo>
                <a:lnTo>
                  <a:pt x="1341835" y="676789"/>
                </a:lnTo>
                <a:lnTo>
                  <a:pt x="1346597" y="678774"/>
                </a:lnTo>
                <a:lnTo>
                  <a:pt x="1351360" y="681554"/>
                </a:lnTo>
                <a:lnTo>
                  <a:pt x="1355725" y="685128"/>
                </a:lnTo>
                <a:lnTo>
                  <a:pt x="1370410" y="700614"/>
                </a:lnTo>
                <a:lnTo>
                  <a:pt x="1384300" y="716497"/>
                </a:lnTo>
                <a:lnTo>
                  <a:pt x="1397794" y="733174"/>
                </a:lnTo>
                <a:lnTo>
                  <a:pt x="1411685" y="749454"/>
                </a:lnTo>
                <a:lnTo>
                  <a:pt x="1424385" y="766925"/>
                </a:lnTo>
                <a:lnTo>
                  <a:pt x="1436688" y="783999"/>
                </a:lnTo>
                <a:lnTo>
                  <a:pt x="1448594" y="801471"/>
                </a:lnTo>
                <a:lnTo>
                  <a:pt x="1460103" y="819736"/>
                </a:lnTo>
                <a:lnTo>
                  <a:pt x="1462485" y="824898"/>
                </a:lnTo>
                <a:lnTo>
                  <a:pt x="1464072" y="830060"/>
                </a:lnTo>
                <a:lnTo>
                  <a:pt x="1464866" y="835619"/>
                </a:lnTo>
                <a:lnTo>
                  <a:pt x="1464469" y="840384"/>
                </a:lnTo>
                <a:lnTo>
                  <a:pt x="1463278" y="845149"/>
                </a:lnTo>
                <a:lnTo>
                  <a:pt x="1462485" y="847134"/>
                </a:lnTo>
                <a:lnTo>
                  <a:pt x="1461294" y="849120"/>
                </a:lnTo>
                <a:lnTo>
                  <a:pt x="1460103" y="851105"/>
                </a:lnTo>
                <a:lnTo>
                  <a:pt x="1458516" y="852693"/>
                </a:lnTo>
                <a:lnTo>
                  <a:pt x="1456532" y="853885"/>
                </a:lnTo>
                <a:lnTo>
                  <a:pt x="1454944" y="855076"/>
                </a:lnTo>
                <a:lnTo>
                  <a:pt x="1434307" y="871356"/>
                </a:lnTo>
                <a:lnTo>
                  <a:pt x="1413669" y="886445"/>
                </a:lnTo>
                <a:lnTo>
                  <a:pt x="1393032" y="901931"/>
                </a:lnTo>
                <a:lnTo>
                  <a:pt x="1372394" y="917020"/>
                </a:lnTo>
                <a:lnTo>
                  <a:pt x="1368822" y="919402"/>
                </a:lnTo>
                <a:lnTo>
                  <a:pt x="1365647" y="922579"/>
                </a:lnTo>
                <a:lnTo>
                  <a:pt x="1362869" y="925755"/>
                </a:lnTo>
                <a:lnTo>
                  <a:pt x="1361281" y="929726"/>
                </a:lnTo>
                <a:lnTo>
                  <a:pt x="1360091" y="933697"/>
                </a:lnTo>
                <a:lnTo>
                  <a:pt x="1359297" y="938065"/>
                </a:lnTo>
                <a:lnTo>
                  <a:pt x="1359694" y="942432"/>
                </a:lnTo>
                <a:lnTo>
                  <a:pt x="1360488" y="946800"/>
                </a:lnTo>
                <a:lnTo>
                  <a:pt x="1366838" y="961492"/>
                </a:lnTo>
                <a:lnTo>
                  <a:pt x="1373188" y="975390"/>
                </a:lnTo>
                <a:lnTo>
                  <a:pt x="1379141" y="989684"/>
                </a:lnTo>
                <a:lnTo>
                  <a:pt x="1384697" y="1004773"/>
                </a:lnTo>
                <a:lnTo>
                  <a:pt x="1390253" y="1019068"/>
                </a:lnTo>
                <a:lnTo>
                  <a:pt x="1395413" y="1033760"/>
                </a:lnTo>
                <a:lnTo>
                  <a:pt x="1400175" y="1048849"/>
                </a:lnTo>
                <a:lnTo>
                  <a:pt x="1404938" y="1063937"/>
                </a:lnTo>
                <a:lnTo>
                  <a:pt x="1408510" y="1079026"/>
                </a:lnTo>
                <a:lnTo>
                  <a:pt x="1412082" y="1094512"/>
                </a:lnTo>
                <a:lnTo>
                  <a:pt x="1415257" y="1109601"/>
                </a:lnTo>
                <a:lnTo>
                  <a:pt x="1418035" y="1125087"/>
                </a:lnTo>
                <a:lnTo>
                  <a:pt x="1420416" y="1140573"/>
                </a:lnTo>
                <a:lnTo>
                  <a:pt x="1422400" y="1156059"/>
                </a:lnTo>
                <a:lnTo>
                  <a:pt x="1424385" y="1171545"/>
                </a:lnTo>
                <a:lnTo>
                  <a:pt x="1425575" y="1187428"/>
                </a:lnTo>
                <a:lnTo>
                  <a:pt x="1427163" y="1191398"/>
                </a:lnTo>
                <a:lnTo>
                  <a:pt x="1429147" y="1195369"/>
                </a:lnTo>
                <a:lnTo>
                  <a:pt x="1431925" y="1198546"/>
                </a:lnTo>
                <a:lnTo>
                  <a:pt x="1435100" y="1201722"/>
                </a:lnTo>
                <a:lnTo>
                  <a:pt x="1438672" y="1204105"/>
                </a:lnTo>
                <a:lnTo>
                  <a:pt x="1442641" y="1205693"/>
                </a:lnTo>
                <a:lnTo>
                  <a:pt x="1446610" y="1206884"/>
                </a:lnTo>
                <a:lnTo>
                  <a:pt x="1451769" y="1206884"/>
                </a:lnTo>
                <a:lnTo>
                  <a:pt x="1476772" y="1209267"/>
                </a:lnTo>
                <a:lnTo>
                  <a:pt x="1502569" y="1212046"/>
                </a:lnTo>
                <a:lnTo>
                  <a:pt x="1527969" y="1214826"/>
                </a:lnTo>
                <a:lnTo>
                  <a:pt x="1553766" y="1218003"/>
                </a:lnTo>
                <a:lnTo>
                  <a:pt x="1555750" y="1218003"/>
                </a:lnTo>
                <a:lnTo>
                  <a:pt x="1558132" y="1218400"/>
                </a:lnTo>
                <a:lnTo>
                  <a:pt x="1560116" y="1219194"/>
                </a:lnTo>
                <a:lnTo>
                  <a:pt x="1562497" y="1219988"/>
                </a:lnTo>
                <a:lnTo>
                  <a:pt x="1564482" y="1221179"/>
                </a:lnTo>
                <a:lnTo>
                  <a:pt x="1566069" y="1222767"/>
                </a:lnTo>
                <a:lnTo>
                  <a:pt x="1569641" y="1226341"/>
                </a:lnTo>
                <a:lnTo>
                  <a:pt x="1572419" y="1230709"/>
                </a:lnTo>
                <a:lnTo>
                  <a:pt x="1574404" y="1235474"/>
                </a:lnTo>
                <a:lnTo>
                  <a:pt x="1575991" y="1240636"/>
                </a:lnTo>
                <a:lnTo>
                  <a:pt x="1576388" y="1246195"/>
                </a:lnTo>
                <a:lnTo>
                  <a:pt x="1575594" y="1267240"/>
                </a:lnTo>
                <a:lnTo>
                  <a:pt x="1574404" y="1289079"/>
                </a:lnTo>
                <a:lnTo>
                  <a:pt x="1572419" y="1310124"/>
                </a:lnTo>
                <a:lnTo>
                  <a:pt x="1570038" y="1331169"/>
                </a:lnTo>
                <a:lnTo>
                  <a:pt x="1567260" y="1352214"/>
                </a:lnTo>
                <a:lnTo>
                  <a:pt x="1563688" y="1373656"/>
                </a:lnTo>
                <a:lnTo>
                  <a:pt x="1559719" y="1394304"/>
                </a:lnTo>
                <a:lnTo>
                  <a:pt x="1555353" y="1415349"/>
                </a:lnTo>
                <a:lnTo>
                  <a:pt x="1553369" y="1420511"/>
                </a:lnTo>
                <a:lnTo>
                  <a:pt x="1550591" y="1425276"/>
                </a:lnTo>
                <a:lnTo>
                  <a:pt x="1547416" y="1429644"/>
                </a:lnTo>
                <a:lnTo>
                  <a:pt x="1543447" y="1432820"/>
                </a:lnTo>
                <a:lnTo>
                  <a:pt x="1539082" y="1435203"/>
                </a:lnTo>
                <a:lnTo>
                  <a:pt x="1536700" y="1435997"/>
                </a:lnTo>
                <a:lnTo>
                  <a:pt x="1534716" y="1436791"/>
                </a:lnTo>
                <a:lnTo>
                  <a:pt x="1532335" y="1437188"/>
                </a:lnTo>
                <a:lnTo>
                  <a:pt x="1530350" y="1437188"/>
                </a:lnTo>
                <a:lnTo>
                  <a:pt x="1527969" y="1436791"/>
                </a:lnTo>
                <a:lnTo>
                  <a:pt x="1525588" y="1436394"/>
                </a:lnTo>
                <a:lnTo>
                  <a:pt x="1474788" y="1429644"/>
                </a:lnTo>
                <a:lnTo>
                  <a:pt x="1448991" y="1425673"/>
                </a:lnTo>
                <a:lnTo>
                  <a:pt x="1423988" y="1421702"/>
                </a:lnTo>
                <a:lnTo>
                  <a:pt x="1419622" y="1420908"/>
                </a:lnTo>
                <a:lnTo>
                  <a:pt x="1415257" y="1420908"/>
                </a:lnTo>
                <a:lnTo>
                  <a:pt x="1410891" y="1421702"/>
                </a:lnTo>
                <a:lnTo>
                  <a:pt x="1406922" y="1422893"/>
                </a:lnTo>
                <a:lnTo>
                  <a:pt x="1402953" y="1424879"/>
                </a:lnTo>
                <a:lnTo>
                  <a:pt x="1399382" y="1427658"/>
                </a:lnTo>
                <a:lnTo>
                  <a:pt x="1396603" y="1430835"/>
                </a:lnTo>
                <a:lnTo>
                  <a:pt x="1394222" y="1434408"/>
                </a:lnTo>
                <a:lnTo>
                  <a:pt x="1388666" y="1449100"/>
                </a:lnTo>
                <a:lnTo>
                  <a:pt x="1383110" y="1464189"/>
                </a:lnTo>
                <a:lnTo>
                  <a:pt x="1377156" y="1478484"/>
                </a:lnTo>
                <a:lnTo>
                  <a:pt x="1371203" y="1492381"/>
                </a:lnTo>
                <a:lnTo>
                  <a:pt x="1364456" y="1507073"/>
                </a:lnTo>
                <a:lnTo>
                  <a:pt x="1357313" y="1520971"/>
                </a:lnTo>
                <a:lnTo>
                  <a:pt x="1350169" y="1534869"/>
                </a:lnTo>
                <a:lnTo>
                  <a:pt x="1343025" y="1548766"/>
                </a:lnTo>
                <a:lnTo>
                  <a:pt x="1335088" y="1561870"/>
                </a:lnTo>
                <a:lnTo>
                  <a:pt x="1326753" y="1574973"/>
                </a:lnTo>
                <a:lnTo>
                  <a:pt x="1318022" y="1588077"/>
                </a:lnTo>
                <a:lnTo>
                  <a:pt x="1308894" y="1601180"/>
                </a:lnTo>
                <a:lnTo>
                  <a:pt x="1299766" y="1613886"/>
                </a:lnTo>
                <a:lnTo>
                  <a:pt x="1290241" y="1626196"/>
                </a:lnTo>
                <a:lnTo>
                  <a:pt x="1280716" y="1638902"/>
                </a:lnTo>
                <a:lnTo>
                  <a:pt x="1270794" y="1650814"/>
                </a:lnTo>
                <a:lnTo>
                  <a:pt x="1268810" y="1654785"/>
                </a:lnTo>
                <a:lnTo>
                  <a:pt x="1267619" y="1658756"/>
                </a:lnTo>
                <a:lnTo>
                  <a:pt x="1266825" y="1663124"/>
                </a:lnTo>
                <a:lnTo>
                  <a:pt x="1267222" y="1667095"/>
                </a:lnTo>
                <a:lnTo>
                  <a:pt x="1268016" y="1671462"/>
                </a:lnTo>
                <a:lnTo>
                  <a:pt x="1269603" y="1675433"/>
                </a:lnTo>
                <a:lnTo>
                  <a:pt x="1271588" y="1679007"/>
                </a:lnTo>
                <a:lnTo>
                  <a:pt x="1274763" y="1682580"/>
                </a:lnTo>
                <a:lnTo>
                  <a:pt x="1339056" y="1762790"/>
                </a:lnTo>
                <a:lnTo>
                  <a:pt x="1340644" y="1764378"/>
                </a:lnTo>
                <a:lnTo>
                  <a:pt x="1341835" y="1766363"/>
                </a:lnTo>
                <a:lnTo>
                  <a:pt x="1343025" y="1768349"/>
                </a:lnTo>
                <a:lnTo>
                  <a:pt x="1343819" y="1770334"/>
                </a:lnTo>
                <a:lnTo>
                  <a:pt x="1344216" y="1772717"/>
                </a:lnTo>
                <a:lnTo>
                  <a:pt x="1344613" y="1774702"/>
                </a:lnTo>
                <a:lnTo>
                  <a:pt x="1344613" y="1779864"/>
                </a:lnTo>
                <a:lnTo>
                  <a:pt x="1343819" y="1785026"/>
                </a:lnTo>
                <a:lnTo>
                  <a:pt x="1341835" y="1789791"/>
                </a:lnTo>
                <a:lnTo>
                  <a:pt x="1339056" y="1794556"/>
                </a:lnTo>
                <a:lnTo>
                  <a:pt x="1335485" y="1798923"/>
                </a:lnTo>
                <a:lnTo>
                  <a:pt x="1320006" y="1813218"/>
                </a:lnTo>
                <a:lnTo>
                  <a:pt x="1303735" y="1827513"/>
                </a:lnTo>
                <a:lnTo>
                  <a:pt x="1287463" y="1841013"/>
                </a:lnTo>
                <a:lnTo>
                  <a:pt x="1271191" y="1854514"/>
                </a:lnTo>
                <a:lnTo>
                  <a:pt x="1253728" y="1867220"/>
                </a:lnTo>
                <a:lnTo>
                  <a:pt x="1236663" y="1879927"/>
                </a:lnTo>
                <a:lnTo>
                  <a:pt x="1218406" y="1891442"/>
                </a:lnTo>
                <a:lnTo>
                  <a:pt x="1200547" y="1902957"/>
                </a:lnTo>
                <a:lnTo>
                  <a:pt x="1195388" y="1905340"/>
                </a:lnTo>
                <a:lnTo>
                  <a:pt x="1190228" y="1906928"/>
                </a:lnTo>
                <a:lnTo>
                  <a:pt x="1185069" y="1907325"/>
                </a:lnTo>
                <a:lnTo>
                  <a:pt x="1179910" y="1906928"/>
                </a:lnTo>
                <a:lnTo>
                  <a:pt x="1175544" y="1906134"/>
                </a:lnTo>
                <a:lnTo>
                  <a:pt x="1172766" y="1904943"/>
                </a:lnTo>
                <a:lnTo>
                  <a:pt x="1170781" y="1903751"/>
                </a:lnTo>
                <a:lnTo>
                  <a:pt x="1169194" y="1902560"/>
                </a:lnTo>
                <a:lnTo>
                  <a:pt x="1167606" y="1900972"/>
                </a:lnTo>
                <a:lnTo>
                  <a:pt x="1166019" y="1899383"/>
                </a:lnTo>
                <a:lnTo>
                  <a:pt x="1164828" y="1897398"/>
                </a:lnTo>
                <a:lnTo>
                  <a:pt x="1149350" y="1877147"/>
                </a:lnTo>
                <a:lnTo>
                  <a:pt x="1133872" y="1856499"/>
                </a:lnTo>
                <a:lnTo>
                  <a:pt x="1103313" y="1815204"/>
                </a:lnTo>
                <a:lnTo>
                  <a:pt x="1100931" y="1811630"/>
                </a:lnTo>
                <a:lnTo>
                  <a:pt x="1097756" y="1808453"/>
                </a:lnTo>
                <a:lnTo>
                  <a:pt x="1094581" y="1806071"/>
                </a:lnTo>
                <a:lnTo>
                  <a:pt x="1090613" y="1804085"/>
                </a:lnTo>
                <a:lnTo>
                  <a:pt x="1086644" y="1802894"/>
                </a:lnTo>
                <a:lnTo>
                  <a:pt x="1081881" y="1802497"/>
                </a:lnTo>
                <a:lnTo>
                  <a:pt x="1077516" y="1802497"/>
                </a:lnTo>
                <a:lnTo>
                  <a:pt x="1073150" y="1803291"/>
                </a:lnTo>
                <a:lnTo>
                  <a:pt x="1058863" y="1810042"/>
                </a:lnTo>
                <a:lnTo>
                  <a:pt x="1044972" y="1815998"/>
                </a:lnTo>
                <a:lnTo>
                  <a:pt x="1029891" y="1821954"/>
                </a:lnTo>
                <a:lnTo>
                  <a:pt x="1015603" y="1828307"/>
                </a:lnTo>
                <a:lnTo>
                  <a:pt x="1000919" y="1833469"/>
                </a:lnTo>
                <a:lnTo>
                  <a:pt x="985838" y="1838631"/>
                </a:lnTo>
                <a:lnTo>
                  <a:pt x="971153" y="1843396"/>
                </a:lnTo>
                <a:lnTo>
                  <a:pt x="956469" y="1847764"/>
                </a:lnTo>
                <a:lnTo>
                  <a:pt x="940991" y="1851337"/>
                </a:lnTo>
                <a:lnTo>
                  <a:pt x="925909" y="1854911"/>
                </a:lnTo>
                <a:lnTo>
                  <a:pt x="910431" y="1857691"/>
                </a:lnTo>
                <a:lnTo>
                  <a:pt x="894953" y="1860470"/>
                </a:lnTo>
                <a:lnTo>
                  <a:pt x="879475" y="1863250"/>
                </a:lnTo>
                <a:lnTo>
                  <a:pt x="863997" y="1865235"/>
                </a:lnTo>
                <a:lnTo>
                  <a:pt x="848122" y="1867220"/>
                </a:lnTo>
                <a:lnTo>
                  <a:pt x="832644" y="1868412"/>
                </a:lnTo>
                <a:lnTo>
                  <a:pt x="828675" y="1870397"/>
                </a:lnTo>
                <a:lnTo>
                  <a:pt x="824706" y="1872382"/>
                </a:lnTo>
                <a:lnTo>
                  <a:pt x="821531" y="1875162"/>
                </a:lnTo>
                <a:lnTo>
                  <a:pt x="818753" y="1878339"/>
                </a:lnTo>
                <a:lnTo>
                  <a:pt x="816372" y="1881912"/>
                </a:lnTo>
                <a:lnTo>
                  <a:pt x="814388" y="1885883"/>
                </a:lnTo>
                <a:lnTo>
                  <a:pt x="813594" y="1889854"/>
                </a:lnTo>
                <a:lnTo>
                  <a:pt x="813197" y="1894222"/>
                </a:lnTo>
                <a:lnTo>
                  <a:pt x="810816" y="1920031"/>
                </a:lnTo>
                <a:lnTo>
                  <a:pt x="808038" y="1945444"/>
                </a:lnTo>
                <a:lnTo>
                  <a:pt x="804863" y="1970857"/>
                </a:lnTo>
                <a:lnTo>
                  <a:pt x="801688" y="1996270"/>
                </a:lnTo>
                <a:lnTo>
                  <a:pt x="801688" y="1998652"/>
                </a:lnTo>
                <a:lnTo>
                  <a:pt x="801291" y="2001035"/>
                </a:lnTo>
                <a:lnTo>
                  <a:pt x="800497" y="2003020"/>
                </a:lnTo>
                <a:lnTo>
                  <a:pt x="799703" y="2005005"/>
                </a:lnTo>
                <a:lnTo>
                  <a:pt x="798513" y="2007388"/>
                </a:lnTo>
                <a:lnTo>
                  <a:pt x="797322" y="2009373"/>
                </a:lnTo>
                <a:lnTo>
                  <a:pt x="793750" y="2012550"/>
                </a:lnTo>
                <a:lnTo>
                  <a:pt x="789384" y="2015329"/>
                </a:lnTo>
                <a:lnTo>
                  <a:pt x="784622" y="2017315"/>
                </a:lnTo>
                <a:lnTo>
                  <a:pt x="779463" y="2018903"/>
                </a:lnTo>
                <a:lnTo>
                  <a:pt x="773906" y="2019300"/>
                </a:lnTo>
                <a:lnTo>
                  <a:pt x="752078" y="2018506"/>
                </a:lnTo>
                <a:lnTo>
                  <a:pt x="731044" y="2017315"/>
                </a:lnTo>
                <a:lnTo>
                  <a:pt x="709613" y="2015727"/>
                </a:lnTo>
                <a:lnTo>
                  <a:pt x="688578" y="2013344"/>
                </a:lnTo>
                <a:lnTo>
                  <a:pt x="667147" y="2010167"/>
                </a:lnTo>
                <a:lnTo>
                  <a:pt x="646509" y="2006197"/>
                </a:lnTo>
                <a:lnTo>
                  <a:pt x="625475" y="2002226"/>
                </a:lnTo>
                <a:lnTo>
                  <a:pt x="604441" y="1997858"/>
                </a:lnTo>
                <a:lnTo>
                  <a:pt x="599281" y="1995873"/>
                </a:lnTo>
                <a:lnTo>
                  <a:pt x="594519" y="1993093"/>
                </a:lnTo>
                <a:lnTo>
                  <a:pt x="590550" y="1989917"/>
                </a:lnTo>
                <a:lnTo>
                  <a:pt x="586978" y="1986343"/>
                </a:lnTo>
                <a:lnTo>
                  <a:pt x="584597" y="1981975"/>
                </a:lnTo>
                <a:lnTo>
                  <a:pt x="583803" y="1979990"/>
                </a:lnTo>
                <a:lnTo>
                  <a:pt x="583009" y="1977607"/>
                </a:lnTo>
                <a:lnTo>
                  <a:pt x="583009" y="1975622"/>
                </a:lnTo>
                <a:lnTo>
                  <a:pt x="582612" y="1973239"/>
                </a:lnTo>
                <a:lnTo>
                  <a:pt x="583009" y="1970857"/>
                </a:lnTo>
                <a:lnTo>
                  <a:pt x="583406" y="1968872"/>
                </a:lnTo>
                <a:lnTo>
                  <a:pt x="586581" y="1943062"/>
                </a:lnTo>
                <a:lnTo>
                  <a:pt x="590153" y="1918046"/>
                </a:lnTo>
                <a:lnTo>
                  <a:pt x="598091" y="1866823"/>
                </a:lnTo>
                <a:lnTo>
                  <a:pt x="598884" y="1862456"/>
                </a:lnTo>
                <a:lnTo>
                  <a:pt x="598884" y="1858088"/>
                </a:lnTo>
                <a:lnTo>
                  <a:pt x="598487" y="1853720"/>
                </a:lnTo>
                <a:lnTo>
                  <a:pt x="596900" y="1849749"/>
                </a:lnTo>
                <a:lnTo>
                  <a:pt x="594916" y="1846175"/>
                </a:lnTo>
                <a:lnTo>
                  <a:pt x="592137" y="1842602"/>
                </a:lnTo>
                <a:lnTo>
                  <a:pt x="588962" y="1839822"/>
                </a:lnTo>
                <a:lnTo>
                  <a:pt x="585391" y="1837440"/>
                </a:lnTo>
                <a:lnTo>
                  <a:pt x="570309" y="1831881"/>
                </a:lnTo>
                <a:lnTo>
                  <a:pt x="556022" y="1826322"/>
                </a:lnTo>
                <a:lnTo>
                  <a:pt x="541734" y="1820366"/>
                </a:lnTo>
                <a:lnTo>
                  <a:pt x="527050" y="1814012"/>
                </a:lnTo>
                <a:lnTo>
                  <a:pt x="512762" y="1807659"/>
                </a:lnTo>
                <a:lnTo>
                  <a:pt x="498872" y="1800909"/>
                </a:lnTo>
                <a:lnTo>
                  <a:pt x="484584" y="1793762"/>
                </a:lnTo>
                <a:lnTo>
                  <a:pt x="471091" y="1786217"/>
                </a:lnTo>
                <a:lnTo>
                  <a:pt x="457597" y="1778276"/>
                </a:lnTo>
                <a:lnTo>
                  <a:pt x="444500" y="1769540"/>
                </a:lnTo>
                <a:lnTo>
                  <a:pt x="431006" y="1760804"/>
                </a:lnTo>
                <a:lnTo>
                  <a:pt x="418306" y="1752069"/>
                </a:lnTo>
                <a:lnTo>
                  <a:pt x="406003" y="1742936"/>
                </a:lnTo>
                <a:lnTo>
                  <a:pt x="392906" y="1733803"/>
                </a:lnTo>
                <a:lnTo>
                  <a:pt x="381000" y="1723479"/>
                </a:lnTo>
                <a:lnTo>
                  <a:pt x="369094" y="1713552"/>
                </a:lnTo>
                <a:lnTo>
                  <a:pt x="365125" y="1711567"/>
                </a:lnTo>
                <a:lnTo>
                  <a:pt x="360759" y="1710376"/>
                </a:lnTo>
                <a:lnTo>
                  <a:pt x="356791" y="1709979"/>
                </a:lnTo>
                <a:lnTo>
                  <a:pt x="352425" y="1709979"/>
                </a:lnTo>
                <a:lnTo>
                  <a:pt x="347662" y="1710773"/>
                </a:lnTo>
                <a:lnTo>
                  <a:pt x="343694" y="1712361"/>
                </a:lnTo>
                <a:lnTo>
                  <a:pt x="340122" y="1714744"/>
                </a:lnTo>
                <a:lnTo>
                  <a:pt x="336947" y="1717523"/>
                </a:lnTo>
                <a:lnTo>
                  <a:pt x="256778" y="1782246"/>
                </a:lnTo>
                <a:lnTo>
                  <a:pt x="254794" y="1783835"/>
                </a:lnTo>
                <a:lnTo>
                  <a:pt x="252809" y="1785026"/>
                </a:lnTo>
                <a:lnTo>
                  <a:pt x="250825" y="1786217"/>
                </a:lnTo>
                <a:lnTo>
                  <a:pt x="248840" y="1787011"/>
                </a:lnTo>
                <a:lnTo>
                  <a:pt x="246459" y="1787805"/>
                </a:lnTo>
                <a:lnTo>
                  <a:pt x="244475" y="1787805"/>
                </a:lnTo>
                <a:lnTo>
                  <a:pt x="239712" y="1788202"/>
                </a:lnTo>
                <a:lnTo>
                  <a:pt x="234553" y="1787011"/>
                </a:lnTo>
                <a:lnTo>
                  <a:pt x="229790" y="1785423"/>
                </a:lnTo>
                <a:lnTo>
                  <a:pt x="225028" y="1782643"/>
                </a:lnTo>
                <a:lnTo>
                  <a:pt x="222647" y="1780658"/>
                </a:lnTo>
                <a:lnTo>
                  <a:pt x="220662" y="1779070"/>
                </a:lnTo>
                <a:lnTo>
                  <a:pt x="205978" y="1762790"/>
                </a:lnTo>
                <a:lnTo>
                  <a:pt x="192087" y="1746907"/>
                </a:lnTo>
                <a:lnTo>
                  <a:pt x="178197" y="1731024"/>
                </a:lnTo>
                <a:lnTo>
                  <a:pt x="165100" y="1713949"/>
                </a:lnTo>
                <a:lnTo>
                  <a:pt x="152003" y="1696875"/>
                </a:lnTo>
                <a:lnTo>
                  <a:pt x="139700" y="1679404"/>
                </a:lnTo>
                <a:lnTo>
                  <a:pt x="127794" y="1661933"/>
                </a:lnTo>
                <a:lnTo>
                  <a:pt x="116284" y="1644064"/>
                </a:lnTo>
                <a:lnTo>
                  <a:pt x="113506" y="1638902"/>
                </a:lnTo>
                <a:lnTo>
                  <a:pt x="112315" y="1633343"/>
                </a:lnTo>
                <a:lnTo>
                  <a:pt x="111522" y="1628181"/>
                </a:lnTo>
                <a:lnTo>
                  <a:pt x="111919" y="1623019"/>
                </a:lnTo>
                <a:lnTo>
                  <a:pt x="113109" y="1618651"/>
                </a:lnTo>
                <a:lnTo>
                  <a:pt x="113903" y="1616269"/>
                </a:lnTo>
                <a:lnTo>
                  <a:pt x="115094" y="1614284"/>
                </a:lnTo>
                <a:lnTo>
                  <a:pt x="116284" y="1612695"/>
                </a:lnTo>
                <a:lnTo>
                  <a:pt x="117872" y="1610710"/>
                </a:lnTo>
                <a:lnTo>
                  <a:pt x="119856" y="1609519"/>
                </a:lnTo>
                <a:lnTo>
                  <a:pt x="121840" y="1608327"/>
                </a:lnTo>
                <a:lnTo>
                  <a:pt x="162322" y="1576958"/>
                </a:lnTo>
                <a:lnTo>
                  <a:pt x="183356" y="1561870"/>
                </a:lnTo>
                <a:lnTo>
                  <a:pt x="203994" y="1546781"/>
                </a:lnTo>
                <a:lnTo>
                  <a:pt x="207565" y="1544001"/>
                </a:lnTo>
                <a:lnTo>
                  <a:pt x="211137" y="1540825"/>
                </a:lnTo>
                <a:lnTo>
                  <a:pt x="213519" y="1537648"/>
                </a:lnTo>
                <a:lnTo>
                  <a:pt x="215503" y="1533677"/>
                </a:lnTo>
                <a:lnTo>
                  <a:pt x="216694" y="1529707"/>
                </a:lnTo>
                <a:lnTo>
                  <a:pt x="217090" y="1525339"/>
                </a:lnTo>
                <a:lnTo>
                  <a:pt x="217090" y="1520971"/>
                </a:lnTo>
                <a:lnTo>
                  <a:pt x="216297" y="1516603"/>
                </a:lnTo>
                <a:lnTo>
                  <a:pt x="209153" y="1502705"/>
                </a:lnTo>
                <a:lnTo>
                  <a:pt x="202803" y="1488014"/>
                </a:lnTo>
                <a:lnTo>
                  <a:pt x="196850" y="1473719"/>
                </a:lnTo>
                <a:lnTo>
                  <a:pt x="191294" y="1459027"/>
                </a:lnTo>
                <a:lnTo>
                  <a:pt x="186134" y="1444335"/>
                </a:lnTo>
                <a:lnTo>
                  <a:pt x="180975" y="1429644"/>
                </a:lnTo>
                <a:lnTo>
                  <a:pt x="176212" y="1414952"/>
                </a:lnTo>
                <a:lnTo>
                  <a:pt x="171847" y="1399466"/>
                </a:lnTo>
                <a:lnTo>
                  <a:pt x="167878" y="1384377"/>
                </a:lnTo>
                <a:lnTo>
                  <a:pt x="164703" y="1369288"/>
                </a:lnTo>
                <a:lnTo>
                  <a:pt x="161131" y="1353802"/>
                </a:lnTo>
                <a:lnTo>
                  <a:pt x="158353" y="1338713"/>
                </a:lnTo>
                <a:lnTo>
                  <a:pt x="155972" y="1323227"/>
                </a:lnTo>
                <a:lnTo>
                  <a:pt x="153987" y="1307344"/>
                </a:lnTo>
                <a:lnTo>
                  <a:pt x="152003" y="1291859"/>
                </a:lnTo>
                <a:lnTo>
                  <a:pt x="150812" y="1276373"/>
                </a:lnTo>
                <a:lnTo>
                  <a:pt x="149225" y="1272402"/>
                </a:lnTo>
                <a:lnTo>
                  <a:pt x="146844" y="1268034"/>
                </a:lnTo>
                <a:lnTo>
                  <a:pt x="144462" y="1264857"/>
                </a:lnTo>
                <a:lnTo>
                  <a:pt x="141287" y="1262078"/>
                </a:lnTo>
                <a:lnTo>
                  <a:pt x="137715" y="1259695"/>
                </a:lnTo>
                <a:lnTo>
                  <a:pt x="133747" y="1257710"/>
                </a:lnTo>
                <a:lnTo>
                  <a:pt x="129778" y="1256916"/>
                </a:lnTo>
                <a:lnTo>
                  <a:pt x="125015" y="1256519"/>
                </a:lnTo>
                <a:lnTo>
                  <a:pt x="99219" y="1254136"/>
                </a:lnTo>
                <a:lnTo>
                  <a:pt x="74215" y="1251357"/>
                </a:lnTo>
                <a:lnTo>
                  <a:pt x="22622" y="1245401"/>
                </a:lnTo>
                <a:lnTo>
                  <a:pt x="20240" y="1245401"/>
                </a:lnTo>
                <a:lnTo>
                  <a:pt x="18256" y="1245004"/>
                </a:lnTo>
                <a:lnTo>
                  <a:pt x="15875" y="1244209"/>
                </a:lnTo>
                <a:lnTo>
                  <a:pt x="13890" y="1243415"/>
                </a:lnTo>
                <a:lnTo>
                  <a:pt x="11906" y="1242224"/>
                </a:lnTo>
                <a:lnTo>
                  <a:pt x="9922" y="1241033"/>
                </a:lnTo>
                <a:lnTo>
                  <a:pt x="6747" y="1237459"/>
                </a:lnTo>
                <a:lnTo>
                  <a:pt x="3969" y="1233488"/>
                </a:lnTo>
                <a:lnTo>
                  <a:pt x="1984" y="1228724"/>
                </a:lnTo>
                <a:lnTo>
                  <a:pt x="397" y="1222767"/>
                </a:lnTo>
                <a:lnTo>
                  <a:pt x="0" y="1219988"/>
                </a:lnTo>
                <a:lnTo>
                  <a:pt x="0" y="1217208"/>
                </a:lnTo>
                <a:lnTo>
                  <a:pt x="794" y="1196163"/>
                </a:lnTo>
                <a:lnTo>
                  <a:pt x="1984" y="1174721"/>
                </a:lnTo>
                <a:lnTo>
                  <a:pt x="3572" y="1153676"/>
                </a:lnTo>
                <a:lnTo>
                  <a:pt x="6350" y="1132631"/>
                </a:lnTo>
                <a:lnTo>
                  <a:pt x="9128" y="1111189"/>
                </a:lnTo>
                <a:lnTo>
                  <a:pt x="12700" y="1090541"/>
                </a:lnTo>
                <a:lnTo>
                  <a:pt x="16669" y="1069099"/>
                </a:lnTo>
                <a:lnTo>
                  <a:pt x="21034" y="1048451"/>
                </a:lnTo>
                <a:lnTo>
                  <a:pt x="23019" y="1043289"/>
                </a:lnTo>
                <a:lnTo>
                  <a:pt x="25797" y="1038127"/>
                </a:lnTo>
                <a:lnTo>
                  <a:pt x="29369" y="1034157"/>
                </a:lnTo>
                <a:lnTo>
                  <a:pt x="32940" y="1030583"/>
                </a:lnTo>
                <a:lnTo>
                  <a:pt x="37306" y="1028201"/>
                </a:lnTo>
                <a:lnTo>
                  <a:pt x="39290" y="1027406"/>
                </a:lnTo>
                <a:lnTo>
                  <a:pt x="41672" y="1026612"/>
                </a:lnTo>
                <a:lnTo>
                  <a:pt x="44053" y="1026612"/>
                </a:lnTo>
                <a:lnTo>
                  <a:pt x="46037" y="1026215"/>
                </a:lnTo>
                <a:lnTo>
                  <a:pt x="48419" y="1026612"/>
                </a:lnTo>
                <a:lnTo>
                  <a:pt x="50800" y="1027009"/>
                </a:lnTo>
                <a:lnTo>
                  <a:pt x="101600" y="1033760"/>
                </a:lnTo>
                <a:lnTo>
                  <a:pt x="127000" y="1037730"/>
                </a:lnTo>
                <a:lnTo>
                  <a:pt x="152400" y="1042098"/>
                </a:lnTo>
                <a:lnTo>
                  <a:pt x="156765" y="1042892"/>
                </a:lnTo>
                <a:lnTo>
                  <a:pt x="161131" y="1042892"/>
                </a:lnTo>
                <a:lnTo>
                  <a:pt x="165497" y="1042495"/>
                </a:lnTo>
                <a:lnTo>
                  <a:pt x="169862" y="1040907"/>
                </a:lnTo>
                <a:lnTo>
                  <a:pt x="173434" y="1038525"/>
                </a:lnTo>
                <a:lnTo>
                  <a:pt x="177006" y="1035745"/>
                </a:lnTo>
                <a:lnTo>
                  <a:pt x="179784" y="1032568"/>
                </a:lnTo>
                <a:lnTo>
                  <a:pt x="182165" y="1028995"/>
                </a:lnTo>
                <a:lnTo>
                  <a:pt x="187325" y="1014303"/>
                </a:lnTo>
                <a:lnTo>
                  <a:pt x="192881" y="1000008"/>
                </a:lnTo>
                <a:lnTo>
                  <a:pt x="198834" y="985316"/>
                </a:lnTo>
                <a:lnTo>
                  <a:pt x="205184" y="971022"/>
                </a:lnTo>
                <a:lnTo>
                  <a:pt x="211931" y="957124"/>
                </a:lnTo>
                <a:lnTo>
                  <a:pt x="218678" y="942432"/>
                </a:lnTo>
                <a:lnTo>
                  <a:pt x="225822" y="928932"/>
                </a:lnTo>
                <a:lnTo>
                  <a:pt x="233362" y="915034"/>
                </a:lnTo>
                <a:lnTo>
                  <a:pt x="241300" y="901931"/>
                </a:lnTo>
                <a:lnTo>
                  <a:pt x="249634" y="888430"/>
                </a:lnTo>
                <a:lnTo>
                  <a:pt x="258762" y="875327"/>
                </a:lnTo>
                <a:lnTo>
                  <a:pt x="267494" y="862620"/>
                </a:lnTo>
                <a:lnTo>
                  <a:pt x="276622" y="849517"/>
                </a:lnTo>
                <a:lnTo>
                  <a:pt x="286147" y="837207"/>
                </a:lnTo>
                <a:lnTo>
                  <a:pt x="295672" y="825295"/>
                </a:lnTo>
                <a:lnTo>
                  <a:pt x="305990" y="812986"/>
                </a:lnTo>
                <a:lnTo>
                  <a:pt x="307975" y="809015"/>
                </a:lnTo>
                <a:lnTo>
                  <a:pt x="309165" y="804647"/>
                </a:lnTo>
                <a:lnTo>
                  <a:pt x="309562" y="800279"/>
                </a:lnTo>
                <a:lnTo>
                  <a:pt x="309562" y="796309"/>
                </a:lnTo>
                <a:lnTo>
                  <a:pt x="308769" y="791941"/>
                </a:lnTo>
                <a:lnTo>
                  <a:pt x="307181" y="787970"/>
                </a:lnTo>
                <a:lnTo>
                  <a:pt x="304800" y="784396"/>
                </a:lnTo>
                <a:lnTo>
                  <a:pt x="301625" y="780823"/>
                </a:lnTo>
                <a:lnTo>
                  <a:pt x="237331" y="700614"/>
                </a:lnTo>
                <a:lnTo>
                  <a:pt x="235744" y="699025"/>
                </a:lnTo>
                <a:lnTo>
                  <a:pt x="234553" y="697437"/>
                </a:lnTo>
                <a:lnTo>
                  <a:pt x="233362" y="695452"/>
                </a:lnTo>
                <a:lnTo>
                  <a:pt x="232569" y="693069"/>
                </a:lnTo>
                <a:lnTo>
                  <a:pt x="231775" y="691084"/>
                </a:lnTo>
                <a:lnTo>
                  <a:pt x="231775" y="688701"/>
                </a:lnTo>
                <a:lnTo>
                  <a:pt x="231775" y="683936"/>
                </a:lnTo>
                <a:lnTo>
                  <a:pt x="232569" y="678774"/>
                </a:lnTo>
                <a:lnTo>
                  <a:pt x="234156" y="674010"/>
                </a:lnTo>
                <a:lnTo>
                  <a:pt x="236934" y="668848"/>
                </a:lnTo>
                <a:lnTo>
                  <a:pt x="240506" y="664480"/>
                </a:lnTo>
                <a:lnTo>
                  <a:pt x="256778" y="650185"/>
                </a:lnTo>
                <a:lnTo>
                  <a:pt x="272653" y="636287"/>
                </a:lnTo>
                <a:lnTo>
                  <a:pt x="288925" y="622390"/>
                </a:lnTo>
                <a:lnTo>
                  <a:pt x="305594" y="609286"/>
                </a:lnTo>
                <a:lnTo>
                  <a:pt x="322659" y="596183"/>
                </a:lnTo>
                <a:lnTo>
                  <a:pt x="339725" y="583874"/>
                </a:lnTo>
                <a:lnTo>
                  <a:pt x="357584" y="571961"/>
                </a:lnTo>
                <a:lnTo>
                  <a:pt x="375841" y="560446"/>
                </a:lnTo>
                <a:lnTo>
                  <a:pt x="381000" y="558064"/>
                </a:lnTo>
                <a:lnTo>
                  <a:pt x="386159" y="556475"/>
                </a:lnTo>
                <a:lnTo>
                  <a:pt x="391319" y="556078"/>
                </a:lnTo>
                <a:lnTo>
                  <a:pt x="396478" y="556475"/>
                </a:lnTo>
                <a:lnTo>
                  <a:pt x="401241" y="557667"/>
                </a:lnTo>
                <a:lnTo>
                  <a:pt x="403225" y="558461"/>
                </a:lnTo>
                <a:lnTo>
                  <a:pt x="405606" y="559652"/>
                </a:lnTo>
                <a:lnTo>
                  <a:pt x="407194" y="560843"/>
                </a:lnTo>
                <a:lnTo>
                  <a:pt x="408781" y="562431"/>
                </a:lnTo>
                <a:lnTo>
                  <a:pt x="410369" y="564020"/>
                </a:lnTo>
                <a:lnTo>
                  <a:pt x="411559" y="566005"/>
                </a:lnTo>
                <a:lnTo>
                  <a:pt x="427037" y="586653"/>
                </a:lnTo>
                <a:lnTo>
                  <a:pt x="442912" y="606904"/>
                </a:lnTo>
                <a:lnTo>
                  <a:pt x="457994" y="627552"/>
                </a:lnTo>
                <a:lnTo>
                  <a:pt x="472678" y="648200"/>
                </a:lnTo>
                <a:lnTo>
                  <a:pt x="475456" y="652170"/>
                </a:lnTo>
                <a:lnTo>
                  <a:pt x="478234" y="654950"/>
                </a:lnTo>
                <a:lnTo>
                  <a:pt x="481806" y="657729"/>
                </a:lnTo>
                <a:lnTo>
                  <a:pt x="486172" y="659318"/>
                </a:lnTo>
                <a:lnTo>
                  <a:pt x="490141" y="660509"/>
                </a:lnTo>
                <a:lnTo>
                  <a:pt x="494506" y="661303"/>
                </a:lnTo>
                <a:lnTo>
                  <a:pt x="498872" y="660906"/>
                </a:lnTo>
                <a:lnTo>
                  <a:pt x="503237" y="660112"/>
                </a:lnTo>
                <a:lnTo>
                  <a:pt x="517128" y="653759"/>
                </a:lnTo>
                <a:lnTo>
                  <a:pt x="531416" y="647406"/>
                </a:lnTo>
                <a:lnTo>
                  <a:pt x="546100" y="641449"/>
                </a:lnTo>
                <a:lnTo>
                  <a:pt x="560387" y="635890"/>
                </a:lnTo>
                <a:lnTo>
                  <a:pt x="575072" y="630331"/>
                </a:lnTo>
                <a:lnTo>
                  <a:pt x="590153" y="625566"/>
                </a:lnTo>
                <a:lnTo>
                  <a:pt x="604837" y="620404"/>
                </a:lnTo>
                <a:lnTo>
                  <a:pt x="619919" y="615640"/>
                </a:lnTo>
                <a:lnTo>
                  <a:pt x="635397" y="612066"/>
                </a:lnTo>
                <a:lnTo>
                  <a:pt x="650478" y="608492"/>
                </a:lnTo>
                <a:lnTo>
                  <a:pt x="665956" y="605713"/>
                </a:lnTo>
                <a:lnTo>
                  <a:pt x="681434" y="602933"/>
                </a:lnTo>
                <a:lnTo>
                  <a:pt x="696913" y="600154"/>
                </a:lnTo>
                <a:lnTo>
                  <a:pt x="711994" y="598168"/>
                </a:lnTo>
                <a:lnTo>
                  <a:pt x="727869" y="596580"/>
                </a:lnTo>
                <a:lnTo>
                  <a:pt x="743347" y="594992"/>
                </a:lnTo>
                <a:lnTo>
                  <a:pt x="747713" y="593403"/>
                </a:lnTo>
                <a:lnTo>
                  <a:pt x="751284" y="591418"/>
                </a:lnTo>
                <a:lnTo>
                  <a:pt x="754856" y="588638"/>
                </a:lnTo>
                <a:lnTo>
                  <a:pt x="757634" y="585462"/>
                </a:lnTo>
                <a:lnTo>
                  <a:pt x="760016" y="582285"/>
                </a:lnTo>
                <a:lnTo>
                  <a:pt x="762397" y="577917"/>
                </a:lnTo>
                <a:lnTo>
                  <a:pt x="763191" y="573550"/>
                </a:lnTo>
                <a:lnTo>
                  <a:pt x="763588" y="569182"/>
                </a:lnTo>
                <a:lnTo>
                  <a:pt x="765969" y="543769"/>
                </a:lnTo>
                <a:lnTo>
                  <a:pt x="768747" y="517959"/>
                </a:lnTo>
                <a:lnTo>
                  <a:pt x="771525" y="492943"/>
                </a:lnTo>
                <a:lnTo>
                  <a:pt x="774700" y="467133"/>
                </a:lnTo>
                <a:lnTo>
                  <a:pt x="774700" y="464751"/>
                </a:lnTo>
                <a:lnTo>
                  <a:pt x="775097" y="462766"/>
                </a:lnTo>
                <a:lnTo>
                  <a:pt x="775891" y="460383"/>
                </a:lnTo>
                <a:lnTo>
                  <a:pt x="776684" y="458398"/>
                </a:lnTo>
                <a:lnTo>
                  <a:pt x="777875" y="456412"/>
                </a:lnTo>
                <a:lnTo>
                  <a:pt x="779066" y="454824"/>
                </a:lnTo>
                <a:lnTo>
                  <a:pt x="782638" y="451250"/>
                </a:lnTo>
                <a:lnTo>
                  <a:pt x="786606" y="448471"/>
                </a:lnTo>
                <a:lnTo>
                  <a:pt x="791369" y="446486"/>
                </a:lnTo>
                <a:lnTo>
                  <a:pt x="796925" y="444897"/>
                </a:lnTo>
                <a:lnTo>
                  <a:pt x="802481" y="444500"/>
                </a:lnTo>
                <a:close/>
                <a:moveTo>
                  <a:pt x="1780579" y="266729"/>
                </a:moveTo>
                <a:lnTo>
                  <a:pt x="1770667" y="267126"/>
                </a:lnTo>
                <a:lnTo>
                  <a:pt x="1761944" y="267921"/>
                </a:lnTo>
                <a:lnTo>
                  <a:pt x="1752824" y="269113"/>
                </a:lnTo>
                <a:lnTo>
                  <a:pt x="1744101" y="270304"/>
                </a:lnTo>
                <a:lnTo>
                  <a:pt x="1735378" y="272688"/>
                </a:lnTo>
                <a:lnTo>
                  <a:pt x="1727052" y="275071"/>
                </a:lnTo>
                <a:lnTo>
                  <a:pt x="1718329" y="277852"/>
                </a:lnTo>
                <a:lnTo>
                  <a:pt x="1710399" y="281030"/>
                </a:lnTo>
                <a:lnTo>
                  <a:pt x="1702469" y="284605"/>
                </a:lnTo>
                <a:lnTo>
                  <a:pt x="1694539" y="288578"/>
                </a:lnTo>
                <a:lnTo>
                  <a:pt x="1687005" y="292550"/>
                </a:lnTo>
                <a:lnTo>
                  <a:pt x="1679472" y="297317"/>
                </a:lnTo>
                <a:lnTo>
                  <a:pt x="1672731" y="302482"/>
                </a:lnTo>
                <a:lnTo>
                  <a:pt x="1665991" y="308043"/>
                </a:lnTo>
                <a:lnTo>
                  <a:pt x="1659250" y="313605"/>
                </a:lnTo>
                <a:lnTo>
                  <a:pt x="1653303" y="319563"/>
                </a:lnTo>
                <a:lnTo>
                  <a:pt x="1647355" y="325919"/>
                </a:lnTo>
                <a:lnTo>
                  <a:pt x="1641804" y="332275"/>
                </a:lnTo>
                <a:lnTo>
                  <a:pt x="1636253" y="339029"/>
                </a:lnTo>
                <a:lnTo>
                  <a:pt x="1631098" y="346179"/>
                </a:lnTo>
                <a:lnTo>
                  <a:pt x="1626340" y="353727"/>
                </a:lnTo>
                <a:lnTo>
                  <a:pt x="1621979" y="361275"/>
                </a:lnTo>
                <a:lnTo>
                  <a:pt x="1618014" y="368822"/>
                </a:lnTo>
                <a:lnTo>
                  <a:pt x="1614445" y="376767"/>
                </a:lnTo>
                <a:lnTo>
                  <a:pt x="1611273" y="384712"/>
                </a:lnTo>
                <a:lnTo>
                  <a:pt x="1608498" y="393055"/>
                </a:lnTo>
                <a:lnTo>
                  <a:pt x="1606119" y="401794"/>
                </a:lnTo>
                <a:lnTo>
                  <a:pt x="1604136" y="410534"/>
                </a:lnTo>
                <a:lnTo>
                  <a:pt x="1602550" y="419273"/>
                </a:lnTo>
                <a:lnTo>
                  <a:pt x="1601361" y="428410"/>
                </a:lnTo>
                <a:lnTo>
                  <a:pt x="1600568" y="437547"/>
                </a:lnTo>
                <a:lnTo>
                  <a:pt x="1600171" y="447081"/>
                </a:lnTo>
                <a:lnTo>
                  <a:pt x="1600568" y="456218"/>
                </a:lnTo>
                <a:lnTo>
                  <a:pt x="1601361" y="465354"/>
                </a:lnTo>
                <a:lnTo>
                  <a:pt x="1602550" y="474094"/>
                </a:lnTo>
                <a:lnTo>
                  <a:pt x="1604136" y="482833"/>
                </a:lnTo>
                <a:lnTo>
                  <a:pt x="1606119" y="491970"/>
                </a:lnTo>
                <a:lnTo>
                  <a:pt x="1608498" y="500312"/>
                </a:lnTo>
                <a:lnTo>
                  <a:pt x="1611273" y="508655"/>
                </a:lnTo>
                <a:lnTo>
                  <a:pt x="1614445" y="516997"/>
                </a:lnTo>
                <a:lnTo>
                  <a:pt x="1618014" y="524545"/>
                </a:lnTo>
                <a:lnTo>
                  <a:pt x="1621979" y="532490"/>
                </a:lnTo>
                <a:lnTo>
                  <a:pt x="1626340" y="540435"/>
                </a:lnTo>
                <a:lnTo>
                  <a:pt x="1631098" y="547585"/>
                </a:lnTo>
                <a:lnTo>
                  <a:pt x="1636253" y="554338"/>
                </a:lnTo>
                <a:lnTo>
                  <a:pt x="1641804" y="561092"/>
                </a:lnTo>
                <a:lnTo>
                  <a:pt x="1647355" y="567845"/>
                </a:lnTo>
                <a:lnTo>
                  <a:pt x="1653303" y="573804"/>
                </a:lnTo>
                <a:lnTo>
                  <a:pt x="1659250" y="580160"/>
                </a:lnTo>
                <a:lnTo>
                  <a:pt x="1665991" y="585721"/>
                </a:lnTo>
                <a:lnTo>
                  <a:pt x="1672731" y="591283"/>
                </a:lnTo>
                <a:lnTo>
                  <a:pt x="1679472" y="596050"/>
                </a:lnTo>
                <a:lnTo>
                  <a:pt x="1687005" y="600817"/>
                </a:lnTo>
                <a:lnTo>
                  <a:pt x="1694539" y="605186"/>
                </a:lnTo>
                <a:lnTo>
                  <a:pt x="1702469" y="609159"/>
                </a:lnTo>
                <a:lnTo>
                  <a:pt x="1710399" y="612734"/>
                </a:lnTo>
                <a:lnTo>
                  <a:pt x="1718329" y="615912"/>
                </a:lnTo>
                <a:lnTo>
                  <a:pt x="1727052" y="618693"/>
                </a:lnTo>
                <a:lnTo>
                  <a:pt x="1735378" y="621076"/>
                </a:lnTo>
                <a:lnTo>
                  <a:pt x="1744101" y="623063"/>
                </a:lnTo>
                <a:lnTo>
                  <a:pt x="1752824" y="624652"/>
                </a:lnTo>
                <a:lnTo>
                  <a:pt x="1761944" y="626241"/>
                </a:lnTo>
                <a:lnTo>
                  <a:pt x="1770667" y="626638"/>
                </a:lnTo>
                <a:lnTo>
                  <a:pt x="1780579" y="627035"/>
                </a:lnTo>
                <a:lnTo>
                  <a:pt x="1789699" y="626638"/>
                </a:lnTo>
                <a:lnTo>
                  <a:pt x="1798819" y="626241"/>
                </a:lnTo>
                <a:lnTo>
                  <a:pt x="1807542" y="624652"/>
                </a:lnTo>
                <a:lnTo>
                  <a:pt x="1816265" y="623063"/>
                </a:lnTo>
                <a:lnTo>
                  <a:pt x="1825384" y="621076"/>
                </a:lnTo>
                <a:lnTo>
                  <a:pt x="1833711" y="618693"/>
                </a:lnTo>
                <a:lnTo>
                  <a:pt x="1842037" y="615912"/>
                </a:lnTo>
                <a:lnTo>
                  <a:pt x="1850364" y="612734"/>
                </a:lnTo>
                <a:lnTo>
                  <a:pt x="1858294" y="609159"/>
                </a:lnTo>
                <a:lnTo>
                  <a:pt x="1866224" y="605186"/>
                </a:lnTo>
                <a:lnTo>
                  <a:pt x="1873757" y="600817"/>
                </a:lnTo>
                <a:lnTo>
                  <a:pt x="1880894" y="596050"/>
                </a:lnTo>
                <a:lnTo>
                  <a:pt x="1888031" y="591283"/>
                </a:lnTo>
                <a:lnTo>
                  <a:pt x="1894772" y="585721"/>
                </a:lnTo>
                <a:lnTo>
                  <a:pt x="1901116" y="580160"/>
                </a:lnTo>
                <a:lnTo>
                  <a:pt x="1907460" y="573804"/>
                </a:lnTo>
                <a:lnTo>
                  <a:pt x="1913804" y="567845"/>
                </a:lnTo>
                <a:lnTo>
                  <a:pt x="1919355" y="561092"/>
                </a:lnTo>
                <a:lnTo>
                  <a:pt x="1924509" y="554338"/>
                </a:lnTo>
                <a:lnTo>
                  <a:pt x="1929664" y="547585"/>
                </a:lnTo>
                <a:lnTo>
                  <a:pt x="1934026" y="540435"/>
                </a:lnTo>
                <a:lnTo>
                  <a:pt x="1938387" y="532490"/>
                </a:lnTo>
                <a:lnTo>
                  <a:pt x="1942352" y="524545"/>
                </a:lnTo>
                <a:lnTo>
                  <a:pt x="1945921" y="516997"/>
                </a:lnTo>
                <a:lnTo>
                  <a:pt x="1949093" y="508655"/>
                </a:lnTo>
                <a:lnTo>
                  <a:pt x="1951868" y="500312"/>
                </a:lnTo>
                <a:lnTo>
                  <a:pt x="1954247" y="491970"/>
                </a:lnTo>
                <a:lnTo>
                  <a:pt x="1957023" y="482833"/>
                </a:lnTo>
                <a:lnTo>
                  <a:pt x="1958212" y="474094"/>
                </a:lnTo>
                <a:lnTo>
                  <a:pt x="1959402" y="465354"/>
                </a:lnTo>
                <a:lnTo>
                  <a:pt x="1960195" y="456218"/>
                </a:lnTo>
                <a:lnTo>
                  <a:pt x="1960591" y="447081"/>
                </a:lnTo>
                <a:lnTo>
                  <a:pt x="1960195" y="437547"/>
                </a:lnTo>
                <a:lnTo>
                  <a:pt x="1959402" y="428410"/>
                </a:lnTo>
                <a:lnTo>
                  <a:pt x="1958212" y="419273"/>
                </a:lnTo>
                <a:lnTo>
                  <a:pt x="1957023" y="410534"/>
                </a:lnTo>
                <a:lnTo>
                  <a:pt x="1954247" y="401794"/>
                </a:lnTo>
                <a:lnTo>
                  <a:pt x="1951868" y="393055"/>
                </a:lnTo>
                <a:lnTo>
                  <a:pt x="1949093" y="384712"/>
                </a:lnTo>
                <a:lnTo>
                  <a:pt x="1945921" y="376767"/>
                </a:lnTo>
                <a:lnTo>
                  <a:pt x="1942352" y="368822"/>
                </a:lnTo>
                <a:lnTo>
                  <a:pt x="1938387" y="361275"/>
                </a:lnTo>
                <a:lnTo>
                  <a:pt x="1934026" y="353727"/>
                </a:lnTo>
                <a:lnTo>
                  <a:pt x="1929664" y="346179"/>
                </a:lnTo>
                <a:lnTo>
                  <a:pt x="1924509" y="339029"/>
                </a:lnTo>
                <a:lnTo>
                  <a:pt x="1919355" y="332275"/>
                </a:lnTo>
                <a:lnTo>
                  <a:pt x="1913804" y="325919"/>
                </a:lnTo>
                <a:lnTo>
                  <a:pt x="1907460" y="319563"/>
                </a:lnTo>
                <a:lnTo>
                  <a:pt x="1901116" y="313605"/>
                </a:lnTo>
                <a:lnTo>
                  <a:pt x="1894772" y="308043"/>
                </a:lnTo>
                <a:lnTo>
                  <a:pt x="1888031" y="302482"/>
                </a:lnTo>
                <a:lnTo>
                  <a:pt x="1880894" y="297317"/>
                </a:lnTo>
                <a:lnTo>
                  <a:pt x="1873757" y="292550"/>
                </a:lnTo>
                <a:lnTo>
                  <a:pt x="1866224" y="288578"/>
                </a:lnTo>
                <a:lnTo>
                  <a:pt x="1858294" y="284605"/>
                </a:lnTo>
                <a:lnTo>
                  <a:pt x="1850364" y="281030"/>
                </a:lnTo>
                <a:lnTo>
                  <a:pt x="1842037" y="277852"/>
                </a:lnTo>
                <a:lnTo>
                  <a:pt x="1833711" y="275071"/>
                </a:lnTo>
                <a:lnTo>
                  <a:pt x="1825384" y="272688"/>
                </a:lnTo>
                <a:lnTo>
                  <a:pt x="1816265" y="270304"/>
                </a:lnTo>
                <a:lnTo>
                  <a:pt x="1807542" y="269113"/>
                </a:lnTo>
                <a:lnTo>
                  <a:pt x="1798819" y="267921"/>
                </a:lnTo>
                <a:lnTo>
                  <a:pt x="1789699" y="267126"/>
                </a:lnTo>
                <a:lnTo>
                  <a:pt x="1780579" y="266729"/>
                </a:lnTo>
                <a:close/>
                <a:moveTo>
                  <a:pt x="1769477" y="236538"/>
                </a:moveTo>
                <a:lnTo>
                  <a:pt x="1780579" y="236538"/>
                </a:lnTo>
                <a:lnTo>
                  <a:pt x="1791285" y="236538"/>
                </a:lnTo>
                <a:lnTo>
                  <a:pt x="1801594" y="237333"/>
                </a:lnTo>
                <a:lnTo>
                  <a:pt x="1812300" y="238922"/>
                </a:lnTo>
                <a:lnTo>
                  <a:pt x="1823005" y="240511"/>
                </a:lnTo>
                <a:lnTo>
                  <a:pt x="1832918" y="242894"/>
                </a:lnTo>
                <a:lnTo>
                  <a:pt x="1842830" y="245675"/>
                </a:lnTo>
                <a:lnTo>
                  <a:pt x="1852346" y="248853"/>
                </a:lnTo>
                <a:lnTo>
                  <a:pt x="1861862" y="252825"/>
                </a:lnTo>
                <a:lnTo>
                  <a:pt x="1871775" y="256798"/>
                </a:lnTo>
                <a:lnTo>
                  <a:pt x="1880498" y="261962"/>
                </a:lnTo>
                <a:lnTo>
                  <a:pt x="1889221" y="267126"/>
                </a:lnTo>
                <a:lnTo>
                  <a:pt x="1897944" y="272291"/>
                </a:lnTo>
                <a:lnTo>
                  <a:pt x="1905874" y="278249"/>
                </a:lnTo>
                <a:lnTo>
                  <a:pt x="1914200" y="284208"/>
                </a:lnTo>
                <a:lnTo>
                  <a:pt x="1921734" y="290961"/>
                </a:lnTo>
                <a:lnTo>
                  <a:pt x="1929268" y="297715"/>
                </a:lnTo>
                <a:lnTo>
                  <a:pt x="1936008" y="305660"/>
                </a:lnTo>
                <a:lnTo>
                  <a:pt x="1942352" y="313207"/>
                </a:lnTo>
                <a:lnTo>
                  <a:pt x="1948696" y="320755"/>
                </a:lnTo>
                <a:lnTo>
                  <a:pt x="1954644" y="329097"/>
                </a:lnTo>
                <a:lnTo>
                  <a:pt x="1960195" y="337440"/>
                </a:lnTo>
                <a:lnTo>
                  <a:pt x="1965349" y="346179"/>
                </a:lnTo>
                <a:lnTo>
                  <a:pt x="1970107" y="355713"/>
                </a:lnTo>
                <a:lnTo>
                  <a:pt x="1974072" y="364850"/>
                </a:lnTo>
                <a:lnTo>
                  <a:pt x="1978037" y="374384"/>
                </a:lnTo>
                <a:lnTo>
                  <a:pt x="1981209" y="384315"/>
                </a:lnTo>
                <a:lnTo>
                  <a:pt x="1983985" y="393849"/>
                </a:lnTo>
                <a:lnTo>
                  <a:pt x="1986364" y="404575"/>
                </a:lnTo>
                <a:lnTo>
                  <a:pt x="1988346" y="414903"/>
                </a:lnTo>
                <a:lnTo>
                  <a:pt x="1989536" y="425232"/>
                </a:lnTo>
                <a:lnTo>
                  <a:pt x="1990329" y="435958"/>
                </a:lnTo>
                <a:lnTo>
                  <a:pt x="1990725" y="447081"/>
                </a:lnTo>
                <a:lnTo>
                  <a:pt x="1990329" y="457807"/>
                </a:lnTo>
                <a:lnTo>
                  <a:pt x="1989536" y="468135"/>
                </a:lnTo>
                <a:lnTo>
                  <a:pt x="1988346" y="478861"/>
                </a:lnTo>
                <a:lnTo>
                  <a:pt x="1986364" y="489587"/>
                </a:lnTo>
                <a:lnTo>
                  <a:pt x="1983985" y="499518"/>
                </a:lnTo>
                <a:lnTo>
                  <a:pt x="1981209" y="509449"/>
                </a:lnTo>
                <a:lnTo>
                  <a:pt x="1978037" y="518983"/>
                </a:lnTo>
                <a:lnTo>
                  <a:pt x="1974072" y="528517"/>
                </a:lnTo>
                <a:lnTo>
                  <a:pt x="1970107" y="538051"/>
                </a:lnTo>
                <a:lnTo>
                  <a:pt x="1965349" y="547188"/>
                </a:lnTo>
                <a:lnTo>
                  <a:pt x="1960195" y="555927"/>
                </a:lnTo>
                <a:lnTo>
                  <a:pt x="1954644" y="564270"/>
                </a:lnTo>
                <a:lnTo>
                  <a:pt x="1948696" y="572612"/>
                </a:lnTo>
                <a:lnTo>
                  <a:pt x="1942352" y="580954"/>
                </a:lnTo>
                <a:lnTo>
                  <a:pt x="1936008" y="588502"/>
                </a:lnTo>
                <a:lnTo>
                  <a:pt x="1929268" y="595652"/>
                </a:lnTo>
                <a:lnTo>
                  <a:pt x="1921734" y="602406"/>
                </a:lnTo>
                <a:lnTo>
                  <a:pt x="1914200" y="609159"/>
                </a:lnTo>
                <a:lnTo>
                  <a:pt x="1905874" y="615118"/>
                </a:lnTo>
                <a:lnTo>
                  <a:pt x="1897944" y="621076"/>
                </a:lnTo>
                <a:lnTo>
                  <a:pt x="1889221" y="627035"/>
                </a:lnTo>
                <a:lnTo>
                  <a:pt x="1880498" y="631802"/>
                </a:lnTo>
                <a:lnTo>
                  <a:pt x="1871775" y="636569"/>
                </a:lnTo>
                <a:lnTo>
                  <a:pt x="1861862" y="640542"/>
                </a:lnTo>
                <a:lnTo>
                  <a:pt x="1852346" y="644514"/>
                </a:lnTo>
                <a:lnTo>
                  <a:pt x="1842830" y="647692"/>
                </a:lnTo>
                <a:lnTo>
                  <a:pt x="1832918" y="650473"/>
                </a:lnTo>
                <a:lnTo>
                  <a:pt x="1823005" y="652856"/>
                </a:lnTo>
                <a:lnTo>
                  <a:pt x="1812300" y="654843"/>
                </a:lnTo>
                <a:lnTo>
                  <a:pt x="1801594" y="656034"/>
                </a:lnTo>
                <a:lnTo>
                  <a:pt x="1791285" y="656829"/>
                </a:lnTo>
                <a:lnTo>
                  <a:pt x="1780579" y="657226"/>
                </a:lnTo>
                <a:lnTo>
                  <a:pt x="1769477" y="656829"/>
                </a:lnTo>
                <a:lnTo>
                  <a:pt x="1758772" y="656034"/>
                </a:lnTo>
                <a:lnTo>
                  <a:pt x="1748463" y="654843"/>
                </a:lnTo>
                <a:lnTo>
                  <a:pt x="1738154" y="652856"/>
                </a:lnTo>
                <a:lnTo>
                  <a:pt x="1727845" y="650473"/>
                </a:lnTo>
                <a:lnTo>
                  <a:pt x="1717536" y="647692"/>
                </a:lnTo>
                <a:lnTo>
                  <a:pt x="1708020" y="644514"/>
                </a:lnTo>
                <a:lnTo>
                  <a:pt x="1698504" y="640542"/>
                </a:lnTo>
                <a:lnTo>
                  <a:pt x="1689384" y="636569"/>
                </a:lnTo>
                <a:lnTo>
                  <a:pt x="1680265" y="631802"/>
                </a:lnTo>
                <a:lnTo>
                  <a:pt x="1671145" y="627035"/>
                </a:lnTo>
                <a:lnTo>
                  <a:pt x="1662819" y="621076"/>
                </a:lnTo>
                <a:lnTo>
                  <a:pt x="1654492" y="615118"/>
                </a:lnTo>
                <a:lnTo>
                  <a:pt x="1646562" y="609159"/>
                </a:lnTo>
                <a:lnTo>
                  <a:pt x="1639028" y="602406"/>
                </a:lnTo>
                <a:lnTo>
                  <a:pt x="1631495" y="595652"/>
                </a:lnTo>
                <a:lnTo>
                  <a:pt x="1624358" y="588502"/>
                </a:lnTo>
                <a:lnTo>
                  <a:pt x="1618014" y="580954"/>
                </a:lnTo>
                <a:lnTo>
                  <a:pt x="1611670" y="572612"/>
                </a:lnTo>
                <a:lnTo>
                  <a:pt x="1606119" y="564270"/>
                </a:lnTo>
                <a:lnTo>
                  <a:pt x="1600568" y="555927"/>
                </a:lnTo>
                <a:lnTo>
                  <a:pt x="1595413" y="547188"/>
                </a:lnTo>
                <a:lnTo>
                  <a:pt x="1591052" y="538051"/>
                </a:lnTo>
                <a:lnTo>
                  <a:pt x="1586294" y="528517"/>
                </a:lnTo>
                <a:lnTo>
                  <a:pt x="1582725" y="518983"/>
                </a:lnTo>
                <a:lnTo>
                  <a:pt x="1579553" y="509449"/>
                </a:lnTo>
                <a:lnTo>
                  <a:pt x="1576381" y="499518"/>
                </a:lnTo>
                <a:lnTo>
                  <a:pt x="1574399" y="489587"/>
                </a:lnTo>
                <a:lnTo>
                  <a:pt x="1572416" y="478861"/>
                </a:lnTo>
                <a:lnTo>
                  <a:pt x="1571227" y="468135"/>
                </a:lnTo>
                <a:lnTo>
                  <a:pt x="1570434" y="457807"/>
                </a:lnTo>
                <a:lnTo>
                  <a:pt x="1570037" y="447081"/>
                </a:lnTo>
                <a:lnTo>
                  <a:pt x="1570434" y="435958"/>
                </a:lnTo>
                <a:lnTo>
                  <a:pt x="1571227" y="425232"/>
                </a:lnTo>
                <a:lnTo>
                  <a:pt x="1572416" y="414903"/>
                </a:lnTo>
                <a:lnTo>
                  <a:pt x="1574399" y="404575"/>
                </a:lnTo>
                <a:lnTo>
                  <a:pt x="1576381" y="393849"/>
                </a:lnTo>
                <a:lnTo>
                  <a:pt x="1579553" y="384315"/>
                </a:lnTo>
                <a:lnTo>
                  <a:pt x="1582725" y="374384"/>
                </a:lnTo>
                <a:lnTo>
                  <a:pt x="1586294" y="364850"/>
                </a:lnTo>
                <a:lnTo>
                  <a:pt x="1591052" y="355713"/>
                </a:lnTo>
                <a:lnTo>
                  <a:pt x="1595413" y="346179"/>
                </a:lnTo>
                <a:lnTo>
                  <a:pt x="1600568" y="337440"/>
                </a:lnTo>
                <a:lnTo>
                  <a:pt x="1606119" y="329097"/>
                </a:lnTo>
                <a:lnTo>
                  <a:pt x="1611670" y="320755"/>
                </a:lnTo>
                <a:lnTo>
                  <a:pt x="1618014" y="313207"/>
                </a:lnTo>
                <a:lnTo>
                  <a:pt x="1624358" y="305660"/>
                </a:lnTo>
                <a:lnTo>
                  <a:pt x="1631495" y="297715"/>
                </a:lnTo>
                <a:lnTo>
                  <a:pt x="1639028" y="290961"/>
                </a:lnTo>
                <a:lnTo>
                  <a:pt x="1646562" y="284208"/>
                </a:lnTo>
                <a:lnTo>
                  <a:pt x="1654492" y="278249"/>
                </a:lnTo>
                <a:lnTo>
                  <a:pt x="1662819" y="272291"/>
                </a:lnTo>
                <a:lnTo>
                  <a:pt x="1671145" y="267126"/>
                </a:lnTo>
                <a:lnTo>
                  <a:pt x="1680265" y="261962"/>
                </a:lnTo>
                <a:lnTo>
                  <a:pt x="1689384" y="256798"/>
                </a:lnTo>
                <a:lnTo>
                  <a:pt x="1698504" y="252825"/>
                </a:lnTo>
                <a:lnTo>
                  <a:pt x="1708020" y="248853"/>
                </a:lnTo>
                <a:lnTo>
                  <a:pt x="1717536" y="245675"/>
                </a:lnTo>
                <a:lnTo>
                  <a:pt x="1727845" y="242894"/>
                </a:lnTo>
                <a:lnTo>
                  <a:pt x="1738154" y="240511"/>
                </a:lnTo>
                <a:lnTo>
                  <a:pt x="1748463" y="238922"/>
                </a:lnTo>
                <a:lnTo>
                  <a:pt x="1758772" y="237333"/>
                </a:lnTo>
                <a:lnTo>
                  <a:pt x="1769477" y="236538"/>
                </a:lnTo>
                <a:close/>
                <a:moveTo>
                  <a:pt x="1775815" y="217488"/>
                </a:moveTo>
                <a:lnTo>
                  <a:pt x="1764301" y="218281"/>
                </a:lnTo>
                <a:lnTo>
                  <a:pt x="1752786" y="219472"/>
                </a:lnTo>
                <a:lnTo>
                  <a:pt x="1741669" y="221059"/>
                </a:lnTo>
                <a:lnTo>
                  <a:pt x="1730154" y="223441"/>
                </a:lnTo>
                <a:lnTo>
                  <a:pt x="1718243" y="226219"/>
                </a:lnTo>
                <a:lnTo>
                  <a:pt x="1707125" y="229791"/>
                </a:lnTo>
                <a:lnTo>
                  <a:pt x="1696405" y="233759"/>
                </a:lnTo>
                <a:lnTo>
                  <a:pt x="1685684" y="238125"/>
                </a:lnTo>
                <a:lnTo>
                  <a:pt x="1674964" y="243285"/>
                </a:lnTo>
                <a:lnTo>
                  <a:pt x="1665038" y="248841"/>
                </a:lnTo>
                <a:lnTo>
                  <a:pt x="1655509" y="254794"/>
                </a:lnTo>
                <a:lnTo>
                  <a:pt x="1646376" y="261541"/>
                </a:lnTo>
                <a:lnTo>
                  <a:pt x="1637641" y="268288"/>
                </a:lnTo>
                <a:lnTo>
                  <a:pt x="1628906" y="275035"/>
                </a:lnTo>
                <a:lnTo>
                  <a:pt x="1620568" y="282575"/>
                </a:lnTo>
                <a:lnTo>
                  <a:pt x="1613024" y="290513"/>
                </a:lnTo>
                <a:lnTo>
                  <a:pt x="1605877" y="298847"/>
                </a:lnTo>
                <a:lnTo>
                  <a:pt x="1598730" y="307578"/>
                </a:lnTo>
                <a:lnTo>
                  <a:pt x="1592377" y="316707"/>
                </a:lnTo>
                <a:lnTo>
                  <a:pt x="1586025" y="325835"/>
                </a:lnTo>
                <a:lnTo>
                  <a:pt x="1580466" y="334963"/>
                </a:lnTo>
                <a:lnTo>
                  <a:pt x="1575304" y="344885"/>
                </a:lnTo>
                <a:lnTo>
                  <a:pt x="1570937" y="355203"/>
                </a:lnTo>
                <a:lnTo>
                  <a:pt x="1566569" y="365125"/>
                </a:lnTo>
                <a:lnTo>
                  <a:pt x="1562995" y="375444"/>
                </a:lnTo>
                <a:lnTo>
                  <a:pt x="1559819" y="385763"/>
                </a:lnTo>
                <a:lnTo>
                  <a:pt x="1557039" y="396875"/>
                </a:lnTo>
                <a:lnTo>
                  <a:pt x="1555054" y="407988"/>
                </a:lnTo>
                <a:lnTo>
                  <a:pt x="1553466" y="418703"/>
                </a:lnTo>
                <a:lnTo>
                  <a:pt x="1552275" y="429816"/>
                </a:lnTo>
                <a:lnTo>
                  <a:pt x="1551481" y="440929"/>
                </a:lnTo>
                <a:lnTo>
                  <a:pt x="1551481" y="452438"/>
                </a:lnTo>
                <a:lnTo>
                  <a:pt x="1552275" y="463947"/>
                </a:lnTo>
                <a:lnTo>
                  <a:pt x="1553466" y="475060"/>
                </a:lnTo>
                <a:lnTo>
                  <a:pt x="1555054" y="486569"/>
                </a:lnTo>
                <a:lnTo>
                  <a:pt x="1557437" y="498079"/>
                </a:lnTo>
                <a:lnTo>
                  <a:pt x="1560216" y="509588"/>
                </a:lnTo>
                <a:lnTo>
                  <a:pt x="1563789" y="520700"/>
                </a:lnTo>
                <a:lnTo>
                  <a:pt x="1567760" y="531416"/>
                </a:lnTo>
                <a:lnTo>
                  <a:pt x="1572525" y="542529"/>
                </a:lnTo>
                <a:lnTo>
                  <a:pt x="1577290" y="552847"/>
                </a:lnTo>
                <a:lnTo>
                  <a:pt x="1582848" y="562769"/>
                </a:lnTo>
                <a:lnTo>
                  <a:pt x="1589201" y="572294"/>
                </a:lnTo>
                <a:lnTo>
                  <a:pt x="1595554" y="581819"/>
                </a:lnTo>
                <a:lnTo>
                  <a:pt x="1602304" y="590550"/>
                </a:lnTo>
                <a:lnTo>
                  <a:pt x="1609451" y="598885"/>
                </a:lnTo>
                <a:lnTo>
                  <a:pt x="1616995" y="607219"/>
                </a:lnTo>
                <a:lnTo>
                  <a:pt x="1624936" y="614760"/>
                </a:lnTo>
                <a:lnTo>
                  <a:pt x="1632877" y="621904"/>
                </a:lnTo>
                <a:lnTo>
                  <a:pt x="1642009" y="629047"/>
                </a:lnTo>
                <a:lnTo>
                  <a:pt x="1650744" y="635794"/>
                </a:lnTo>
                <a:lnTo>
                  <a:pt x="1659876" y="641747"/>
                </a:lnTo>
                <a:lnTo>
                  <a:pt x="1669405" y="647304"/>
                </a:lnTo>
                <a:lnTo>
                  <a:pt x="1678935" y="652066"/>
                </a:lnTo>
                <a:lnTo>
                  <a:pt x="1689258" y="656829"/>
                </a:lnTo>
                <a:lnTo>
                  <a:pt x="1699581" y="661194"/>
                </a:lnTo>
                <a:lnTo>
                  <a:pt x="1709905" y="664766"/>
                </a:lnTo>
                <a:lnTo>
                  <a:pt x="1720228" y="667941"/>
                </a:lnTo>
                <a:lnTo>
                  <a:pt x="1731345" y="670719"/>
                </a:lnTo>
                <a:lnTo>
                  <a:pt x="1742066" y="673101"/>
                </a:lnTo>
                <a:lnTo>
                  <a:pt x="1753183" y="674688"/>
                </a:lnTo>
                <a:lnTo>
                  <a:pt x="1764301" y="675879"/>
                </a:lnTo>
                <a:lnTo>
                  <a:pt x="1775815" y="676276"/>
                </a:lnTo>
                <a:lnTo>
                  <a:pt x="1786932" y="676276"/>
                </a:lnTo>
                <a:lnTo>
                  <a:pt x="1798447" y="675879"/>
                </a:lnTo>
                <a:lnTo>
                  <a:pt x="1809564" y="674688"/>
                </a:lnTo>
                <a:lnTo>
                  <a:pt x="1821476" y="673101"/>
                </a:lnTo>
                <a:lnTo>
                  <a:pt x="1832593" y="670322"/>
                </a:lnTo>
                <a:lnTo>
                  <a:pt x="1844108" y="667544"/>
                </a:lnTo>
                <a:lnTo>
                  <a:pt x="1855225" y="663972"/>
                </a:lnTo>
                <a:lnTo>
                  <a:pt x="1866740" y="660004"/>
                </a:lnTo>
                <a:lnTo>
                  <a:pt x="1877063" y="655241"/>
                </a:lnTo>
                <a:lnTo>
                  <a:pt x="1887386" y="650479"/>
                </a:lnTo>
                <a:lnTo>
                  <a:pt x="1897313" y="644922"/>
                </a:lnTo>
                <a:lnTo>
                  <a:pt x="1906842" y="638969"/>
                </a:lnTo>
                <a:lnTo>
                  <a:pt x="1916371" y="632619"/>
                </a:lnTo>
                <a:lnTo>
                  <a:pt x="1925503" y="625872"/>
                </a:lnTo>
                <a:lnTo>
                  <a:pt x="1933841" y="618332"/>
                </a:lnTo>
                <a:lnTo>
                  <a:pt x="1941782" y="610791"/>
                </a:lnTo>
                <a:lnTo>
                  <a:pt x="1949723" y="603250"/>
                </a:lnTo>
                <a:lnTo>
                  <a:pt x="1957267" y="594916"/>
                </a:lnTo>
                <a:lnTo>
                  <a:pt x="1964017" y="586185"/>
                </a:lnTo>
                <a:lnTo>
                  <a:pt x="1970370" y="577057"/>
                </a:lnTo>
                <a:lnTo>
                  <a:pt x="1976326" y="567929"/>
                </a:lnTo>
                <a:lnTo>
                  <a:pt x="1981884" y="558404"/>
                </a:lnTo>
                <a:lnTo>
                  <a:pt x="1987046" y="548879"/>
                </a:lnTo>
                <a:lnTo>
                  <a:pt x="1991811" y="538957"/>
                </a:lnTo>
                <a:lnTo>
                  <a:pt x="1995781" y="528638"/>
                </a:lnTo>
                <a:lnTo>
                  <a:pt x="1999752" y="518319"/>
                </a:lnTo>
                <a:lnTo>
                  <a:pt x="2003325" y="507604"/>
                </a:lnTo>
                <a:lnTo>
                  <a:pt x="2005708" y="496888"/>
                </a:lnTo>
                <a:lnTo>
                  <a:pt x="2008090" y="485775"/>
                </a:lnTo>
                <a:lnTo>
                  <a:pt x="2009678" y="475060"/>
                </a:lnTo>
                <a:lnTo>
                  <a:pt x="2010869" y="463947"/>
                </a:lnTo>
                <a:lnTo>
                  <a:pt x="2011266" y="452835"/>
                </a:lnTo>
                <a:lnTo>
                  <a:pt x="2011266" y="441325"/>
                </a:lnTo>
                <a:lnTo>
                  <a:pt x="2010869" y="429816"/>
                </a:lnTo>
                <a:lnTo>
                  <a:pt x="2009678" y="418703"/>
                </a:lnTo>
                <a:lnTo>
                  <a:pt x="2007693" y="407194"/>
                </a:lnTo>
                <a:lnTo>
                  <a:pt x="2005311" y="395288"/>
                </a:lnTo>
                <a:lnTo>
                  <a:pt x="2002531" y="384175"/>
                </a:lnTo>
                <a:lnTo>
                  <a:pt x="1998561" y="373063"/>
                </a:lnTo>
                <a:lnTo>
                  <a:pt x="1994590" y="361950"/>
                </a:lnTo>
                <a:lnTo>
                  <a:pt x="1990223" y="351632"/>
                </a:lnTo>
                <a:lnTo>
                  <a:pt x="1985061" y="340916"/>
                </a:lnTo>
                <a:lnTo>
                  <a:pt x="1979899" y="330994"/>
                </a:lnTo>
                <a:lnTo>
                  <a:pt x="1973943" y="321469"/>
                </a:lnTo>
                <a:lnTo>
                  <a:pt x="1967591" y="312341"/>
                </a:lnTo>
                <a:lnTo>
                  <a:pt x="1960841" y="303213"/>
                </a:lnTo>
                <a:lnTo>
                  <a:pt x="1953297" y="294482"/>
                </a:lnTo>
                <a:lnTo>
                  <a:pt x="1945753" y="286544"/>
                </a:lnTo>
                <a:lnTo>
                  <a:pt x="1937812" y="279003"/>
                </a:lnTo>
                <a:lnTo>
                  <a:pt x="1929474" y="271860"/>
                </a:lnTo>
                <a:lnTo>
                  <a:pt x="1921136" y="264716"/>
                </a:lnTo>
                <a:lnTo>
                  <a:pt x="1912004" y="258366"/>
                </a:lnTo>
                <a:lnTo>
                  <a:pt x="1902474" y="252016"/>
                </a:lnTo>
                <a:lnTo>
                  <a:pt x="1893342" y="246460"/>
                </a:lnTo>
                <a:lnTo>
                  <a:pt x="1883416" y="241300"/>
                </a:lnTo>
                <a:lnTo>
                  <a:pt x="1873490" y="236935"/>
                </a:lnTo>
                <a:lnTo>
                  <a:pt x="1863166" y="232569"/>
                </a:lnTo>
                <a:lnTo>
                  <a:pt x="1852843" y="228997"/>
                </a:lnTo>
                <a:lnTo>
                  <a:pt x="1842123" y="225822"/>
                </a:lnTo>
                <a:lnTo>
                  <a:pt x="1831402" y="223044"/>
                </a:lnTo>
                <a:lnTo>
                  <a:pt x="1820682" y="221059"/>
                </a:lnTo>
                <a:lnTo>
                  <a:pt x="1809564" y="219472"/>
                </a:lnTo>
                <a:lnTo>
                  <a:pt x="1798447" y="218281"/>
                </a:lnTo>
                <a:lnTo>
                  <a:pt x="1787330" y="217488"/>
                </a:lnTo>
                <a:lnTo>
                  <a:pt x="1775815" y="217488"/>
                </a:lnTo>
                <a:close/>
                <a:moveTo>
                  <a:pt x="1712287" y="0"/>
                </a:moveTo>
                <a:lnTo>
                  <a:pt x="1715860" y="0"/>
                </a:lnTo>
                <a:lnTo>
                  <a:pt x="1718640" y="397"/>
                </a:lnTo>
                <a:lnTo>
                  <a:pt x="1721816" y="1191"/>
                </a:lnTo>
                <a:lnTo>
                  <a:pt x="1724198" y="2778"/>
                </a:lnTo>
                <a:lnTo>
                  <a:pt x="1726978" y="4366"/>
                </a:lnTo>
                <a:lnTo>
                  <a:pt x="1728566" y="6350"/>
                </a:lnTo>
                <a:lnTo>
                  <a:pt x="1729757" y="8731"/>
                </a:lnTo>
                <a:lnTo>
                  <a:pt x="1730551" y="11112"/>
                </a:lnTo>
                <a:lnTo>
                  <a:pt x="1737698" y="39687"/>
                </a:lnTo>
                <a:lnTo>
                  <a:pt x="1744448" y="68262"/>
                </a:lnTo>
                <a:lnTo>
                  <a:pt x="1744845" y="70644"/>
                </a:lnTo>
                <a:lnTo>
                  <a:pt x="1746036" y="73025"/>
                </a:lnTo>
                <a:lnTo>
                  <a:pt x="1747227" y="75406"/>
                </a:lnTo>
                <a:lnTo>
                  <a:pt x="1748816" y="77391"/>
                </a:lnTo>
                <a:lnTo>
                  <a:pt x="1750801" y="78978"/>
                </a:lnTo>
                <a:lnTo>
                  <a:pt x="1752786" y="80169"/>
                </a:lnTo>
                <a:lnTo>
                  <a:pt x="1755168" y="80962"/>
                </a:lnTo>
                <a:lnTo>
                  <a:pt x="1757551" y="81756"/>
                </a:lnTo>
                <a:lnTo>
                  <a:pt x="1775815" y="80962"/>
                </a:lnTo>
                <a:lnTo>
                  <a:pt x="1793682" y="81359"/>
                </a:lnTo>
                <a:lnTo>
                  <a:pt x="1811550" y="82153"/>
                </a:lnTo>
                <a:lnTo>
                  <a:pt x="1829814" y="84137"/>
                </a:lnTo>
                <a:lnTo>
                  <a:pt x="1847284" y="86916"/>
                </a:lnTo>
                <a:lnTo>
                  <a:pt x="1865152" y="90487"/>
                </a:lnTo>
                <a:lnTo>
                  <a:pt x="1882225" y="94853"/>
                </a:lnTo>
                <a:lnTo>
                  <a:pt x="1899298" y="100012"/>
                </a:lnTo>
                <a:lnTo>
                  <a:pt x="1902077" y="100409"/>
                </a:lnTo>
                <a:lnTo>
                  <a:pt x="1904460" y="100012"/>
                </a:lnTo>
                <a:lnTo>
                  <a:pt x="1906842" y="99616"/>
                </a:lnTo>
                <a:lnTo>
                  <a:pt x="1908827" y="98425"/>
                </a:lnTo>
                <a:lnTo>
                  <a:pt x="1911606" y="97234"/>
                </a:lnTo>
                <a:lnTo>
                  <a:pt x="1913195" y="95250"/>
                </a:lnTo>
                <a:lnTo>
                  <a:pt x="1914783" y="93266"/>
                </a:lnTo>
                <a:lnTo>
                  <a:pt x="1915974" y="91281"/>
                </a:lnTo>
                <a:lnTo>
                  <a:pt x="1944165" y="39687"/>
                </a:lnTo>
                <a:lnTo>
                  <a:pt x="1945356" y="37306"/>
                </a:lnTo>
                <a:lnTo>
                  <a:pt x="1947341" y="35322"/>
                </a:lnTo>
                <a:lnTo>
                  <a:pt x="1949326" y="34131"/>
                </a:lnTo>
                <a:lnTo>
                  <a:pt x="1952106" y="32941"/>
                </a:lnTo>
                <a:lnTo>
                  <a:pt x="1954885" y="32147"/>
                </a:lnTo>
                <a:lnTo>
                  <a:pt x="1958061" y="32147"/>
                </a:lnTo>
                <a:lnTo>
                  <a:pt x="1961238" y="32544"/>
                </a:lnTo>
                <a:lnTo>
                  <a:pt x="1964414" y="33734"/>
                </a:lnTo>
                <a:lnTo>
                  <a:pt x="1975532" y="38894"/>
                </a:lnTo>
                <a:lnTo>
                  <a:pt x="1986252" y="44053"/>
                </a:lnTo>
                <a:lnTo>
                  <a:pt x="1996972" y="50006"/>
                </a:lnTo>
                <a:lnTo>
                  <a:pt x="2008090" y="55959"/>
                </a:lnTo>
                <a:lnTo>
                  <a:pt x="2018413" y="61912"/>
                </a:lnTo>
                <a:lnTo>
                  <a:pt x="2028737" y="68659"/>
                </a:lnTo>
                <a:lnTo>
                  <a:pt x="2039060" y="75803"/>
                </a:lnTo>
                <a:lnTo>
                  <a:pt x="2049383" y="82550"/>
                </a:lnTo>
                <a:lnTo>
                  <a:pt x="2051765" y="84931"/>
                </a:lnTo>
                <a:lnTo>
                  <a:pt x="2053751" y="87312"/>
                </a:lnTo>
                <a:lnTo>
                  <a:pt x="2054942" y="90091"/>
                </a:lnTo>
                <a:lnTo>
                  <a:pt x="2055736" y="92472"/>
                </a:lnTo>
                <a:lnTo>
                  <a:pt x="2056133" y="95250"/>
                </a:lnTo>
                <a:lnTo>
                  <a:pt x="2056133" y="98028"/>
                </a:lnTo>
                <a:lnTo>
                  <a:pt x="2055339" y="100409"/>
                </a:lnTo>
                <a:lnTo>
                  <a:pt x="2054148" y="102791"/>
                </a:lnTo>
                <a:lnTo>
                  <a:pt x="2038663" y="128191"/>
                </a:lnTo>
                <a:lnTo>
                  <a:pt x="2023575" y="153194"/>
                </a:lnTo>
                <a:lnTo>
                  <a:pt x="2021987" y="155178"/>
                </a:lnTo>
                <a:lnTo>
                  <a:pt x="2021193" y="157559"/>
                </a:lnTo>
                <a:lnTo>
                  <a:pt x="2020398" y="159941"/>
                </a:lnTo>
                <a:lnTo>
                  <a:pt x="2020398" y="162322"/>
                </a:lnTo>
                <a:lnTo>
                  <a:pt x="2020398" y="164703"/>
                </a:lnTo>
                <a:lnTo>
                  <a:pt x="2021193" y="167481"/>
                </a:lnTo>
                <a:lnTo>
                  <a:pt x="2022384" y="169863"/>
                </a:lnTo>
                <a:lnTo>
                  <a:pt x="2023575" y="171847"/>
                </a:lnTo>
                <a:lnTo>
                  <a:pt x="2036678" y="184150"/>
                </a:lnTo>
                <a:lnTo>
                  <a:pt x="2049383" y="196850"/>
                </a:lnTo>
                <a:lnTo>
                  <a:pt x="2061295" y="210344"/>
                </a:lnTo>
                <a:lnTo>
                  <a:pt x="2072809" y="224234"/>
                </a:lnTo>
                <a:lnTo>
                  <a:pt x="2083133" y="238919"/>
                </a:lnTo>
                <a:lnTo>
                  <a:pt x="2092662" y="253603"/>
                </a:lnTo>
                <a:lnTo>
                  <a:pt x="2102191" y="269478"/>
                </a:lnTo>
                <a:lnTo>
                  <a:pt x="2110529" y="284956"/>
                </a:lnTo>
                <a:lnTo>
                  <a:pt x="2112514" y="286941"/>
                </a:lnTo>
                <a:lnTo>
                  <a:pt x="2114102" y="288528"/>
                </a:lnTo>
                <a:lnTo>
                  <a:pt x="2116485" y="289719"/>
                </a:lnTo>
                <a:lnTo>
                  <a:pt x="2118867" y="290513"/>
                </a:lnTo>
                <a:lnTo>
                  <a:pt x="2121249" y="290910"/>
                </a:lnTo>
                <a:lnTo>
                  <a:pt x="2123632" y="291307"/>
                </a:lnTo>
                <a:lnTo>
                  <a:pt x="2126014" y="290910"/>
                </a:lnTo>
                <a:lnTo>
                  <a:pt x="2128396" y="290116"/>
                </a:lnTo>
                <a:lnTo>
                  <a:pt x="2156984" y="281781"/>
                </a:lnTo>
                <a:lnTo>
                  <a:pt x="2185572" y="273844"/>
                </a:lnTo>
                <a:lnTo>
                  <a:pt x="2187954" y="273447"/>
                </a:lnTo>
                <a:lnTo>
                  <a:pt x="2190733" y="273050"/>
                </a:lnTo>
                <a:lnTo>
                  <a:pt x="2193116" y="273844"/>
                </a:lnTo>
                <a:lnTo>
                  <a:pt x="2195498" y="274638"/>
                </a:lnTo>
                <a:lnTo>
                  <a:pt x="2197880" y="276225"/>
                </a:lnTo>
                <a:lnTo>
                  <a:pt x="2200263" y="278210"/>
                </a:lnTo>
                <a:lnTo>
                  <a:pt x="2202248" y="280988"/>
                </a:lnTo>
                <a:lnTo>
                  <a:pt x="2203439" y="283766"/>
                </a:lnTo>
                <a:lnTo>
                  <a:pt x="2207807" y="295275"/>
                </a:lnTo>
                <a:lnTo>
                  <a:pt x="2211777" y="307182"/>
                </a:lnTo>
                <a:lnTo>
                  <a:pt x="2215350" y="318691"/>
                </a:lnTo>
                <a:lnTo>
                  <a:pt x="2218527" y="330200"/>
                </a:lnTo>
                <a:lnTo>
                  <a:pt x="2221703" y="342107"/>
                </a:lnTo>
                <a:lnTo>
                  <a:pt x="2224086" y="354410"/>
                </a:lnTo>
                <a:lnTo>
                  <a:pt x="2226468" y="366316"/>
                </a:lnTo>
                <a:lnTo>
                  <a:pt x="2228850" y="378222"/>
                </a:lnTo>
                <a:lnTo>
                  <a:pt x="2228850" y="381397"/>
                </a:lnTo>
                <a:lnTo>
                  <a:pt x="2228453" y="384572"/>
                </a:lnTo>
                <a:lnTo>
                  <a:pt x="2227659" y="387350"/>
                </a:lnTo>
                <a:lnTo>
                  <a:pt x="2226468" y="390128"/>
                </a:lnTo>
                <a:lnTo>
                  <a:pt x="2224880" y="392113"/>
                </a:lnTo>
                <a:lnTo>
                  <a:pt x="2222894" y="393700"/>
                </a:lnTo>
                <a:lnTo>
                  <a:pt x="2220512" y="394891"/>
                </a:lnTo>
                <a:lnTo>
                  <a:pt x="2217733" y="396082"/>
                </a:lnTo>
                <a:lnTo>
                  <a:pt x="2189542" y="403225"/>
                </a:lnTo>
                <a:lnTo>
                  <a:pt x="2160557" y="409972"/>
                </a:lnTo>
                <a:lnTo>
                  <a:pt x="2158175" y="410766"/>
                </a:lnTo>
                <a:lnTo>
                  <a:pt x="2155793" y="411560"/>
                </a:lnTo>
                <a:lnTo>
                  <a:pt x="2153808" y="412750"/>
                </a:lnTo>
                <a:lnTo>
                  <a:pt x="2151822" y="414338"/>
                </a:lnTo>
                <a:lnTo>
                  <a:pt x="2150234" y="416322"/>
                </a:lnTo>
                <a:lnTo>
                  <a:pt x="2149043" y="418307"/>
                </a:lnTo>
                <a:lnTo>
                  <a:pt x="2148249" y="420688"/>
                </a:lnTo>
                <a:lnTo>
                  <a:pt x="2147852" y="423069"/>
                </a:lnTo>
                <a:lnTo>
                  <a:pt x="2148249" y="440929"/>
                </a:lnTo>
                <a:lnTo>
                  <a:pt x="2147852" y="459185"/>
                </a:lnTo>
                <a:lnTo>
                  <a:pt x="2147058" y="477044"/>
                </a:lnTo>
                <a:lnTo>
                  <a:pt x="2145072" y="494904"/>
                </a:lnTo>
                <a:lnTo>
                  <a:pt x="2142293" y="512763"/>
                </a:lnTo>
                <a:lnTo>
                  <a:pt x="2138323" y="530225"/>
                </a:lnTo>
                <a:lnTo>
                  <a:pt x="2133955" y="547688"/>
                </a:lnTo>
                <a:lnTo>
                  <a:pt x="2128793" y="564754"/>
                </a:lnTo>
                <a:lnTo>
                  <a:pt x="2128396" y="567135"/>
                </a:lnTo>
                <a:lnTo>
                  <a:pt x="2128793" y="569913"/>
                </a:lnTo>
                <a:lnTo>
                  <a:pt x="2129190" y="572294"/>
                </a:lnTo>
                <a:lnTo>
                  <a:pt x="2130382" y="574279"/>
                </a:lnTo>
                <a:lnTo>
                  <a:pt x="2131573" y="576263"/>
                </a:lnTo>
                <a:lnTo>
                  <a:pt x="2133558" y="578247"/>
                </a:lnTo>
                <a:lnTo>
                  <a:pt x="2135543" y="580232"/>
                </a:lnTo>
                <a:lnTo>
                  <a:pt x="2137926" y="581025"/>
                </a:lnTo>
                <a:lnTo>
                  <a:pt x="2189542" y="609600"/>
                </a:lnTo>
                <a:lnTo>
                  <a:pt x="2191924" y="610791"/>
                </a:lnTo>
                <a:lnTo>
                  <a:pt x="2193910" y="612379"/>
                </a:lnTo>
                <a:lnTo>
                  <a:pt x="2195498" y="614760"/>
                </a:lnTo>
                <a:lnTo>
                  <a:pt x="2196292" y="617141"/>
                </a:lnTo>
                <a:lnTo>
                  <a:pt x="2197086" y="619919"/>
                </a:lnTo>
                <a:lnTo>
                  <a:pt x="2197086" y="623094"/>
                </a:lnTo>
                <a:lnTo>
                  <a:pt x="2196689" y="626666"/>
                </a:lnTo>
                <a:lnTo>
                  <a:pt x="2195498" y="629841"/>
                </a:lnTo>
                <a:lnTo>
                  <a:pt x="2190336" y="640557"/>
                </a:lnTo>
                <a:lnTo>
                  <a:pt x="2184778" y="651669"/>
                </a:lnTo>
                <a:lnTo>
                  <a:pt x="2178822" y="662385"/>
                </a:lnTo>
                <a:lnTo>
                  <a:pt x="2173263" y="673101"/>
                </a:lnTo>
                <a:lnTo>
                  <a:pt x="2166910" y="683816"/>
                </a:lnTo>
                <a:lnTo>
                  <a:pt x="2160557" y="693738"/>
                </a:lnTo>
                <a:lnTo>
                  <a:pt x="2153808" y="704057"/>
                </a:lnTo>
                <a:lnTo>
                  <a:pt x="2146661" y="713979"/>
                </a:lnTo>
                <a:lnTo>
                  <a:pt x="2144278" y="716360"/>
                </a:lnTo>
                <a:lnTo>
                  <a:pt x="2141896" y="718741"/>
                </a:lnTo>
                <a:lnTo>
                  <a:pt x="2138720" y="719932"/>
                </a:lnTo>
                <a:lnTo>
                  <a:pt x="2136337" y="721122"/>
                </a:lnTo>
                <a:lnTo>
                  <a:pt x="2133558" y="721519"/>
                </a:lnTo>
                <a:lnTo>
                  <a:pt x="2130779" y="721122"/>
                </a:lnTo>
                <a:lnTo>
                  <a:pt x="2128396" y="720329"/>
                </a:lnTo>
                <a:lnTo>
                  <a:pt x="2126014" y="719138"/>
                </a:lnTo>
                <a:lnTo>
                  <a:pt x="2101000" y="703660"/>
                </a:lnTo>
                <a:lnTo>
                  <a:pt x="2075589" y="688579"/>
                </a:lnTo>
                <a:lnTo>
                  <a:pt x="2073603" y="686991"/>
                </a:lnTo>
                <a:lnTo>
                  <a:pt x="2071221" y="686197"/>
                </a:lnTo>
                <a:lnTo>
                  <a:pt x="2068839" y="685801"/>
                </a:lnTo>
                <a:lnTo>
                  <a:pt x="2066456" y="685404"/>
                </a:lnTo>
                <a:lnTo>
                  <a:pt x="2064074" y="685801"/>
                </a:lnTo>
                <a:lnTo>
                  <a:pt x="2061692" y="686197"/>
                </a:lnTo>
                <a:lnTo>
                  <a:pt x="2059309" y="687388"/>
                </a:lnTo>
                <a:lnTo>
                  <a:pt x="2057324" y="688579"/>
                </a:lnTo>
                <a:lnTo>
                  <a:pt x="2044619" y="701676"/>
                </a:lnTo>
                <a:lnTo>
                  <a:pt x="2031913" y="713979"/>
                </a:lnTo>
                <a:lnTo>
                  <a:pt x="2018413" y="726282"/>
                </a:lnTo>
                <a:lnTo>
                  <a:pt x="2004913" y="737791"/>
                </a:lnTo>
                <a:lnTo>
                  <a:pt x="1989826" y="748110"/>
                </a:lnTo>
                <a:lnTo>
                  <a:pt x="1974738" y="757635"/>
                </a:lnTo>
                <a:lnTo>
                  <a:pt x="1959650" y="767160"/>
                </a:lnTo>
                <a:lnTo>
                  <a:pt x="1943371" y="775494"/>
                </a:lnTo>
                <a:lnTo>
                  <a:pt x="1941385" y="777082"/>
                </a:lnTo>
                <a:lnTo>
                  <a:pt x="1939797" y="779066"/>
                </a:lnTo>
                <a:lnTo>
                  <a:pt x="1938606" y="781447"/>
                </a:lnTo>
                <a:lnTo>
                  <a:pt x="1937812" y="783432"/>
                </a:lnTo>
                <a:lnTo>
                  <a:pt x="1937415" y="785813"/>
                </a:lnTo>
                <a:lnTo>
                  <a:pt x="1937018" y="788591"/>
                </a:lnTo>
                <a:lnTo>
                  <a:pt x="1937415" y="790972"/>
                </a:lnTo>
                <a:lnTo>
                  <a:pt x="1938209" y="793354"/>
                </a:lnTo>
                <a:lnTo>
                  <a:pt x="1946547" y="821532"/>
                </a:lnTo>
                <a:lnTo>
                  <a:pt x="1954488" y="849710"/>
                </a:lnTo>
                <a:lnTo>
                  <a:pt x="1955282" y="852488"/>
                </a:lnTo>
                <a:lnTo>
                  <a:pt x="1955282" y="854869"/>
                </a:lnTo>
                <a:lnTo>
                  <a:pt x="1954885" y="858044"/>
                </a:lnTo>
                <a:lnTo>
                  <a:pt x="1953694" y="860426"/>
                </a:lnTo>
                <a:lnTo>
                  <a:pt x="1952106" y="862807"/>
                </a:lnTo>
                <a:lnTo>
                  <a:pt x="1950120" y="864791"/>
                </a:lnTo>
                <a:lnTo>
                  <a:pt x="1947341" y="866776"/>
                </a:lnTo>
                <a:lnTo>
                  <a:pt x="1944562" y="868363"/>
                </a:lnTo>
                <a:lnTo>
                  <a:pt x="1933047" y="872332"/>
                </a:lnTo>
                <a:lnTo>
                  <a:pt x="1921533" y="876301"/>
                </a:lnTo>
                <a:lnTo>
                  <a:pt x="1910018" y="879873"/>
                </a:lnTo>
                <a:lnTo>
                  <a:pt x="1898107" y="883444"/>
                </a:lnTo>
                <a:lnTo>
                  <a:pt x="1886195" y="886223"/>
                </a:lnTo>
                <a:lnTo>
                  <a:pt x="1874284" y="889001"/>
                </a:lnTo>
                <a:lnTo>
                  <a:pt x="1861975" y="891382"/>
                </a:lnTo>
                <a:lnTo>
                  <a:pt x="1850064" y="893366"/>
                </a:lnTo>
                <a:lnTo>
                  <a:pt x="1846887" y="893763"/>
                </a:lnTo>
                <a:lnTo>
                  <a:pt x="1843711" y="893366"/>
                </a:lnTo>
                <a:lnTo>
                  <a:pt x="1840931" y="892176"/>
                </a:lnTo>
                <a:lnTo>
                  <a:pt x="1838152" y="890985"/>
                </a:lnTo>
                <a:lnTo>
                  <a:pt x="1836167" y="889398"/>
                </a:lnTo>
                <a:lnTo>
                  <a:pt x="1834182" y="887413"/>
                </a:lnTo>
                <a:lnTo>
                  <a:pt x="1832990" y="885032"/>
                </a:lnTo>
                <a:lnTo>
                  <a:pt x="1832593" y="882651"/>
                </a:lnTo>
                <a:lnTo>
                  <a:pt x="1825049" y="853679"/>
                </a:lnTo>
                <a:lnTo>
                  <a:pt x="1818300" y="825501"/>
                </a:lnTo>
                <a:lnTo>
                  <a:pt x="1817902" y="823119"/>
                </a:lnTo>
                <a:lnTo>
                  <a:pt x="1816711" y="820738"/>
                </a:lnTo>
                <a:lnTo>
                  <a:pt x="1815520" y="818357"/>
                </a:lnTo>
                <a:lnTo>
                  <a:pt x="1813535" y="816769"/>
                </a:lnTo>
                <a:lnTo>
                  <a:pt x="1811947" y="815182"/>
                </a:lnTo>
                <a:lnTo>
                  <a:pt x="1809564" y="813991"/>
                </a:lnTo>
                <a:lnTo>
                  <a:pt x="1807182" y="812801"/>
                </a:lnTo>
                <a:lnTo>
                  <a:pt x="1804800" y="812404"/>
                </a:lnTo>
                <a:lnTo>
                  <a:pt x="1786932" y="813197"/>
                </a:lnTo>
                <a:lnTo>
                  <a:pt x="1769065" y="812801"/>
                </a:lnTo>
                <a:lnTo>
                  <a:pt x="1751198" y="812007"/>
                </a:lnTo>
                <a:lnTo>
                  <a:pt x="1733331" y="810022"/>
                </a:lnTo>
                <a:lnTo>
                  <a:pt x="1715463" y="806847"/>
                </a:lnTo>
                <a:lnTo>
                  <a:pt x="1697993" y="803276"/>
                </a:lnTo>
                <a:lnTo>
                  <a:pt x="1680523" y="798513"/>
                </a:lnTo>
                <a:lnTo>
                  <a:pt x="1663053" y="793354"/>
                </a:lnTo>
                <a:lnTo>
                  <a:pt x="1660670" y="793354"/>
                </a:lnTo>
                <a:lnTo>
                  <a:pt x="1658288" y="793751"/>
                </a:lnTo>
                <a:lnTo>
                  <a:pt x="1655906" y="794147"/>
                </a:lnTo>
                <a:lnTo>
                  <a:pt x="1653523" y="795338"/>
                </a:lnTo>
                <a:lnTo>
                  <a:pt x="1651538" y="796529"/>
                </a:lnTo>
                <a:lnTo>
                  <a:pt x="1649553" y="798116"/>
                </a:lnTo>
                <a:lnTo>
                  <a:pt x="1648362" y="800101"/>
                </a:lnTo>
                <a:lnTo>
                  <a:pt x="1647171" y="802482"/>
                </a:lnTo>
                <a:lnTo>
                  <a:pt x="1618186" y="854076"/>
                </a:lnTo>
                <a:lnTo>
                  <a:pt x="1616995" y="856854"/>
                </a:lnTo>
                <a:lnTo>
                  <a:pt x="1615406" y="858838"/>
                </a:lnTo>
                <a:lnTo>
                  <a:pt x="1613024" y="860029"/>
                </a:lnTo>
                <a:lnTo>
                  <a:pt x="1610642" y="861219"/>
                </a:lnTo>
                <a:lnTo>
                  <a:pt x="1607862" y="861616"/>
                </a:lnTo>
                <a:lnTo>
                  <a:pt x="1604686" y="861616"/>
                </a:lnTo>
                <a:lnTo>
                  <a:pt x="1601510" y="861219"/>
                </a:lnTo>
                <a:lnTo>
                  <a:pt x="1598333" y="860426"/>
                </a:lnTo>
                <a:lnTo>
                  <a:pt x="1587216" y="854869"/>
                </a:lnTo>
                <a:lnTo>
                  <a:pt x="1576098" y="849313"/>
                </a:lnTo>
                <a:lnTo>
                  <a:pt x="1565378" y="843757"/>
                </a:lnTo>
                <a:lnTo>
                  <a:pt x="1555054" y="837804"/>
                </a:lnTo>
                <a:lnTo>
                  <a:pt x="1544334" y="831454"/>
                </a:lnTo>
                <a:lnTo>
                  <a:pt x="1533613" y="825104"/>
                </a:lnTo>
                <a:lnTo>
                  <a:pt x="1523687" y="818357"/>
                </a:lnTo>
                <a:lnTo>
                  <a:pt x="1513761" y="811213"/>
                </a:lnTo>
                <a:lnTo>
                  <a:pt x="1511379" y="808832"/>
                </a:lnTo>
                <a:lnTo>
                  <a:pt x="1509393" y="806451"/>
                </a:lnTo>
                <a:lnTo>
                  <a:pt x="1507805" y="803672"/>
                </a:lnTo>
                <a:lnTo>
                  <a:pt x="1507011" y="800894"/>
                </a:lnTo>
                <a:lnTo>
                  <a:pt x="1506614" y="798116"/>
                </a:lnTo>
                <a:lnTo>
                  <a:pt x="1507011" y="795735"/>
                </a:lnTo>
                <a:lnTo>
                  <a:pt x="1507408" y="793354"/>
                </a:lnTo>
                <a:lnTo>
                  <a:pt x="1508996" y="790972"/>
                </a:lnTo>
                <a:lnTo>
                  <a:pt x="1523687" y="765969"/>
                </a:lnTo>
                <a:lnTo>
                  <a:pt x="1539172" y="740569"/>
                </a:lnTo>
                <a:lnTo>
                  <a:pt x="1540363" y="738585"/>
                </a:lnTo>
                <a:lnTo>
                  <a:pt x="1541554" y="736204"/>
                </a:lnTo>
                <a:lnTo>
                  <a:pt x="1542349" y="733822"/>
                </a:lnTo>
                <a:lnTo>
                  <a:pt x="1542746" y="731441"/>
                </a:lnTo>
                <a:lnTo>
                  <a:pt x="1542349" y="729060"/>
                </a:lnTo>
                <a:lnTo>
                  <a:pt x="1541554" y="726679"/>
                </a:lnTo>
                <a:lnTo>
                  <a:pt x="1540363" y="724297"/>
                </a:lnTo>
                <a:lnTo>
                  <a:pt x="1539172" y="722313"/>
                </a:lnTo>
                <a:lnTo>
                  <a:pt x="1526069" y="709613"/>
                </a:lnTo>
                <a:lnTo>
                  <a:pt x="1513364" y="696913"/>
                </a:lnTo>
                <a:lnTo>
                  <a:pt x="1501849" y="683419"/>
                </a:lnTo>
                <a:lnTo>
                  <a:pt x="1489938" y="669529"/>
                </a:lnTo>
                <a:lnTo>
                  <a:pt x="1479615" y="654844"/>
                </a:lnTo>
                <a:lnTo>
                  <a:pt x="1470085" y="640160"/>
                </a:lnTo>
                <a:lnTo>
                  <a:pt x="1460953" y="624285"/>
                </a:lnTo>
                <a:lnTo>
                  <a:pt x="1452218" y="608410"/>
                </a:lnTo>
                <a:lnTo>
                  <a:pt x="1450630" y="606822"/>
                </a:lnTo>
                <a:lnTo>
                  <a:pt x="1448247" y="605235"/>
                </a:lnTo>
                <a:lnTo>
                  <a:pt x="1446262" y="604044"/>
                </a:lnTo>
                <a:lnTo>
                  <a:pt x="1443880" y="602854"/>
                </a:lnTo>
                <a:lnTo>
                  <a:pt x="1441498" y="602457"/>
                </a:lnTo>
                <a:lnTo>
                  <a:pt x="1439115" y="602457"/>
                </a:lnTo>
                <a:lnTo>
                  <a:pt x="1436733" y="602854"/>
                </a:lnTo>
                <a:lnTo>
                  <a:pt x="1433954" y="603647"/>
                </a:lnTo>
                <a:lnTo>
                  <a:pt x="1406160" y="611982"/>
                </a:lnTo>
                <a:lnTo>
                  <a:pt x="1377572" y="619522"/>
                </a:lnTo>
                <a:lnTo>
                  <a:pt x="1375190" y="620316"/>
                </a:lnTo>
                <a:lnTo>
                  <a:pt x="1372411" y="620713"/>
                </a:lnTo>
                <a:lnTo>
                  <a:pt x="1369631" y="619919"/>
                </a:lnTo>
                <a:lnTo>
                  <a:pt x="1367249" y="619126"/>
                </a:lnTo>
                <a:lnTo>
                  <a:pt x="1364867" y="617538"/>
                </a:lnTo>
                <a:lnTo>
                  <a:pt x="1362882" y="615157"/>
                </a:lnTo>
                <a:lnTo>
                  <a:pt x="1360896" y="612775"/>
                </a:lnTo>
                <a:lnTo>
                  <a:pt x="1359308" y="609600"/>
                </a:lnTo>
                <a:lnTo>
                  <a:pt x="1354941" y="598488"/>
                </a:lnTo>
                <a:lnTo>
                  <a:pt x="1350970" y="586979"/>
                </a:lnTo>
                <a:lnTo>
                  <a:pt x="1347397" y="575072"/>
                </a:lnTo>
                <a:lnTo>
                  <a:pt x="1343823" y="563166"/>
                </a:lnTo>
                <a:lnTo>
                  <a:pt x="1341044" y="551657"/>
                </a:lnTo>
                <a:lnTo>
                  <a:pt x="1338264" y="539750"/>
                </a:lnTo>
                <a:lnTo>
                  <a:pt x="1335882" y="527447"/>
                </a:lnTo>
                <a:lnTo>
                  <a:pt x="1333897" y="515541"/>
                </a:lnTo>
                <a:lnTo>
                  <a:pt x="1333500" y="512366"/>
                </a:lnTo>
                <a:lnTo>
                  <a:pt x="1333897" y="509191"/>
                </a:lnTo>
                <a:lnTo>
                  <a:pt x="1335088" y="506413"/>
                </a:lnTo>
                <a:lnTo>
                  <a:pt x="1336279" y="503635"/>
                </a:lnTo>
                <a:lnTo>
                  <a:pt x="1337867" y="501650"/>
                </a:lnTo>
                <a:lnTo>
                  <a:pt x="1339853" y="499666"/>
                </a:lnTo>
                <a:lnTo>
                  <a:pt x="1342235" y="498475"/>
                </a:lnTo>
                <a:lnTo>
                  <a:pt x="1345014" y="498079"/>
                </a:lnTo>
                <a:lnTo>
                  <a:pt x="1373602" y="490538"/>
                </a:lnTo>
                <a:lnTo>
                  <a:pt x="1401793" y="483394"/>
                </a:lnTo>
                <a:lnTo>
                  <a:pt x="1404969" y="482997"/>
                </a:lnTo>
                <a:lnTo>
                  <a:pt x="1407351" y="482204"/>
                </a:lnTo>
                <a:lnTo>
                  <a:pt x="1409336" y="481013"/>
                </a:lnTo>
                <a:lnTo>
                  <a:pt x="1411322" y="479029"/>
                </a:lnTo>
                <a:lnTo>
                  <a:pt x="1412513" y="477441"/>
                </a:lnTo>
                <a:lnTo>
                  <a:pt x="1414101" y="475060"/>
                </a:lnTo>
                <a:lnTo>
                  <a:pt x="1414895" y="473075"/>
                </a:lnTo>
                <a:lnTo>
                  <a:pt x="1415292" y="470297"/>
                </a:lnTo>
                <a:lnTo>
                  <a:pt x="1414895" y="452835"/>
                </a:lnTo>
                <a:lnTo>
                  <a:pt x="1414895" y="434579"/>
                </a:lnTo>
                <a:lnTo>
                  <a:pt x="1416086" y="416719"/>
                </a:lnTo>
                <a:lnTo>
                  <a:pt x="1417675" y="398860"/>
                </a:lnTo>
                <a:lnTo>
                  <a:pt x="1420454" y="381000"/>
                </a:lnTo>
                <a:lnTo>
                  <a:pt x="1424424" y="363538"/>
                </a:lnTo>
                <a:lnTo>
                  <a:pt x="1428792" y="346075"/>
                </a:lnTo>
                <a:lnTo>
                  <a:pt x="1433954" y="329010"/>
                </a:lnTo>
                <a:lnTo>
                  <a:pt x="1434351" y="326232"/>
                </a:lnTo>
                <a:lnTo>
                  <a:pt x="1433954" y="323850"/>
                </a:lnTo>
                <a:lnTo>
                  <a:pt x="1433160" y="321469"/>
                </a:lnTo>
                <a:lnTo>
                  <a:pt x="1432365" y="319485"/>
                </a:lnTo>
                <a:lnTo>
                  <a:pt x="1430777" y="317103"/>
                </a:lnTo>
                <a:lnTo>
                  <a:pt x="1429189" y="315516"/>
                </a:lnTo>
                <a:lnTo>
                  <a:pt x="1427204" y="313928"/>
                </a:lnTo>
                <a:lnTo>
                  <a:pt x="1424821" y="312738"/>
                </a:lnTo>
                <a:lnTo>
                  <a:pt x="1373205" y="284163"/>
                </a:lnTo>
                <a:lnTo>
                  <a:pt x="1370823" y="282972"/>
                </a:lnTo>
                <a:lnTo>
                  <a:pt x="1369234" y="280988"/>
                </a:lnTo>
                <a:lnTo>
                  <a:pt x="1367646" y="279003"/>
                </a:lnTo>
                <a:lnTo>
                  <a:pt x="1366455" y="276225"/>
                </a:lnTo>
                <a:lnTo>
                  <a:pt x="1366058" y="273447"/>
                </a:lnTo>
                <a:lnTo>
                  <a:pt x="1366058" y="270669"/>
                </a:lnTo>
                <a:lnTo>
                  <a:pt x="1366455" y="267494"/>
                </a:lnTo>
                <a:lnTo>
                  <a:pt x="1367249" y="264319"/>
                </a:lnTo>
                <a:lnTo>
                  <a:pt x="1372411" y="252810"/>
                </a:lnTo>
                <a:lnTo>
                  <a:pt x="1377969" y="242094"/>
                </a:lnTo>
                <a:lnTo>
                  <a:pt x="1383528" y="231378"/>
                </a:lnTo>
                <a:lnTo>
                  <a:pt x="1389484" y="220663"/>
                </a:lnTo>
                <a:lnTo>
                  <a:pt x="1395837" y="209947"/>
                </a:lnTo>
                <a:lnTo>
                  <a:pt x="1402190" y="199628"/>
                </a:lnTo>
                <a:lnTo>
                  <a:pt x="1409336" y="189706"/>
                </a:lnTo>
                <a:lnTo>
                  <a:pt x="1416483" y="179784"/>
                </a:lnTo>
                <a:lnTo>
                  <a:pt x="1418469" y="177403"/>
                </a:lnTo>
                <a:lnTo>
                  <a:pt x="1421248" y="175419"/>
                </a:lnTo>
                <a:lnTo>
                  <a:pt x="1423630" y="173831"/>
                </a:lnTo>
                <a:lnTo>
                  <a:pt x="1426410" y="173038"/>
                </a:lnTo>
                <a:lnTo>
                  <a:pt x="1429189" y="172641"/>
                </a:lnTo>
                <a:lnTo>
                  <a:pt x="1431571" y="173038"/>
                </a:lnTo>
                <a:lnTo>
                  <a:pt x="1434351" y="173831"/>
                </a:lnTo>
                <a:lnTo>
                  <a:pt x="1436336" y="175022"/>
                </a:lnTo>
                <a:lnTo>
                  <a:pt x="1462144" y="189706"/>
                </a:lnTo>
                <a:lnTo>
                  <a:pt x="1486761" y="205184"/>
                </a:lnTo>
                <a:lnTo>
                  <a:pt x="1489144" y="206375"/>
                </a:lnTo>
                <a:lnTo>
                  <a:pt x="1491526" y="207566"/>
                </a:lnTo>
                <a:lnTo>
                  <a:pt x="1493908" y="207963"/>
                </a:lnTo>
                <a:lnTo>
                  <a:pt x="1496688" y="208359"/>
                </a:lnTo>
                <a:lnTo>
                  <a:pt x="1499070" y="207963"/>
                </a:lnTo>
                <a:lnTo>
                  <a:pt x="1501452" y="207169"/>
                </a:lnTo>
                <a:lnTo>
                  <a:pt x="1503835" y="206375"/>
                </a:lnTo>
                <a:lnTo>
                  <a:pt x="1505820" y="205184"/>
                </a:lnTo>
                <a:lnTo>
                  <a:pt x="1518128" y="192088"/>
                </a:lnTo>
                <a:lnTo>
                  <a:pt x="1530834" y="179784"/>
                </a:lnTo>
                <a:lnTo>
                  <a:pt x="1544731" y="167878"/>
                </a:lnTo>
                <a:lnTo>
                  <a:pt x="1558231" y="155972"/>
                </a:lnTo>
                <a:lnTo>
                  <a:pt x="1572922" y="145653"/>
                </a:lnTo>
                <a:lnTo>
                  <a:pt x="1587613" y="136128"/>
                </a:lnTo>
                <a:lnTo>
                  <a:pt x="1603495" y="127000"/>
                </a:lnTo>
                <a:lnTo>
                  <a:pt x="1619377" y="118269"/>
                </a:lnTo>
                <a:lnTo>
                  <a:pt x="1620965" y="116284"/>
                </a:lnTo>
                <a:lnTo>
                  <a:pt x="1622553" y="114300"/>
                </a:lnTo>
                <a:lnTo>
                  <a:pt x="1623745" y="112316"/>
                </a:lnTo>
                <a:lnTo>
                  <a:pt x="1624936" y="109934"/>
                </a:lnTo>
                <a:lnTo>
                  <a:pt x="1625333" y="107553"/>
                </a:lnTo>
                <a:lnTo>
                  <a:pt x="1625333" y="105172"/>
                </a:lnTo>
                <a:lnTo>
                  <a:pt x="1624936" y="102791"/>
                </a:lnTo>
                <a:lnTo>
                  <a:pt x="1624142" y="100409"/>
                </a:lnTo>
                <a:lnTo>
                  <a:pt x="1615803" y="71834"/>
                </a:lnTo>
                <a:lnTo>
                  <a:pt x="1608260" y="44053"/>
                </a:lnTo>
                <a:lnTo>
                  <a:pt x="1607465" y="41275"/>
                </a:lnTo>
                <a:lnTo>
                  <a:pt x="1607465" y="38894"/>
                </a:lnTo>
                <a:lnTo>
                  <a:pt x="1607862" y="36116"/>
                </a:lnTo>
                <a:lnTo>
                  <a:pt x="1609054" y="33734"/>
                </a:lnTo>
                <a:lnTo>
                  <a:pt x="1610245" y="31353"/>
                </a:lnTo>
                <a:lnTo>
                  <a:pt x="1612627" y="28972"/>
                </a:lnTo>
                <a:lnTo>
                  <a:pt x="1615009" y="26987"/>
                </a:lnTo>
                <a:lnTo>
                  <a:pt x="1617789" y="25400"/>
                </a:lnTo>
                <a:lnTo>
                  <a:pt x="1629303" y="21034"/>
                </a:lnTo>
                <a:lnTo>
                  <a:pt x="1641215" y="17066"/>
                </a:lnTo>
                <a:lnTo>
                  <a:pt x="1652729" y="13494"/>
                </a:lnTo>
                <a:lnTo>
                  <a:pt x="1664641" y="10319"/>
                </a:lnTo>
                <a:lnTo>
                  <a:pt x="1676155" y="7541"/>
                </a:lnTo>
                <a:lnTo>
                  <a:pt x="1688464" y="4762"/>
                </a:lnTo>
                <a:lnTo>
                  <a:pt x="1700375" y="2381"/>
                </a:lnTo>
                <a:lnTo>
                  <a:pt x="1712287" y="0"/>
                </a:lnTo>
                <a:close/>
              </a:path>
            </a:pathLst>
          </a:custGeom>
          <a:solidFill>
            <a:srgbClr val="003C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9" name="矩形 29"/>
          <p:cNvSpPr>
            <a:spLocks noChangeArrowheads="1"/>
          </p:cNvSpPr>
          <p:nvPr/>
        </p:nvSpPr>
        <p:spPr bwMode="auto">
          <a:xfrm>
            <a:off x="3289927" y="3841486"/>
            <a:ext cx="591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dirty="0" smtClean="0">
                <a:solidFill>
                  <a:srgbClr val="003567"/>
                </a:solidFill>
                <a:latin typeface="微软雅黑" panose="020B0503020204020204" pitchFamily="34" charset="-122"/>
                <a:ea typeface="微软雅黑" panose="020B0503020204020204" pitchFamily="34" charset="-122"/>
              </a:rPr>
              <a:t>用户需求</a:t>
            </a:r>
            <a:endParaRPr lang="zh-CN" altLang="en-US" sz="2800" dirty="0">
              <a:solidFill>
                <a:srgbClr val="003567"/>
              </a:solidFill>
              <a:latin typeface="微软雅黑" panose="020B0503020204020204" pitchFamily="34" charset="-122"/>
              <a:ea typeface="微软雅黑" panose="020B0503020204020204" pitchFamily="34" charset="-122"/>
            </a:endParaRPr>
          </a:p>
        </p:txBody>
      </p:sp>
      <p:sp>
        <p:nvSpPr>
          <p:cNvPr id="34830" name="泪滴形 30"/>
          <p:cNvSpPr>
            <a:spLocks noChangeArrowheads="1"/>
          </p:cNvSpPr>
          <p:nvPr/>
        </p:nvSpPr>
        <p:spPr bwMode="auto">
          <a:xfrm rot="8100000">
            <a:off x="2129631" y="896757"/>
            <a:ext cx="1965325" cy="1966912"/>
          </a:xfrm>
          <a:custGeom>
            <a:avLst/>
            <a:gdLst>
              <a:gd name="T0" fmla="*/ 0 w 1965325"/>
              <a:gd name="T1" fmla="*/ 983456 h 1966912"/>
              <a:gd name="T2" fmla="*/ 982663 w 1965325"/>
              <a:gd name="T3" fmla="*/ 0 h 1966912"/>
              <a:gd name="T4" fmla="*/ 1965325 w 1965325"/>
              <a:gd name="T5" fmla="*/ 0 h 1966912"/>
              <a:gd name="T6" fmla="*/ 1965325 w 1965325"/>
              <a:gd name="T7" fmla="*/ 983456 h 1966912"/>
              <a:gd name="T8" fmla="*/ 982662 w 1965325"/>
              <a:gd name="T9" fmla="*/ 1966912 h 1966912"/>
              <a:gd name="T10" fmla="*/ -1 w 1965325"/>
              <a:gd name="T11" fmla="*/ 983456 h 1966912"/>
              <a:gd name="T12" fmla="*/ 0 w 1965325"/>
              <a:gd name="T13" fmla="*/ 983456 h 1966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5325" h="1966912">
                <a:moveTo>
                  <a:pt x="0" y="983456"/>
                </a:moveTo>
                <a:cubicBezTo>
                  <a:pt x="0" y="440308"/>
                  <a:pt x="439953" y="0"/>
                  <a:pt x="982663" y="0"/>
                </a:cubicBezTo>
                <a:lnTo>
                  <a:pt x="1965325" y="0"/>
                </a:lnTo>
                <a:lnTo>
                  <a:pt x="1965325" y="983456"/>
                </a:lnTo>
                <a:cubicBezTo>
                  <a:pt x="1965325" y="1526604"/>
                  <a:pt x="1525372" y="1966912"/>
                  <a:pt x="982662" y="1966912"/>
                </a:cubicBezTo>
                <a:cubicBezTo>
                  <a:pt x="439952" y="1966912"/>
                  <a:pt x="-1" y="1526604"/>
                  <a:pt x="-1" y="983456"/>
                </a:cubicBezTo>
                <a:lnTo>
                  <a:pt x="0" y="983456"/>
                </a:lnTo>
                <a:close/>
              </a:path>
            </a:pathLst>
          </a:custGeom>
          <a:noFill/>
          <a:ln w="12700">
            <a:solidFill>
              <a:srgbClr val="A6A6A6"/>
            </a:solidFill>
            <a:round/>
          </a:ln>
          <a:effectLst>
            <a:outerShdw dist="38100" dir="5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1" name="泪滴形 31"/>
          <p:cNvSpPr>
            <a:spLocks noChangeArrowheads="1"/>
          </p:cNvSpPr>
          <p:nvPr/>
        </p:nvSpPr>
        <p:spPr bwMode="auto">
          <a:xfrm rot="8100000">
            <a:off x="8473044" y="904516"/>
            <a:ext cx="1966913" cy="1966912"/>
          </a:xfrm>
          <a:custGeom>
            <a:avLst/>
            <a:gdLst>
              <a:gd name="T0" fmla="*/ 0 w 1966913"/>
              <a:gd name="T1" fmla="*/ 983456 h 1966912"/>
              <a:gd name="T2" fmla="*/ 983457 w 1966913"/>
              <a:gd name="T3" fmla="*/ 0 h 1966912"/>
              <a:gd name="T4" fmla="*/ 1966913 w 1966913"/>
              <a:gd name="T5" fmla="*/ 0 h 1966912"/>
              <a:gd name="T6" fmla="*/ 1966913 w 1966913"/>
              <a:gd name="T7" fmla="*/ 983456 h 1966912"/>
              <a:gd name="T8" fmla="*/ 983456 w 1966913"/>
              <a:gd name="T9" fmla="*/ 1966912 h 1966912"/>
              <a:gd name="T10" fmla="*/ -1 w 1966913"/>
              <a:gd name="T11" fmla="*/ 983456 h 1966912"/>
              <a:gd name="T12" fmla="*/ 0 w 1966913"/>
              <a:gd name="T13" fmla="*/ 983456 h 1966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6913" h="1966912">
                <a:moveTo>
                  <a:pt x="0" y="983456"/>
                </a:moveTo>
                <a:cubicBezTo>
                  <a:pt x="0" y="440308"/>
                  <a:pt x="440309" y="0"/>
                  <a:pt x="983457" y="0"/>
                </a:cubicBezTo>
                <a:lnTo>
                  <a:pt x="1966913" y="0"/>
                </a:lnTo>
                <a:lnTo>
                  <a:pt x="1966913" y="983456"/>
                </a:lnTo>
                <a:cubicBezTo>
                  <a:pt x="1966913" y="1526604"/>
                  <a:pt x="1526604" y="1966912"/>
                  <a:pt x="983456" y="1966912"/>
                </a:cubicBezTo>
                <a:cubicBezTo>
                  <a:pt x="440308" y="1966912"/>
                  <a:pt x="-1" y="1526604"/>
                  <a:pt x="-1" y="983456"/>
                </a:cubicBezTo>
                <a:lnTo>
                  <a:pt x="0" y="983456"/>
                </a:lnTo>
                <a:close/>
              </a:path>
            </a:pathLst>
          </a:custGeom>
          <a:noFill/>
          <a:ln w="12700">
            <a:solidFill>
              <a:srgbClr val="A6A6A6"/>
            </a:solidFill>
            <a:round/>
          </a:ln>
          <a:effectLst>
            <a:outerShdw dist="38100" dir="5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2" name="泪滴形 32"/>
          <p:cNvSpPr>
            <a:spLocks noChangeArrowheads="1"/>
          </p:cNvSpPr>
          <p:nvPr/>
        </p:nvSpPr>
        <p:spPr bwMode="auto">
          <a:xfrm rot="8100000">
            <a:off x="4868696" y="62975"/>
            <a:ext cx="2754313" cy="2754313"/>
          </a:xfrm>
          <a:custGeom>
            <a:avLst/>
            <a:gdLst>
              <a:gd name="T0" fmla="*/ 0 w 2754313"/>
              <a:gd name="T1" fmla="*/ 1377157 h 2754313"/>
              <a:gd name="T2" fmla="*/ 1377157 w 2754313"/>
              <a:gd name="T3" fmla="*/ 0 h 2754313"/>
              <a:gd name="T4" fmla="*/ 2754313 w 2754313"/>
              <a:gd name="T5" fmla="*/ 0 h 2754313"/>
              <a:gd name="T6" fmla="*/ 2754313 w 2754313"/>
              <a:gd name="T7" fmla="*/ 1377157 h 2754313"/>
              <a:gd name="T8" fmla="*/ 1377156 w 2754313"/>
              <a:gd name="T9" fmla="*/ 2754314 h 2754313"/>
              <a:gd name="T10" fmla="*/ -1 w 2754313"/>
              <a:gd name="T11" fmla="*/ 1377157 h 2754313"/>
              <a:gd name="T12" fmla="*/ 0 w 2754313"/>
              <a:gd name="T13" fmla="*/ 1377157 h 27543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54313" h="2754313">
                <a:moveTo>
                  <a:pt x="0" y="1377157"/>
                </a:moveTo>
                <a:cubicBezTo>
                  <a:pt x="0" y="616574"/>
                  <a:pt x="616574" y="0"/>
                  <a:pt x="1377157" y="0"/>
                </a:cubicBezTo>
                <a:lnTo>
                  <a:pt x="2754313" y="0"/>
                </a:lnTo>
                <a:lnTo>
                  <a:pt x="2754313" y="1377157"/>
                </a:lnTo>
                <a:cubicBezTo>
                  <a:pt x="2754313" y="2137740"/>
                  <a:pt x="2137739" y="2754314"/>
                  <a:pt x="1377156" y="2754314"/>
                </a:cubicBezTo>
                <a:cubicBezTo>
                  <a:pt x="616573" y="2754314"/>
                  <a:pt x="-1" y="2137740"/>
                  <a:pt x="-1" y="1377157"/>
                </a:cubicBezTo>
                <a:lnTo>
                  <a:pt x="0" y="1377157"/>
                </a:lnTo>
                <a:close/>
              </a:path>
            </a:pathLst>
          </a:custGeom>
          <a:noFill/>
          <a:ln w="12700">
            <a:solidFill>
              <a:srgbClr val="A6A6A6"/>
            </a:solidFill>
            <a:round/>
          </a:ln>
          <a:effectLst>
            <a:outerShdw dist="38100" dir="5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
          <p:cNvSpPr txBox="1">
            <a:spLocks noChangeArrowheads="1"/>
          </p:cNvSpPr>
          <p:nvPr/>
        </p:nvSpPr>
        <p:spPr bwMode="auto">
          <a:xfrm>
            <a:off x="931863" y="676275"/>
            <a:ext cx="4117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dirty="0" smtClean="0">
                <a:solidFill>
                  <a:srgbClr val="F2F2F2"/>
                </a:solidFill>
                <a:latin typeface="微软雅黑" panose="020B0503020204020204" pitchFamily="34" charset="-122"/>
                <a:ea typeface="微软雅黑" panose="020B0503020204020204" pitchFamily="34" charset="-122"/>
              </a:rPr>
              <a:t>系统需求</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36867" name="直接连接符 2"/>
          <p:cNvCxnSpPr>
            <a:cxnSpLocks noChangeShapeType="1"/>
          </p:cNvCxnSpPr>
          <p:nvPr/>
        </p:nvCxnSpPr>
        <p:spPr bwMode="auto">
          <a:xfrm>
            <a:off x="1041400" y="1322388"/>
            <a:ext cx="4008438"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6868" name="文本框 3"/>
          <p:cNvSpPr txBox="1">
            <a:spLocks noChangeArrowheads="1"/>
          </p:cNvSpPr>
          <p:nvPr/>
        </p:nvSpPr>
        <p:spPr bwMode="auto">
          <a:xfrm>
            <a:off x="957263" y="1446213"/>
            <a:ext cx="4773581"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457200" eaLnBrk="1" hangingPunct="1"/>
            <a:r>
              <a:rPr lang="zh-CN" altLang="zh-CN" sz="2000" dirty="0">
                <a:solidFill>
                  <a:srgbClr val="D9D9D9"/>
                </a:solidFill>
                <a:latin typeface="微软雅黑" panose="020B0503020204020204" pitchFamily="34" charset="-122"/>
                <a:ea typeface="微软雅黑" panose="020B0503020204020204" pitchFamily="34" charset="-122"/>
              </a:rPr>
              <a:t>系统需要通过在数据库中的所有用户中搜索最近邻居，形成最近邻居集，通过最近邻居集内用户对书籍资源的评价值，形成目标用户对该书籍的评价。以“用户</a:t>
            </a:r>
            <a:r>
              <a:rPr lang="en-US" altLang="zh-CN" sz="2000" dirty="0">
                <a:solidFill>
                  <a:srgbClr val="D9D9D9"/>
                </a:solidFill>
                <a:latin typeface="微软雅黑" panose="020B0503020204020204" pitchFamily="34" charset="-122"/>
                <a:ea typeface="微软雅黑" panose="020B0503020204020204" pitchFamily="34" charset="-122"/>
              </a:rPr>
              <a:t>-</a:t>
            </a:r>
            <a:r>
              <a:rPr lang="zh-CN" altLang="zh-CN" sz="2000" dirty="0">
                <a:solidFill>
                  <a:srgbClr val="D9D9D9"/>
                </a:solidFill>
                <a:latin typeface="微软雅黑" panose="020B0503020204020204" pitchFamily="34" charset="-122"/>
                <a:ea typeface="微软雅黑" panose="020B0503020204020204" pitchFamily="34" charset="-122"/>
              </a:rPr>
              <a:t>书籍”评分矩阵中的行（用户）为基础计算用户之间的相似性，即通过用户之间对资源的评分来产生推荐。</a:t>
            </a:r>
          </a:p>
          <a:p>
            <a:pPr indent="457200" eaLnBrk="1" hangingPunct="1"/>
            <a:r>
              <a:rPr lang="zh-CN" altLang="zh-CN" sz="2000" dirty="0">
                <a:solidFill>
                  <a:srgbClr val="D9D9D9"/>
                </a:solidFill>
                <a:latin typeface="微软雅黑" panose="020B0503020204020204" pitchFamily="34" charset="-122"/>
                <a:ea typeface="微软雅黑" panose="020B0503020204020204" pitchFamily="34" charset="-122"/>
              </a:rPr>
              <a:t>系统需要每日定时利用</a:t>
            </a:r>
            <a:r>
              <a:rPr lang="en-US" altLang="zh-CN" sz="2000" dirty="0" err="1">
                <a:solidFill>
                  <a:srgbClr val="D9D9D9"/>
                </a:solidFill>
                <a:latin typeface="微软雅黑" panose="020B0503020204020204" pitchFamily="34" charset="-122"/>
                <a:ea typeface="微软雅黑" panose="020B0503020204020204" pitchFamily="34" charset="-122"/>
              </a:rPr>
              <a:t>Sqoop</a:t>
            </a:r>
            <a:r>
              <a:rPr lang="zh-CN" altLang="zh-CN" sz="2000" dirty="0">
                <a:solidFill>
                  <a:srgbClr val="D9D9D9"/>
                </a:solidFill>
                <a:latin typeface="微软雅黑" panose="020B0503020204020204" pitchFamily="34" charset="-122"/>
                <a:ea typeface="微软雅黑" panose="020B0503020204020204" pitchFamily="34" charset="-122"/>
              </a:rPr>
              <a:t>从</a:t>
            </a:r>
            <a:r>
              <a:rPr lang="en-US" altLang="zh-CN" sz="2000" dirty="0">
                <a:solidFill>
                  <a:srgbClr val="D9D9D9"/>
                </a:solidFill>
                <a:latin typeface="微软雅黑" panose="020B0503020204020204" pitchFamily="34" charset="-122"/>
                <a:ea typeface="微软雅黑" panose="020B0503020204020204" pitchFamily="34" charset="-122"/>
              </a:rPr>
              <a:t>MySQL</a:t>
            </a:r>
            <a:r>
              <a:rPr lang="zh-CN" altLang="zh-CN" sz="2000" dirty="0">
                <a:solidFill>
                  <a:srgbClr val="D9D9D9"/>
                </a:solidFill>
                <a:latin typeface="微软雅黑" panose="020B0503020204020204" pitchFamily="34" charset="-122"/>
                <a:ea typeface="微软雅黑" panose="020B0503020204020204" pitchFamily="34" charset="-122"/>
              </a:rPr>
              <a:t>数据库中抽取数据到</a:t>
            </a:r>
            <a:r>
              <a:rPr lang="en-US" altLang="zh-CN" sz="2000" dirty="0">
                <a:solidFill>
                  <a:srgbClr val="D9D9D9"/>
                </a:solidFill>
                <a:latin typeface="微软雅黑" panose="020B0503020204020204" pitchFamily="34" charset="-122"/>
                <a:ea typeface="微软雅黑" panose="020B0503020204020204" pitchFamily="34" charset="-122"/>
              </a:rPr>
              <a:t>HDFS</a:t>
            </a:r>
            <a:r>
              <a:rPr lang="zh-CN" altLang="zh-CN" sz="2000" dirty="0">
                <a:solidFill>
                  <a:srgbClr val="D9D9D9"/>
                </a:solidFill>
                <a:latin typeface="微软雅黑" panose="020B0503020204020204" pitchFamily="34" charset="-122"/>
                <a:ea typeface="微软雅黑" panose="020B0503020204020204" pitchFamily="34" charset="-122"/>
              </a:rPr>
              <a:t>上，并启动</a:t>
            </a:r>
            <a:r>
              <a:rPr lang="en-US" altLang="zh-CN" sz="2000" dirty="0" err="1">
                <a:solidFill>
                  <a:srgbClr val="D9D9D9"/>
                </a:solidFill>
                <a:latin typeface="微软雅黑" panose="020B0503020204020204" pitchFamily="34" charset="-122"/>
                <a:ea typeface="微软雅黑" panose="020B0503020204020204" pitchFamily="34" charset="-122"/>
              </a:rPr>
              <a:t>MapReduce</a:t>
            </a:r>
            <a:r>
              <a:rPr lang="zh-CN" altLang="zh-CN" sz="2000" dirty="0">
                <a:solidFill>
                  <a:srgbClr val="D9D9D9"/>
                </a:solidFill>
                <a:latin typeface="微软雅黑" panose="020B0503020204020204" pitchFamily="34" charset="-122"/>
                <a:ea typeface="微软雅黑" panose="020B0503020204020204" pitchFamily="34" charset="-122"/>
              </a:rPr>
              <a:t>程序计算推荐结果，并定时将推荐结果保存至数据库中，即时个性化书籍推荐信息将被推送至用户下一次访问</a:t>
            </a:r>
            <a:r>
              <a:rPr lang="zh-CN" altLang="zh-CN" sz="2000" dirty="0" smtClean="0">
                <a:solidFill>
                  <a:srgbClr val="D9D9D9"/>
                </a:solidFill>
                <a:latin typeface="微软雅黑" panose="020B0503020204020204" pitchFamily="34" charset="-122"/>
                <a:ea typeface="微软雅黑" panose="020B0503020204020204" pitchFamily="34" charset="-122"/>
              </a:rPr>
              <a:t>。</a:t>
            </a:r>
            <a:endParaRPr lang="zh-CN" altLang="zh-CN" sz="2000" dirty="0">
              <a:solidFill>
                <a:srgbClr val="D9D9D9"/>
              </a:solidFill>
              <a:latin typeface="微软雅黑" panose="020B0503020204020204" pitchFamily="34" charset="-122"/>
              <a:ea typeface="微软雅黑" panose="020B0503020204020204" pitchFamily="34" charset="-122"/>
            </a:endParaRPr>
          </a:p>
        </p:txBody>
      </p:sp>
      <p:sp>
        <p:nvSpPr>
          <p:cNvPr id="36869" name="椭圆 4"/>
          <p:cNvSpPr>
            <a:spLocks noChangeArrowheads="1"/>
          </p:cNvSpPr>
          <p:nvPr/>
        </p:nvSpPr>
        <p:spPr bwMode="auto">
          <a:xfrm>
            <a:off x="4972050" y="1293813"/>
            <a:ext cx="77788" cy="76200"/>
          </a:xfrm>
          <a:prstGeom prst="ellipse">
            <a:avLst/>
          </a:prstGeom>
          <a:solidFill>
            <a:srgbClr val="15567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90" name="文本框 27"/>
          <p:cNvSpPr txBox="1">
            <a:spLocks noChangeArrowheads="1"/>
          </p:cNvSpPr>
          <p:nvPr/>
        </p:nvSpPr>
        <p:spPr bwMode="auto">
          <a:xfrm>
            <a:off x="7411224" y="5765978"/>
            <a:ext cx="24757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dirty="0">
                <a:solidFill>
                  <a:schemeClr val="bg1"/>
                </a:solidFill>
                <a:latin typeface="微软雅黑" panose="020B0503020204020204" pitchFamily="34" charset="-122"/>
                <a:ea typeface="微软雅黑" panose="020B0503020204020204" pitchFamily="34" charset="-122"/>
              </a:rPr>
              <a:t>个性化推荐系统</a:t>
            </a:r>
            <a:r>
              <a:rPr lang="zh-CN" altLang="zh-CN" dirty="0" smtClean="0">
                <a:solidFill>
                  <a:schemeClr val="bg1"/>
                </a:solidFill>
                <a:latin typeface="微软雅黑" panose="020B0503020204020204" pitchFamily="34" charset="-122"/>
                <a:ea typeface="微软雅黑" panose="020B0503020204020204" pitchFamily="34" charset="-122"/>
              </a:rPr>
              <a:t>流程图</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317402" y="754307"/>
            <a:ext cx="4663351" cy="478533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28" name="矩形 85"/>
          <p:cNvSpPr>
            <a:spLocks noChangeArrowheads="1"/>
          </p:cNvSpPr>
          <p:nvPr/>
        </p:nvSpPr>
        <p:spPr bwMode="auto">
          <a:xfrm>
            <a:off x="8158288" y="792904"/>
            <a:ext cx="32242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000" dirty="0" smtClean="0">
                <a:solidFill>
                  <a:srgbClr val="F2F2F2"/>
                </a:solidFill>
                <a:latin typeface="微软雅黑" panose="020B0503020204020204" pitchFamily="34" charset="-122"/>
                <a:ea typeface="微软雅黑" panose="020B0503020204020204" pitchFamily="34" charset="-122"/>
              </a:rPr>
              <a:t>功能需求</a:t>
            </a:r>
            <a:endParaRPr lang="zh-CN" altLang="en-US" sz="2000" dirty="0">
              <a:solidFill>
                <a:srgbClr val="F2F2F2"/>
              </a:solidFill>
              <a:latin typeface="微软雅黑" panose="020B0503020204020204" pitchFamily="34" charset="-122"/>
              <a:ea typeface="微软雅黑" panose="020B0503020204020204" pitchFamily="34" charset="-122"/>
            </a:endParaRPr>
          </a:p>
        </p:txBody>
      </p:sp>
      <p:cxnSp>
        <p:nvCxnSpPr>
          <p:cNvPr id="37929" name="直接连接符 87"/>
          <p:cNvCxnSpPr>
            <a:cxnSpLocks noChangeShapeType="1"/>
          </p:cNvCxnSpPr>
          <p:nvPr/>
        </p:nvCxnSpPr>
        <p:spPr bwMode="auto">
          <a:xfrm>
            <a:off x="8323388" y="735754"/>
            <a:ext cx="2894013" cy="0"/>
          </a:xfrm>
          <a:prstGeom prst="line">
            <a:avLst/>
          </a:prstGeom>
          <a:noFill/>
          <a:ln w="12700">
            <a:solidFill>
              <a:srgbClr val="D9D9D9">
                <a:alpha val="38823"/>
              </a:srgbClr>
            </a:solidFill>
            <a:round/>
          </a:ln>
          <a:extLst>
            <a:ext uri="{909E8E84-426E-40DD-AFC4-6F175D3DCCD1}">
              <a14:hiddenFill xmlns:a14="http://schemas.microsoft.com/office/drawing/2010/main">
                <a:noFill/>
              </a14:hiddenFill>
            </a:ext>
          </a:extLst>
        </p:spPr>
      </p:cxnSp>
      <p:cxnSp>
        <p:nvCxnSpPr>
          <p:cNvPr id="37930" name="直接连接符 88"/>
          <p:cNvCxnSpPr>
            <a:cxnSpLocks noChangeShapeType="1"/>
          </p:cNvCxnSpPr>
          <p:nvPr/>
        </p:nvCxnSpPr>
        <p:spPr bwMode="auto">
          <a:xfrm>
            <a:off x="8323388" y="1193014"/>
            <a:ext cx="2894013" cy="0"/>
          </a:xfrm>
          <a:prstGeom prst="line">
            <a:avLst/>
          </a:prstGeom>
          <a:noFill/>
          <a:ln w="12700">
            <a:solidFill>
              <a:srgbClr val="D9D9D9">
                <a:alpha val="38823"/>
              </a:srgbClr>
            </a:solidFill>
            <a:round/>
          </a:ln>
          <a:extLst>
            <a:ext uri="{909E8E84-426E-40DD-AFC4-6F175D3DCCD1}">
              <a14:hiddenFill xmlns:a14="http://schemas.microsoft.com/office/drawing/2010/main">
                <a:noFill/>
              </a14:hiddenFill>
            </a:ext>
          </a:extLst>
        </p:spPr>
      </p:cxnSp>
      <p:sp>
        <p:nvSpPr>
          <p:cNvPr id="37932" name="矩形 90"/>
          <p:cNvSpPr>
            <a:spLocks noChangeArrowheads="1"/>
          </p:cNvSpPr>
          <p:nvPr/>
        </p:nvSpPr>
        <p:spPr bwMode="auto">
          <a:xfrm>
            <a:off x="7505323" y="1355446"/>
            <a:ext cx="429134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zh-CN" dirty="0">
                <a:solidFill>
                  <a:srgbClr val="F2F2F2"/>
                </a:solidFill>
                <a:latin typeface="微软雅黑" panose="020B0503020204020204" pitchFamily="34" charset="-122"/>
                <a:ea typeface="微软雅黑" panose="020B0503020204020204" pitchFamily="34" charset="-122"/>
              </a:rPr>
              <a:t>具体功能模块描述如下：</a:t>
            </a:r>
          </a:p>
          <a:p>
            <a:r>
              <a:rPr lang="zh-CN" altLang="zh-CN" b="1" dirty="0">
                <a:solidFill>
                  <a:srgbClr val="F2F2F2"/>
                </a:solidFill>
                <a:latin typeface="微软雅黑" panose="020B0503020204020204" pitchFamily="34" charset="-122"/>
                <a:ea typeface="微软雅黑" panose="020B0503020204020204" pitchFamily="34" charset="-122"/>
              </a:rPr>
              <a:t>个性化推荐系统</a:t>
            </a:r>
            <a:r>
              <a:rPr lang="zh-CN" altLang="zh-CN" dirty="0">
                <a:solidFill>
                  <a:srgbClr val="F2F2F2"/>
                </a:solidFill>
                <a:latin typeface="微软雅黑" panose="020B0503020204020204" pitchFamily="34" charset="-122"/>
                <a:ea typeface="微软雅黑" panose="020B0503020204020204" pitchFamily="34" charset="-122"/>
              </a:rPr>
              <a:t>：划分为系统交互模块和系统计算模块。</a:t>
            </a:r>
          </a:p>
          <a:p>
            <a:r>
              <a:rPr lang="zh-CN" altLang="zh-CN" b="1" dirty="0">
                <a:solidFill>
                  <a:srgbClr val="F2F2F2"/>
                </a:solidFill>
                <a:latin typeface="微软雅黑" panose="020B0503020204020204" pitchFamily="34" charset="-122"/>
                <a:ea typeface="微软雅黑" panose="020B0503020204020204" pitchFamily="34" charset="-122"/>
              </a:rPr>
              <a:t>系统交互模块</a:t>
            </a:r>
            <a:r>
              <a:rPr lang="zh-CN" altLang="zh-CN" dirty="0">
                <a:solidFill>
                  <a:srgbClr val="F2F2F2"/>
                </a:solidFill>
                <a:latin typeface="微软雅黑" panose="020B0503020204020204" pitchFamily="34" charset="-122"/>
                <a:ea typeface="微软雅黑" panose="020B0503020204020204" pitchFamily="34" charset="-122"/>
              </a:rPr>
              <a:t>：用与用户与系统的交互功能的实现。又可划分为显示模块和用户模块。</a:t>
            </a:r>
          </a:p>
          <a:p>
            <a:r>
              <a:rPr lang="zh-CN" altLang="zh-CN" b="1" dirty="0">
                <a:solidFill>
                  <a:srgbClr val="F2F2F2"/>
                </a:solidFill>
                <a:latin typeface="微软雅黑" panose="020B0503020204020204" pitchFamily="34" charset="-122"/>
                <a:ea typeface="微软雅黑" panose="020B0503020204020204" pitchFamily="34" charset="-122"/>
              </a:rPr>
              <a:t>系统计算模块</a:t>
            </a:r>
            <a:r>
              <a:rPr lang="zh-CN" altLang="zh-CN" dirty="0">
                <a:solidFill>
                  <a:srgbClr val="F2F2F2"/>
                </a:solidFill>
                <a:latin typeface="微软雅黑" panose="020B0503020204020204" pitchFamily="34" charset="-122"/>
                <a:ea typeface="微软雅黑" panose="020B0503020204020204" pitchFamily="34" charset="-122"/>
              </a:rPr>
              <a:t>：用于系统在</a:t>
            </a:r>
            <a:r>
              <a:rPr lang="en-US" altLang="zh-CN" dirty="0" err="1">
                <a:solidFill>
                  <a:srgbClr val="F2F2F2"/>
                </a:solidFill>
                <a:latin typeface="微软雅黑" panose="020B0503020204020204" pitchFamily="34" charset="-122"/>
                <a:ea typeface="微软雅黑" panose="020B0503020204020204" pitchFamily="34" charset="-122"/>
              </a:rPr>
              <a:t>Hadoop</a:t>
            </a:r>
            <a:r>
              <a:rPr lang="zh-CN" altLang="zh-CN" dirty="0">
                <a:solidFill>
                  <a:srgbClr val="F2F2F2"/>
                </a:solidFill>
                <a:latin typeface="微软雅黑" panose="020B0503020204020204" pitchFamily="34" charset="-122"/>
                <a:ea typeface="微软雅黑" panose="020B0503020204020204" pitchFamily="34" charset="-122"/>
              </a:rPr>
              <a:t>分布式集群上计算推荐结果。可以划分为个性化书籍推荐计算模块、个性化好友推荐计算模块和榜单排行计算模块。</a:t>
            </a:r>
          </a:p>
          <a:p>
            <a:r>
              <a:rPr lang="zh-CN" altLang="zh-CN" b="1" dirty="0">
                <a:solidFill>
                  <a:srgbClr val="F2F2F2"/>
                </a:solidFill>
                <a:latin typeface="微软雅黑" panose="020B0503020204020204" pitchFamily="34" charset="-122"/>
                <a:ea typeface="微软雅黑" panose="020B0503020204020204" pitchFamily="34" charset="-122"/>
              </a:rPr>
              <a:t>显示模块</a:t>
            </a:r>
            <a:r>
              <a:rPr lang="zh-CN" altLang="zh-CN" dirty="0">
                <a:solidFill>
                  <a:srgbClr val="F2F2F2"/>
                </a:solidFill>
                <a:latin typeface="微软雅黑" panose="020B0503020204020204" pitchFamily="34" charset="-122"/>
                <a:ea typeface="微软雅黑" panose="020B0503020204020204" pitchFamily="34" charset="-122"/>
              </a:rPr>
              <a:t>：用于向用户展示书籍和作家信息。包括热门推荐、新书推荐、个性化推荐、榜单排行、签约作家、热门作家和书籍详情等。</a:t>
            </a:r>
          </a:p>
          <a:p>
            <a:r>
              <a:rPr lang="zh-CN" altLang="zh-CN" b="1" dirty="0">
                <a:solidFill>
                  <a:srgbClr val="F2F2F2"/>
                </a:solidFill>
                <a:latin typeface="微软雅黑" panose="020B0503020204020204" pitchFamily="34" charset="-122"/>
                <a:ea typeface="微软雅黑" panose="020B0503020204020204" pitchFamily="34" charset="-122"/>
              </a:rPr>
              <a:t>用户模块</a:t>
            </a:r>
            <a:r>
              <a:rPr lang="zh-CN" altLang="zh-CN" dirty="0">
                <a:solidFill>
                  <a:srgbClr val="F2F2F2"/>
                </a:solidFill>
                <a:latin typeface="微软雅黑" panose="020B0503020204020204" pitchFamily="34" charset="-122"/>
                <a:ea typeface="微软雅黑" panose="020B0503020204020204" pitchFamily="34" charset="-122"/>
              </a:rPr>
              <a:t>：用于用户行为动作的操作。包括注册、登录、信息管理、收藏书籍、关注好友等</a:t>
            </a:r>
            <a:r>
              <a:rPr lang="zh-CN" altLang="zh-CN" dirty="0" smtClean="0">
                <a:solidFill>
                  <a:srgbClr val="F2F2F2"/>
                </a:solidFill>
                <a:latin typeface="微软雅黑" panose="020B0503020204020204" pitchFamily="34" charset="-122"/>
                <a:ea typeface="微软雅黑" panose="020B0503020204020204" pitchFamily="34" charset="-122"/>
              </a:rPr>
              <a:t>。</a:t>
            </a:r>
            <a:endParaRPr lang="en-US" altLang="zh-CN" dirty="0">
              <a:solidFill>
                <a:srgbClr val="F2F2F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66146" y="371193"/>
            <a:ext cx="6255261" cy="5714139"/>
          </a:xfrm>
          <a:prstGeom prst="rect">
            <a:avLst/>
          </a:prstGeom>
        </p:spPr>
      </p:pic>
      <p:sp>
        <p:nvSpPr>
          <p:cNvPr id="67" name="文本框 27"/>
          <p:cNvSpPr txBox="1">
            <a:spLocks noChangeArrowheads="1"/>
          </p:cNvSpPr>
          <p:nvPr/>
        </p:nvSpPr>
        <p:spPr bwMode="auto">
          <a:xfrm>
            <a:off x="2312988" y="6156760"/>
            <a:ext cx="3561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dirty="0" smtClean="0">
                <a:solidFill>
                  <a:schemeClr val="bg1"/>
                </a:solidFill>
                <a:latin typeface="微软雅黑" panose="020B0503020204020204" pitchFamily="34" charset="-122"/>
                <a:ea typeface="微软雅黑" panose="020B0503020204020204" pitchFamily="34" charset="-122"/>
              </a:rPr>
              <a:t>个性化</a:t>
            </a:r>
            <a:r>
              <a:rPr lang="zh-CN" altLang="zh-CN" dirty="0">
                <a:solidFill>
                  <a:schemeClr val="bg1"/>
                </a:solidFill>
                <a:latin typeface="微软雅黑" panose="020B0503020204020204" pitchFamily="34" charset="-122"/>
                <a:ea typeface="微软雅黑" panose="020B0503020204020204" pitchFamily="34" charset="-122"/>
              </a:rPr>
              <a:t>书籍推荐系统功能模块图</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1797</Words>
  <Application>Microsoft Office PowerPoint</Application>
  <PresentationFormat>宽屏</PresentationFormat>
  <Paragraphs>76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冬青黑体简体中文 W3</vt: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Robbin</cp:lastModifiedBy>
  <cp:revision>67</cp:revision>
  <dcterms:created xsi:type="dcterms:W3CDTF">2015-04-21T03:02:00Z</dcterms:created>
  <dcterms:modified xsi:type="dcterms:W3CDTF">2017-06-12T15:50:52Z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