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49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F529-D6DA-45DC-B49D-71D34BDE494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B7F0-5817-481F-9794-D511DEC9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2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F529-D6DA-45DC-B49D-71D34BDE494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B7F0-5817-481F-9794-D511DEC9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8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F529-D6DA-45DC-B49D-71D34BDE494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B7F0-5817-481F-9794-D511DEC9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5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F529-D6DA-45DC-B49D-71D34BDE494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B7F0-5817-481F-9794-D511DEC9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7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F529-D6DA-45DC-B49D-71D34BDE494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B7F0-5817-481F-9794-D511DEC9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6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F529-D6DA-45DC-B49D-71D34BDE494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B7F0-5817-481F-9794-D511DEC9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8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F529-D6DA-45DC-B49D-71D34BDE494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B7F0-5817-481F-9794-D511DEC9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4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F529-D6DA-45DC-B49D-71D34BDE494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B7F0-5817-481F-9794-D511DEC9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1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F529-D6DA-45DC-B49D-71D34BDE494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B7F0-5817-481F-9794-D511DEC9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4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F529-D6DA-45DC-B49D-71D34BDE494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B7F0-5817-481F-9794-D511DEC9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3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F529-D6DA-45DC-B49D-71D34BDE494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B7F0-5817-481F-9794-D511DEC9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5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1F529-D6DA-45DC-B49D-71D34BDE494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EB7F0-5817-481F-9794-D511DEC9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5104A6-2349-4E06-A698-F712030C3FB6}"/>
              </a:ext>
            </a:extLst>
          </p:cNvPr>
          <p:cNvSpPr txBox="1"/>
          <p:nvPr/>
        </p:nvSpPr>
        <p:spPr>
          <a:xfrm>
            <a:off x="95515" y="887880"/>
            <a:ext cx="144920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Wildtype:</a:t>
            </a:r>
          </a:p>
          <a:p>
            <a:r>
              <a:rPr lang="en-US" dirty="0"/>
              <a:t>SRX1638996</a:t>
            </a:r>
          </a:p>
          <a:p>
            <a:r>
              <a:rPr lang="en-US" dirty="0"/>
              <a:t>SRX1638997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46CA5-7623-467A-901F-3F7ACBDE6F9E}"/>
              </a:ext>
            </a:extLst>
          </p:cNvPr>
          <p:cNvSpPr txBox="1"/>
          <p:nvPr/>
        </p:nvSpPr>
        <p:spPr>
          <a:xfrm>
            <a:off x="95515" y="1946654"/>
            <a:ext cx="144920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fur mutant:</a:t>
            </a:r>
          </a:p>
          <a:p>
            <a:r>
              <a:rPr lang="en-US" dirty="0"/>
              <a:t>SRX1638999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3F94A12-C1C7-48CD-A531-C784DD795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145944"/>
              </p:ext>
            </p:extLst>
          </p:nvPr>
        </p:nvGraphicFramePr>
        <p:xfrm>
          <a:off x="2028067" y="654596"/>
          <a:ext cx="322114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285">
                  <a:extLst>
                    <a:ext uri="{9D8B030D-6E8A-4147-A177-3AD203B41FA5}">
                      <a16:colId xmlns:a16="http://schemas.microsoft.com/office/drawing/2014/main" val="1395005155"/>
                    </a:ext>
                  </a:extLst>
                </a:gridCol>
                <a:gridCol w="805285">
                  <a:extLst>
                    <a:ext uri="{9D8B030D-6E8A-4147-A177-3AD203B41FA5}">
                      <a16:colId xmlns:a16="http://schemas.microsoft.com/office/drawing/2014/main" val="774418766"/>
                    </a:ext>
                  </a:extLst>
                </a:gridCol>
                <a:gridCol w="805285">
                  <a:extLst>
                    <a:ext uri="{9D8B030D-6E8A-4147-A177-3AD203B41FA5}">
                      <a16:colId xmlns:a16="http://schemas.microsoft.com/office/drawing/2014/main" val="3752004630"/>
                    </a:ext>
                  </a:extLst>
                </a:gridCol>
                <a:gridCol w="805285">
                  <a:extLst>
                    <a:ext uri="{9D8B030D-6E8A-4147-A177-3AD203B41FA5}">
                      <a16:colId xmlns:a16="http://schemas.microsoft.com/office/drawing/2014/main" val="2967971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SRX1638996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SRX1638997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SRX1638999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28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263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09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49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03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7726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9A5CBF2-7A9C-485E-830B-D1386BF7D828}"/>
              </a:ext>
            </a:extLst>
          </p:cNvPr>
          <p:cNvSpPr txBox="1"/>
          <p:nvPr/>
        </p:nvSpPr>
        <p:spPr>
          <a:xfrm>
            <a:off x="0" y="3978365"/>
            <a:ext cx="2388026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Genes regulated by fur: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dirty="0"/>
              <a:t>Flagellar genes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dirty="0"/>
              <a:t>SPI1 genes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dirty="0"/>
              <a:t>SPI2 genes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ECF3A8-61D8-4957-8BA6-7EF646721254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544717" y="1349546"/>
            <a:ext cx="483350" cy="4175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53B28A-2CC6-4560-9A7E-84DE71E59C9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544717" y="1767117"/>
            <a:ext cx="483350" cy="5027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C62AD8-B2A8-42D3-98C4-5336A12D2B36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249207" y="1767116"/>
            <a:ext cx="1805714" cy="21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082DEE53-A6C2-4B37-A4DE-72089D86F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959188"/>
              </p:ext>
            </p:extLst>
          </p:nvPr>
        </p:nvGraphicFramePr>
        <p:xfrm>
          <a:off x="7054921" y="654595"/>
          <a:ext cx="1610570" cy="22292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285">
                  <a:extLst>
                    <a:ext uri="{9D8B030D-6E8A-4147-A177-3AD203B41FA5}">
                      <a16:colId xmlns:a16="http://schemas.microsoft.com/office/drawing/2014/main" val="1395005155"/>
                    </a:ext>
                  </a:extLst>
                </a:gridCol>
                <a:gridCol w="805285">
                  <a:extLst>
                    <a:ext uri="{9D8B030D-6E8A-4147-A177-3AD203B41FA5}">
                      <a16:colId xmlns:a16="http://schemas.microsoft.com/office/drawing/2014/main" val="774418766"/>
                    </a:ext>
                  </a:extLst>
                </a:gridCol>
              </a:tblGrid>
              <a:tr h="371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Wildtype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dirty="0"/>
                        <a:t>Δ</a:t>
                      </a:r>
                      <a:r>
                        <a:rPr lang="en-US" sz="1400" dirty="0"/>
                        <a:t>fur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285006"/>
                  </a:ext>
                </a:extLst>
              </a:tr>
              <a:tr h="371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263696"/>
                  </a:ext>
                </a:extLst>
              </a:tr>
              <a:tr h="371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092859"/>
                  </a:ext>
                </a:extLst>
              </a:tr>
              <a:tr h="371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492495"/>
                  </a:ext>
                </a:extLst>
              </a:tr>
              <a:tr h="371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039691"/>
                  </a:ext>
                </a:extLst>
              </a:tr>
              <a:tr h="371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77260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F1D10AD-6383-4AA7-BFB3-B3DFBEC0664E}"/>
              </a:ext>
            </a:extLst>
          </p:cNvPr>
          <p:cNvSpPr txBox="1"/>
          <p:nvPr/>
        </p:nvSpPr>
        <p:spPr>
          <a:xfrm>
            <a:off x="5257683" y="1862771"/>
            <a:ext cx="1786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average for selected conditions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323170-04D1-4F21-8636-00D6885A1DEF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 flipV="1">
            <a:off x="8665491" y="1757992"/>
            <a:ext cx="1480358" cy="112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D08707-53C5-4270-9A54-BAD5140FEC56}"/>
              </a:ext>
            </a:extLst>
          </p:cNvPr>
          <p:cNvSpPr txBox="1"/>
          <p:nvPr/>
        </p:nvSpPr>
        <p:spPr>
          <a:xfrm>
            <a:off x="8676132" y="1811210"/>
            <a:ext cx="1480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absolute log of the fold change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DACC07C6-CDD2-4063-8FD5-CBB5F70EA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381236"/>
              </p:ext>
            </p:extLst>
          </p:nvPr>
        </p:nvGraphicFramePr>
        <p:xfrm>
          <a:off x="10145849" y="643351"/>
          <a:ext cx="1946567" cy="22292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6567">
                  <a:extLst>
                    <a:ext uri="{9D8B030D-6E8A-4147-A177-3AD203B41FA5}">
                      <a16:colId xmlns:a16="http://schemas.microsoft.com/office/drawing/2014/main" val="1395005155"/>
                    </a:ext>
                  </a:extLst>
                </a:gridCol>
              </a:tblGrid>
              <a:tr h="37154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abs(log (</a:t>
                      </a:r>
                      <a:r>
                        <a:rPr lang="el-GR" sz="1400" dirty="0"/>
                        <a:t>Δ</a:t>
                      </a:r>
                      <a:r>
                        <a:rPr lang="en-US" sz="1400" dirty="0"/>
                        <a:t>fur/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Wildtype))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285006"/>
                  </a:ext>
                </a:extLst>
              </a:tr>
              <a:tr h="371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263696"/>
                  </a:ext>
                </a:extLst>
              </a:tr>
              <a:tr h="371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092859"/>
                  </a:ext>
                </a:extLst>
              </a:tr>
              <a:tr h="371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492495"/>
                  </a:ext>
                </a:extLst>
              </a:tr>
              <a:tr h="371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039691"/>
                  </a:ext>
                </a:extLst>
              </a:tr>
              <a:tr h="371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772601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5058D3CD-FD6D-4B42-BBF3-D8AE6AF16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361480"/>
              </p:ext>
            </p:extLst>
          </p:nvPr>
        </p:nvGraphicFramePr>
        <p:xfrm>
          <a:off x="13506147" y="641895"/>
          <a:ext cx="1098853" cy="22292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8853">
                  <a:extLst>
                    <a:ext uri="{9D8B030D-6E8A-4147-A177-3AD203B41FA5}">
                      <a16:colId xmlns:a16="http://schemas.microsoft.com/office/drawing/2014/main" val="1395005155"/>
                    </a:ext>
                  </a:extLst>
                </a:gridCol>
              </a:tblGrid>
              <a:tr h="37154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Rank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285006"/>
                  </a:ext>
                </a:extLst>
              </a:tr>
              <a:tr h="371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263696"/>
                  </a:ext>
                </a:extLst>
              </a:tr>
              <a:tr h="371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092859"/>
                  </a:ext>
                </a:extLst>
              </a:tr>
              <a:tr h="371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492495"/>
                  </a:ext>
                </a:extLst>
              </a:tr>
              <a:tr h="371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039691"/>
                  </a:ext>
                </a:extLst>
              </a:tr>
              <a:tr h="371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772601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2B3E95-0348-4749-BD12-68D298503A03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12092416" y="1756536"/>
            <a:ext cx="1413731" cy="14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02E2303-714B-4007-A5B6-EBD8F0292E95}"/>
              </a:ext>
            </a:extLst>
          </p:cNvPr>
          <p:cNvSpPr txBox="1"/>
          <p:nvPr/>
        </p:nvSpPr>
        <p:spPr>
          <a:xfrm>
            <a:off x="12037039" y="1811210"/>
            <a:ext cx="1480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corresponded rank</a:t>
            </a:r>
          </a:p>
        </p:txBody>
      </p:sp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0EC838A8-48F9-451A-8BB6-60AB89DF9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548415"/>
              </p:ext>
            </p:extLst>
          </p:nvPr>
        </p:nvGraphicFramePr>
        <p:xfrm>
          <a:off x="2695510" y="3463888"/>
          <a:ext cx="1098853" cy="22292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8853">
                  <a:extLst>
                    <a:ext uri="{9D8B030D-6E8A-4147-A177-3AD203B41FA5}">
                      <a16:colId xmlns:a16="http://schemas.microsoft.com/office/drawing/2014/main" val="1395005155"/>
                    </a:ext>
                  </a:extLst>
                </a:gridCol>
              </a:tblGrid>
              <a:tr h="37154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Rank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285006"/>
                  </a:ext>
                </a:extLst>
              </a:tr>
              <a:tr h="371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263696"/>
                  </a:ext>
                </a:extLst>
              </a:tr>
              <a:tr h="371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092859"/>
                  </a:ext>
                </a:extLst>
              </a:tr>
              <a:tr h="371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492495"/>
                  </a:ext>
                </a:extLst>
              </a:tr>
              <a:tr h="371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039691"/>
                  </a:ext>
                </a:extLst>
              </a:tr>
              <a:tr h="371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772601"/>
                  </a:ext>
                </a:extLst>
              </a:tr>
            </a:tbl>
          </a:graphicData>
        </a:graphic>
      </p:graphicFrame>
      <p:graphicFrame>
        <p:nvGraphicFramePr>
          <p:cNvPr id="42" name="Table 4">
            <a:extLst>
              <a:ext uri="{FF2B5EF4-FFF2-40B4-BE49-F238E27FC236}">
                <a16:creationId xmlns:a16="http://schemas.microsoft.com/office/drawing/2014/main" id="{7381989F-D1DD-4DD8-BF28-C6D880322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532953"/>
              </p:ext>
            </p:extLst>
          </p:nvPr>
        </p:nvGraphicFramePr>
        <p:xfrm>
          <a:off x="5484278" y="3831194"/>
          <a:ext cx="1098853" cy="1486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8853">
                  <a:extLst>
                    <a:ext uri="{9D8B030D-6E8A-4147-A177-3AD203B41FA5}">
                      <a16:colId xmlns:a16="http://schemas.microsoft.com/office/drawing/2014/main" val="1395005155"/>
                    </a:ext>
                  </a:extLst>
                </a:gridCol>
              </a:tblGrid>
              <a:tr h="37154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Rank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285006"/>
                  </a:ext>
                </a:extLst>
              </a:tr>
              <a:tr h="371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092859"/>
                  </a:ext>
                </a:extLst>
              </a:tr>
              <a:tr h="371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492495"/>
                  </a:ext>
                </a:extLst>
              </a:tr>
              <a:tr h="371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03969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4F3D7B9-1D43-49C5-924C-FE31E50C81B4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3794363" y="4574288"/>
            <a:ext cx="1689915" cy="42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9D4DF7A-28B5-4B22-B2DA-2613C03C7BF8}"/>
              </a:ext>
            </a:extLst>
          </p:cNvPr>
          <p:cNvSpPr txBox="1"/>
          <p:nvPr/>
        </p:nvSpPr>
        <p:spPr>
          <a:xfrm>
            <a:off x="3794363" y="4674184"/>
            <a:ext cx="1786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 the rank of the specified genes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4717F0-D770-4EE0-92BE-B4E88594FDD3}"/>
              </a:ext>
            </a:extLst>
          </p:cNvPr>
          <p:cNvCxnSpPr>
            <a:cxnSpLocks/>
            <a:stCxn id="42" idx="3"/>
            <a:endCxn id="62" idx="1"/>
          </p:cNvCxnSpPr>
          <p:nvPr/>
        </p:nvCxnSpPr>
        <p:spPr>
          <a:xfrm>
            <a:off x="6583131" y="4574288"/>
            <a:ext cx="39975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close up of a map&#10;&#10;Description automatically generated">
            <a:extLst>
              <a:ext uri="{FF2B5EF4-FFF2-40B4-BE49-F238E27FC236}">
                <a16:creationId xmlns:a16="http://schemas.microsoft.com/office/drawing/2014/main" id="{021903DC-5CFD-48DA-932F-D74A9870E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723" y="3146181"/>
            <a:ext cx="4024277" cy="285621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C055093-0A9F-4156-90E2-D7031F9BA499}"/>
              </a:ext>
            </a:extLst>
          </p:cNvPr>
          <p:cNvSpPr txBox="1"/>
          <p:nvPr/>
        </p:nvSpPr>
        <p:spPr>
          <a:xfrm>
            <a:off x="6852793" y="4671051"/>
            <a:ext cx="34942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the cumulative density function (</a:t>
            </a:r>
            <a:r>
              <a:rPr lang="en-US" dirty="0" err="1"/>
              <a:t>cdf</a:t>
            </a:r>
            <a:r>
              <a:rPr lang="en-US" dirty="0"/>
              <a:t>) of selected rank.</a:t>
            </a:r>
          </a:p>
          <a:p>
            <a:r>
              <a:rPr lang="en-US" dirty="0"/>
              <a:t>Adding noise with different noise ratio to compendium can generate different </a:t>
            </a:r>
            <a:r>
              <a:rPr lang="en-US" dirty="0" err="1"/>
              <a:t>cdf</a:t>
            </a:r>
            <a:r>
              <a:rPr lang="en-US" dirty="0"/>
              <a:t>.</a:t>
            </a:r>
          </a:p>
          <a:p>
            <a:r>
              <a:rPr lang="en-US" dirty="0"/>
              <a:t>The diagonal line is the baseline – the </a:t>
            </a:r>
            <a:r>
              <a:rPr lang="en-US" dirty="0" err="1"/>
              <a:t>cdf</a:t>
            </a:r>
            <a:r>
              <a:rPr lang="en-US" dirty="0"/>
              <a:t> of uniform distribution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32C218-5C55-432C-B1A6-552D0BB4D4AA}"/>
              </a:ext>
            </a:extLst>
          </p:cNvPr>
          <p:cNvCxnSpPr>
            <a:cxnSpLocks/>
            <a:stCxn id="8" idx="3"/>
            <a:endCxn id="41" idx="1"/>
          </p:cNvCxnSpPr>
          <p:nvPr/>
        </p:nvCxnSpPr>
        <p:spPr>
          <a:xfrm flipV="1">
            <a:off x="2388026" y="4578529"/>
            <a:ext cx="30748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21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141</Words>
  <Application>Microsoft Office PowerPoint</Application>
  <PresentationFormat>Custom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Bigghost</dc:creator>
  <cp:lastModifiedBy>Bigghost</cp:lastModifiedBy>
  <cp:revision>4</cp:revision>
  <dcterms:created xsi:type="dcterms:W3CDTF">2020-01-06T09:33:18Z</dcterms:created>
  <dcterms:modified xsi:type="dcterms:W3CDTF">2020-01-06T10:02:35Z</dcterms:modified>
</cp:coreProperties>
</file>