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18000663"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47" autoAdjust="0"/>
    <p:restoredTop sz="94660"/>
  </p:normalViewPr>
  <p:slideViewPr>
    <p:cSldViewPr snapToGrid="0">
      <p:cViewPr varScale="1">
        <p:scale>
          <a:sx n="55" d="100"/>
          <a:sy n="55" d="100"/>
        </p:scale>
        <p:origin x="108"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50083" y="1122363"/>
            <a:ext cx="13500497"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2250083" y="3602038"/>
            <a:ext cx="13500497"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5011B4-3412-4997-9E84-9B82E6DAA385}" type="datetimeFigureOut">
              <a:rPr lang="en-US" smtClean="0"/>
              <a:t>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0AE6B0-F068-45E4-9AEF-9CA700F3AEBF}" type="slidenum">
              <a:rPr lang="en-US" smtClean="0"/>
              <a:t>‹#›</a:t>
            </a:fld>
            <a:endParaRPr lang="en-US"/>
          </a:p>
        </p:txBody>
      </p:sp>
    </p:spTree>
    <p:extLst>
      <p:ext uri="{BB962C8B-B14F-4D97-AF65-F5344CB8AC3E}">
        <p14:creationId xmlns:p14="http://schemas.microsoft.com/office/powerpoint/2010/main" val="1912326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5011B4-3412-4997-9E84-9B82E6DAA385}" type="datetimeFigureOut">
              <a:rPr lang="en-US" smtClean="0"/>
              <a:t>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0AE6B0-F068-45E4-9AEF-9CA700F3AEBF}" type="slidenum">
              <a:rPr lang="en-US" smtClean="0"/>
              <a:t>‹#›</a:t>
            </a:fld>
            <a:endParaRPr lang="en-US"/>
          </a:p>
        </p:txBody>
      </p:sp>
    </p:spTree>
    <p:extLst>
      <p:ext uri="{BB962C8B-B14F-4D97-AF65-F5344CB8AC3E}">
        <p14:creationId xmlns:p14="http://schemas.microsoft.com/office/powerpoint/2010/main" val="2481647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881724" y="365125"/>
            <a:ext cx="3881393"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37545" y="365125"/>
            <a:ext cx="11419171"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5011B4-3412-4997-9E84-9B82E6DAA385}" type="datetimeFigureOut">
              <a:rPr lang="en-US" smtClean="0"/>
              <a:t>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0AE6B0-F068-45E4-9AEF-9CA700F3AEBF}" type="slidenum">
              <a:rPr lang="en-US" smtClean="0"/>
              <a:t>‹#›</a:t>
            </a:fld>
            <a:endParaRPr lang="en-US"/>
          </a:p>
        </p:txBody>
      </p:sp>
    </p:spTree>
    <p:extLst>
      <p:ext uri="{BB962C8B-B14F-4D97-AF65-F5344CB8AC3E}">
        <p14:creationId xmlns:p14="http://schemas.microsoft.com/office/powerpoint/2010/main" val="2795523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5011B4-3412-4997-9E84-9B82E6DAA385}" type="datetimeFigureOut">
              <a:rPr lang="en-US" smtClean="0"/>
              <a:t>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0AE6B0-F068-45E4-9AEF-9CA700F3AEBF}" type="slidenum">
              <a:rPr lang="en-US" smtClean="0"/>
              <a:t>‹#›</a:t>
            </a:fld>
            <a:endParaRPr lang="en-US"/>
          </a:p>
        </p:txBody>
      </p:sp>
    </p:spTree>
    <p:extLst>
      <p:ext uri="{BB962C8B-B14F-4D97-AF65-F5344CB8AC3E}">
        <p14:creationId xmlns:p14="http://schemas.microsoft.com/office/powerpoint/2010/main" val="320679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8170" y="1709739"/>
            <a:ext cx="15525572"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1228170" y="4589464"/>
            <a:ext cx="15525572"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11B4-3412-4997-9E84-9B82E6DAA385}" type="datetimeFigureOut">
              <a:rPr lang="en-US" smtClean="0"/>
              <a:t>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0AE6B0-F068-45E4-9AEF-9CA700F3AEBF}" type="slidenum">
              <a:rPr lang="en-US" smtClean="0"/>
              <a:t>‹#›</a:t>
            </a:fld>
            <a:endParaRPr lang="en-US"/>
          </a:p>
        </p:txBody>
      </p:sp>
    </p:spTree>
    <p:extLst>
      <p:ext uri="{BB962C8B-B14F-4D97-AF65-F5344CB8AC3E}">
        <p14:creationId xmlns:p14="http://schemas.microsoft.com/office/powerpoint/2010/main" val="2410907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37545" y="1825625"/>
            <a:ext cx="7650282"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112836" y="1825625"/>
            <a:ext cx="7650282"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5011B4-3412-4997-9E84-9B82E6DAA385}" type="datetimeFigureOut">
              <a:rPr lang="en-US" smtClean="0"/>
              <a:t>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0AE6B0-F068-45E4-9AEF-9CA700F3AEBF}" type="slidenum">
              <a:rPr lang="en-US" smtClean="0"/>
              <a:t>‹#›</a:t>
            </a:fld>
            <a:endParaRPr lang="en-US"/>
          </a:p>
        </p:txBody>
      </p:sp>
    </p:spTree>
    <p:extLst>
      <p:ext uri="{BB962C8B-B14F-4D97-AF65-F5344CB8AC3E}">
        <p14:creationId xmlns:p14="http://schemas.microsoft.com/office/powerpoint/2010/main" val="2995622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39890" y="365126"/>
            <a:ext cx="15525572"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39891" y="1681163"/>
            <a:ext cx="761512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39891" y="2505075"/>
            <a:ext cx="7615123"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112836" y="1681163"/>
            <a:ext cx="765262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9112836" y="2505075"/>
            <a:ext cx="765262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5011B4-3412-4997-9E84-9B82E6DAA385}" type="datetimeFigureOut">
              <a:rPr lang="en-US" smtClean="0"/>
              <a:t>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0AE6B0-F068-45E4-9AEF-9CA700F3AEBF}" type="slidenum">
              <a:rPr lang="en-US" smtClean="0"/>
              <a:t>‹#›</a:t>
            </a:fld>
            <a:endParaRPr lang="en-US"/>
          </a:p>
        </p:txBody>
      </p:sp>
    </p:spTree>
    <p:extLst>
      <p:ext uri="{BB962C8B-B14F-4D97-AF65-F5344CB8AC3E}">
        <p14:creationId xmlns:p14="http://schemas.microsoft.com/office/powerpoint/2010/main" val="331183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5011B4-3412-4997-9E84-9B82E6DAA385}" type="datetimeFigureOut">
              <a:rPr lang="en-US" smtClean="0"/>
              <a:t>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0AE6B0-F068-45E4-9AEF-9CA700F3AEBF}" type="slidenum">
              <a:rPr lang="en-US" smtClean="0"/>
              <a:t>‹#›</a:t>
            </a:fld>
            <a:endParaRPr lang="en-US"/>
          </a:p>
        </p:txBody>
      </p:sp>
    </p:spTree>
    <p:extLst>
      <p:ext uri="{BB962C8B-B14F-4D97-AF65-F5344CB8AC3E}">
        <p14:creationId xmlns:p14="http://schemas.microsoft.com/office/powerpoint/2010/main" val="881673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5011B4-3412-4997-9E84-9B82E6DAA385}" type="datetimeFigureOut">
              <a:rPr lang="en-US" smtClean="0"/>
              <a:t>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0AE6B0-F068-45E4-9AEF-9CA700F3AEBF}" type="slidenum">
              <a:rPr lang="en-US" smtClean="0"/>
              <a:t>‹#›</a:t>
            </a:fld>
            <a:endParaRPr lang="en-US"/>
          </a:p>
        </p:txBody>
      </p:sp>
    </p:spTree>
    <p:extLst>
      <p:ext uri="{BB962C8B-B14F-4D97-AF65-F5344CB8AC3E}">
        <p14:creationId xmlns:p14="http://schemas.microsoft.com/office/powerpoint/2010/main" val="1103713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39891" y="457200"/>
            <a:ext cx="5805682"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7652626" y="987426"/>
            <a:ext cx="9112836"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39891" y="2057400"/>
            <a:ext cx="5805682"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5011B4-3412-4997-9E84-9B82E6DAA385}" type="datetimeFigureOut">
              <a:rPr lang="en-US" smtClean="0"/>
              <a:t>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0AE6B0-F068-45E4-9AEF-9CA700F3AEBF}" type="slidenum">
              <a:rPr lang="en-US" smtClean="0"/>
              <a:t>‹#›</a:t>
            </a:fld>
            <a:endParaRPr lang="en-US"/>
          </a:p>
        </p:txBody>
      </p:sp>
    </p:spTree>
    <p:extLst>
      <p:ext uri="{BB962C8B-B14F-4D97-AF65-F5344CB8AC3E}">
        <p14:creationId xmlns:p14="http://schemas.microsoft.com/office/powerpoint/2010/main" val="2913818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39891" y="457200"/>
            <a:ext cx="5805682"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652626" y="987426"/>
            <a:ext cx="9112836"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239891" y="2057400"/>
            <a:ext cx="5805682"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5011B4-3412-4997-9E84-9B82E6DAA385}" type="datetimeFigureOut">
              <a:rPr lang="en-US" smtClean="0"/>
              <a:t>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0AE6B0-F068-45E4-9AEF-9CA700F3AEBF}" type="slidenum">
              <a:rPr lang="en-US" smtClean="0"/>
              <a:t>‹#›</a:t>
            </a:fld>
            <a:endParaRPr lang="en-US"/>
          </a:p>
        </p:txBody>
      </p:sp>
    </p:spTree>
    <p:extLst>
      <p:ext uri="{BB962C8B-B14F-4D97-AF65-F5344CB8AC3E}">
        <p14:creationId xmlns:p14="http://schemas.microsoft.com/office/powerpoint/2010/main" val="2057078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37546" y="365126"/>
            <a:ext cx="1552557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37546" y="1825625"/>
            <a:ext cx="15525572"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37546" y="6356351"/>
            <a:ext cx="4050149"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5011B4-3412-4997-9E84-9B82E6DAA385}" type="datetimeFigureOut">
              <a:rPr lang="en-US" smtClean="0"/>
              <a:t>1/5/2020</a:t>
            </a:fld>
            <a:endParaRPr lang="en-US"/>
          </a:p>
        </p:txBody>
      </p:sp>
      <p:sp>
        <p:nvSpPr>
          <p:cNvPr id="5" name="Footer Placeholder 4"/>
          <p:cNvSpPr>
            <a:spLocks noGrp="1"/>
          </p:cNvSpPr>
          <p:nvPr>
            <p:ph type="ftr" sz="quarter" idx="3"/>
          </p:nvPr>
        </p:nvSpPr>
        <p:spPr>
          <a:xfrm>
            <a:off x="5962720" y="6356351"/>
            <a:ext cx="607522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2712968" y="6356351"/>
            <a:ext cx="4050149"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0AE6B0-F068-45E4-9AEF-9CA700F3AEBF}" type="slidenum">
              <a:rPr lang="en-US" smtClean="0"/>
              <a:t>‹#›</a:t>
            </a:fld>
            <a:endParaRPr lang="en-US"/>
          </a:p>
        </p:txBody>
      </p:sp>
    </p:spTree>
    <p:extLst>
      <p:ext uri="{BB962C8B-B14F-4D97-AF65-F5344CB8AC3E}">
        <p14:creationId xmlns:p14="http://schemas.microsoft.com/office/powerpoint/2010/main" val="32371919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5">
            <a:extLst>
              <a:ext uri="{FF2B5EF4-FFF2-40B4-BE49-F238E27FC236}">
                <a16:creationId xmlns:a16="http://schemas.microsoft.com/office/drawing/2014/main" id="{315F64F0-FE45-4E93-BAC8-1C60CD4E681D}"/>
              </a:ext>
            </a:extLst>
          </p:cNvPr>
          <p:cNvGraphicFramePr>
            <a:graphicFrameLocks noGrp="1"/>
          </p:cNvGraphicFramePr>
          <p:nvPr>
            <p:extLst>
              <p:ext uri="{D42A27DB-BD31-4B8C-83A1-F6EECF244321}">
                <p14:modId xmlns:p14="http://schemas.microsoft.com/office/powerpoint/2010/main" val="1036626891"/>
              </p:ext>
            </p:extLst>
          </p:nvPr>
        </p:nvGraphicFramePr>
        <p:xfrm>
          <a:off x="1449496" y="761223"/>
          <a:ext cx="2497015" cy="2595880"/>
        </p:xfrm>
        <a:graphic>
          <a:graphicData uri="http://schemas.openxmlformats.org/drawingml/2006/table">
            <a:tbl>
              <a:tblPr firstRow="1" bandRow="1">
                <a:tableStyleId>{5940675A-B579-460E-94D1-54222C63F5DA}</a:tableStyleId>
              </a:tblPr>
              <a:tblGrid>
                <a:gridCol w="499403">
                  <a:extLst>
                    <a:ext uri="{9D8B030D-6E8A-4147-A177-3AD203B41FA5}">
                      <a16:colId xmlns:a16="http://schemas.microsoft.com/office/drawing/2014/main" val="787001653"/>
                    </a:ext>
                  </a:extLst>
                </a:gridCol>
                <a:gridCol w="499403">
                  <a:extLst>
                    <a:ext uri="{9D8B030D-6E8A-4147-A177-3AD203B41FA5}">
                      <a16:colId xmlns:a16="http://schemas.microsoft.com/office/drawing/2014/main" val="1218026317"/>
                    </a:ext>
                  </a:extLst>
                </a:gridCol>
                <a:gridCol w="499403">
                  <a:extLst>
                    <a:ext uri="{9D8B030D-6E8A-4147-A177-3AD203B41FA5}">
                      <a16:colId xmlns:a16="http://schemas.microsoft.com/office/drawing/2014/main" val="3363259947"/>
                    </a:ext>
                  </a:extLst>
                </a:gridCol>
                <a:gridCol w="499403">
                  <a:extLst>
                    <a:ext uri="{9D8B030D-6E8A-4147-A177-3AD203B41FA5}">
                      <a16:colId xmlns:a16="http://schemas.microsoft.com/office/drawing/2014/main" val="780892957"/>
                    </a:ext>
                  </a:extLst>
                </a:gridCol>
                <a:gridCol w="499403">
                  <a:extLst>
                    <a:ext uri="{9D8B030D-6E8A-4147-A177-3AD203B41FA5}">
                      <a16:colId xmlns:a16="http://schemas.microsoft.com/office/drawing/2014/main" val="1523270484"/>
                    </a:ext>
                  </a:extLst>
                </a:gridCol>
              </a:tblGrid>
              <a:tr h="370840">
                <a:tc>
                  <a:txBody>
                    <a:bodyPr/>
                    <a:lstStyle/>
                    <a:p>
                      <a:pPr algn="ctr" fontAlgn="b"/>
                      <a:r>
                        <a:rPr lang="en-US" sz="1800" b="0" i="0" u="none" strike="noStrike">
                          <a:solidFill>
                            <a:srgbClr val="000000"/>
                          </a:solidFill>
                          <a:effectLst/>
                          <a:latin typeface="Calibri" panose="020F0502020204030204" pitchFamily="34" charset="0"/>
                        </a:rPr>
                        <a:t>0.13</a:t>
                      </a:r>
                    </a:p>
                  </a:txBody>
                  <a:tcPr marL="9525" marR="9525" marT="9525" marB="0" anchor="ctr"/>
                </a:tc>
                <a:tc>
                  <a:txBody>
                    <a:bodyPr/>
                    <a:lstStyle/>
                    <a:p>
                      <a:pPr algn="ctr" fontAlgn="b"/>
                      <a:r>
                        <a:rPr lang="en-US" sz="1800" b="0" i="0" u="none" strike="noStrike">
                          <a:solidFill>
                            <a:srgbClr val="000000"/>
                          </a:solidFill>
                          <a:effectLst/>
                          <a:latin typeface="Calibri" panose="020F0502020204030204" pitchFamily="34" charset="0"/>
                        </a:rPr>
                        <a:t>0.77</a:t>
                      </a:r>
                    </a:p>
                  </a:txBody>
                  <a:tcPr marL="9525" marR="9525" marT="9525" marB="0" anchor="ctr"/>
                </a:tc>
                <a:tc>
                  <a:txBody>
                    <a:bodyPr/>
                    <a:lstStyle/>
                    <a:p>
                      <a:pPr algn="ctr" fontAlgn="b"/>
                      <a:r>
                        <a:rPr lang="en-US" sz="1800" b="0" i="0" u="none" strike="noStrike">
                          <a:solidFill>
                            <a:srgbClr val="000000"/>
                          </a:solidFill>
                          <a:effectLst/>
                          <a:latin typeface="Calibri" panose="020F0502020204030204" pitchFamily="34" charset="0"/>
                        </a:rPr>
                        <a:t>0.02</a:t>
                      </a:r>
                    </a:p>
                  </a:txBody>
                  <a:tcPr marL="9525" marR="9525" marT="9525" marB="0" anchor="ctr"/>
                </a:tc>
                <a:tc>
                  <a:txBody>
                    <a:bodyPr/>
                    <a:lstStyle/>
                    <a:p>
                      <a:pPr algn="ctr" fontAlgn="b"/>
                      <a:r>
                        <a:rPr lang="en-US" sz="1800" b="0" i="0" u="none" strike="noStrike">
                          <a:solidFill>
                            <a:srgbClr val="000000"/>
                          </a:solidFill>
                          <a:effectLst/>
                          <a:latin typeface="Calibri" panose="020F0502020204030204" pitchFamily="34" charset="0"/>
                        </a:rPr>
                        <a:t>0.36</a:t>
                      </a:r>
                    </a:p>
                  </a:txBody>
                  <a:tcPr marL="9525" marR="9525" marT="9525" marB="0" anchor="ctr"/>
                </a:tc>
                <a:tc>
                  <a:txBody>
                    <a:bodyPr/>
                    <a:lstStyle/>
                    <a:p>
                      <a:pPr algn="ctr" fontAlgn="b"/>
                      <a:r>
                        <a:rPr lang="en-US" sz="1800" b="0" i="0" u="none" strike="noStrike">
                          <a:solidFill>
                            <a:srgbClr val="000000"/>
                          </a:solidFill>
                          <a:effectLst/>
                          <a:latin typeface="Calibri" panose="020F0502020204030204" pitchFamily="34" charset="0"/>
                        </a:rPr>
                        <a:t>0.33</a:t>
                      </a:r>
                    </a:p>
                  </a:txBody>
                  <a:tcPr marL="9525" marR="9525" marT="9525" marB="0" anchor="ctr"/>
                </a:tc>
                <a:extLst>
                  <a:ext uri="{0D108BD9-81ED-4DB2-BD59-A6C34878D82A}">
                    <a16:rowId xmlns:a16="http://schemas.microsoft.com/office/drawing/2014/main" val="451525076"/>
                  </a:ext>
                </a:extLst>
              </a:tr>
              <a:tr h="370840">
                <a:tc>
                  <a:txBody>
                    <a:bodyPr/>
                    <a:lstStyle/>
                    <a:p>
                      <a:pPr algn="ctr" fontAlgn="b"/>
                      <a:r>
                        <a:rPr lang="en-US" sz="1800" b="0" i="0" u="none" strike="noStrike">
                          <a:solidFill>
                            <a:srgbClr val="000000"/>
                          </a:solidFill>
                          <a:effectLst/>
                          <a:latin typeface="Calibri" panose="020F0502020204030204" pitchFamily="34" charset="0"/>
                        </a:rPr>
                        <a:t>0.64</a:t>
                      </a:r>
                    </a:p>
                  </a:txBody>
                  <a:tcPr marL="9525" marR="9525" marT="9525" marB="0" anchor="ctr"/>
                </a:tc>
                <a:tc>
                  <a:txBody>
                    <a:bodyPr/>
                    <a:lstStyle/>
                    <a:p>
                      <a:pPr algn="ctr" fontAlgn="b"/>
                      <a:r>
                        <a:rPr lang="en-US" sz="1800" b="0" i="0" u="none" strike="noStrike">
                          <a:solidFill>
                            <a:srgbClr val="000000"/>
                          </a:solidFill>
                          <a:effectLst/>
                          <a:latin typeface="Calibri" panose="020F0502020204030204" pitchFamily="34" charset="0"/>
                        </a:rPr>
                        <a:t>0.30</a:t>
                      </a:r>
                    </a:p>
                  </a:txBody>
                  <a:tcPr marL="9525" marR="9525" marT="9525" marB="0" anchor="ctr"/>
                </a:tc>
                <a:tc>
                  <a:txBody>
                    <a:bodyPr/>
                    <a:lstStyle/>
                    <a:p>
                      <a:pPr algn="ctr" fontAlgn="b"/>
                      <a:r>
                        <a:rPr lang="en-US" sz="1800" b="0" i="0" u="none" strike="noStrike">
                          <a:solidFill>
                            <a:srgbClr val="000000"/>
                          </a:solidFill>
                          <a:effectLst/>
                          <a:latin typeface="Calibri" panose="020F0502020204030204" pitchFamily="34" charset="0"/>
                        </a:rPr>
                        <a:t>0.23</a:t>
                      </a:r>
                    </a:p>
                  </a:txBody>
                  <a:tcPr marL="9525" marR="9525" marT="9525" marB="0" anchor="ctr"/>
                </a:tc>
                <a:tc>
                  <a:txBody>
                    <a:bodyPr/>
                    <a:lstStyle/>
                    <a:p>
                      <a:pPr algn="ctr" fontAlgn="b"/>
                      <a:r>
                        <a:rPr lang="en-US" sz="1800" b="0" i="0" u="none" strike="noStrike">
                          <a:solidFill>
                            <a:srgbClr val="000000"/>
                          </a:solidFill>
                          <a:effectLst/>
                          <a:latin typeface="Calibri" panose="020F0502020204030204" pitchFamily="34" charset="0"/>
                        </a:rPr>
                        <a:t>0.78</a:t>
                      </a:r>
                    </a:p>
                  </a:txBody>
                  <a:tcPr marL="9525" marR="9525" marT="9525" marB="0" anchor="ctr"/>
                </a:tc>
                <a:tc>
                  <a:txBody>
                    <a:bodyPr/>
                    <a:lstStyle/>
                    <a:p>
                      <a:pPr algn="ctr" fontAlgn="b"/>
                      <a:r>
                        <a:rPr lang="en-US" sz="1800" b="0" i="0" u="none" strike="noStrike" dirty="0">
                          <a:solidFill>
                            <a:srgbClr val="000000"/>
                          </a:solidFill>
                          <a:effectLst/>
                          <a:latin typeface="Calibri" panose="020F0502020204030204" pitchFamily="34" charset="0"/>
                        </a:rPr>
                        <a:t>0.51</a:t>
                      </a:r>
                    </a:p>
                  </a:txBody>
                  <a:tcPr marL="9525" marR="9525" marT="9525" marB="0" anchor="ctr">
                    <a:solidFill>
                      <a:srgbClr val="FFFF00"/>
                    </a:solidFill>
                  </a:tcPr>
                </a:tc>
                <a:extLst>
                  <a:ext uri="{0D108BD9-81ED-4DB2-BD59-A6C34878D82A}">
                    <a16:rowId xmlns:a16="http://schemas.microsoft.com/office/drawing/2014/main" val="510795671"/>
                  </a:ext>
                </a:extLst>
              </a:tr>
              <a:tr h="370840">
                <a:tc>
                  <a:txBody>
                    <a:bodyPr/>
                    <a:lstStyle/>
                    <a:p>
                      <a:pPr algn="ctr" fontAlgn="b"/>
                      <a:r>
                        <a:rPr lang="en-US" sz="1800" b="0" i="0" u="none" strike="noStrike">
                          <a:solidFill>
                            <a:srgbClr val="000000"/>
                          </a:solidFill>
                          <a:effectLst/>
                          <a:latin typeface="Calibri" panose="020F0502020204030204" pitchFamily="34" charset="0"/>
                        </a:rPr>
                        <a:t>0.21</a:t>
                      </a:r>
                    </a:p>
                  </a:txBody>
                  <a:tcPr marL="9525" marR="9525" marT="9525" marB="0" anchor="ctr"/>
                </a:tc>
                <a:tc>
                  <a:txBody>
                    <a:bodyPr/>
                    <a:lstStyle/>
                    <a:p>
                      <a:pPr algn="ctr" fontAlgn="b"/>
                      <a:r>
                        <a:rPr lang="en-US" sz="1800" b="0" i="0" u="none" strike="noStrike" dirty="0">
                          <a:solidFill>
                            <a:srgbClr val="000000"/>
                          </a:solidFill>
                          <a:effectLst/>
                          <a:latin typeface="Calibri" panose="020F0502020204030204" pitchFamily="34" charset="0"/>
                        </a:rPr>
                        <a:t>0.42</a:t>
                      </a:r>
                    </a:p>
                  </a:txBody>
                  <a:tcPr marL="9525" marR="9525" marT="9525" marB="0" anchor="ctr">
                    <a:solidFill>
                      <a:srgbClr val="FFFF00"/>
                    </a:solidFill>
                  </a:tcPr>
                </a:tc>
                <a:tc>
                  <a:txBody>
                    <a:bodyPr/>
                    <a:lstStyle/>
                    <a:p>
                      <a:pPr algn="ctr" fontAlgn="b"/>
                      <a:r>
                        <a:rPr lang="en-US" sz="1800" b="0" i="0" u="none" strike="noStrike">
                          <a:solidFill>
                            <a:srgbClr val="000000"/>
                          </a:solidFill>
                          <a:effectLst/>
                          <a:latin typeface="Calibri" panose="020F0502020204030204" pitchFamily="34" charset="0"/>
                        </a:rPr>
                        <a:t>0.95</a:t>
                      </a:r>
                    </a:p>
                  </a:txBody>
                  <a:tcPr marL="9525" marR="9525" marT="9525" marB="0" anchor="ctr"/>
                </a:tc>
                <a:tc>
                  <a:txBody>
                    <a:bodyPr/>
                    <a:lstStyle/>
                    <a:p>
                      <a:pPr algn="ctr" fontAlgn="b"/>
                      <a:r>
                        <a:rPr lang="en-US" sz="1800" b="0" i="0" u="none" strike="noStrike">
                          <a:solidFill>
                            <a:srgbClr val="000000"/>
                          </a:solidFill>
                          <a:effectLst/>
                          <a:latin typeface="Calibri" panose="020F0502020204030204" pitchFamily="34" charset="0"/>
                        </a:rPr>
                        <a:t>0.19</a:t>
                      </a:r>
                    </a:p>
                  </a:txBody>
                  <a:tcPr marL="9525" marR="9525" marT="9525" marB="0" anchor="ctr"/>
                </a:tc>
                <a:tc>
                  <a:txBody>
                    <a:bodyPr/>
                    <a:lstStyle/>
                    <a:p>
                      <a:pPr algn="ctr" fontAlgn="b"/>
                      <a:r>
                        <a:rPr lang="en-US" sz="1800" b="0" i="0" u="none" strike="noStrike" dirty="0">
                          <a:solidFill>
                            <a:srgbClr val="000000"/>
                          </a:solidFill>
                          <a:effectLst/>
                          <a:latin typeface="Calibri" panose="020F0502020204030204" pitchFamily="34" charset="0"/>
                        </a:rPr>
                        <a:t>0.08</a:t>
                      </a:r>
                    </a:p>
                  </a:txBody>
                  <a:tcPr marL="9525" marR="9525" marT="9525" marB="0" anchor="ctr">
                    <a:solidFill>
                      <a:srgbClr val="FFFF00"/>
                    </a:solidFill>
                  </a:tcPr>
                </a:tc>
                <a:extLst>
                  <a:ext uri="{0D108BD9-81ED-4DB2-BD59-A6C34878D82A}">
                    <a16:rowId xmlns:a16="http://schemas.microsoft.com/office/drawing/2014/main" val="2561668087"/>
                  </a:ext>
                </a:extLst>
              </a:tr>
              <a:tr h="370840">
                <a:tc>
                  <a:txBody>
                    <a:bodyPr/>
                    <a:lstStyle/>
                    <a:p>
                      <a:pPr algn="ctr" fontAlgn="b"/>
                      <a:r>
                        <a:rPr lang="en-US" sz="1800" b="0" i="0" u="none" strike="noStrike">
                          <a:solidFill>
                            <a:srgbClr val="000000"/>
                          </a:solidFill>
                          <a:effectLst/>
                          <a:latin typeface="Calibri" panose="020F0502020204030204" pitchFamily="34" charset="0"/>
                        </a:rPr>
                        <a:t>0.82</a:t>
                      </a:r>
                    </a:p>
                  </a:txBody>
                  <a:tcPr marL="9525" marR="9525" marT="9525" marB="0" anchor="ctr"/>
                </a:tc>
                <a:tc>
                  <a:txBody>
                    <a:bodyPr/>
                    <a:lstStyle/>
                    <a:p>
                      <a:pPr algn="ctr" fontAlgn="b"/>
                      <a:r>
                        <a:rPr lang="en-US" sz="1800" b="0" i="0" u="none" strike="noStrike" dirty="0">
                          <a:solidFill>
                            <a:srgbClr val="000000"/>
                          </a:solidFill>
                          <a:effectLst/>
                          <a:latin typeface="Calibri" panose="020F0502020204030204" pitchFamily="34" charset="0"/>
                        </a:rPr>
                        <a:t>0.91</a:t>
                      </a:r>
                    </a:p>
                  </a:txBody>
                  <a:tcPr marL="9525" marR="9525" marT="9525" marB="0" anchor="ctr">
                    <a:solidFill>
                      <a:srgbClr val="FFFF00"/>
                    </a:solidFill>
                  </a:tcPr>
                </a:tc>
                <a:tc>
                  <a:txBody>
                    <a:bodyPr/>
                    <a:lstStyle/>
                    <a:p>
                      <a:pPr algn="ctr" fontAlgn="b"/>
                      <a:r>
                        <a:rPr lang="en-US" sz="1800" b="0" i="0" u="none" strike="noStrike">
                          <a:solidFill>
                            <a:srgbClr val="000000"/>
                          </a:solidFill>
                          <a:effectLst/>
                          <a:latin typeface="Calibri" panose="020F0502020204030204" pitchFamily="34" charset="0"/>
                        </a:rPr>
                        <a:t>0.52</a:t>
                      </a:r>
                    </a:p>
                  </a:txBody>
                  <a:tcPr marL="9525" marR="9525" marT="9525" marB="0" anchor="ctr"/>
                </a:tc>
                <a:tc>
                  <a:txBody>
                    <a:bodyPr/>
                    <a:lstStyle/>
                    <a:p>
                      <a:pPr algn="ctr" fontAlgn="b"/>
                      <a:r>
                        <a:rPr lang="en-US" sz="1800" b="0" i="0" u="none" strike="noStrike">
                          <a:solidFill>
                            <a:srgbClr val="000000"/>
                          </a:solidFill>
                          <a:effectLst/>
                          <a:latin typeface="Calibri" panose="020F0502020204030204" pitchFamily="34" charset="0"/>
                        </a:rPr>
                        <a:t>0.29</a:t>
                      </a:r>
                    </a:p>
                  </a:txBody>
                  <a:tcPr marL="9525" marR="9525" marT="9525" marB="0" anchor="ctr"/>
                </a:tc>
                <a:tc>
                  <a:txBody>
                    <a:bodyPr/>
                    <a:lstStyle/>
                    <a:p>
                      <a:pPr algn="ctr" fontAlgn="b"/>
                      <a:r>
                        <a:rPr lang="en-US" sz="1800" b="0" i="0" u="none" strike="noStrike" dirty="0">
                          <a:solidFill>
                            <a:srgbClr val="000000"/>
                          </a:solidFill>
                          <a:effectLst/>
                          <a:latin typeface="Calibri" panose="020F0502020204030204" pitchFamily="34" charset="0"/>
                        </a:rPr>
                        <a:t>0.10</a:t>
                      </a:r>
                    </a:p>
                  </a:txBody>
                  <a:tcPr marL="9525" marR="9525" marT="9525" marB="0" anchor="ctr"/>
                </a:tc>
                <a:extLst>
                  <a:ext uri="{0D108BD9-81ED-4DB2-BD59-A6C34878D82A}">
                    <a16:rowId xmlns:a16="http://schemas.microsoft.com/office/drawing/2014/main" val="425826134"/>
                  </a:ext>
                </a:extLst>
              </a:tr>
              <a:tr h="370840">
                <a:tc>
                  <a:txBody>
                    <a:bodyPr/>
                    <a:lstStyle/>
                    <a:p>
                      <a:pPr algn="ctr" fontAlgn="b"/>
                      <a:r>
                        <a:rPr lang="en-US" sz="1800" b="0" i="0" u="none" strike="noStrike">
                          <a:solidFill>
                            <a:srgbClr val="000000"/>
                          </a:solidFill>
                          <a:effectLst/>
                          <a:latin typeface="Calibri" panose="020F0502020204030204" pitchFamily="34" charset="0"/>
                        </a:rPr>
                        <a:t>0.89</a:t>
                      </a:r>
                    </a:p>
                  </a:txBody>
                  <a:tcPr marL="9525" marR="9525" marT="9525" marB="0" anchor="ctr"/>
                </a:tc>
                <a:tc>
                  <a:txBody>
                    <a:bodyPr/>
                    <a:lstStyle/>
                    <a:p>
                      <a:pPr algn="ctr" fontAlgn="b"/>
                      <a:r>
                        <a:rPr lang="en-US" sz="1800" b="0" i="0" u="none" strike="noStrike">
                          <a:solidFill>
                            <a:srgbClr val="000000"/>
                          </a:solidFill>
                          <a:effectLst/>
                          <a:latin typeface="Calibri" panose="020F0502020204030204" pitchFamily="34" charset="0"/>
                        </a:rPr>
                        <a:t>0.54</a:t>
                      </a:r>
                    </a:p>
                  </a:txBody>
                  <a:tcPr marL="9525" marR="9525" marT="9525" marB="0" anchor="ctr"/>
                </a:tc>
                <a:tc>
                  <a:txBody>
                    <a:bodyPr/>
                    <a:lstStyle/>
                    <a:p>
                      <a:pPr algn="ctr" fontAlgn="b"/>
                      <a:r>
                        <a:rPr lang="en-US" sz="1800" b="0" i="0" u="none" strike="noStrike">
                          <a:solidFill>
                            <a:srgbClr val="000000"/>
                          </a:solidFill>
                          <a:effectLst/>
                          <a:latin typeface="Calibri" panose="020F0502020204030204" pitchFamily="34" charset="0"/>
                        </a:rPr>
                        <a:t>0.90</a:t>
                      </a:r>
                    </a:p>
                  </a:txBody>
                  <a:tcPr marL="9525" marR="9525" marT="9525" marB="0" anchor="ctr"/>
                </a:tc>
                <a:tc>
                  <a:txBody>
                    <a:bodyPr/>
                    <a:lstStyle/>
                    <a:p>
                      <a:pPr algn="ctr" fontAlgn="b"/>
                      <a:r>
                        <a:rPr lang="en-US" sz="1800" b="0" i="0" u="none" strike="noStrike" dirty="0">
                          <a:solidFill>
                            <a:srgbClr val="000000"/>
                          </a:solidFill>
                          <a:effectLst/>
                          <a:latin typeface="Calibri" panose="020F0502020204030204" pitchFamily="34" charset="0"/>
                        </a:rPr>
                        <a:t>0.56</a:t>
                      </a:r>
                    </a:p>
                  </a:txBody>
                  <a:tcPr marL="9525" marR="9525" marT="9525" marB="0" anchor="ctr">
                    <a:solidFill>
                      <a:srgbClr val="FFFF00"/>
                    </a:solidFill>
                  </a:tcPr>
                </a:tc>
                <a:tc>
                  <a:txBody>
                    <a:bodyPr/>
                    <a:lstStyle/>
                    <a:p>
                      <a:pPr algn="ctr" fontAlgn="b"/>
                      <a:r>
                        <a:rPr lang="en-US" sz="1800" b="0" i="0" u="none" strike="noStrike" dirty="0">
                          <a:solidFill>
                            <a:srgbClr val="000000"/>
                          </a:solidFill>
                          <a:effectLst/>
                          <a:latin typeface="Calibri" panose="020F0502020204030204" pitchFamily="34" charset="0"/>
                        </a:rPr>
                        <a:t>0.10</a:t>
                      </a:r>
                    </a:p>
                  </a:txBody>
                  <a:tcPr marL="9525" marR="9525" marT="9525" marB="0" anchor="ctr"/>
                </a:tc>
                <a:extLst>
                  <a:ext uri="{0D108BD9-81ED-4DB2-BD59-A6C34878D82A}">
                    <a16:rowId xmlns:a16="http://schemas.microsoft.com/office/drawing/2014/main" val="1383197602"/>
                  </a:ext>
                </a:extLst>
              </a:tr>
              <a:tr h="370840">
                <a:tc>
                  <a:txBody>
                    <a:bodyPr/>
                    <a:lstStyle/>
                    <a:p>
                      <a:pPr algn="ctr" fontAlgn="b"/>
                      <a:r>
                        <a:rPr lang="en-US" sz="1800" b="0" i="0" u="none" strike="noStrike">
                          <a:solidFill>
                            <a:srgbClr val="000000"/>
                          </a:solidFill>
                          <a:effectLst/>
                          <a:latin typeface="Calibri" panose="020F0502020204030204" pitchFamily="34" charset="0"/>
                        </a:rPr>
                        <a:t>0.47</a:t>
                      </a:r>
                    </a:p>
                  </a:txBody>
                  <a:tcPr marL="9525" marR="9525" marT="9525" marB="0" anchor="ctr"/>
                </a:tc>
                <a:tc>
                  <a:txBody>
                    <a:bodyPr/>
                    <a:lstStyle/>
                    <a:p>
                      <a:pPr algn="ctr" fontAlgn="b"/>
                      <a:r>
                        <a:rPr lang="en-US" sz="1800" b="0" i="0" u="none" strike="noStrike">
                          <a:solidFill>
                            <a:srgbClr val="000000"/>
                          </a:solidFill>
                          <a:effectLst/>
                          <a:latin typeface="Calibri" panose="020F0502020204030204" pitchFamily="34" charset="0"/>
                        </a:rPr>
                        <a:t>0.06</a:t>
                      </a:r>
                    </a:p>
                  </a:txBody>
                  <a:tcPr marL="9525" marR="9525" marT="9525" marB="0" anchor="ctr"/>
                </a:tc>
                <a:tc>
                  <a:txBody>
                    <a:bodyPr/>
                    <a:lstStyle/>
                    <a:p>
                      <a:pPr algn="ctr" fontAlgn="b"/>
                      <a:r>
                        <a:rPr lang="en-US" sz="1800" b="0" i="0" u="none" strike="noStrike">
                          <a:solidFill>
                            <a:srgbClr val="000000"/>
                          </a:solidFill>
                          <a:effectLst/>
                          <a:latin typeface="Calibri" panose="020F0502020204030204" pitchFamily="34" charset="0"/>
                        </a:rPr>
                        <a:t>0.55</a:t>
                      </a:r>
                    </a:p>
                  </a:txBody>
                  <a:tcPr marL="9525" marR="9525" marT="9525" marB="0" anchor="ctr"/>
                </a:tc>
                <a:tc>
                  <a:txBody>
                    <a:bodyPr/>
                    <a:lstStyle/>
                    <a:p>
                      <a:pPr algn="ctr" fontAlgn="b"/>
                      <a:r>
                        <a:rPr lang="en-US" sz="1800" b="0" i="0" u="none" strike="noStrike">
                          <a:solidFill>
                            <a:srgbClr val="000000"/>
                          </a:solidFill>
                          <a:effectLst/>
                          <a:latin typeface="Calibri" panose="020F0502020204030204" pitchFamily="34" charset="0"/>
                        </a:rPr>
                        <a:t>0.53</a:t>
                      </a:r>
                    </a:p>
                  </a:txBody>
                  <a:tcPr marL="9525" marR="9525" marT="9525" marB="0" anchor="ctr"/>
                </a:tc>
                <a:tc>
                  <a:txBody>
                    <a:bodyPr/>
                    <a:lstStyle/>
                    <a:p>
                      <a:pPr algn="ctr" fontAlgn="b"/>
                      <a:r>
                        <a:rPr lang="en-US" sz="1800" b="0" i="0" u="none" strike="noStrike">
                          <a:solidFill>
                            <a:srgbClr val="000000"/>
                          </a:solidFill>
                          <a:effectLst/>
                          <a:latin typeface="Calibri" panose="020F0502020204030204" pitchFamily="34" charset="0"/>
                        </a:rPr>
                        <a:t>0.38</a:t>
                      </a:r>
                    </a:p>
                  </a:txBody>
                  <a:tcPr marL="9525" marR="9525" marT="9525" marB="0" anchor="ctr"/>
                </a:tc>
                <a:extLst>
                  <a:ext uri="{0D108BD9-81ED-4DB2-BD59-A6C34878D82A}">
                    <a16:rowId xmlns:a16="http://schemas.microsoft.com/office/drawing/2014/main" val="2384883987"/>
                  </a:ext>
                </a:extLst>
              </a:tr>
              <a:tr h="370840">
                <a:tc>
                  <a:txBody>
                    <a:bodyPr/>
                    <a:lstStyle/>
                    <a:p>
                      <a:pPr algn="ctr" fontAlgn="b"/>
                      <a:r>
                        <a:rPr lang="en-US" sz="1800" b="0" i="0" u="none" strike="noStrike">
                          <a:solidFill>
                            <a:srgbClr val="000000"/>
                          </a:solidFill>
                          <a:effectLst/>
                          <a:latin typeface="Calibri" panose="020F0502020204030204" pitchFamily="34" charset="0"/>
                        </a:rPr>
                        <a:t>0.75</a:t>
                      </a:r>
                    </a:p>
                  </a:txBody>
                  <a:tcPr marL="9525" marR="9525" marT="9525" marB="0" anchor="ctr"/>
                </a:tc>
                <a:tc>
                  <a:txBody>
                    <a:bodyPr/>
                    <a:lstStyle/>
                    <a:p>
                      <a:pPr algn="ctr" fontAlgn="b"/>
                      <a:r>
                        <a:rPr lang="en-US" sz="1800" b="0" i="0" u="none" strike="noStrike" dirty="0">
                          <a:solidFill>
                            <a:srgbClr val="000000"/>
                          </a:solidFill>
                          <a:effectLst/>
                          <a:latin typeface="Calibri" panose="020F0502020204030204" pitchFamily="34" charset="0"/>
                        </a:rPr>
                        <a:t>0.84</a:t>
                      </a:r>
                    </a:p>
                  </a:txBody>
                  <a:tcPr marL="9525" marR="9525" marT="9525" marB="0" anchor="ctr">
                    <a:solidFill>
                      <a:srgbClr val="FFFF00"/>
                    </a:solidFill>
                  </a:tcPr>
                </a:tc>
                <a:tc>
                  <a:txBody>
                    <a:bodyPr/>
                    <a:lstStyle/>
                    <a:p>
                      <a:pPr algn="ctr" fontAlgn="b"/>
                      <a:r>
                        <a:rPr lang="en-US" sz="1800" b="0" i="0" u="none" strike="noStrike">
                          <a:solidFill>
                            <a:srgbClr val="000000"/>
                          </a:solidFill>
                          <a:effectLst/>
                          <a:latin typeface="Calibri" panose="020F0502020204030204" pitchFamily="34" charset="0"/>
                        </a:rPr>
                        <a:t>0.31</a:t>
                      </a:r>
                    </a:p>
                  </a:txBody>
                  <a:tcPr marL="9525" marR="9525" marT="9525" marB="0" anchor="ctr"/>
                </a:tc>
                <a:tc>
                  <a:txBody>
                    <a:bodyPr/>
                    <a:lstStyle/>
                    <a:p>
                      <a:pPr algn="ctr" fontAlgn="b"/>
                      <a:r>
                        <a:rPr lang="en-US" sz="1800" b="0" i="0" u="none" strike="noStrike">
                          <a:solidFill>
                            <a:srgbClr val="000000"/>
                          </a:solidFill>
                          <a:effectLst/>
                          <a:latin typeface="Calibri" panose="020F0502020204030204" pitchFamily="34" charset="0"/>
                        </a:rPr>
                        <a:t>0.38</a:t>
                      </a:r>
                    </a:p>
                  </a:txBody>
                  <a:tcPr marL="9525" marR="9525" marT="9525" marB="0" anchor="ctr"/>
                </a:tc>
                <a:tc>
                  <a:txBody>
                    <a:bodyPr/>
                    <a:lstStyle/>
                    <a:p>
                      <a:pPr algn="ctr" fontAlgn="b"/>
                      <a:r>
                        <a:rPr lang="en-US" sz="1800" b="0" i="0" u="none" strike="noStrike" dirty="0">
                          <a:solidFill>
                            <a:srgbClr val="000000"/>
                          </a:solidFill>
                          <a:effectLst/>
                          <a:latin typeface="Calibri" panose="020F0502020204030204" pitchFamily="34" charset="0"/>
                        </a:rPr>
                        <a:t>0.30</a:t>
                      </a:r>
                    </a:p>
                  </a:txBody>
                  <a:tcPr marL="9525" marR="9525" marT="9525" marB="0" anchor="ctr">
                    <a:solidFill>
                      <a:srgbClr val="FFFF00"/>
                    </a:solidFill>
                  </a:tcPr>
                </a:tc>
                <a:extLst>
                  <a:ext uri="{0D108BD9-81ED-4DB2-BD59-A6C34878D82A}">
                    <a16:rowId xmlns:a16="http://schemas.microsoft.com/office/drawing/2014/main" val="707621725"/>
                  </a:ext>
                </a:extLst>
              </a:tr>
            </a:tbl>
          </a:graphicData>
        </a:graphic>
      </p:graphicFrame>
      <p:graphicFrame>
        <p:nvGraphicFramePr>
          <p:cNvPr id="11" name="Table 5">
            <a:extLst>
              <a:ext uri="{FF2B5EF4-FFF2-40B4-BE49-F238E27FC236}">
                <a16:creationId xmlns:a16="http://schemas.microsoft.com/office/drawing/2014/main" id="{835868E5-B0A2-4950-828E-B19CAF14C3E1}"/>
              </a:ext>
            </a:extLst>
          </p:cNvPr>
          <p:cNvGraphicFramePr>
            <a:graphicFrameLocks noGrp="1"/>
          </p:cNvGraphicFramePr>
          <p:nvPr>
            <p:extLst>
              <p:ext uri="{D42A27DB-BD31-4B8C-83A1-F6EECF244321}">
                <p14:modId xmlns:p14="http://schemas.microsoft.com/office/powerpoint/2010/main" val="2889108321"/>
              </p:ext>
            </p:extLst>
          </p:nvPr>
        </p:nvGraphicFramePr>
        <p:xfrm>
          <a:off x="4073121" y="774316"/>
          <a:ext cx="2497015" cy="2595880"/>
        </p:xfrm>
        <a:graphic>
          <a:graphicData uri="http://schemas.openxmlformats.org/drawingml/2006/table">
            <a:tbl>
              <a:tblPr firstRow="1" bandRow="1">
                <a:tableStyleId>{5940675A-B579-460E-94D1-54222C63F5DA}</a:tableStyleId>
              </a:tblPr>
              <a:tblGrid>
                <a:gridCol w="499403">
                  <a:extLst>
                    <a:ext uri="{9D8B030D-6E8A-4147-A177-3AD203B41FA5}">
                      <a16:colId xmlns:a16="http://schemas.microsoft.com/office/drawing/2014/main" val="787001653"/>
                    </a:ext>
                  </a:extLst>
                </a:gridCol>
                <a:gridCol w="499403">
                  <a:extLst>
                    <a:ext uri="{9D8B030D-6E8A-4147-A177-3AD203B41FA5}">
                      <a16:colId xmlns:a16="http://schemas.microsoft.com/office/drawing/2014/main" val="1218026317"/>
                    </a:ext>
                  </a:extLst>
                </a:gridCol>
                <a:gridCol w="499403">
                  <a:extLst>
                    <a:ext uri="{9D8B030D-6E8A-4147-A177-3AD203B41FA5}">
                      <a16:colId xmlns:a16="http://schemas.microsoft.com/office/drawing/2014/main" val="3363259947"/>
                    </a:ext>
                  </a:extLst>
                </a:gridCol>
                <a:gridCol w="499403">
                  <a:extLst>
                    <a:ext uri="{9D8B030D-6E8A-4147-A177-3AD203B41FA5}">
                      <a16:colId xmlns:a16="http://schemas.microsoft.com/office/drawing/2014/main" val="780892957"/>
                    </a:ext>
                  </a:extLst>
                </a:gridCol>
                <a:gridCol w="499403">
                  <a:extLst>
                    <a:ext uri="{9D8B030D-6E8A-4147-A177-3AD203B41FA5}">
                      <a16:colId xmlns:a16="http://schemas.microsoft.com/office/drawing/2014/main" val="1523270484"/>
                    </a:ext>
                  </a:extLst>
                </a:gridCol>
              </a:tblGrid>
              <a:tr h="370840">
                <a:tc>
                  <a:txBody>
                    <a:bodyPr/>
                    <a:lstStyle/>
                    <a:p>
                      <a:pPr algn="ctr" fontAlgn="b"/>
                      <a:r>
                        <a:rPr lang="en-US" sz="1800" b="0" i="0" u="none" strike="noStrike">
                          <a:solidFill>
                            <a:srgbClr val="000000"/>
                          </a:solidFill>
                          <a:effectLst/>
                          <a:latin typeface="Calibri" panose="020F0502020204030204" pitchFamily="34" charset="0"/>
                        </a:rPr>
                        <a:t>0.13</a:t>
                      </a:r>
                    </a:p>
                  </a:txBody>
                  <a:tcPr marL="9525" marR="9525" marT="9525" marB="0" anchor="ctr"/>
                </a:tc>
                <a:tc>
                  <a:txBody>
                    <a:bodyPr/>
                    <a:lstStyle/>
                    <a:p>
                      <a:pPr algn="ctr" fontAlgn="b"/>
                      <a:r>
                        <a:rPr lang="en-US" sz="1800" b="0" i="0" u="none" strike="noStrike">
                          <a:solidFill>
                            <a:srgbClr val="000000"/>
                          </a:solidFill>
                          <a:effectLst/>
                          <a:latin typeface="Calibri" panose="020F0502020204030204" pitchFamily="34" charset="0"/>
                        </a:rPr>
                        <a:t>0.77</a:t>
                      </a:r>
                    </a:p>
                  </a:txBody>
                  <a:tcPr marL="9525" marR="9525" marT="9525" marB="0" anchor="ctr"/>
                </a:tc>
                <a:tc>
                  <a:txBody>
                    <a:bodyPr/>
                    <a:lstStyle/>
                    <a:p>
                      <a:pPr algn="ctr" fontAlgn="b"/>
                      <a:r>
                        <a:rPr lang="en-US" sz="1800" b="0" i="0" u="none" strike="noStrike">
                          <a:solidFill>
                            <a:srgbClr val="000000"/>
                          </a:solidFill>
                          <a:effectLst/>
                          <a:latin typeface="Calibri" panose="020F0502020204030204" pitchFamily="34" charset="0"/>
                        </a:rPr>
                        <a:t>0.02</a:t>
                      </a:r>
                    </a:p>
                  </a:txBody>
                  <a:tcPr marL="9525" marR="9525" marT="9525" marB="0" anchor="ctr"/>
                </a:tc>
                <a:tc>
                  <a:txBody>
                    <a:bodyPr/>
                    <a:lstStyle/>
                    <a:p>
                      <a:pPr algn="ctr" fontAlgn="b"/>
                      <a:r>
                        <a:rPr lang="en-US" sz="1800" b="0" i="0" u="none" strike="noStrike">
                          <a:solidFill>
                            <a:srgbClr val="000000"/>
                          </a:solidFill>
                          <a:effectLst/>
                          <a:latin typeface="Calibri" panose="020F0502020204030204" pitchFamily="34" charset="0"/>
                        </a:rPr>
                        <a:t>0.36</a:t>
                      </a:r>
                    </a:p>
                  </a:txBody>
                  <a:tcPr marL="9525" marR="9525" marT="9525" marB="0" anchor="ctr"/>
                </a:tc>
                <a:tc>
                  <a:txBody>
                    <a:bodyPr/>
                    <a:lstStyle/>
                    <a:p>
                      <a:pPr algn="ctr" fontAlgn="b"/>
                      <a:r>
                        <a:rPr lang="en-US" sz="1800" b="0" i="0" u="none" strike="noStrike">
                          <a:solidFill>
                            <a:srgbClr val="000000"/>
                          </a:solidFill>
                          <a:effectLst/>
                          <a:latin typeface="Calibri" panose="020F0502020204030204" pitchFamily="34" charset="0"/>
                        </a:rPr>
                        <a:t>0.33</a:t>
                      </a:r>
                    </a:p>
                  </a:txBody>
                  <a:tcPr marL="9525" marR="9525" marT="9525" marB="0" anchor="ctr"/>
                </a:tc>
                <a:extLst>
                  <a:ext uri="{0D108BD9-81ED-4DB2-BD59-A6C34878D82A}">
                    <a16:rowId xmlns:a16="http://schemas.microsoft.com/office/drawing/2014/main" val="451525076"/>
                  </a:ext>
                </a:extLst>
              </a:tr>
              <a:tr h="370840">
                <a:tc>
                  <a:txBody>
                    <a:bodyPr/>
                    <a:lstStyle/>
                    <a:p>
                      <a:pPr algn="ctr" fontAlgn="b"/>
                      <a:r>
                        <a:rPr lang="en-US" sz="1800" b="0" i="0" u="none" strike="noStrike">
                          <a:solidFill>
                            <a:srgbClr val="000000"/>
                          </a:solidFill>
                          <a:effectLst/>
                          <a:latin typeface="Calibri" panose="020F0502020204030204" pitchFamily="34" charset="0"/>
                        </a:rPr>
                        <a:t>0.64</a:t>
                      </a:r>
                    </a:p>
                  </a:txBody>
                  <a:tcPr marL="9525" marR="9525" marT="9525" marB="0" anchor="ctr"/>
                </a:tc>
                <a:tc>
                  <a:txBody>
                    <a:bodyPr/>
                    <a:lstStyle/>
                    <a:p>
                      <a:pPr algn="ctr" fontAlgn="b"/>
                      <a:r>
                        <a:rPr lang="en-US" sz="1800" b="0" i="0" u="none" strike="noStrike">
                          <a:solidFill>
                            <a:srgbClr val="000000"/>
                          </a:solidFill>
                          <a:effectLst/>
                          <a:latin typeface="Calibri" panose="020F0502020204030204" pitchFamily="34" charset="0"/>
                        </a:rPr>
                        <a:t>0.30</a:t>
                      </a:r>
                    </a:p>
                  </a:txBody>
                  <a:tcPr marL="9525" marR="9525" marT="9525" marB="0" anchor="ctr"/>
                </a:tc>
                <a:tc>
                  <a:txBody>
                    <a:bodyPr/>
                    <a:lstStyle/>
                    <a:p>
                      <a:pPr algn="ctr" fontAlgn="b"/>
                      <a:r>
                        <a:rPr lang="en-US" sz="1800" b="0" i="0" u="none" strike="noStrike">
                          <a:solidFill>
                            <a:srgbClr val="000000"/>
                          </a:solidFill>
                          <a:effectLst/>
                          <a:latin typeface="Calibri" panose="020F0502020204030204" pitchFamily="34" charset="0"/>
                        </a:rPr>
                        <a:t>0.23</a:t>
                      </a:r>
                    </a:p>
                  </a:txBody>
                  <a:tcPr marL="9525" marR="9525" marT="9525" marB="0" anchor="ctr"/>
                </a:tc>
                <a:tc>
                  <a:txBody>
                    <a:bodyPr/>
                    <a:lstStyle/>
                    <a:p>
                      <a:pPr algn="ctr" fontAlgn="b"/>
                      <a:r>
                        <a:rPr lang="en-US" sz="1800" b="0" i="0" u="none" strike="noStrike">
                          <a:solidFill>
                            <a:srgbClr val="000000"/>
                          </a:solidFill>
                          <a:effectLst/>
                          <a:latin typeface="Calibri" panose="020F0502020204030204" pitchFamily="34" charset="0"/>
                        </a:rPr>
                        <a:t>0.78</a:t>
                      </a:r>
                    </a:p>
                  </a:txBody>
                  <a:tcPr marL="9525" marR="9525" marT="9525" marB="0" anchor="ctr"/>
                </a:tc>
                <a:tc>
                  <a:txBody>
                    <a:bodyPr/>
                    <a:lstStyle/>
                    <a:p>
                      <a:pPr algn="ctr" fontAlgn="b"/>
                      <a:r>
                        <a:rPr lang="en-US" sz="1800" b="0" i="0" u="none" strike="noStrike" dirty="0">
                          <a:solidFill>
                            <a:srgbClr val="000000"/>
                          </a:solidFill>
                          <a:effectLst/>
                          <a:latin typeface="Calibri" panose="020F0502020204030204" pitchFamily="34" charset="0"/>
                        </a:rPr>
                        <a:t>NA</a:t>
                      </a:r>
                    </a:p>
                  </a:txBody>
                  <a:tcPr marL="9525" marR="9525" marT="9525" marB="0" anchor="ctr">
                    <a:solidFill>
                      <a:srgbClr val="FFFF00"/>
                    </a:solidFill>
                  </a:tcPr>
                </a:tc>
                <a:extLst>
                  <a:ext uri="{0D108BD9-81ED-4DB2-BD59-A6C34878D82A}">
                    <a16:rowId xmlns:a16="http://schemas.microsoft.com/office/drawing/2014/main" val="510795671"/>
                  </a:ext>
                </a:extLst>
              </a:tr>
              <a:tr h="370840">
                <a:tc>
                  <a:txBody>
                    <a:bodyPr/>
                    <a:lstStyle/>
                    <a:p>
                      <a:pPr algn="ctr" fontAlgn="b"/>
                      <a:r>
                        <a:rPr lang="en-US" sz="1800" b="0" i="0" u="none" strike="noStrike">
                          <a:solidFill>
                            <a:srgbClr val="000000"/>
                          </a:solidFill>
                          <a:effectLst/>
                          <a:latin typeface="Calibri" panose="020F0502020204030204" pitchFamily="34" charset="0"/>
                        </a:rPr>
                        <a:t>0.21</a:t>
                      </a:r>
                    </a:p>
                  </a:txBody>
                  <a:tcPr marL="9525" marR="9525" marT="9525" marB="0" anchor="ctr"/>
                </a:tc>
                <a:tc>
                  <a:txBody>
                    <a:bodyPr/>
                    <a:lstStyle/>
                    <a:p>
                      <a:pPr algn="ctr" fontAlgn="b"/>
                      <a:r>
                        <a:rPr lang="en-US" sz="1800" b="0" i="0" u="none" strike="noStrike" dirty="0">
                          <a:solidFill>
                            <a:srgbClr val="000000"/>
                          </a:solidFill>
                          <a:effectLst/>
                          <a:latin typeface="Calibri" panose="020F0502020204030204" pitchFamily="34" charset="0"/>
                        </a:rPr>
                        <a:t>NA</a:t>
                      </a:r>
                    </a:p>
                  </a:txBody>
                  <a:tcPr marL="9525" marR="9525" marT="9525" marB="0" anchor="ctr">
                    <a:solidFill>
                      <a:srgbClr val="FFFF00"/>
                    </a:solidFill>
                  </a:tcPr>
                </a:tc>
                <a:tc>
                  <a:txBody>
                    <a:bodyPr/>
                    <a:lstStyle/>
                    <a:p>
                      <a:pPr algn="ctr" fontAlgn="b"/>
                      <a:r>
                        <a:rPr lang="en-US" sz="1800" b="0" i="0" u="none" strike="noStrike" dirty="0">
                          <a:solidFill>
                            <a:srgbClr val="000000"/>
                          </a:solidFill>
                          <a:effectLst/>
                          <a:latin typeface="Calibri" panose="020F0502020204030204" pitchFamily="34" charset="0"/>
                        </a:rPr>
                        <a:t>0.95</a:t>
                      </a:r>
                    </a:p>
                  </a:txBody>
                  <a:tcPr marL="9525" marR="9525" marT="9525" marB="0" anchor="ctr"/>
                </a:tc>
                <a:tc>
                  <a:txBody>
                    <a:bodyPr/>
                    <a:lstStyle/>
                    <a:p>
                      <a:pPr algn="ctr" fontAlgn="b"/>
                      <a:r>
                        <a:rPr lang="en-US" sz="1800" b="0" i="0" u="none" strike="noStrike">
                          <a:solidFill>
                            <a:srgbClr val="000000"/>
                          </a:solidFill>
                          <a:effectLst/>
                          <a:latin typeface="Calibri" panose="020F0502020204030204" pitchFamily="34" charset="0"/>
                        </a:rPr>
                        <a:t>0.19</a:t>
                      </a:r>
                    </a:p>
                  </a:txBody>
                  <a:tcPr marL="9525" marR="9525" marT="9525" marB="0" anchor="ctr"/>
                </a:tc>
                <a:tc>
                  <a:txBody>
                    <a:bodyPr/>
                    <a:lstStyle/>
                    <a:p>
                      <a:pPr algn="ctr" fontAlgn="b"/>
                      <a:r>
                        <a:rPr lang="en-US" sz="1800" b="0" i="0" u="none" strike="noStrike" dirty="0">
                          <a:solidFill>
                            <a:srgbClr val="000000"/>
                          </a:solidFill>
                          <a:effectLst/>
                          <a:latin typeface="Calibri" panose="020F0502020204030204" pitchFamily="34" charset="0"/>
                        </a:rPr>
                        <a:t>NA</a:t>
                      </a:r>
                    </a:p>
                  </a:txBody>
                  <a:tcPr marL="9525" marR="9525" marT="9525" marB="0" anchor="ctr">
                    <a:solidFill>
                      <a:srgbClr val="FFFF00"/>
                    </a:solidFill>
                  </a:tcPr>
                </a:tc>
                <a:extLst>
                  <a:ext uri="{0D108BD9-81ED-4DB2-BD59-A6C34878D82A}">
                    <a16:rowId xmlns:a16="http://schemas.microsoft.com/office/drawing/2014/main" val="2561668087"/>
                  </a:ext>
                </a:extLst>
              </a:tr>
              <a:tr h="370840">
                <a:tc>
                  <a:txBody>
                    <a:bodyPr/>
                    <a:lstStyle/>
                    <a:p>
                      <a:pPr algn="ctr" fontAlgn="b"/>
                      <a:r>
                        <a:rPr lang="en-US" sz="1800" b="0" i="0" u="none" strike="noStrike">
                          <a:solidFill>
                            <a:srgbClr val="000000"/>
                          </a:solidFill>
                          <a:effectLst/>
                          <a:latin typeface="Calibri" panose="020F0502020204030204" pitchFamily="34" charset="0"/>
                        </a:rPr>
                        <a:t>0.82</a:t>
                      </a:r>
                    </a:p>
                  </a:txBody>
                  <a:tcPr marL="9525" marR="9525" marT="9525" marB="0" anchor="ctr"/>
                </a:tc>
                <a:tc>
                  <a:txBody>
                    <a:bodyPr/>
                    <a:lstStyle/>
                    <a:p>
                      <a:pPr algn="ctr" fontAlgn="b"/>
                      <a:r>
                        <a:rPr lang="en-US" sz="1800" b="0" i="0" u="none" strike="noStrike" dirty="0">
                          <a:solidFill>
                            <a:srgbClr val="000000"/>
                          </a:solidFill>
                          <a:effectLst/>
                          <a:latin typeface="Calibri" panose="020F0502020204030204" pitchFamily="34" charset="0"/>
                        </a:rPr>
                        <a:t>NA</a:t>
                      </a:r>
                    </a:p>
                  </a:txBody>
                  <a:tcPr marL="9525" marR="9525" marT="9525" marB="0" anchor="ctr">
                    <a:solidFill>
                      <a:srgbClr val="FFFF00"/>
                    </a:solidFill>
                  </a:tcPr>
                </a:tc>
                <a:tc>
                  <a:txBody>
                    <a:bodyPr/>
                    <a:lstStyle/>
                    <a:p>
                      <a:pPr algn="ctr" fontAlgn="b"/>
                      <a:r>
                        <a:rPr lang="en-US" sz="1800" b="0" i="0" u="none" strike="noStrike">
                          <a:solidFill>
                            <a:srgbClr val="000000"/>
                          </a:solidFill>
                          <a:effectLst/>
                          <a:latin typeface="Calibri" panose="020F0502020204030204" pitchFamily="34" charset="0"/>
                        </a:rPr>
                        <a:t>0.52</a:t>
                      </a:r>
                    </a:p>
                  </a:txBody>
                  <a:tcPr marL="9525" marR="9525" marT="9525" marB="0" anchor="ctr"/>
                </a:tc>
                <a:tc>
                  <a:txBody>
                    <a:bodyPr/>
                    <a:lstStyle/>
                    <a:p>
                      <a:pPr algn="ctr" fontAlgn="b"/>
                      <a:r>
                        <a:rPr lang="en-US" sz="1800" b="0" i="0" u="none" strike="noStrike">
                          <a:solidFill>
                            <a:srgbClr val="000000"/>
                          </a:solidFill>
                          <a:effectLst/>
                          <a:latin typeface="Calibri" panose="020F0502020204030204" pitchFamily="34" charset="0"/>
                        </a:rPr>
                        <a:t>0.29</a:t>
                      </a:r>
                    </a:p>
                  </a:txBody>
                  <a:tcPr marL="9525" marR="9525" marT="9525" marB="0" anchor="ctr"/>
                </a:tc>
                <a:tc>
                  <a:txBody>
                    <a:bodyPr/>
                    <a:lstStyle/>
                    <a:p>
                      <a:pPr algn="ctr" fontAlgn="b"/>
                      <a:r>
                        <a:rPr lang="en-US" sz="1800" b="0" i="0" u="none" strike="noStrike" dirty="0">
                          <a:solidFill>
                            <a:srgbClr val="000000"/>
                          </a:solidFill>
                          <a:effectLst/>
                          <a:latin typeface="Calibri" panose="020F0502020204030204" pitchFamily="34" charset="0"/>
                        </a:rPr>
                        <a:t>0.10</a:t>
                      </a:r>
                    </a:p>
                  </a:txBody>
                  <a:tcPr marL="9525" marR="9525" marT="9525" marB="0" anchor="ctr"/>
                </a:tc>
                <a:extLst>
                  <a:ext uri="{0D108BD9-81ED-4DB2-BD59-A6C34878D82A}">
                    <a16:rowId xmlns:a16="http://schemas.microsoft.com/office/drawing/2014/main" val="425826134"/>
                  </a:ext>
                </a:extLst>
              </a:tr>
              <a:tr h="370840">
                <a:tc>
                  <a:txBody>
                    <a:bodyPr/>
                    <a:lstStyle/>
                    <a:p>
                      <a:pPr algn="ctr" fontAlgn="b"/>
                      <a:r>
                        <a:rPr lang="en-US" sz="1800" b="0" i="0" u="none" strike="noStrike">
                          <a:solidFill>
                            <a:srgbClr val="000000"/>
                          </a:solidFill>
                          <a:effectLst/>
                          <a:latin typeface="Calibri" panose="020F0502020204030204" pitchFamily="34" charset="0"/>
                        </a:rPr>
                        <a:t>0.89</a:t>
                      </a:r>
                    </a:p>
                  </a:txBody>
                  <a:tcPr marL="9525" marR="9525" marT="9525" marB="0" anchor="ctr"/>
                </a:tc>
                <a:tc>
                  <a:txBody>
                    <a:bodyPr/>
                    <a:lstStyle/>
                    <a:p>
                      <a:pPr algn="ctr" fontAlgn="b"/>
                      <a:r>
                        <a:rPr lang="en-US" sz="1800" b="0" i="0" u="none" strike="noStrike">
                          <a:solidFill>
                            <a:srgbClr val="000000"/>
                          </a:solidFill>
                          <a:effectLst/>
                          <a:latin typeface="Calibri" panose="020F0502020204030204" pitchFamily="34" charset="0"/>
                        </a:rPr>
                        <a:t>0.54</a:t>
                      </a:r>
                    </a:p>
                  </a:txBody>
                  <a:tcPr marL="9525" marR="9525" marT="9525" marB="0" anchor="ctr"/>
                </a:tc>
                <a:tc>
                  <a:txBody>
                    <a:bodyPr/>
                    <a:lstStyle/>
                    <a:p>
                      <a:pPr algn="ctr" fontAlgn="b"/>
                      <a:r>
                        <a:rPr lang="en-US" sz="1800" b="0" i="0" u="none" strike="noStrike">
                          <a:solidFill>
                            <a:srgbClr val="000000"/>
                          </a:solidFill>
                          <a:effectLst/>
                          <a:latin typeface="Calibri" panose="020F0502020204030204" pitchFamily="34" charset="0"/>
                        </a:rPr>
                        <a:t>0.90</a:t>
                      </a:r>
                    </a:p>
                  </a:txBody>
                  <a:tcPr marL="9525" marR="9525" marT="9525" marB="0" anchor="ctr"/>
                </a:tc>
                <a:tc>
                  <a:txBody>
                    <a:bodyPr/>
                    <a:lstStyle/>
                    <a:p>
                      <a:pPr algn="ctr" fontAlgn="b"/>
                      <a:r>
                        <a:rPr lang="en-US" sz="1800" b="0" i="0" u="none" strike="noStrike" dirty="0">
                          <a:solidFill>
                            <a:srgbClr val="000000"/>
                          </a:solidFill>
                          <a:effectLst/>
                          <a:latin typeface="Calibri" panose="020F0502020204030204" pitchFamily="34" charset="0"/>
                        </a:rPr>
                        <a:t>NA</a:t>
                      </a:r>
                    </a:p>
                  </a:txBody>
                  <a:tcPr marL="9525" marR="9525" marT="9525" marB="0" anchor="ctr">
                    <a:solidFill>
                      <a:srgbClr val="FFFF00"/>
                    </a:solidFill>
                  </a:tcPr>
                </a:tc>
                <a:tc>
                  <a:txBody>
                    <a:bodyPr/>
                    <a:lstStyle/>
                    <a:p>
                      <a:pPr algn="ctr" fontAlgn="b"/>
                      <a:r>
                        <a:rPr lang="en-US" sz="1800" b="0" i="0" u="none" strike="noStrike" dirty="0">
                          <a:solidFill>
                            <a:srgbClr val="000000"/>
                          </a:solidFill>
                          <a:effectLst/>
                          <a:latin typeface="Calibri" panose="020F0502020204030204" pitchFamily="34" charset="0"/>
                        </a:rPr>
                        <a:t>0.10</a:t>
                      </a:r>
                    </a:p>
                  </a:txBody>
                  <a:tcPr marL="9525" marR="9525" marT="9525" marB="0" anchor="ctr"/>
                </a:tc>
                <a:extLst>
                  <a:ext uri="{0D108BD9-81ED-4DB2-BD59-A6C34878D82A}">
                    <a16:rowId xmlns:a16="http://schemas.microsoft.com/office/drawing/2014/main" val="1383197602"/>
                  </a:ext>
                </a:extLst>
              </a:tr>
              <a:tr h="370840">
                <a:tc>
                  <a:txBody>
                    <a:bodyPr/>
                    <a:lstStyle/>
                    <a:p>
                      <a:pPr algn="ctr" fontAlgn="b"/>
                      <a:r>
                        <a:rPr lang="en-US" sz="1800" b="0" i="0" u="none" strike="noStrike">
                          <a:solidFill>
                            <a:srgbClr val="000000"/>
                          </a:solidFill>
                          <a:effectLst/>
                          <a:latin typeface="Calibri" panose="020F0502020204030204" pitchFamily="34" charset="0"/>
                        </a:rPr>
                        <a:t>0.47</a:t>
                      </a:r>
                    </a:p>
                  </a:txBody>
                  <a:tcPr marL="9525" marR="9525" marT="9525" marB="0" anchor="ctr"/>
                </a:tc>
                <a:tc>
                  <a:txBody>
                    <a:bodyPr/>
                    <a:lstStyle/>
                    <a:p>
                      <a:pPr algn="ctr" fontAlgn="b"/>
                      <a:r>
                        <a:rPr lang="en-US" sz="1800" b="0" i="0" u="none" strike="noStrike">
                          <a:solidFill>
                            <a:srgbClr val="000000"/>
                          </a:solidFill>
                          <a:effectLst/>
                          <a:latin typeface="Calibri" panose="020F0502020204030204" pitchFamily="34" charset="0"/>
                        </a:rPr>
                        <a:t>0.06</a:t>
                      </a:r>
                    </a:p>
                  </a:txBody>
                  <a:tcPr marL="9525" marR="9525" marT="9525" marB="0" anchor="ctr"/>
                </a:tc>
                <a:tc>
                  <a:txBody>
                    <a:bodyPr/>
                    <a:lstStyle/>
                    <a:p>
                      <a:pPr algn="ctr" fontAlgn="b"/>
                      <a:r>
                        <a:rPr lang="en-US" sz="1800" b="0" i="0" u="none" strike="noStrike">
                          <a:solidFill>
                            <a:srgbClr val="000000"/>
                          </a:solidFill>
                          <a:effectLst/>
                          <a:latin typeface="Calibri" panose="020F0502020204030204" pitchFamily="34" charset="0"/>
                        </a:rPr>
                        <a:t>0.55</a:t>
                      </a:r>
                    </a:p>
                  </a:txBody>
                  <a:tcPr marL="9525" marR="9525" marT="9525" marB="0" anchor="ctr"/>
                </a:tc>
                <a:tc>
                  <a:txBody>
                    <a:bodyPr/>
                    <a:lstStyle/>
                    <a:p>
                      <a:pPr algn="ctr" fontAlgn="b"/>
                      <a:r>
                        <a:rPr lang="en-US" sz="1800" b="0" i="0" u="none" strike="noStrike">
                          <a:solidFill>
                            <a:srgbClr val="000000"/>
                          </a:solidFill>
                          <a:effectLst/>
                          <a:latin typeface="Calibri" panose="020F0502020204030204" pitchFamily="34" charset="0"/>
                        </a:rPr>
                        <a:t>0.53</a:t>
                      </a:r>
                    </a:p>
                  </a:txBody>
                  <a:tcPr marL="9525" marR="9525" marT="9525" marB="0" anchor="ctr"/>
                </a:tc>
                <a:tc>
                  <a:txBody>
                    <a:bodyPr/>
                    <a:lstStyle/>
                    <a:p>
                      <a:pPr algn="ctr" fontAlgn="b"/>
                      <a:r>
                        <a:rPr lang="en-US" sz="1800" b="0" i="0" u="none" strike="noStrike">
                          <a:solidFill>
                            <a:srgbClr val="000000"/>
                          </a:solidFill>
                          <a:effectLst/>
                          <a:latin typeface="Calibri" panose="020F0502020204030204" pitchFamily="34" charset="0"/>
                        </a:rPr>
                        <a:t>0.38</a:t>
                      </a:r>
                    </a:p>
                  </a:txBody>
                  <a:tcPr marL="9525" marR="9525" marT="9525" marB="0" anchor="ctr"/>
                </a:tc>
                <a:extLst>
                  <a:ext uri="{0D108BD9-81ED-4DB2-BD59-A6C34878D82A}">
                    <a16:rowId xmlns:a16="http://schemas.microsoft.com/office/drawing/2014/main" val="2384883987"/>
                  </a:ext>
                </a:extLst>
              </a:tr>
              <a:tr h="370840">
                <a:tc>
                  <a:txBody>
                    <a:bodyPr/>
                    <a:lstStyle/>
                    <a:p>
                      <a:pPr algn="ctr" fontAlgn="b"/>
                      <a:r>
                        <a:rPr lang="en-US" sz="1800" b="0" i="0" u="none" strike="noStrike">
                          <a:solidFill>
                            <a:srgbClr val="000000"/>
                          </a:solidFill>
                          <a:effectLst/>
                          <a:latin typeface="Calibri" panose="020F0502020204030204" pitchFamily="34" charset="0"/>
                        </a:rPr>
                        <a:t>0.75</a:t>
                      </a:r>
                    </a:p>
                  </a:txBody>
                  <a:tcPr marL="9525" marR="9525" marT="9525" marB="0" anchor="ctr"/>
                </a:tc>
                <a:tc>
                  <a:txBody>
                    <a:bodyPr/>
                    <a:lstStyle/>
                    <a:p>
                      <a:pPr algn="ctr" fontAlgn="b"/>
                      <a:r>
                        <a:rPr lang="en-US" sz="1800" b="0" i="0" u="none" strike="noStrike" dirty="0">
                          <a:solidFill>
                            <a:srgbClr val="000000"/>
                          </a:solidFill>
                          <a:effectLst/>
                          <a:latin typeface="Calibri" panose="020F0502020204030204" pitchFamily="34" charset="0"/>
                        </a:rPr>
                        <a:t>NA</a:t>
                      </a:r>
                    </a:p>
                  </a:txBody>
                  <a:tcPr marL="9525" marR="9525" marT="9525" marB="0" anchor="ctr">
                    <a:solidFill>
                      <a:srgbClr val="FFFF00"/>
                    </a:solidFill>
                  </a:tcPr>
                </a:tc>
                <a:tc>
                  <a:txBody>
                    <a:bodyPr/>
                    <a:lstStyle/>
                    <a:p>
                      <a:pPr algn="ctr" fontAlgn="b"/>
                      <a:r>
                        <a:rPr lang="en-US" sz="1800" b="0" i="0" u="none" strike="noStrike">
                          <a:solidFill>
                            <a:srgbClr val="000000"/>
                          </a:solidFill>
                          <a:effectLst/>
                          <a:latin typeface="Calibri" panose="020F0502020204030204" pitchFamily="34" charset="0"/>
                        </a:rPr>
                        <a:t>0.31</a:t>
                      </a:r>
                    </a:p>
                  </a:txBody>
                  <a:tcPr marL="9525" marR="9525" marT="9525" marB="0" anchor="ctr"/>
                </a:tc>
                <a:tc>
                  <a:txBody>
                    <a:bodyPr/>
                    <a:lstStyle/>
                    <a:p>
                      <a:pPr algn="ctr" fontAlgn="b"/>
                      <a:r>
                        <a:rPr lang="en-US" sz="1800" b="0" i="0" u="none" strike="noStrike">
                          <a:solidFill>
                            <a:srgbClr val="000000"/>
                          </a:solidFill>
                          <a:effectLst/>
                          <a:latin typeface="Calibri" panose="020F0502020204030204" pitchFamily="34" charset="0"/>
                        </a:rPr>
                        <a:t>0.38</a:t>
                      </a:r>
                    </a:p>
                  </a:txBody>
                  <a:tcPr marL="9525" marR="9525" marT="9525" marB="0" anchor="ctr"/>
                </a:tc>
                <a:tc>
                  <a:txBody>
                    <a:bodyPr/>
                    <a:lstStyle/>
                    <a:p>
                      <a:pPr algn="ctr" fontAlgn="b"/>
                      <a:r>
                        <a:rPr lang="en-US" sz="1800" b="0" i="0" u="none" strike="noStrike" dirty="0">
                          <a:solidFill>
                            <a:srgbClr val="000000"/>
                          </a:solidFill>
                          <a:effectLst/>
                          <a:latin typeface="Calibri" panose="020F0502020204030204" pitchFamily="34" charset="0"/>
                        </a:rPr>
                        <a:t>NA</a:t>
                      </a:r>
                    </a:p>
                  </a:txBody>
                  <a:tcPr marL="9525" marR="9525" marT="9525" marB="0" anchor="ctr">
                    <a:solidFill>
                      <a:srgbClr val="FFFF00"/>
                    </a:solidFill>
                  </a:tcPr>
                </a:tc>
                <a:extLst>
                  <a:ext uri="{0D108BD9-81ED-4DB2-BD59-A6C34878D82A}">
                    <a16:rowId xmlns:a16="http://schemas.microsoft.com/office/drawing/2014/main" val="707621725"/>
                  </a:ext>
                </a:extLst>
              </a:tr>
            </a:tbl>
          </a:graphicData>
        </a:graphic>
      </p:graphicFrame>
      <p:graphicFrame>
        <p:nvGraphicFramePr>
          <p:cNvPr id="14" name="Table 5">
            <a:extLst>
              <a:ext uri="{FF2B5EF4-FFF2-40B4-BE49-F238E27FC236}">
                <a16:creationId xmlns:a16="http://schemas.microsoft.com/office/drawing/2014/main" id="{ABCC83BC-C6EF-4FC1-B64E-9D1225160C5E}"/>
              </a:ext>
            </a:extLst>
          </p:cNvPr>
          <p:cNvGraphicFramePr>
            <a:graphicFrameLocks noGrp="1"/>
          </p:cNvGraphicFramePr>
          <p:nvPr>
            <p:extLst>
              <p:ext uri="{D42A27DB-BD31-4B8C-83A1-F6EECF244321}">
                <p14:modId xmlns:p14="http://schemas.microsoft.com/office/powerpoint/2010/main" val="3291595338"/>
              </p:ext>
            </p:extLst>
          </p:nvPr>
        </p:nvGraphicFramePr>
        <p:xfrm>
          <a:off x="6696746" y="774316"/>
          <a:ext cx="2497015" cy="2595880"/>
        </p:xfrm>
        <a:graphic>
          <a:graphicData uri="http://schemas.openxmlformats.org/drawingml/2006/table">
            <a:tbl>
              <a:tblPr firstRow="1" bandRow="1">
                <a:tableStyleId>{5940675A-B579-460E-94D1-54222C63F5DA}</a:tableStyleId>
              </a:tblPr>
              <a:tblGrid>
                <a:gridCol w="499403">
                  <a:extLst>
                    <a:ext uri="{9D8B030D-6E8A-4147-A177-3AD203B41FA5}">
                      <a16:colId xmlns:a16="http://schemas.microsoft.com/office/drawing/2014/main" val="787001653"/>
                    </a:ext>
                  </a:extLst>
                </a:gridCol>
                <a:gridCol w="499403">
                  <a:extLst>
                    <a:ext uri="{9D8B030D-6E8A-4147-A177-3AD203B41FA5}">
                      <a16:colId xmlns:a16="http://schemas.microsoft.com/office/drawing/2014/main" val="1218026317"/>
                    </a:ext>
                  </a:extLst>
                </a:gridCol>
                <a:gridCol w="499403">
                  <a:extLst>
                    <a:ext uri="{9D8B030D-6E8A-4147-A177-3AD203B41FA5}">
                      <a16:colId xmlns:a16="http://schemas.microsoft.com/office/drawing/2014/main" val="3363259947"/>
                    </a:ext>
                  </a:extLst>
                </a:gridCol>
                <a:gridCol w="499403">
                  <a:extLst>
                    <a:ext uri="{9D8B030D-6E8A-4147-A177-3AD203B41FA5}">
                      <a16:colId xmlns:a16="http://schemas.microsoft.com/office/drawing/2014/main" val="780892957"/>
                    </a:ext>
                  </a:extLst>
                </a:gridCol>
                <a:gridCol w="499403">
                  <a:extLst>
                    <a:ext uri="{9D8B030D-6E8A-4147-A177-3AD203B41FA5}">
                      <a16:colId xmlns:a16="http://schemas.microsoft.com/office/drawing/2014/main" val="1523270484"/>
                    </a:ext>
                  </a:extLst>
                </a:gridCol>
              </a:tblGrid>
              <a:tr h="370840">
                <a:tc>
                  <a:txBody>
                    <a:bodyPr/>
                    <a:lstStyle/>
                    <a:p>
                      <a:pPr algn="ctr" fontAlgn="b"/>
                      <a:r>
                        <a:rPr lang="en-US" sz="1800" b="0" i="0" u="none" strike="noStrike">
                          <a:solidFill>
                            <a:srgbClr val="000000"/>
                          </a:solidFill>
                          <a:effectLst/>
                          <a:latin typeface="Calibri" panose="020F0502020204030204" pitchFamily="34" charset="0"/>
                        </a:rPr>
                        <a:t>0.13</a:t>
                      </a:r>
                    </a:p>
                  </a:txBody>
                  <a:tcPr marL="9525" marR="9525" marT="9525" marB="0" anchor="ctr"/>
                </a:tc>
                <a:tc>
                  <a:txBody>
                    <a:bodyPr/>
                    <a:lstStyle/>
                    <a:p>
                      <a:pPr algn="ctr" fontAlgn="b"/>
                      <a:r>
                        <a:rPr lang="en-US" sz="1800" b="0" i="0" u="none" strike="noStrike">
                          <a:solidFill>
                            <a:srgbClr val="000000"/>
                          </a:solidFill>
                          <a:effectLst/>
                          <a:latin typeface="Calibri" panose="020F0502020204030204" pitchFamily="34" charset="0"/>
                        </a:rPr>
                        <a:t>0.77</a:t>
                      </a:r>
                    </a:p>
                  </a:txBody>
                  <a:tcPr marL="9525" marR="9525" marT="9525" marB="0" anchor="ctr"/>
                </a:tc>
                <a:tc>
                  <a:txBody>
                    <a:bodyPr/>
                    <a:lstStyle/>
                    <a:p>
                      <a:pPr algn="ctr" fontAlgn="b"/>
                      <a:r>
                        <a:rPr lang="en-US" sz="1800" b="0" i="0" u="none" strike="noStrike" dirty="0">
                          <a:solidFill>
                            <a:srgbClr val="000000"/>
                          </a:solidFill>
                          <a:effectLst/>
                          <a:latin typeface="Calibri" panose="020F0502020204030204" pitchFamily="34" charset="0"/>
                        </a:rPr>
                        <a:t>0.02</a:t>
                      </a:r>
                    </a:p>
                  </a:txBody>
                  <a:tcPr marL="9525" marR="9525" marT="9525" marB="0" anchor="ctr"/>
                </a:tc>
                <a:tc>
                  <a:txBody>
                    <a:bodyPr/>
                    <a:lstStyle/>
                    <a:p>
                      <a:pPr algn="ctr" fontAlgn="b"/>
                      <a:r>
                        <a:rPr lang="en-US" sz="1800" b="0" i="0" u="none" strike="noStrike">
                          <a:solidFill>
                            <a:srgbClr val="000000"/>
                          </a:solidFill>
                          <a:effectLst/>
                          <a:latin typeface="Calibri" panose="020F0502020204030204" pitchFamily="34" charset="0"/>
                        </a:rPr>
                        <a:t>0.36</a:t>
                      </a:r>
                    </a:p>
                  </a:txBody>
                  <a:tcPr marL="9525" marR="9525" marT="9525" marB="0" anchor="ctr"/>
                </a:tc>
                <a:tc>
                  <a:txBody>
                    <a:bodyPr/>
                    <a:lstStyle/>
                    <a:p>
                      <a:pPr algn="ctr" fontAlgn="b"/>
                      <a:r>
                        <a:rPr lang="en-US" sz="1800" b="0" i="0" u="none" strike="noStrike">
                          <a:solidFill>
                            <a:srgbClr val="000000"/>
                          </a:solidFill>
                          <a:effectLst/>
                          <a:latin typeface="Calibri" panose="020F0502020204030204" pitchFamily="34" charset="0"/>
                        </a:rPr>
                        <a:t>0.33</a:t>
                      </a:r>
                    </a:p>
                  </a:txBody>
                  <a:tcPr marL="9525" marR="9525" marT="9525" marB="0" anchor="ctr"/>
                </a:tc>
                <a:extLst>
                  <a:ext uri="{0D108BD9-81ED-4DB2-BD59-A6C34878D82A}">
                    <a16:rowId xmlns:a16="http://schemas.microsoft.com/office/drawing/2014/main" val="451525076"/>
                  </a:ext>
                </a:extLst>
              </a:tr>
              <a:tr h="370840">
                <a:tc>
                  <a:txBody>
                    <a:bodyPr/>
                    <a:lstStyle/>
                    <a:p>
                      <a:pPr algn="ctr" fontAlgn="b"/>
                      <a:r>
                        <a:rPr lang="en-US" sz="1800" b="0" i="0" u="none" strike="noStrike">
                          <a:solidFill>
                            <a:srgbClr val="000000"/>
                          </a:solidFill>
                          <a:effectLst/>
                          <a:latin typeface="Calibri" panose="020F0502020204030204" pitchFamily="34" charset="0"/>
                        </a:rPr>
                        <a:t>0.64</a:t>
                      </a:r>
                    </a:p>
                  </a:txBody>
                  <a:tcPr marL="9525" marR="9525" marT="9525" marB="0" anchor="ctr"/>
                </a:tc>
                <a:tc>
                  <a:txBody>
                    <a:bodyPr/>
                    <a:lstStyle/>
                    <a:p>
                      <a:pPr algn="ctr" fontAlgn="b"/>
                      <a:r>
                        <a:rPr lang="en-US" sz="1800" b="0" i="0" u="none" strike="noStrike">
                          <a:solidFill>
                            <a:srgbClr val="000000"/>
                          </a:solidFill>
                          <a:effectLst/>
                          <a:latin typeface="Calibri" panose="020F0502020204030204" pitchFamily="34" charset="0"/>
                        </a:rPr>
                        <a:t>0.30</a:t>
                      </a:r>
                    </a:p>
                  </a:txBody>
                  <a:tcPr marL="9525" marR="9525" marT="9525" marB="0" anchor="ctr"/>
                </a:tc>
                <a:tc>
                  <a:txBody>
                    <a:bodyPr/>
                    <a:lstStyle/>
                    <a:p>
                      <a:pPr algn="ctr" fontAlgn="b"/>
                      <a:r>
                        <a:rPr lang="en-US" sz="1800" b="0" i="0" u="none" strike="noStrike">
                          <a:solidFill>
                            <a:srgbClr val="000000"/>
                          </a:solidFill>
                          <a:effectLst/>
                          <a:latin typeface="Calibri" panose="020F0502020204030204" pitchFamily="34" charset="0"/>
                        </a:rPr>
                        <a:t>0.23</a:t>
                      </a:r>
                    </a:p>
                  </a:txBody>
                  <a:tcPr marL="9525" marR="9525" marT="9525" marB="0" anchor="ctr"/>
                </a:tc>
                <a:tc>
                  <a:txBody>
                    <a:bodyPr/>
                    <a:lstStyle/>
                    <a:p>
                      <a:pPr algn="ctr" fontAlgn="b"/>
                      <a:r>
                        <a:rPr lang="en-US" sz="1800" b="0" i="0" u="none" strike="noStrike">
                          <a:solidFill>
                            <a:srgbClr val="000000"/>
                          </a:solidFill>
                          <a:effectLst/>
                          <a:latin typeface="Calibri" panose="020F0502020204030204" pitchFamily="34" charset="0"/>
                        </a:rPr>
                        <a:t>0.78</a:t>
                      </a:r>
                    </a:p>
                  </a:txBody>
                  <a:tcPr marL="9525" marR="9525" marT="9525" marB="0" anchor="ctr"/>
                </a:tc>
                <a:tc>
                  <a:txBody>
                    <a:bodyPr/>
                    <a:lstStyle/>
                    <a:p>
                      <a:pPr algn="ctr" fontAlgn="b"/>
                      <a:r>
                        <a:rPr lang="en-US" sz="1800" b="0" i="0" u="none" strike="noStrike" dirty="0">
                          <a:solidFill>
                            <a:srgbClr val="000000"/>
                          </a:solidFill>
                          <a:effectLst/>
                          <a:latin typeface="Calibri" panose="020F0502020204030204" pitchFamily="34" charset="0"/>
                        </a:rPr>
                        <a:t>0.49</a:t>
                      </a:r>
                    </a:p>
                  </a:txBody>
                  <a:tcPr marL="9525" marR="9525" marT="9525" marB="0" anchor="ctr">
                    <a:solidFill>
                      <a:srgbClr val="FFFF00"/>
                    </a:solidFill>
                  </a:tcPr>
                </a:tc>
                <a:extLst>
                  <a:ext uri="{0D108BD9-81ED-4DB2-BD59-A6C34878D82A}">
                    <a16:rowId xmlns:a16="http://schemas.microsoft.com/office/drawing/2014/main" val="510795671"/>
                  </a:ext>
                </a:extLst>
              </a:tr>
              <a:tr h="370840">
                <a:tc>
                  <a:txBody>
                    <a:bodyPr/>
                    <a:lstStyle/>
                    <a:p>
                      <a:pPr algn="ctr" fontAlgn="b"/>
                      <a:r>
                        <a:rPr lang="en-US" sz="1800" b="0" i="0" u="none" strike="noStrike">
                          <a:solidFill>
                            <a:srgbClr val="000000"/>
                          </a:solidFill>
                          <a:effectLst/>
                          <a:latin typeface="Calibri" panose="020F0502020204030204" pitchFamily="34" charset="0"/>
                        </a:rPr>
                        <a:t>0.21</a:t>
                      </a:r>
                    </a:p>
                  </a:txBody>
                  <a:tcPr marL="9525" marR="9525" marT="9525" marB="0" anchor="ctr"/>
                </a:tc>
                <a:tc>
                  <a:txBody>
                    <a:bodyPr/>
                    <a:lstStyle/>
                    <a:p>
                      <a:pPr algn="ctr" fontAlgn="b"/>
                      <a:r>
                        <a:rPr lang="en-US" sz="1800" b="0" i="0" u="none" strike="noStrike" dirty="0">
                          <a:solidFill>
                            <a:srgbClr val="000000"/>
                          </a:solidFill>
                          <a:effectLst/>
                          <a:latin typeface="Calibri" panose="020F0502020204030204" pitchFamily="34" charset="0"/>
                        </a:rPr>
                        <a:t>0.39</a:t>
                      </a:r>
                    </a:p>
                  </a:txBody>
                  <a:tcPr marL="9525" marR="9525" marT="9525" marB="0" anchor="ctr">
                    <a:solidFill>
                      <a:srgbClr val="FFFF00"/>
                    </a:solidFill>
                  </a:tcPr>
                </a:tc>
                <a:tc>
                  <a:txBody>
                    <a:bodyPr/>
                    <a:lstStyle/>
                    <a:p>
                      <a:pPr algn="ctr" fontAlgn="b"/>
                      <a:r>
                        <a:rPr lang="en-US" sz="1800" b="0" i="0" u="none" strike="noStrike">
                          <a:solidFill>
                            <a:srgbClr val="000000"/>
                          </a:solidFill>
                          <a:effectLst/>
                          <a:latin typeface="Calibri" panose="020F0502020204030204" pitchFamily="34" charset="0"/>
                        </a:rPr>
                        <a:t>0.95</a:t>
                      </a:r>
                    </a:p>
                  </a:txBody>
                  <a:tcPr marL="9525" marR="9525" marT="9525" marB="0" anchor="ctr"/>
                </a:tc>
                <a:tc>
                  <a:txBody>
                    <a:bodyPr/>
                    <a:lstStyle/>
                    <a:p>
                      <a:pPr algn="ctr" fontAlgn="b"/>
                      <a:r>
                        <a:rPr lang="en-US" sz="1800" b="0" i="0" u="none" strike="noStrike">
                          <a:solidFill>
                            <a:srgbClr val="000000"/>
                          </a:solidFill>
                          <a:effectLst/>
                          <a:latin typeface="Calibri" panose="020F0502020204030204" pitchFamily="34" charset="0"/>
                        </a:rPr>
                        <a:t>0.19</a:t>
                      </a:r>
                    </a:p>
                  </a:txBody>
                  <a:tcPr marL="9525" marR="9525" marT="9525" marB="0" anchor="ctr"/>
                </a:tc>
                <a:tc>
                  <a:txBody>
                    <a:bodyPr/>
                    <a:lstStyle/>
                    <a:p>
                      <a:pPr algn="ctr" fontAlgn="b"/>
                      <a:r>
                        <a:rPr lang="en-US" sz="1800" b="0" i="0" u="none" strike="noStrike" dirty="0">
                          <a:solidFill>
                            <a:srgbClr val="000000"/>
                          </a:solidFill>
                          <a:effectLst/>
                          <a:latin typeface="Calibri" panose="020F0502020204030204" pitchFamily="34" charset="0"/>
                        </a:rPr>
                        <a:t>0.03</a:t>
                      </a:r>
                    </a:p>
                  </a:txBody>
                  <a:tcPr marL="9525" marR="9525" marT="9525" marB="0" anchor="ctr">
                    <a:solidFill>
                      <a:srgbClr val="FFFF00"/>
                    </a:solidFill>
                  </a:tcPr>
                </a:tc>
                <a:extLst>
                  <a:ext uri="{0D108BD9-81ED-4DB2-BD59-A6C34878D82A}">
                    <a16:rowId xmlns:a16="http://schemas.microsoft.com/office/drawing/2014/main" val="2561668087"/>
                  </a:ext>
                </a:extLst>
              </a:tr>
              <a:tr h="370840">
                <a:tc>
                  <a:txBody>
                    <a:bodyPr/>
                    <a:lstStyle/>
                    <a:p>
                      <a:pPr algn="ctr" fontAlgn="b"/>
                      <a:r>
                        <a:rPr lang="en-US" sz="1800" b="0" i="0" u="none" strike="noStrike">
                          <a:solidFill>
                            <a:srgbClr val="000000"/>
                          </a:solidFill>
                          <a:effectLst/>
                          <a:latin typeface="Calibri" panose="020F0502020204030204" pitchFamily="34" charset="0"/>
                        </a:rPr>
                        <a:t>0.82</a:t>
                      </a:r>
                    </a:p>
                  </a:txBody>
                  <a:tcPr marL="9525" marR="9525" marT="9525" marB="0" anchor="ctr"/>
                </a:tc>
                <a:tc>
                  <a:txBody>
                    <a:bodyPr/>
                    <a:lstStyle/>
                    <a:p>
                      <a:pPr algn="ctr" fontAlgn="b"/>
                      <a:r>
                        <a:rPr lang="en-US" sz="1800" b="0" i="0" u="none" strike="noStrike" dirty="0">
                          <a:solidFill>
                            <a:srgbClr val="000000"/>
                          </a:solidFill>
                          <a:effectLst/>
                          <a:latin typeface="Calibri" panose="020F0502020204030204" pitchFamily="34" charset="0"/>
                        </a:rPr>
                        <a:t>0.85</a:t>
                      </a:r>
                    </a:p>
                  </a:txBody>
                  <a:tcPr marL="9525" marR="9525" marT="9525" marB="0" anchor="ctr">
                    <a:solidFill>
                      <a:srgbClr val="FFFF00"/>
                    </a:solidFill>
                  </a:tcPr>
                </a:tc>
                <a:tc>
                  <a:txBody>
                    <a:bodyPr/>
                    <a:lstStyle/>
                    <a:p>
                      <a:pPr algn="ctr" fontAlgn="b"/>
                      <a:r>
                        <a:rPr lang="en-US" sz="1800" b="0" i="0" u="none" strike="noStrike">
                          <a:solidFill>
                            <a:srgbClr val="000000"/>
                          </a:solidFill>
                          <a:effectLst/>
                          <a:latin typeface="Calibri" panose="020F0502020204030204" pitchFamily="34" charset="0"/>
                        </a:rPr>
                        <a:t>0.52</a:t>
                      </a:r>
                    </a:p>
                  </a:txBody>
                  <a:tcPr marL="9525" marR="9525" marT="9525" marB="0" anchor="ctr"/>
                </a:tc>
                <a:tc>
                  <a:txBody>
                    <a:bodyPr/>
                    <a:lstStyle/>
                    <a:p>
                      <a:pPr algn="ctr" fontAlgn="b"/>
                      <a:r>
                        <a:rPr lang="en-US" sz="1800" b="0" i="0" u="none" strike="noStrike">
                          <a:solidFill>
                            <a:srgbClr val="000000"/>
                          </a:solidFill>
                          <a:effectLst/>
                          <a:latin typeface="Calibri" panose="020F0502020204030204" pitchFamily="34" charset="0"/>
                        </a:rPr>
                        <a:t>0.29</a:t>
                      </a:r>
                    </a:p>
                  </a:txBody>
                  <a:tcPr marL="9525" marR="9525" marT="9525" marB="0" anchor="ctr"/>
                </a:tc>
                <a:tc>
                  <a:txBody>
                    <a:bodyPr/>
                    <a:lstStyle/>
                    <a:p>
                      <a:pPr algn="ctr" fontAlgn="b"/>
                      <a:r>
                        <a:rPr lang="en-US" sz="1800" b="0" i="0" u="none" strike="noStrike" dirty="0">
                          <a:solidFill>
                            <a:srgbClr val="000000"/>
                          </a:solidFill>
                          <a:effectLst/>
                          <a:latin typeface="Calibri" panose="020F0502020204030204" pitchFamily="34" charset="0"/>
                        </a:rPr>
                        <a:t>0.10</a:t>
                      </a:r>
                    </a:p>
                  </a:txBody>
                  <a:tcPr marL="9525" marR="9525" marT="9525" marB="0" anchor="ctr"/>
                </a:tc>
                <a:extLst>
                  <a:ext uri="{0D108BD9-81ED-4DB2-BD59-A6C34878D82A}">
                    <a16:rowId xmlns:a16="http://schemas.microsoft.com/office/drawing/2014/main" val="425826134"/>
                  </a:ext>
                </a:extLst>
              </a:tr>
              <a:tr h="370840">
                <a:tc>
                  <a:txBody>
                    <a:bodyPr/>
                    <a:lstStyle/>
                    <a:p>
                      <a:pPr algn="ctr" fontAlgn="b"/>
                      <a:r>
                        <a:rPr lang="en-US" sz="1800" b="0" i="0" u="none" strike="noStrike">
                          <a:solidFill>
                            <a:srgbClr val="000000"/>
                          </a:solidFill>
                          <a:effectLst/>
                          <a:latin typeface="Calibri" panose="020F0502020204030204" pitchFamily="34" charset="0"/>
                        </a:rPr>
                        <a:t>0.89</a:t>
                      </a:r>
                    </a:p>
                  </a:txBody>
                  <a:tcPr marL="9525" marR="9525" marT="9525" marB="0" anchor="ctr"/>
                </a:tc>
                <a:tc>
                  <a:txBody>
                    <a:bodyPr/>
                    <a:lstStyle/>
                    <a:p>
                      <a:pPr algn="ctr" fontAlgn="b"/>
                      <a:r>
                        <a:rPr lang="en-US" sz="1800" b="0" i="0" u="none" strike="noStrike">
                          <a:solidFill>
                            <a:srgbClr val="000000"/>
                          </a:solidFill>
                          <a:effectLst/>
                          <a:latin typeface="Calibri" panose="020F0502020204030204" pitchFamily="34" charset="0"/>
                        </a:rPr>
                        <a:t>0.54</a:t>
                      </a:r>
                    </a:p>
                  </a:txBody>
                  <a:tcPr marL="9525" marR="9525" marT="9525" marB="0" anchor="ctr"/>
                </a:tc>
                <a:tc>
                  <a:txBody>
                    <a:bodyPr/>
                    <a:lstStyle/>
                    <a:p>
                      <a:pPr algn="ctr" fontAlgn="b"/>
                      <a:r>
                        <a:rPr lang="en-US" sz="1800" b="0" i="0" u="none" strike="noStrike">
                          <a:solidFill>
                            <a:srgbClr val="000000"/>
                          </a:solidFill>
                          <a:effectLst/>
                          <a:latin typeface="Calibri" panose="020F0502020204030204" pitchFamily="34" charset="0"/>
                        </a:rPr>
                        <a:t>0.90</a:t>
                      </a:r>
                    </a:p>
                  </a:txBody>
                  <a:tcPr marL="9525" marR="9525" marT="9525" marB="0" anchor="ctr"/>
                </a:tc>
                <a:tc>
                  <a:txBody>
                    <a:bodyPr/>
                    <a:lstStyle/>
                    <a:p>
                      <a:pPr algn="ctr" fontAlgn="b"/>
                      <a:r>
                        <a:rPr lang="en-US" sz="1800" b="0" i="0" u="none" strike="noStrike" dirty="0">
                          <a:solidFill>
                            <a:srgbClr val="000000"/>
                          </a:solidFill>
                          <a:effectLst/>
                          <a:latin typeface="Calibri" panose="020F0502020204030204" pitchFamily="34" charset="0"/>
                        </a:rPr>
                        <a:t>0.56</a:t>
                      </a:r>
                    </a:p>
                  </a:txBody>
                  <a:tcPr marL="9525" marR="9525" marT="9525" marB="0" anchor="ctr">
                    <a:solidFill>
                      <a:srgbClr val="FFFF00"/>
                    </a:solidFill>
                  </a:tcPr>
                </a:tc>
                <a:tc>
                  <a:txBody>
                    <a:bodyPr/>
                    <a:lstStyle/>
                    <a:p>
                      <a:pPr algn="ctr" fontAlgn="b"/>
                      <a:r>
                        <a:rPr lang="en-US" sz="1800" b="0" i="0" u="none" strike="noStrike" dirty="0">
                          <a:solidFill>
                            <a:srgbClr val="000000"/>
                          </a:solidFill>
                          <a:effectLst/>
                          <a:latin typeface="Calibri" panose="020F0502020204030204" pitchFamily="34" charset="0"/>
                        </a:rPr>
                        <a:t>0.10</a:t>
                      </a:r>
                    </a:p>
                  </a:txBody>
                  <a:tcPr marL="9525" marR="9525" marT="9525" marB="0" anchor="ctr"/>
                </a:tc>
                <a:extLst>
                  <a:ext uri="{0D108BD9-81ED-4DB2-BD59-A6C34878D82A}">
                    <a16:rowId xmlns:a16="http://schemas.microsoft.com/office/drawing/2014/main" val="1383197602"/>
                  </a:ext>
                </a:extLst>
              </a:tr>
              <a:tr h="370840">
                <a:tc>
                  <a:txBody>
                    <a:bodyPr/>
                    <a:lstStyle/>
                    <a:p>
                      <a:pPr algn="ctr" fontAlgn="b"/>
                      <a:r>
                        <a:rPr lang="en-US" sz="1800" b="0" i="0" u="none" strike="noStrike">
                          <a:solidFill>
                            <a:srgbClr val="000000"/>
                          </a:solidFill>
                          <a:effectLst/>
                          <a:latin typeface="Calibri" panose="020F0502020204030204" pitchFamily="34" charset="0"/>
                        </a:rPr>
                        <a:t>0.47</a:t>
                      </a:r>
                    </a:p>
                  </a:txBody>
                  <a:tcPr marL="9525" marR="9525" marT="9525" marB="0" anchor="ctr"/>
                </a:tc>
                <a:tc>
                  <a:txBody>
                    <a:bodyPr/>
                    <a:lstStyle/>
                    <a:p>
                      <a:pPr algn="ctr" fontAlgn="b"/>
                      <a:r>
                        <a:rPr lang="en-US" sz="1800" b="0" i="0" u="none" strike="noStrike">
                          <a:solidFill>
                            <a:srgbClr val="000000"/>
                          </a:solidFill>
                          <a:effectLst/>
                          <a:latin typeface="Calibri" panose="020F0502020204030204" pitchFamily="34" charset="0"/>
                        </a:rPr>
                        <a:t>0.06</a:t>
                      </a:r>
                    </a:p>
                  </a:txBody>
                  <a:tcPr marL="9525" marR="9525" marT="9525" marB="0" anchor="ctr"/>
                </a:tc>
                <a:tc>
                  <a:txBody>
                    <a:bodyPr/>
                    <a:lstStyle/>
                    <a:p>
                      <a:pPr algn="ctr" fontAlgn="b"/>
                      <a:r>
                        <a:rPr lang="en-US" sz="1800" b="0" i="0" u="none" strike="noStrike">
                          <a:solidFill>
                            <a:srgbClr val="000000"/>
                          </a:solidFill>
                          <a:effectLst/>
                          <a:latin typeface="Calibri" panose="020F0502020204030204" pitchFamily="34" charset="0"/>
                        </a:rPr>
                        <a:t>0.55</a:t>
                      </a:r>
                    </a:p>
                  </a:txBody>
                  <a:tcPr marL="9525" marR="9525" marT="9525" marB="0" anchor="ctr"/>
                </a:tc>
                <a:tc>
                  <a:txBody>
                    <a:bodyPr/>
                    <a:lstStyle/>
                    <a:p>
                      <a:pPr algn="ctr" fontAlgn="b"/>
                      <a:r>
                        <a:rPr lang="en-US" sz="1800" b="0" i="0" u="none" strike="noStrike">
                          <a:solidFill>
                            <a:srgbClr val="000000"/>
                          </a:solidFill>
                          <a:effectLst/>
                          <a:latin typeface="Calibri" panose="020F0502020204030204" pitchFamily="34" charset="0"/>
                        </a:rPr>
                        <a:t>0.53</a:t>
                      </a:r>
                    </a:p>
                  </a:txBody>
                  <a:tcPr marL="9525" marR="9525" marT="9525" marB="0" anchor="ctr"/>
                </a:tc>
                <a:tc>
                  <a:txBody>
                    <a:bodyPr/>
                    <a:lstStyle/>
                    <a:p>
                      <a:pPr algn="ctr" fontAlgn="b"/>
                      <a:r>
                        <a:rPr lang="en-US" sz="1800" b="0" i="0" u="none" strike="noStrike" dirty="0">
                          <a:solidFill>
                            <a:srgbClr val="000000"/>
                          </a:solidFill>
                          <a:effectLst/>
                          <a:latin typeface="Calibri" panose="020F0502020204030204" pitchFamily="34" charset="0"/>
                        </a:rPr>
                        <a:t>0.38</a:t>
                      </a:r>
                    </a:p>
                  </a:txBody>
                  <a:tcPr marL="9525" marR="9525" marT="9525" marB="0" anchor="ctr"/>
                </a:tc>
                <a:extLst>
                  <a:ext uri="{0D108BD9-81ED-4DB2-BD59-A6C34878D82A}">
                    <a16:rowId xmlns:a16="http://schemas.microsoft.com/office/drawing/2014/main" val="2384883987"/>
                  </a:ext>
                </a:extLst>
              </a:tr>
              <a:tr h="370840">
                <a:tc>
                  <a:txBody>
                    <a:bodyPr/>
                    <a:lstStyle/>
                    <a:p>
                      <a:pPr algn="ctr" fontAlgn="b"/>
                      <a:r>
                        <a:rPr lang="en-US" sz="1800" b="0" i="0" u="none" strike="noStrike">
                          <a:solidFill>
                            <a:srgbClr val="000000"/>
                          </a:solidFill>
                          <a:effectLst/>
                          <a:latin typeface="Calibri" panose="020F0502020204030204" pitchFamily="34" charset="0"/>
                        </a:rPr>
                        <a:t>0.75</a:t>
                      </a:r>
                    </a:p>
                  </a:txBody>
                  <a:tcPr marL="9525" marR="9525" marT="9525" marB="0" anchor="ctr"/>
                </a:tc>
                <a:tc>
                  <a:txBody>
                    <a:bodyPr/>
                    <a:lstStyle/>
                    <a:p>
                      <a:pPr algn="ctr" fontAlgn="b"/>
                      <a:r>
                        <a:rPr lang="en-US" sz="1800" b="0" i="0" u="none" strike="noStrike" dirty="0">
                          <a:solidFill>
                            <a:srgbClr val="000000"/>
                          </a:solidFill>
                          <a:effectLst/>
                          <a:latin typeface="Calibri" panose="020F0502020204030204" pitchFamily="34" charset="0"/>
                        </a:rPr>
                        <a:t>0.90</a:t>
                      </a:r>
                    </a:p>
                  </a:txBody>
                  <a:tcPr marL="9525" marR="9525" marT="9525" marB="0" anchor="ctr">
                    <a:solidFill>
                      <a:srgbClr val="FFFF00"/>
                    </a:solidFill>
                  </a:tcPr>
                </a:tc>
                <a:tc>
                  <a:txBody>
                    <a:bodyPr/>
                    <a:lstStyle/>
                    <a:p>
                      <a:pPr algn="ctr" fontAlgn="b"/>
                      <a:r>
                        <a:rPr lang="en-US" sz="1800" b="0" i="0" u="none" strike="noStrike">
                          <a:solidFill>
                            <a:srgbClr val="000000"/>
                          </a:solidFill>
                          <a:effectLst/>
                          <a:latin typeface="Calibri" panose="020F0502020204030204" pitchFamily="34" charset="0"/>
                        </a:rPr>
                        <a:t>0.31</a:t>
                      </a:r>
                    </a:p>
                  </a:txBody>
                  <a:tcPr marL="9525" marR="9525" marT="9525" marB="0" anchor="ctr"/>
                </a:tc>
                <a:tc>
                  <a:txBody>
                    <a:bodyPr/>
                    <a:lstStyle/>
                    <a:p>
                      <a:pPr algn="ctr" fontAlgn="b"/>
                      <a:r>
                        <a:rPr lang="en-US" sz="1800" b="0" i="0" u="none" strike="noStrike">
                          <a:solidFill>
                            <a:srgbClr val="000000"/>
                          </a:solidFill>
                          <a:effectLst/>
                          <a:latin typeface="Calibri" panose="020F0502020204030204" pitchFamily="34" charset="0"/>
                        </a:rPr>
                        <a:t>0.38</a:t>
                      </a:r>
                    </a:p>
                  </a:txBody>
                  <a:tcPr marL="9525" marR="9525" marT="9525" marB="0" anchor="ctr"/>
                </a:tc>
                <a:tc>
                  <a:txBody>
                    <a:bodyPr/>
                    <a:lstStyle/>
                    <a:p>
                      <a:pPr algn="ctr" fontAlgn="b"/>
                      <a:r>
                        <a:rPr lang="en-US" sz="1800" b="0" i="0" u="none" strike="noStrike" dirty="0">
                          <a:solidFill>
                            <a:srgbClr val="000000"/>
                          </a:solidFill>
                          <a:effectLst/>
                          <a:latin typeface="Calibri" panose="020F0502020204030204" pitchFamily="34" charset="0"/>
                        </a:rPr>
                        <a:t>0.33</a:t>
                      </a:r>
                    </a:p>
                  </a:txBody>
                  <a:tcPr marL="9525" marR="9525" marT="9525" marB="0" anchor="ctr">
                    <a:solidFill>
                      <a:srgbClr val="FFFF00"/>
                    </a:solidFill>
                  </a:tcPr>
                </a:tc>
                <a:extLst>
                  <a:ext uri="{0D108BD9-81ED-4DB2-BD59-A6C34878D82A}">
                    <a16:rowId xmlns:a16="http://schemas.microsoft.com/office/drawing/2014/main" val="707621725"/>
                  </a:ext>
                </a:extLst>
              </a:tr>
            </a:tbl>
          </a:graphicData>
        </a:graphic>
      </p:graphicFrame>
      <p:graphicFrame>
        <p:nvGraphicFramePr>
          <p:cNvPr id="15" name="Table 15">
            <a:extLst>
              <a:ext uri="{FF2B5EF4-FFF2-40B4-BE49-F238E27FC236}">
                <a16:creationId xmlns:a16="http://schemas.microsoft.com/office/drawing/2014/main" id="{A250594B-C748-4E90-BDDF-015C3A95895C}"/>
              </a:ext>
            </a:extLst>
          </p:cNvPr>
          <p:cNvGraphicFramePr>
            <a:graphicFrameLocks noGrp="1"/>
          </p:cNvGraphicFramePr>
          <p:nvPr>
            <p:extLst>
              <p:ext uri="{D42A27DB-BD31-4B8C-83A1-F6EECF244321}">
                <p14:modId xmlns:p14="http://schemas.microsoft.com/office/powerpoint/2010/main" val="3228165920"/>
              </p:ext>
            </p:extLst>
          </p:nvPr>
        </p:nvGraphicFramePr>
        <p:xfrm>
          <a:off x="9284032" y="403476"/>
          <a:ext cx="1824105" cy="2966720"/>
        </p:xfrm>
        <a:graphic>
          <a:graphicData uri="http://schemas.openxmlformats.org/drawingml/2006/table">
            <a:tbl>
              <a:tblPr firstRow="1" bandRow="1">
                <a:tableStyleId>{7E9639D4-E3E2-4D34-9284-5A2195B3D0D7}</a:tableStyleId>
              </a:tblPr>
              <a:tblGrid>
                <a:gridCol w="740893">
                  <a:extLst>
                    <a:ext uri="{9D8B030D-6E8A-4147-A177-3AD203B41FA5}">
                      <a16:colId xmlns:a16="http://schemas.microsoft.com/office/drawing/2014/main" val="1946550007"/>
                    </a:ext>
                  </a:extLst>
                </a:gridCol>
                <a:gridCol w="1083212">
                  <a:extLst>
                    <a:ext uri="{9D8B030D-6E8A-4147-A177-3AD203B41FA5}">
                      <a16:colId xmlns:a16="http://schemas.microsoft.com/office/drawing/2014/main" val="1367705270"/>
                    </a:ext>
                  </a:extLst>
                </a:gridCol>
              </a:tblGrid>
              <a:tr h="370840">
                <a:tc>
                  <a:txBody>
                    <a:bodyPr/>
                    <a:lstStyle/>
                    <a:p>
                      <a:r>
                        <a:rPr lang="en-US" dirty="0"/>
                        <a:t>Truth</a:t>
                      </a:r>
                    </a:p>
                  </a:txBody>
                  <a:tcPr/>
                </a:tc>
                <a:tc>
                  <a:txBody>
                    <a:bodyPr/>
                    <a:lstStyle/>
                    <a:p>
                      <a:r>
                        <a:rPr lang="en-US" dirty="0"/>
                        <a:t>Imputed</a:t>
                      </a:r>
                    </a:p>
                  </a:txBody>
                  <a:tcPr/>
                </a:tc>
                <a:extLst>
                  <a:ext uri="{0D108BD9-81ED-4DB2-BD59-A6C34878D82A}">
                    <a16:rowId xmlns:a16="http://schemas.microsoft.com/office/drawing/2014/main" val="837519027"/>
                  </a:ext>
                </a:extLst>
              </a:tr>
              <a:tr h="370840">
                <a:tc>
                  <a:txBody>
                    <a:bodyPr/>
                    <a:lstStyle/>
                    <a:p>
                      <a:r>
                        <a:rPr lang="en-US" dirty="0"/>
                        <a:t>0.42</a:t>
                      </a:r>
                    </a:p>
                  </a:txBody>
                  <a:tcPr/>
                </a:tc>
                <a:tc>
                  <a:txBody>
                    <a:bodyPr/>
                    <a:lstStyle/>
                    <a:p>
                      <a:r>
                        <a:rPr lang="en-US" dirty="0"/>
                        <a:t>0.39</a:t>
                      </a:r>
                    </a:p>
                  </a:txBody>
                  <a:tcPr/>
                </a:tc>
                <a:extLst>
                  <a:ext uri="{0D108BD9-81ED-4DB2-BD59-A6C34878D82A}">
                    <a16:rowId xmlns:a16="http://schemas.microsoft.com/office/drawing/2014/main" val="2881895495"/>
                  </a:ext>
                </a:extLst>
              </a:tr>
              <a:tr h="370840">
                <a:tc>
                  <a:txBody>
                    <a:bodyPr/>
                    <a:lstStyle/>
                    <a:p>
                      <a:r>
                        <a:rPr lang="en-US" dirty="0"/>
                        <a:t>0.91</a:t>
                      </a:r>
                    </a:p>
                  </a:txBody>
                  <a:tcPr/>
                </a:tc>
                <a:tc>
                  <a:txBody>
                    <a:bodyPr/>
                    <a:lstStyle/>
                    <a:p>
                      <a:r>
                        <a:rPr lang="en-US" dirty="0"/>
                        <a:t>0.85</a:t>
                      </a:r>
                    </a:p>
                  </a:txBody>
                  <a:tcPr/>
                </a:tc>
                <a:extLst>
                  <a:ext uri="{0D108BD9-81ED-4DB2-BD59-A6C34878D82A}">
                    <a16:rowId xmlns:a16="http://schemas.microsoft.com/office/drawing/2014/main" val="2079918577"/>
                  </a:ext>
                </a:extLst>
              </a:tr>
              <a:tr h="370840">
                <a:tc>
                  <a:txBody>
                    <a:bodyPr/>
                    <a:lstStyle/>
                    <a:p>
                      <a:r>
                        <a:rPr lang="en-US" dirty="0"/>
                        <a:t>0.84</a:t>
                      </a:r>
                    </a:p>
                  </a:txBody>
                  <a:tcPr/>
                </a:tc>
                <a:tc>
                  <a:txBody>
                    <a:bodyPr/>
                    <a:lstStyle/>
                    <a:p>
                      <a:r>
                        <a:rPr lang="en-US" dirty="0"/>
                        <a:t>0.90</a:t>
                      </a:r>
                    </a:p>
                  </a:txBody>
                  <a:tcPr/>
                </a:tc>
                <a:extLst>
                  <a:ext uri="{0D108BD9-81ED-4DB2-BD59-A6C34878D82A}">
                    <a16:rowId xmlns:a16="http://schemas.microsoft.com/office/drawing/2014/main" val="1798752561"/>
                  </a:ext>
                </a:extLst>
              </a:tr>
              <a:tr h="370840">
                <a:tc>
                  <a:txBody>
                    <a:bodyPr/>
                    <a:lstStyle/>
                    <a:p>
                      <a:r>
                        <a:rPr lang="en-US" dirty="0"/>
                        <a:t>0.56</a:t>
                      </a:r>
                    </a:p>
                  </a:txBody>
                  <a:tcPr/>
                </a:tc>
                <a:tc>
                  <a:txBody>
                    <a:bodyPr/>
                    <a:lstStyle/>
                    <a:p>
                      <a:r>
                        <a:rPr lang="en-US" dirty="0"/>
                        <a:t>0.56</a:t>
                      </a:r>
                    </a:p>
                  </a:txBody>
                  <a:tcPr/>
                </a:tc>
                <a:extLst>
                  <a:ext uri="{0D108BD9-81ED-4DB2-BD59-A6C34878D82A}">
                    <a16:rowId xmlns:a16="http://schemas.microsoft.com/office/drawing/2014/main" val="3065290818"/>
                  </a:ext>
                </a:extLst>
              </a:tr>
              <a:tr h="370840">
                <a:tc>
                  <a:txBody>
                    <a:bodyPr/>
                    <a:lstStyle/>
                    <a:p>
                      <a:r>
                        <a:rPr lang="en-US" dirty="0"/>
                        <a:t>0.51</a:t>
                      </a:r>
                    </a:p>
                  </a:txBody>
                  <a:tcPr/>
                </a:tc>
                <a:tc>
                  <a:txBody>
                    <a:bodyPr/>
                    <a:lstStyle/>
                    <a:p>
                      <a:r>
                        <a:rPr lang="en-US" dirty="0"/>
                        <a:t>0.49</a:t>
                      </a:r>
                    </a:p>
                  </a:txBody>
                  <a:tcPr/>
                </a:tc>
                <a:extLst>
                  <a:ext uri="{0D108BD9-81ED-4DB2-BD59-A6C34878D82A}">
                    <a16:rowId xmlns:a16="http://schemas.microsoft.com/office/drawing/2014/main" val="836404677"/>
                  </a:ext>
                </a:extLst>
              </a:tr>
              <a:tr h="370840">
                <a:tc>
                  <a:txBody>
                    <a:bodyPr/>
                    <a:lstStyle/>
                    <a:p>
                      <a:r>
                        <a:rPr lang="en-US" dirty="0"/>
                        <a:t>0.08</a:t>
                      </a:r>
                    </a:p>
                  </a:txBody>
                  <a:tcPr/>
                </a:tc>
                <a:tc>
                  <a:txBody>
                    <a:bodyPr/>
                    <a:lstStyle/>
                    <a:p>
                      <a:r>
                        <a:rPr lang="en-US" dirty="0"/>
                        <a:t>0.03</a:t>
                      </a:r>
                    </a:p>
                  </a:txBody>
                  <a:tcPr/>
                </a:tc>
                <a:extLst>
                  <a:ext uri="{0D108BD9-81ED-4DB2-BD59-A6C34878D82A}">
                    <a16:rowId xmlns:a16="http://schemas.microsoft.com/office/drawing/2014/main" val="4006159838"/>
                  </a:ext>
                </a:extLst>
              </a:tr>
              <a:tr h="370840">
                <a:tc>
                  <a:txBody>
                    <a:bodyPr/>
                    <a:lstStyle/>
                    <a:p>
                      <a:r>
                        <a:rPr lang="en-US" dirty="0"/>
                        <a:t>0.30</a:t>
                      </a:r>
                    </a:p>
                  </a:txBody>
                  <a:tcPr/>
                </a:tc>
                <a:tc>
                  <a:txBody>
                    <a:bodyPr/>
                    <a:lstStyle/>
                    <a:p>
                      <a:r>
                        <a:rPr lang="en-US" dirty="0"/>
                        <a:t>0.33</a:t>
                      </a:r>
                    </a:p>
                  </a:txBody>
                  <a:tcPr/>
                </a:tc>
                <a:extLst>
                  <a:ext uri="{0D108BD9-81ED-4DB2-BD59-A6C34878D82A}">
                    <a16:rowId xmlns:a16="http://schemas.microsoft.com/office/drawing/2014/main" val="759631475"/>
                  </a:ext>
                </a:extLst>
              </a:tr>
            </a:tbl>
          </a:graphicData>
        </a:graphic>
      </p:graphicFrame>
      <p:sp>
        <p:nvSpPr>
          <p:cNvPr id="17" name="Arrow: Curved Up 16">
            <a:extLst>
              <a:ext uri="{FF2B5EF4-FFF2-40B4-BE49-F238E27FC236}">
                <a16:creationId xmlns:a16="http://schemas.microsoft.com/office/drawing/2014/main" id="{7C62A60A-089E-4897-BF2B-4EAE7422E71E}"/>
              </a:ext>
            </a:extLst>
          </p:cNvPr>
          <p:cNvSpPr/>
          <p:nvPr/>
        </p:nvSpPr>
        <p:spPr>
          <a:xfrm>
            <a:off x="2607732" y="3357104"/>
            <a:ext cx="2848712" cy="453683"/>
          </a:xfrm>
          <a:prstGeom prst="curved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8" name="Arrow: Curved Up 17">
            <a:extLst>
              <a:ext uri="{FF2B5EF4-FFF2-40B4-BE49-F238E27FC236}">
                <a16:creationId xmlns:a16="http://schemas.microsoft.com/office/drawing/2014/main" id="{EE2AC5EF-A8B6-45D3-8C2A-6432E1402F41}"/>
              </a:ext>
            </a:extLst>
          </p:cNvPr>
          <p:cNvSpPr/>
          <p:nvPr/>
        </p:nvSpPr>
        <p:spPr>
          <a:xfrm>
            <a:off x="5321628" y="3370197"/>
            <a:ext cx="2713896" cy="453683"/>
          </a:xfrm>
          <a:prstGeom prst="curved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9" name="TextBox 18">
            <a:extLst>
              <a:ext uri="{FF2B5EF4-FFF2-40B4-BE49-F238E27FC236}">
                <a16:creationId xmlns:a16="http://schemas.microsoft.com/office/drawing/2014/main" id="{94DA56DA-0F96-41B7-8956-B352645B80FC}"/>
              </a:ext>
            </a:extLst>
          </p:cNvPr>
          <p:cNvSpPr txBox="1"/>
          <p:nvPr/>
        </p:nvSpPr>
        <p:spPr>
          <a:xfrm>
            <a:off x="2408441" y="3823878"/>
            <a:ext cx="3076138" cy="1200329"/>
          </a:xfrm>
          <a:prstGeom prst="rect">
            <a:avLst/>
          </a:prstGeom>
          <a:noFill/>
        </p:spPr>
        <p:txBody>
          <a:bodyPr wrap="square" rtlCol="0">
            <a:spAutoFit/>
          </a:bodyPr>
          <a:lstStyle/>
          <a:p>
            <a:pPr marL="342900" indent="-342900">
              <a:buFont typeface="+mj-lt"/>
              <a:buAutoNum type="arabicPeriod"/>
            </a:pPr>
            <a:r>
              <a:rPr lang="en-US" dirty="0"/>
              <a:t>Remove some values randomly in transcription profiles with added noise in different noise ratio</a:t>
            </a:r>
          </a:p>
        </p:txBody>
      </p:sp>
      <p:sp>
        <p:nvSpPr>
          <p:cNvPr id="20" name="TextBox 19">
            <a:extLst>
              <a:ext uri="{FF2B5EF4-FFF2-40B4-BE49-F238E27FC236}">
                <a16:creationId xmlns:a16="http://schemas.microsoft.com/office/drawing/2014/main" id="{EC52277B-DE98-4D8B-AA3C-8C55687120CA}"/>
              </a:ext>
            </a:extLst>
          </p:cNvPr>
          <p:cNvSpPr txBox="1"/>
          <p:nvPr/>
        </p:nvSpPr>
        <p:spPr>
          <a:xfrm>
            <a:off x="5221983" y="3823877"/>
            <a:ext cx="3076138" cy="369332"/>
          </a:xfrm>
          <a:prstGeom prst="rect">
            <a:avLst/>
          </a:prstGeom>
          <a:noFill/>
        </p:spPr>
        <p:txBody>
          <a:bodyPr wrap="square" rtlCol="0">
            <a:spAutoFit/>
          </a:bodyPr>
          <a:lstStyle/>
          <a:p>
            <a:pPr marL="342900" indent="-342900">
              <a:buFont typeface="+mj-lt"/>
              <a:buAutoNum type="arabicPeriod" startAt="2"/>
            </a:pPr>
            <a:r>
              <a:rPr lang="en-US" dirty="0"/>
              <a:t>Impute the missing values </a:t>
            </a:r>
          </a:p>
        </p:txBody>
      </p:sp>
      <p:sp>
        <p:nvSpPr>
          <p:cNvPr id="22" name="TextBox 21">
            <a:extLst>
              <a:ext uri="{FF2B5EF4-FFF2-40B4-BE49-F238E27FC236}">
                <a16:creationId xmlns:a16="http://schemas.microsoft.com/office/drawing/2014/main" id="{50CD1D36-F7F4-4C2F-AD03-29304CFDCC5F}"/>
              </a:ext>
            </a:extLst>
          </p:cNvPr>
          <p:cNvSpPr txBox="1"/>
          <p:nvPr/>
        </p:nvSpPr>
        <p:spPr>
          <a:xfrm>
            <a:off x="8143381" y="3823877"/>
            <a:ext cx="3076138" cy="2585323"/>
          </a:xfrm>
          <a:prstGeom prst="rect">
            <a:avLst/>
          </a:prstGeom>
          <a:noFill/>
        </p:spPr>
        <p:txBody>
          <a:bodyPr wrap="square" rtlCol="0">
            <a:spAutoFit/>
          </a:bodyPr>
          <a:lstStyle/>
          <a:p>
            <a:pPr marL="342900" indent="-342900">
              <a:buFont typeface="+mj-lt"/>
              <a:buAutoNum type="arabicPeriod" startAt="3"/>
            </a:pPr>
            <a:r>
              <a:rPr lang="en-US" dirty="0"/>
              <a:t>Compare the truth values and imputed values. The less difference (error) may imply the compendium capture the gene expression pattern better so that the imputation can recover the values correctly</a:t>
            </a:r>
          </a:p>
        </p:txBody>
      </p:sp>
      <p:sp>
        <p:nvSpPr>
          <p:cNvPr id="23" name="Arrow: Curved Up 22">
            <a:extLst>
              <a:ext uri="{FF2B5EF4-FFF2-40B4-BE49-F238E27FC236}">
                <a16:creationId xmlns:a16="http://schemas.microsoft.com/office/drawing/2014/main" id="{3D432CBA-AC7A-4DE7-9EF4-ACCA7D93E93B}"/>
              </a:ext>
            </a:extLst>
          </p:cNvPr>
          <p:cNvSpPr/>
          <p:nvPr/>
        </p:nvSpPr>
        <p:spPr>
          <a:xfrm>
            <a:off x="7953465" y="3370196"/>
            <a:ext cx="2318821" cy="453683"/>
          </a:xfrm>
          <a:prstGeom prst="curved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pic>
        <p:nvPicPr>
          <p:cNvPr id="24" name="Picture 23">
            <a:extLst>
              <a:ext uri="{FF2B5EF4-FFF2-40B4-BE49-F238E27FC236}">
                <a16:creationId xmlns:a16="http://schemas.microsoft.com/office/drawing/2014/main" id="{71737852-6ECE-4773-BE71-6CBFDDA87A27}"/>
              </a:ext>
            </a:extLst>
          </p:cNvPr>
          <p:cNvPicPr>
            <a:picLocks noChangeAspect="1"/>
          </p:cNvPicPr>
          <p:nvPr/>
        </p:nvPicPr>
        <p:blipFill rotWithShape="1">
          <a:blip r:embed="rId2"/>
          <a:srcRect l="7266" t="27262" r="9865" b="16819"/>
          <a:stretch/>
        </p:blipFill>
        <p:spPr>
          <a:xfrm>
            <a:off x="11529005" y="462280"/>
            <a:ext cx="3962404" cy="2966720"/>
          </a:xfrm>
          <a:prstGeom prst="rect">
            <a:avLst/>
          </a:prstGeom>
        </p:spPr>
      </p:pic>
      <p:sp>
        <p:nvSpPr>
          <p:cNvPr id="25" name="Arrow: Curved Up 24">
            <a:extLst>
              <a:ext uri="{FF2B5EF4-FFF2-40B4-BE49-F238E27FC236}">
                <a16:creationId xmlns:a16="http://schemas.microsoft.com/office/drawing/2014/main" id="{28C9A0B8-A44F-4B95-88B7-CF673890C9D2}"/>
              </a:ext>
            </a:extLst>
          </p:cNvPr>
          <p:cNvSpPr/>
          <p:nvPr/>
        </p:nvSpPr>
        <p:spPr>
          <a:xfrm>
            <a:off x="10167965" y="3370193"/>
            <a:ext cx="3467677" cy="453683"/>
          </a:xfrm>
          <a:prstGeom prst="curved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6" name="TextBox 25">
            <a:extLst>
              <a:ext uri="{FF2B5EF4-FFF2-40B4-BE49-F238E27FC236}">
                <a16:creationId xmlns:a16="http://schemas.microsoft.com/office/drawing/2014/main" id="{A0F20F42-6AFA-425B-976B-C099EDB5C14D}"/>
              </a:ext>
            </a:extLst>
          </p:cNvPr>
          <p:cNvSpPr txBox="1"/>
          <p:nvPr/>
        </p:nvSpPr>
        <p:spPr>
          <a:xfrm>
            <a:off x="11638041" y="3823876"/>
            <a:ext cx="3076138" cy="2308324"/>
          </a:xfrm>
          <a:prstGeom prst="rect">
            <a:avLst/>
          </a:prstGeom>
          <a:noFill/>
        </p:spPr>
        <p:txBody>
          <a:bodyPr wrap="square" rtlCol="0">
            <a:spAutoFit/>
          </a:bodyPr>
          <a:lstStyle/>
          <a:p>
            <a:pPr marL="342900" indent="-342900">
              <a:buFont typeface="+mj-lt"/>
              <a:buAutoNum type="arabicPeriod" startAt="4"/>
            </a:pPr>
            <a:r>
              <a:rPr lang="en-US" dirty="0"/>
              <a:t>The higher noise ratio, the more difficult for recovering the missing value. For high quality compendium, the error of low noise ratio should be significantly lower than the error of high noise ratio</a:t>
            </a:r>
          </a:p>
        </p:txBody>
      </p:sp>
    </p:spTree>
    <p:extLst>
      <p:ext uri="{BB962C8B-B14F-4D97-AF65-F5344CB8AC3E}">
        <p14:creationId xmlns:p14="http://schemas.microsoft.com/office/powerpoint/2010/main" val="125003003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TotalTime>
  <Words>208</Words>
  <Application>Microsoft Office PowerPoint</Application>
  <PresentationFormat>Custom</PresentationFormat>
  <Paragraphs>125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Bigghost</dc:creator>
  <cp:lastModifiedBy>Bigghost</cp:lastModifiedBy>
  <cp:revision>4</cp:revision>
  <dcterms:created xsi:type="dcterms:W3CDTF">2020-01-06T03:53:51Z</dcterms:created>
  <dcterms:modified xsi:type="dcterms:W3CDTF">2020-01-06T04:15:55Z</dcterms:modified>
</cp:coreProperties>
</file>