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43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12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670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856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7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73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616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33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7101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590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3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836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80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NOTE-datetime" TargetMode="External"/><Relationship Id="rId2" Type="http://schemas.openxmlformats.org/officeDocument/2006/relationships/hyperlink" Target="http://dublincore.org/documents/dcmi-term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ublincore.org/documents/dcmi-terms/#section-7" TargetMode="External"/><Relationship Id="rId4" Type="http://schemas.openxmlformats.org/officeDocument/2006/relationships/hyperlink" Target="http://cco.vrafoundation.org/index.php/tenke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commons.cornell.edu/rest/items/ed668b43-92bb-461c-8f21-8c6b0043fa66/metadata" TargetMode="External"/><Relationship Id="rId2" Type="http://schemas.openxmlformats.org/officeDocument/2006/relationships/hyperlink" Target="https://digital.library.cornell.edu/catalog/ss:3293712.js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OpenRefine/OpenRefine/wiki/Importers" TargetMode="External"/><Relationship Id="rId4" Type="http://schemas.openxmlformats.org/officeDocument/2006/relationships/hyperlink" Target="https://github.com/DLFMetadataAssessment/MetadataSpecsClearinghouse/blob/master/assets/data/SCDLMetadataSchema_2016.pdf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useumofModernArt/collection" TargetMode="External"/><Relationship Id="rId3" Type="http://schemas.openxmlformats.org/officeDocument/2006/relationships/hyperlink" Target="https://digital.library.cornell.edu/?f%5Bcollection_tesim%5D%5B%5D=Persuasive+Maps%3A+PJ+Mode+Collection" TargetMode="External"/><Relationship Id="rId7" Type="http://schemas.openxmlformats.org/officeDocument/2006/relationships/hyperlink" Target="https://developer.twitter.com/en/docs/tweets/optimize-with-cards/guides/getting-started.html" TargetMode="External"/><Relationship Id="rId2" Type="http://schemas.openxmlformats.org/officeDocument/2006/relationships/hyperlink" Target="https://drive.google.com/file/d/13UCWDsjPV2O91IMdZKoFo0Gfl0tKD3f_/view?usp=shar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ogp.me/" TargetMode="External"/><Relationship Id="rId5" Type="http://schemas.openxmlformats.org/officeDocument/2006/relationships/hyperlink" Target="http://schema.org/docs/gs.html" TargetMode="External"/><Relationship Id="rId4" Type="http://schemas.openxmlformats.org/officeDocument/2006/relationships/hyperlink" Target="https://digital.library.cornell.edu/collections/ragamala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dhmetadata201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99172-7333-C04B-B168-F330F6E99F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Metadata!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F12626-5BDD-F34F-8BC9-23B348651D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120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0B505-3ED0-024A-8279-08368D337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1A435-A499-414E-9B11-61ACF9B97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8729" y="2327384"/>
            <a:ext cx="10554574" cy="3636511"/>
          </a:xfrm>
        </p:spPr>
        <p:txBody>
          <a:bodyPr>
            <a:normAutofit/>
          </a:bodyPr>
          <a:lstStyle/>
          <a:p>
            <a:r>
              <a:rPr lang="en-US" dirty="0"/>
              <a:t>“Data about Data” </a:t>
            </a:r>
          </a:p>
          <a:p>
            <a:r>
              <a:rPr lang="en-US" dirty="0"/>
              <a:t>That lets you:</a:t>
            </a:r>
          </a:p>
          <a:p>
            <a:pPr lvl="1"/>
            <a:r>
              <a:rPr lang="en-US" dirty="0"/>
              <a:t>Discover </a:t>
            </a:r>
          </a:p>
          <a:p>
            <a:pPr lvl="1"/>
            <a:r>
              <a:rPr lang="en-US" dirty="0"/>
              <a:t>Reuse</a:t>
            </a:r>
          </a:p>
          <a:p>
            <a:pPr lvl="1"/>
            <a:r>
              <a:rPr lang="en-US" dirty="0"/>
              <a:t>Preserve</a:t>
            </a:r>
          </a:p>
          <a:p>
            <a:pPr lvl="1"/>
            <a:r>
              <a:rPr lang="en-US" dirty="0"/>
              <a:t>Administer </a:t>
            </a:r>
          </a:p>
          <a:p>
            <a:r>
              <a:rPr lang="en-US" dirty="0"/>
              <a:t>Types of metadata</a:t>
            </a:r>
          </a:p>
          <a:p>
            <a:pPr lvl="1"/>
            <a:r>
              <a:rPr lang="en-US" dirty="0"/>
              <a:t>Descriptive – item description in the library catalog</a:t>
            </a:r>
          </a:p>
          <a:p>
            <a:pPr lvl="1"/>
            <a:r>
              <a:rPr lang="en-US" dirty="0"/>
              <a:t>Structural – the order of chapters or pages in a book, page headings </a:t>
            </a:r>
          </a:p>
          <a:p>
            <a:pPr lvl="1"/>
            <a:r>
              <a:rPr lang="en-US" dirty="0"/>
              <a:t>Administrative – rights, access restrictions, technical information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269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B5A50-BBAC-0540-B007-0B6773F05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27106-A486-D247-930E-3A3BF517F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Schemas - </a:t>
            </a:r>
            <a:r>
              <a:rPr lang="en-US" dirty="0">
                <a:hlinkClick r:id="rId2"/>
              </a:rPr>
              <a:t>Dublin Core</a:t>
            </a:r>
            <a:r>
              <a:rPr lang="en-US" dirty="0"/>
              <a:t>, EAD, MARC, VRA Core</a:t>
            </a:r>
          </a:p>
          <a:p>
            <a:r>
              <a:rPr lang="en-US" dirty="0"/>
              <a:t>Encoding standards- </a:t>
            </a:r>
            <a:r>
              <a:rPr lang="en-US" dirty="0">
                <a:hlinkClick r:id="rId3"/>
              </a:rPr>
              <a:t>ISO time/date formatting</a:t>
            </a:r>
            <a:r>
              <a:rPr lang="en-US" dirty="0"/>
              <a:t>, language codes, geospatial</a:t>
            </a:r>
          </a:p>
          <a:p>
            <a:r>
              <a:rPr lang="en-US" dirty="0"/>
              <a:t>Content standards - Describing Archives: A Content Standard, </a:t>
            </a:r>
            <a:r>
              <a:rPr lang="en-US" dirty="0">
                <a:hlinkClick r:id="rId4"/>
              </a:rPr>
              <a:t>Cataloging Cultural Objects</a:t>
            </a:r>
            <a:endParaRPr lang="en-US" dirty="0"/>
          </a:p>
          <a:p>
            <a:r>
              <a:rPr lang="en-US" dirty="0"/>
              <a:t>Controlled vocabularies - LC Subject headings, </a:t>
            </a:r>
            <a:r>
              <a:rPr lang="en-US" dirty="0">
                <a:hlinkClick r:id="rId5"/>
              </a:rPr>
              <a:t>DCMI type vocabulary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86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D4CAF-E7D1-D84C-BD07-D7FE294A2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Your 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A1007-A88E-1645-89C6-AC70CD73A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formats: </a:t>
            </a:r>
            <a:r>
              <a:rPr lang="en-US" dirty="0">
                <a:hlinkClick r:id="rId2"/>
              </a:rPr>
              <a:t>JSON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XML</a:t>
            </a:r>
            <a:r>
              <a:rPr lang="en-US" dirty="0"/>
              <a:t>, CSV, MARC</a:t>
            </a:r>
          </a:p>
          <a:p>
            <a:r>
              <a:rPr lang="en-US" dirty="0">
                <a:hlinkClick r:id="rId4"/>
              </a:rPr>
              <a:t>Metadata application profiles</a:t>
            </a:r>
            <a:r>
              <a:rPr lang="en-US" dirty="0"/>
              <a:t>: Documenting your project’s metadata design</a:t>
            </a:r>
          </a:p>
          <a:p>
            <a:r>
              <a:rPr lang="en-US" dirty="0"/>
              <a:t>Helpful tools: </a:t>
            </a:r>
            <a:r>
              <a:rPr lang="en-US" dirty="0">
                <a:hlinkClick r:id="rId5"/>
              </a:rPr>
              <a:t>Open Refine</a:t>
            </a:r>
            <a:r>
              <a:rPr lang="en-US" dirty="0"/>
              <a:t>, Excel, scripting languages</a:t>
            </a:r>
          </a:p>
          <a:p>
            <a:r>
              <a:rPr lang="en-US" dirty="0"/>
              <a:t>Metadata considerations</a:t>
            </a:r>
          </a:p>
          <a:p>
            <a:pPr lvl="1"/>
            <a:r>
              <a:rPr lang="en-US" dirty="0"/>
              <a:t>“Catalog” as you go, document MAP changes</a:t>
            </a:r>
          </a:p>
          <a:p>
            <a:pPr lvl="1"/>
            <a:r>
              <a:rPr lang="en-US" dirty="0"/>
              <a:t>Completeness &amp; correctness – QA against your MAP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936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7113F-997B-8944-9EAE-D49F3BD94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Publishing Your 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57466-DC69-C34E-8912-563E487F2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interfaces</a:t>
            </a:r>
          </a:p>
          <a:p>
            <a:pPr lvl="1"/>
            <a:r>
              <a:rPr lang="en-US" dirty="0">
                <a:hlinkClick r:id="rId2"/>
              </a:rPr>
              <a:t>Wire frames &amp; metadata</a:t>
            </a:r>
            <a:endParaRPr lang="en-US" dirty="0"/>
          </a:p>
          <a:p>
            <a:pPr lvl="1"/>
            <a:r>
              <a:rPr lang="en-US" dirty="0"/>
              <a:t>Navigation- </a:t>
            </a:r>
            <a:r>
              <a:rPr lang="en-US" dirty="0">
                <a:hlinkClick r:id="rId3"/>
              </a:rPr>
              <a:t>faceting</a:t>
            </a:r>
            <a:r>
              <a:rPr lang="en-US" dirty="0"/>
              <a:t>, filtering</a:t>
            </a:r>
          </a:p>
          <a:p>
            <a:pPr lvl="1"/>
            <a:r>
              <a:rPr lang="en-US" dirty="0">
                <a:hlinkClick r:id="rId4"/>
              </a:rPr>
              <a:t>Relationships between objects</a:t>
            </a:r>
            <a:endParaRPr lang="en-US" dirty="0"/>
          </a:p>
          <a:p>
            <a:r>
              <a:rPr lang="en-US" dirty="0"/>
              <a:t>Machine interfaces</a:t>
            </a:r>
          </a:p>
          <a:p>
            <a:pPr lvl="1"/>
            <a:r>
              <a:rPr lang="en-US" dirty="0"/>
              <a:t>Negotiating with the web’s algorithms</a:t>
            </a:r>
          </a:p>
          <a:p>
            <a:pPr lvl="2"/>
            <a:r>
              <a:rPr lang="en-US" dirty="0">
                <a:hlinkClick r:id="rId5"/>
              </a:rPr>
              <a:t>schema.org</a:t>
            </a:r>
            <a:r>
              <a:rPr lang="en-US" dirty="0"/>
              <a:t> (Google), </a:t>
            </a:r>
            <a:r>
              <a:rPr lang="en-US" dirty="0">
                <a:hlinkClick r:id="rId6"/>
              </a:rPr>
              <a:t>open graph </a:t>
            </a:r>
            <a:r>
              <a:rPr lang="en-US" dirty="0"/>
              <a:t>(Facebook), </a:t>
            </a:r>
            <a:r>
              <a:rPr lang="en-US" dirty="0">
                <a:hlinkClick r:id="rId7"/>
              </a:rPr>
              <a:t>Twitter cards</a:t>
            </a:r>
            <a:endParaRPr lang="en-US" dirty="0"/>
          </a:p>
          <a:p>
            <a:pPr lvl="1"/>
            <a:r>
              <a:rPr lang="en-US" dirty="0">
                <a:hlinkClick r:id="rId8"/>
              </a:rPr>
              <a:t>Providing data for reuse (for you or someone else)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315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4F8C4-4C21-F345-B9C3-20996760C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344" y="2699567"/>
            <a:ext cx="9905998" cy="1478570"/>
          </a:xfrm>
        </p:spPr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bit.ly</a:t>
            </a:r>
            <a:r>
              <a:rPr lang="en-US" dirty="0">
                <a:hlinkClick r:id="rId2"/>
              </a:rPr>
              <a:t>/dhmetadata2018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95C0E-33F1-0C4B-83B4-BCABD186C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7958" y="2121408"/>
            <a:ext cx="3550289" cy="405079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4652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{1B316A1B-BEE1-EE47-827D-00E82312A376}tf10001070</Template>
  <TotalTime>1366</TotalTime>
  <Words>205</Words>
  <Application>Microsoft Macintosh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Rockwell</vt:lpstr>
      <vt:lpstr>Rockwell Condensed</vt:lpstr>
      <vt:lpstr>Rockwell Extra Bold</vt:lpstr>
      <vt:lpstr>Wingdings</vt:lpstr>
      <vt:lpstr>Wood Type</vt:lpstr>
      <vt:lpstr>Metadata!</vt:lpstr>
      <vt:lpstr>Introduction</vt:lpstr>
      <vt:lpstr>Metadata Concepts</vt:lpstr>
      <vt:lpstr>Working with Your Metadata</vt:lpstr>
      <vt:lpstr>Publishing Your Metadata</vt:lpstr>
      <vt:lpstr>http://bit.ly/dhmetadata2018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Metadata!</dc:title>
  <dc:creator>Jenn Colt</dc:creator>
  <cp:lastModifiedBy>Jenn Colt</cp:lastModifiedBy>
  <cp:revision>17</cp:revision>
  <dcterms:created xsi:type="dcterms:W3CDTF">2018-06-04T00:57:25Z</dcterms:created>
  <dcterms:modified xsi:type="dcterms:W3CDTF">2018-06-04T23:44:19Z</dcterms:modified>
</cp:coreProperties>
</file>