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Relationship Id="rId3" Type="http://schemas.openxmlformats.org/officeDocument/2006/relationships/hyperlink" Target="https://psycabi.net/testy/717-test-ravena-progressivnye-matritsy-raven-progressiv-matrices-metodiki-dlya-diagnostiki-intellekta-vzroslykh" TargetMode="Externa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2498" y="1698489"/>
            <a:ext cx="4946323" cy="4851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ffffff"/>
                </a:solidFill>
                <a:latin typeface="Arial Black"/>
                <a:cs typeface="Arial Black"/>
              </a:rPr>
              <a:t>ЛОГИЧЕСКОЕ</a:t>
            </a:r>
            <a:r>
              <a:rPr dirty="0" sz="2500" spc="47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500">
                <a:solidFill>
                  <a:srgbClr val="ffffff"/>
                </a:solidFill>
                <a:latin typeface="Arial Black"/>
                <a:cs typeface="Arial Black"/>
              </a:rPr>
              <a:t>МЫШЛЕНИЕ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6214" y="2674606"/>
            <a:ext cx="3138049" cy="10508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68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 i="1">
                <a:solidFill>
                  <a:srgbClr val="404040"/>
                </a:solidFill>
                <a:latin typeface="Segoe UI"/>
                <a:cs typeface="Segoe UI"/>
              </a:rPr>
              <a:t>1.</a:t>
            </a:r>
            <a:r>
              <a:rPr dirty="0" sz="2000" spc="1356" b="1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000" b="1" i="1">
                <a:solidFill>
                  <a:srgbClr val="404040"/>
                </a:solidFill>
                <a:latin typeface="Segoe UI"/>
                <a:cs typeface="Segoe UI"/>
              </a:rPr>
              <a:t>Мышление</a:t>
            </a:r>
            <a:r>
              <a:rPr dirty="0" sz="2000" b="1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000" b="1" i="1">
                <a:solidFill>
                  <a:srgbClr val="404040"/>
                </a:solidFill>
                <a:latin typeface="Segoe UI"/>
                <a:cs typeface="Segoe UI"/>
              </a:rPr>
              <a:t>и</a:t>
            </a:r>
            <a:r>
              <a:rPr dirty="0" sz="2000" b="1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000" b="1" i="1">
                <a:solidFill>
                  <a:srgbClr val="404040"/>
                </a:solidFill>
                <a:latin typeface="Segoe UI"/>
                <a:cs typeface="Segoe UI"/>
              </a:rPr>
              <a:t>логика</a:t>
            </a:r>
          </a:p>
          <a:p>
            <a:pPr marL="0" marR="0">
              <a:lnSpc>
                <a:spcPts val="2665"/>
              </a:lnSpc>
              <a:spcBef>
                <a:spcPts val="2639"/>
              </a:spcBef>
              <a:spcAft>
                <a:spcPts val="0"/>
              </a:spcAft>
            </a:pPr>
            <a:r>
              <a:rPr dirty="0" sz="2000" b="1" i="1">
                <a:solidFill>
                  <a:srgbClr val="404040"/>
                </a:solidFill>
                <a:latin typeface="Segoe UI"/>
                <a:cs typeface="Segoe UI"/>
              </a:rPr>
              <a:t>2.</a:t>
            </a:r>
            <a:r>
              <a:rPr dirty="0" sz="2000" spc="1356" b="1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000" b="1" i="1">
                <a:solidFill>
                  <a:srgbClr val="404040"/>
                </a:solidFill>
                <a:latin typeface="Segoe UI"/>
                <a:cs typeface="Segoe UI"/>
              </a:rPr>
              <a:t>Типы</a:t>
            </a:r>
            <a:r>
              <a:rPr dirty="0" sz="2000" b="1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000" b="1" i="1">
                <a:solidFill>
                  <a:srgbClr val="404040"/>
                </a:solidFill>
                <a:latin typeface="Segoe UI"/>
                <a:cs typeface="Segoe UI"/>
              </a:rPr>
              <a:t>мышления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6214" y="4694870"/>
            <a:ext cx="8064548" cy="376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65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 i="1">
                <a:solidFill>
                  <a:srgbClr val="404040"/>
                </a:solidFill>
                <a:latin typeface="Segoe UI"/>
                <a:cs typeface="Segoe UI"/>
              </a:rPr>
              <a:t>Здесь</a:t>
            </a:r>
            <a:r>
              <a:rPr dirty="0" sz="2000" b="1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000" b="1" i="1">
                <a:solidFill>
                  <a:srgbClr val="404040"/>
                </a:solidFill>
                <a:latin typeface="Segoe UI"/>
                <a:cs typeface="Segoe UI"/>
              </a:rPr>
              <a:t>и</a:t>
            </a:r>
            <a:r>
              <a:rPr dirty="0" sz="2000" b="1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000" b="1" i="1">
                <a:solidFill>
                  <a:srgbClr val="404040"/>
                </a:solidFill>
                <a:latin typeface="Segoe UI"/>
                <a:cs typeface="Segoe UI"/>
              </a:rPr>
              <a:t>далее</a:t>
            </a:r>
            <a:r>
              <a:rPr dirty="0" sz="2000" spc="-18" b="1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000" b="1" i="1">
                <a:solidFill>
                  <a:srgbClr val="404040"/>
                </a:solidFill>
                <a:latin typeface="Segoe UI"/>
                <a:cs typeface="Segoe UI"/>
              </a:rPr>
              <a:t>многое</a:t>
            </a:r>
            <a:r>
              <a:rPr dirty="0" sz="2000" b="1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000" b="1" i="1">
                <a:solidFill>
                  <a:srgbClr val="404040"/>
                </a:solidFill>
                <a:latin typeface="Segoe UI"/>
                <a:cs typeface="Segoe UI"/>
              </a:rPr>
              <a:t>взято</a:t>
            </a:r>
            <a:r>
              <a:rPr dirty="0" sz="2000" b="1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000" b="1" i="1">
                <a:solidFill>
                  <a:srgbClr val="404040"/>
                </a:solidFill>
                <a:latin typeface="Segoe UI"/>
                <a:cs typeface="Segoe UI"/>
              </a:rPr>
              <a:t>из</a:t>
            </a:r>
            <a:r>
              <a:rPr dirty="0" sz="2000" b="1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000" b="1" i="1">
                <a:solidFill>
                  <a:srgbClr val="404040"/>
                </a:solidFill>
                <a:latin typeface="Segoe UI"/>
                <a:cs typeface="Segoe UI"/>
              </a:rPr>
              <a:t>книги</a:t>
            </a:r>
            <a:r>
              <a:rPr dirty="0" sz="2000" b="1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000" spc="-25" b="1" i="1">
                <a:solidFill>
                  <a:srgbClr val="404040"/>
                </a:solidFill>
                <a:latin typeface="Segoe UI"/>
                <a:cs typeface="Segoe UI"/>
              </a:rPr>
              <a:t>Джо</a:t>
            </a:r>
            <a:r>
              <a:rPr dirty="0" sz="2000" spc="38" b="1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000" spc="-121" b="1" i="1">
                <a:solidFill>
                  <a:srgbClr val="404040"/>
                </a:solidFill>
                <a:latin typeface="Segoe UI"/>
                <a:cs typeface="Segoe UI"/>
              </a:rPr>
              <a:t>У.</a:t>
            </a:r>
            <a:r>
              <a:rPr dirty="0" sz="2000" spc="-548" b="1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000" b="1" i="1">
                <a:solidFill>
                  <a:srgbClr val="404040"/>
                </a:solidFill>
                <a:latin typeface="Segoe UI"/>
                <a:cs typeface="Segoe UI"/>
              </a:rPr>
              <a:t>Ф</a:t>
            </a:r>
            <a:r>
              <a:rPr dirty="0" sz="2000" b="1" i="1">
                <a:solidFill>
                  <a:srgbClr val="404040"/>
                </a:solidFill>
                <a:latin typeface="Segoe UI"/>
                <a:cs typeface="Segoe UI"/>
              </a:rPr>
              <a:t>.</a:t>
            </a:r>
            <a:r>
              <a:rPr dirty="0" sz="2000" b="1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000" b="1" i="1">
                <a:solidFill>
                  <a:srgbClr val="404040"/>
                </a:solidFill>
                <a:latin typeface="Segoe UI"/>
                <a:cs typeface="Segoe UI"/>
              </a:rPr>
              <a:t>Лау</a:t>
            </a:r>
            <a:r>
              <a:rPr dirty="0" sz="2000" b="1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000" b="1" i="1">
                <a:solidFill>
                  <a:srgbClr val="404040"/>
                </a:solidFill>
                <a:latin typeface="Segoe UI"/>
                <a:cs typeface="Segoe UI"/>
              </a:rPr>
              <a:t>«Введение</a:t>
            </a:r>
            <a:r>
              <a:rPr dirty="0" sz="2000" spc="-17" b="1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000" b="1" i="1">
                <a:solidFill>
                  <a:srgbClr val="404040"/>
                </a:solidFill>
                <a:latin typeface="Segoe UI"/>
                <a:cs typeface="Segoe UI"/>
              </a:rPr>
              <a:t>в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96214" y="5151740"/>
            <a:ext cx="3366824" cy="377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68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 i="1">
                <a:solidFill>
                  <a:srgbClr val="404040"/>
                </a:solidFill>
                <a:latin typeface="Segoe UI"/>
                <a:cs typeface="Segoe UI"/>
              </a:rPr>
              <a:t>критическое</a:t>
            </a:r>
            <a:r>
              <a:rPr dirty="0" sz="2000" spc="-15" b="1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000" b="1" i="1">
                <a:solidFill>
                  <a:srgbClr val="404040"/>
                </a:solidFill>
                <a:latin typeface="Segoe UI"/>
                <a:cs typeface="Segoe UI"/>
              </a:rPr>
              <a:t>мышление»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2498" y="626439"/>
            <a:ext cx="3176254" cy="467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84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3b3838"/>
                </a:solidFill>
                <a:latin typeface="Arial Black"/>
                <a:cs typeface="Arial Black"/>
              </a:rPr>
              <a:t>ВЫСКАЗЫВАНИЯ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2627" y="1322216"/>
            <a:ext cx="8547160" cy="918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Определим</a:t>
            </a:r>
            <a:r>
              <a:rPr dirty="0" sz="2400" spc="4799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высказывание</a:t>
            </a:r>
            <a:r>
              <a:rPr dirty="0" sz="2400" spc="4818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как</a:t>
            </a:r>
            <a:r>
              <a:rPr dirty="0" sz="2400" spc="4795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утвердительное</a:t>
            </a:r>
          </a:p>
          <a:p>
            <a:pPr marL="0" marR="0">
              <a:lnSpc>
                <a:spcPts val="3192"/>
              </a:lnSpc>
              <a:spcBef>
                <a:spcPts val="501"/>
              </a:spcBef>
              <a:spcAft>
                <a:spcPts val="0"/>
              </a:spcAft>
            </a:pP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предложение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2627" y="2349064"/>
            <a:ext cx="8549045" cy="4439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95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404040"/>
                </a:solidFill>
                <a:latin typeface="Segoe UI"/>
                <a:cs typeface="Segoe UI"/>
              </a:rPr>
              <a:t>Утвердительное</a:t>
            </a:r>
            <a:r>
              <a:rPr dirty="0" sz="2400" spc="1886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b="1">
                <a:solidFill>
                  <a:srgbClr val="404040"/>
                </a:solidFill>
                <a:latin typeface="Segoe UI"/>
                <a:cs typeface="Segoe UI"/>
              </a:rPr>
              <a:t>предложение</a:t>
            </a:r>
            <a:r>
              <a:rPr dirty="0" sz="2400" spc="1887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—</a:t>
            </a:r>
            <a:r>
              <a:rPr dirty="0" sz="2400" spc="1887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spc="-43">
                <a:solidFill>
                  <a:srgbClr val="404040"/>
                </a:solidFill>
                <a:latin typeface="Segoe UI"/>
                <a:cs typeface="Segoe UI"/>
              </a:rPr>
              <a:t>это</a:t>
            </a:r>
            <a:r>
              <a:rPr dirty="0" sz="2400" spc="1937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завершенное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2627" y="2825134"/>
            <a:ext cx="2138064" cy="4435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предложение,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141217" y="2825134"/>
            <a:ext cx="1952288" cy="4435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посредствам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653404" y="2825134"/>
            <a:ext cx="1439167" cy="4435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spc="-20">
                <a:solidFill>
                  <a:srgbClr val="404040"/>
                </a:solidFill>
                <a:latin typeface="Segoe UI"/>
                <a:cs typeface="Segoe UI"/>
              </a:rPr>
              <a:t>которого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33461" y="2825134"/>
            <a:ext cx="1372641" cy="4435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делается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2627" y="3300622"/>
            <a:ext cx="2064297" cy="4435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утверждение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52627" y="3852691"/>
            <a:ext cx="8547192" cy="918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Утверждения</a:t>
            </a:r>
            <a:r>
              <a:rPr dirty="0" sz="2400" spc="132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(суждения)</a:t>
            </a:r>
            <a:r>
              <a:rPr dirty="0" sz="2400" spc="131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обязаны</a:t>
            </a:r>
            <a:r>
              <a:rPr dirty="0" sz="2400" spc="13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быть</a:t>
            </a:r>
            <a:r>
              <a:rPr dirty="0" sz="2400" spc="1306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грамматически</a:t>
            </a:r>
          </a:p>
          <a:p>
            <a:pPr marL="0" marR="0">
              <a:lnSpc>
                <a:spcPts val="3192"/>
              </a:lnSpc>
              <a:spcBef>
                <a:spcPts val="501"/>
              </a:spcBef>
              <a:spcAft>
                <a:spcPts val="0"/>
              </a:spcAft>
            </a:pP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верными</a:t>
            </a:r>
            <a:r>
              <a:rPr dirty="0" sz="2400" spc="17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и</a:t>
            </a:r>
            <a:r>
              <a:rPr dirty="0" sz="2400" spc="1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завершёнными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52627" y="4879538"/>
            <a:ext cx="7398636" cy="4439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95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Как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Segoe UI"/>
                <a:cs typeface="Segoe UI"/>
              </a:rPr>
              <a:t>можно</a:t>
            </a:r>
            <a:r>
              <a:rPr dirty="0" sz="2400" spc="5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проверить</a:t>
            </a:r>
            <a:r>
              <a:rPr dirty="0" sz="2400" spc="2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утверждение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на</a:t>
            </a:r>
            <a:r>
              <a:rPr dirty="0" sz="2400" spc="1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истинность?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52627" y="5431809"/>
            <a:ext cx="2695573" cy="4435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Ваши</a:t>
            </a: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варианты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…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2498" y="626439"/>
            <a:ext cx="2879759" cy="467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84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3b3838"/>
                </a:solidFill>
                <a:latin typeface="Arial Black"/>
                <a:cs typeface="Arial Black"/>
              </a:rPr>
              <a:t>ВИДЫ</a:t>
            </a:r>
            <a:r>
              <a:rPr dirty="0" sz="2400" spc="-10">
                <a:solidFill>
                  <a:srgbClr val="3b3838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3b3838"/>
                </a:solidFill>
                <a:latin typeface="Arial Black"/>
                <a:cs typeface="Arial Black"/>
              </a:rPr>
              <a:t>ИСТИНЫ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9768" y="1572719"/>
            <a:ext cx="7210865" cy="616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Аналитическое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утверждение: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Segoe UI"/>
                <a:cs typeface="Segoe UI"/>
              </a:rPr>
              <a:t>ложь</a:t>
            </a:r>
            <a:r>
              <a:rPr dirty="0" sz="1800" spc="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или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истина</a:t>
            </a:r>
            <a:r>
              <a:rPr dirty="0" sz="180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в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нём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определяется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исключительно</a:t>
            </a:r>
            <a:r>
              <a:rPr dirty="0" sz="1800" spc="-12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в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силу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значения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употребляемых</a:t>
            </a:r>
            <a:r>
              <a:rPr dirty="0" sz="1800" spc="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слов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3691" y="2409343"/>
            <a:ext cx="4254312" cy="6414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000000"/>
                </a:solidFill>
                <a:latin typeface="Segoe UI"/>
                <a:cs typeface="Segoe UI"/>
              </a:rPr>
              <a:t>•</a:t>
            </a:r>
            <a:r>
              <a:rPr dirty="0" sz="1700" spc="2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700">
                <a:solidFill>
                  <a:srgbClr val="000000"/>
                </a:solidFill>
                <a:latin typeface="Segoe UI"/>
                <a:cs typeface="Segoe UI"/>
              </a:rPr>
              <a:t>В</a:t>
            </a:r>
            <a:r>
              <a:rPr dirty="0" sz="17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700">
                <a:solidFill>
                  <a:srgbClr val="000000"/>
                </a:solidFill>
                <a:latin typeface="Segoe UI"/>
                <a:cs typeface="Segoe UI"/>
              </a:rPr>
              <a:t>каждом</a:t>
            </a:r>
            <a:r>
              <a:rPr dirty="0" sz="1700" spc="-23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700">
                <a:solidFill>
                  <a:srgbClr val="000000"/>
                </a:solidFill>
                <a:latin typeface="Segoe UI"/>
                <a:cs typeface="Segoe UI"/>
              </a:rPr>
              <a:t>квадрате</a:t>
            </a:r>
            <a:r>
              <a:rPr dirty="0" sz="1700" spc="1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700">
                <a:solidFill>
                  <a:srgbClr val="000000"/>
                </a:solidFill>
                <a:latin typeface="Segoe UI"/>
                <a:cs typeface="Segoe UI"/>
              </a:rPr>
              <a:t>четыре</a:t>
            </a:r>
            <a:r>
              <a:rPr dirty="0" sz="17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700">
                <a:solidFill>
                  <a:srgbClr val="000000"/>
                </a:solidFill>
                <a:latin typeface="Segoe UI"/>
                <a:cs typeface="Segoe UI"/>
              </a:rPr>
              <a:t>стороны</a:t>
            </a:r>
            <a:r>
              <a:rPr dirty="0" sz="17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700">
                <a:solidFill>
                  <a:srgbClr val="000000"/>
                </a:solidFill>
                <a:latin typeface="Segoe UI"/>
                <a:cs typeface="Segoe UI"/>
              </a:rPr>
              <a:t>(И)</a:t>
            </a:r>
          </a:p>
          <a:p>
            <a:pPr marL="0" marR="0">
              <a:lnSpc>
                <a:spcPts val="2266"/>
              </a:lnSpc>
              <a:spcBef>
                <a:spcPts val="217"/>
              </a:spcBef>
              <a:spcAft>
                <a:spcPts val="0"/>
              </a:spcAft>
            </a:pPr>
            <a:r>
              <a:rPr dirty="0" sz="1700">
                <a:solidFill>
                  <a:srgbClr val="000000"/>
                </a:solidFill>
                <a:latin typeface="Segoe UI"/>
                <a:cs typeface="Segoe UI"/>
              </a:rPr>
              <a:t>•</a:t>
            </a:r>
            <a:r>
              <a:rPr dirty="0" sz="1700" spc="2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700">
                <a:solidFill>
                  <a:srgbClr val="000000"/>
                </a:solidFill>
                <a:latin typeface="Segoe UI"/>
                <a:cs typeface="Segoe UI"/>
              </a:rPr>
              <a:t>Жидкость</a:t>
            </a:r>
            <a:r>
              <a:rPr dirty="0" sz="1700" spc="-25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700">
                <a:solidFill>
                  <a:srgbClr val="000000"/>
                </a:solidFill>
                <a:latin typeface="Segoe UI"/>
                <a:cs typeface="Segoe UI"/>
              </a:rPr>
              <a:t>не</a:t>
            </a:r>
            <a:r>
              <a:rPr dirty="0" sz="17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700">
                <a:solidFill>
                  <a:srgbClr val="000000"/>
                </a:solidFill>
                <a:latin typeface="Segoe UI"/>
                <a:cs typeface="Segoe UI"/>
              </a:rPr>
              <a:t>учатся</a:t>
            </a:r>
            <a:r>
              <a:rPr dirty="0" sz="17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700">
                <a:solidFill>
                  <a:srgbClr val="000000"/>
                </a:solidFill>
                <a:latin typeface="Segoe UI"/>
                <a:cs typeface="Segoe UI"/>
              </a:rPr>
              <a:t>ничему</a:t>
            </a:r>
            <a:r>
              <a:rPr dirty="0" sz="1700" spc="-15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700">
                <a:solidFill>
                  <a:srgbClr val="000000"/>
                </a:solidFill>
                <a:latin typeface="Segoe UI"/>
                <a:cs typeface="Segoe UI"/>
              </a:rPr>
              <a:t>(Л)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29768" y="3141423"/>
            <a:ext cx="8194759" cy="8893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Эмпирическое</a:t>
            </a:r>
            <a:r>
              <a:rPr dirty="0" sz="180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утверждение:</a:t>
            </a:r>
            <a:r>
              <a:rPr dirty="0" sz="1800" spc="1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800" spc="-11">
                <a:solidFill>
                  <a:srgbClr val="ffffff"/>
                </a:solidFill>
                <a:latin typeface="Segoe UI"/>
                <a:cs typeface="Segoe UI"/>
              </a:rPr>
              <a:t>ложь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или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истина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зависят</a:t>
            </a:r>
            <a:r>
              <a:rPr dirty="0" sz="1800" spc="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800" spc="-34">
                <a:solidFill>
                  <a:srgbClr val="ffffff"/>
                </a:solidFill>
                <a:latin typeface="Segoe UI"/>
                <a:cs typeface="Segoe UI"/>
              </a:rPr>
              <a:t>от</a:t>
            </a:r>
            <a:r>
              <a:rPr dirty="0" sz="1800" spc="37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условной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информации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об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окружающем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мире,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800" spc="-36">
                <a:solidFill>
                  <a:srgbClr val="ffffff"/>
                </a:solidFill>
                <a:latin typeface="Segoe UI"/>
                <a:cs typeface="Segoe UI"/>
              </a:rPr>
              <a:t>от</a:t>
            </a:r>
            <a:r>
              <a:rPr dirty="0" sz="1800" spc="38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фактов,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800" spc="-17">
                <a:solidFill>
                  <a:srgbClr val="ffffff"/>
                </a:solidFill>
                <a:latin typeface="Segoe UI"/>
                <a:cs typeface="Segoe UI"/>
              </a:rPr>
              <a:t>которые</a:t>
            </a:r>
            <a:r>
              <a:rPr dirty="0" sz="1800" spc="1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800" spc="-17">
                <a:solidFill>
                  <a:srgbClr val="ffffff"/>
                </a:solidFill>
                <a:latin typeface="Segoe UI"/>
                <a:cs typeface="Segoe UI"/>
              </a:rPr>
              <a:t>могли</a:t>
            </a:r>
            <a:r>
              <a:rPr dirty="0" sz="1800" spc="23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бы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оказаться</a:t>
            </a:r>
          </a:p>
          <a:p>
            <a:pPr marL="0" marR="0">
              <a:lnSpc>
                <a:spcPts val="214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иными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при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других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условиях</a:t>
            </a:r>
            <a:r>
              <a:rPr dirty="0" sz="1800" spc="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(например,</a:t>
            </a:r>
            <a:r>
              <a:rPr dirty="0" sz="1800" spc="1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при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других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физических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законах)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3691" y="4115080"/>
            <a:ext cx="8172162" cy="6414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000000"/>
                </a:solidFill>
                <a:latin typeface="Segoe UI"/>
                <a:cs typeface="Segoe UI"/>
              </a:rPr>
              <a:t>•</a:t>
            </a:r>
            <a:r>
              <a:rPr dirty="0" sz="1700" spc="2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700">
                <a:solidFill>
                  <a:srgbClr val="000000"/>
                </a:solidFill>
                <a:latin typeface="Segoe UI"/>
                <a:cs typeface="Segoe UI"/>
              </a:rPr>
              <a:t>Любой</a:t>
            </a:r>
            <a:r>
              <a:rPr dirty="0" sz="17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700">
                <a:solidFill>
                  <a:srgbClr val="000000"/>
                </a:solidFill>
                <a:latin typeface="Segoe UI"/>
                <a:cs typeface="Segoe UI"/>
              </a:rPr>
              <a:t>цвет</a:t>
            </a:r>
            <a:r>
              <a:rPr dirty="0" sz="17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700">
                <a:solidFill>
                  <a:srgbClr val="000000"/>
                </a:solidFill>
                <a:latin typeface="Segoe UI"/>
                <a:cs typeface="Segoe UI"/>
              </a:rPr>
              <a:t>можно</a:t>
            </a:r>
            <a:r>
              <a:rPr dirty="0" sz="17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700">
                <a:solidFill>
                  <a:srgbClr val="000000"/>
                </a:solidFill>
                <a:latin typeface="Segoe UI"/>
                <a:cs typeface="Segoe UI"/>
              </a:rPr>
              <a:t>получить</a:t>
            </a:r>
            <a:r>
              <a:rPr dirty="0" sz="1700" spc="-31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700">
                <a:solidFill>
                  <a:srgbClr val="000000"/>
                </a:solidFill>
                <a:latin typeface="Segoe UI"/>
                <a:cs typeface="Segoe UI"/>
              </a:rPr>
              <a:t>путём</a:t>
            </a:r>
            <a:r>
              <a:rPr dirty="0" sz="17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700">
                <a:solidFill>
                  <a:srgbClr val="000000"/>
                </a:solidFill>
                <a:latin typeface="Segoe UI"/>
                <a:cs typeface="Segoe UI"/>
              </a:rPr>
              <a:t>смешения</a:t>
            </a:r>
            <a:r>
              <a:rPr dirty="0" sz="1700" spc="-28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700">
                <a:solidFill>
                  <a:srgbClr val="000000"/>
                </a:solidFill>
                <a:latin typeface="Segoe UI"/>
                <a:cs typeface="Segoe UI"/>
              </a:rPr>
              <a:t>синего,</a:t>
            </a:r>
            <a:r>
              <a:rPr dirty="0" sz="17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700">
                <a:solidFill>
                  <a:srgbClr val="000000"/>
                </a:solidFill>
                <a:latin typeface="Segoe UI"/>
                <a:cs typeface="Segoe UI"/>
              </a:rPr>
              <a:t>зелёного</a:t>
            </a:r>
            <a:r>
              <a:rPr dirty="0" sz="17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700">
                <a:solidFill>
                  <a:srgbClr val="000000"/>
                </a:solidFill>
                <a:latin typeface="Segoe UI"/>
                <a:cs typeface="Segoe UI"/>
              </a:rPr>
              <a:t>и</a:t>
            </a:r>
            <a:r>
              <a:rPr dirty="0" sz="17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700">
                <a:solidFill>
                  <a:srgbClr val="000000"/>
                </a:solidFill>
                <a:latin typeface="Segoe UI"/>
                <a:cs typeface="Segoe UI"/>
              </a:rPr>
              <a:t>красного</a:t>
            </a:r>
            <a:r>
              <a:rPr dirty="0" sz="1700" spc="1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700">
                <a:solidFill>
                  <a:srgbClr val="000000"/>
                </a:solidFill>
                <a:latin typeface="Segoe UI"/>
                <a:cs typeface="Segoe UI"/>
              </a:rPr>
              <a:t>(И)</a:t>
            </a:r>
          </a:p>
          <a:p>
            <a:pPr marL="0" marR="0">
              <a:lnSpc>
                <a:spcPts val="2266"/>
              </a:lnSpc>
              <a:spcBef>
                <a:spcPts val="217"/>
              </a:spcBef>
              <a:spcAft>
                <a:spcPts val="0"/>
              </a:spcAft>
            </a:pPr>
            <a:r>
              <a:rPr dirty="0" sz="1700">
                <a:solidFill>
                  <a:srgbClr val="000000"/>
                </a:solidFill>
                <a:latin typeface="Segoe UI"/>
                <a:cs typeface="Segoe UI"/>
              </a:rPr>
              <a:t>•</a:t>
            </a:r>
            <a:r>
              <a:rPr dirty="0" sz="1700" spc="2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700" spc="-25">
                <a:solidFill>
                  <a:srgbClr val="000000"/>
                </a:solidFill>
                <a:latin typeface="Segoe UI"/>
                <a:cs typeface="Segoe UI"/>
              </a:rPr>
              <a:t>Тяжёлое</a:t>
            </a:r>
            <a:r>
              <a:rPr dirty="0" sz="1700" spc="21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700" spc="-10">
                <a:solidFill>
                  <a:srgbClr val="000000"/>
                </a:solidFill>
                <a:latin typeface="Segoe UI"/>
                <a:cs typeface="Segoe UI"/>
              </a:rPr>
              <a:t>тело</a:t>
            </a:r>
            <a:r>
              <a:rPr dirty="0" sz="1700" spc="14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700">
                <a:solidFill>
                  <a:srgbClr val="000000"/>
                </a:solidFill>
                <a:latin typeface="Segoe UI"/>
                <a:cs typeface="Segoe UI"/>
              </a:rPr>
              <a:t>падает</a:t>
            </a:r>
            <a:r>
              <a:rPr dirty="0" sz="1700" spc="-14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700">
                <a:solidFill>
                  <a:srgbClr val="000000"/>
                </a:solidFill>
                <a:latin typeface="Segoe UI"/>
                <a:cs typeface="Segoe UI"/>
              </a:rPr>
              <a:t>медленнее</a:t>
            </a:r>
            <a:r>
              <a:rPr dirty="0" sz="1700" spc="-18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700" spc="-10">
                <a:solidFill>
                  <a:srgbClr val="000000"/>
                </a:solidFill>
                <a:latin typeface="Segoe UI"/>
                <a:cs typeface="Segoe UI"/>
              </a:rPr>
              <a:t>лёгкого</a:t>
            </a:r>
            <a:r>
              <a:rPr dirty="0" sz="1700" spc="15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700">
                <a:solidFill>
                  <a:srgbClr val="000000"/>
                </a:solidFill>
                <a:latin typeface="Segoe UI"/>
                <a:cs typeface="Segoe UI"/>
              </a:rPr>
              <a:t>(Л)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29768" y="4846831"/>
            <a:ext cx="8145434" cy="889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9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Оценочное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утверждение: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Segoe UI"/>
                <a:cs typeface="Segoe UI"/>
              </a:rPr>
              <a:t>лож</a:t>
            </a:r>
            <a:r>
              <a:rPr dirty="0" sz="1800" spc="18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или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истина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определяется,</a:t>
            </a:r>
            <a:r>
              <a:rPr dirty="0" sz="1800" spc="18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как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правило,</a:t>
            </a:r>
          </a:p>
          <a:p>
            <a:pPr marL="0" marR="0">
              <a:lnSpc>
                <a:spcPts val="2161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моральными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принципами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или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пониманием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Segoe UI"/>
                <a:cs typeface="Segoe UI"/>
              </a:rPr>
              <a:t>что</a:t>
            </a:r>
            <a:r>
              <a:rPr dirty="0" sz="1800" spc="17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нам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следует</a:t>
            </a:r>
            <a:r>
              <a:rPr dirty="0" sz="1800" spc="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или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не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следует</a:t>
            </a:r>
          </a:p>
          <a:p>
            <a:pPr marL="0" marR="0">
              <a:lnSpc>
                <a:spcPts val="21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делать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83691" y="5814874"/>
            <a:ext cx="7421671" cy="6759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•</a:t>
            </a:r>
            <a:r>
              <a:rPr dirty="0" sz="1800" spc="132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Каждый</a:t>
            </a: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человек</a:t>
            </a:r>
            <a:r>
              <a:rPr dirty="0" sz="1800" spc="15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заслуживает</a:t>
            </a:r>
            <a:r>
              <a:rPr dirty="0" sz="1800" spc="14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уважительного</a:t>
            </a: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отношения</a:t>
            </a: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к</a:t>
            </a: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себе</a:t>
            </a: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(И)</a:t>
            </a:r>
          </a:p>
          <a:p>
            <a:pPr marL="0" marR="0">
              <a:lnSpc>
                <a:spcPts val="2394"/>
              </a:lnSpc>
              <a:spcBef>
                <a:spcPts val="233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•</a:t>
            </a:r>
            <a:r>
              <a:rPr dirty="0" sz="1800" spc="132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Животных</a:t>
            </a: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нужно</a:t>
            </a: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бить</a:t>
            </a:r>
            <a:r>
              <a:rPr dirty="0" sz="1800" spc="-1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(Л)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2498" y="626439"/>
            <a:ext cx="5809136" cy="467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84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3b3838"/>
                </a:solidFill>
                <a:latin typeface="Arial Black"/>
                <a:cs typeface="Arial Black"/>
              </a:rPr>
              <a:t>АНАЛИЗ</a:t>
            </a:r>
            <a:r>
              <a:rPr dirty="0" sz="2400" spc="-40">
                <a:solidFill>
                  <a:srgbClr val="3b3838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3b3838"/>
                </a:solidFill>
                <a:latin typeface="Arial Black"/>
                <a:cs typeface="Arial Black"/>
              </a:rPr>
              <a:t>ВОПРОСОВ</a:t>
            </a:r>
            <a:r>
              <a:rPr dirty="0" sz="2400" spc="-27">
                <a:solidFill>
                  <a:srgbClr val="3b3838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3b3838"/>
                </a:solidFill>
                <a:latin typeface="Arial Black"/>
                <a:cs typeface="Arial Black"/>
              </a:rPr>
              <a:t>И</a:t>
            </a:r>
            <a:r>
              <a:rPr dirty="0" sz="2400">
                <a:solidFill>
                  <a:srgbClr val="3b3838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3b3838"/>
                </a:solidFill>
                <a:latin typeface="Arial Black"/>
                <a:cs typeface="Arial Black"/>
              </a:rPr>
              <a:t>ПРОБЛЕМ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28670" y="1258775"/>
            <a:ext cx="5662324" cy="6167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1.</a:t>
            </a:r>
            <a:r>
              <a:rPr dirty="0" sz="1800" spc="171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Самый</a:t>
            </a: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крутой</a:t>
            </a: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в</a:t>
            </a: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мире</a:t>
            </a: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автомобиль?</a:t>
            </a:r>
          </a:p>
          <a:p>
            <a:pPr marL="0" marR="0">
              <a:lnSpc>
                <a:spcPts val="2161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2.</a:t>
            </a:r>
            <a:r>
              <a:rPr dirty="0" sz="1800" spc="171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Нужно</a:t>
            </a:r>
            <a:r>
              <a:rPr dirty="0" sz="1800" spc="-18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ли</a:t>
            </a: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ограничивать</a:t>
            </a: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максимальную</a:t>
            </a:r>
            <a:r>
              <a:rPr dirty="0" sz="1800" spc="18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скорость?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00604" y="1892055"/>
            <a:ext cx="1772906" cy="2408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•</a:t>
            </a:r>
            <a:r>
              <a:rPr dirty="0" sz="1200" spc="83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1.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Segoe UI"/>
                <a:cs typeface="Segoe UI"/>
              </a:rPr>
              <a:t>Что</a:t>
            </a:r>
            <a:r>
              <a:rPr dirty="0" sz="1200" spc="11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значит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крутой?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9554" y="2034779"/>
            <a:ext cx="1469614" cy="7116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3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ffffff"/>
                </a:solidFill>
                <a:latin typeface="Segoe UI"/>
                <a:cs typeface="Segoe UI"/>
              </a:rPr>
              <a:t>Вопросы</a:t>
            </a:r>
            <a:r>
              <a:rPr dirty="0" sz="2100" spc="-1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ffffff"/>
                </a:solidFill>
                <a:latin typeface="Segoe UI"/>
                <a:cs typeface="Segoe UI"/>
              </a:rPr>
              <a:t>о</a:t>
            </a:r>
          </a:p>
          <a:p>
            <a:pPr marL="77723" marR="0">
              <a:lnSpc>
                <a:spcPts val="2510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ffffff"/>
                </a:solidFill>
                <a:latin typeface="Segoe UI"/>
                <a:cs typeface="Segoe UI"/>
              </a:rPr>
              <a:t>значении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00604" y="2103562"/>
            <a:ext cx="3720415" cy="6071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99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•</a:t>
            </a:r>
            <a:r>
              <a:rPr dirty="0" sz="1200" spc="83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2.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200" spc="-14">
                <a:solidFill>
                  <a:srgbClr val="000000"/>
                </a:solidFill>
                <a:latin typeface="Segoe UI"/>
                <a:cs typeface="Segoe UI"/>
              </a:rPr>
              <a:t>Что</a:t>
            </a:r>
            <a:r>
              <a:rPr dirty="0" sz="1200" spc="15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значит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максимальная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скорость?</a:t>
            </a:r>
            <a:r>
              <a:rPr dirty="0" sz="1200" spc="-11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200" spc="-30">
                <a:solidFill>
                  <a:srgbClr val="000000"/>
                </a:solidFill>
                <a:latin typeface="Segoe UI"/>
                <a:cs typeface="Segoe UI"/>
              </a:rPr>
              <a:t>Где</a:t>
            </a:r>
            <a:r>
              <a:rPr dirty="0" sz="1200" spc="34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нужно</a:t>
            </a:r>
          </a:p>
          <a:p>
            <a:pPr marL="114300" marR="0">
              <a:lnSpc>
                <a:spcPts val="14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ограничивать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максимальную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скорость?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С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какой</a:t>
            </a:r>
          </a:p>
          <a:p>
            <a:pPr marL="114300" marR="0">
              <a:lnSpc>
                <a:spcPts val="1439"/>
              </a:lnSpc>
              <a:spcBef>
                <a:spcPts val="5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целью?...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03802" y="3458347"/>
            <a:ext cx="4654357" cy="2408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•</a:t>
            </a:r>
            <a:r>
              <a:rPr dirty="0" sz="1200" spc="83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1.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Какой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автомобиль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разгоняется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до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100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км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/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ч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быстрее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других?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85136" y="3523398"/>
            <a:ext cx="1908881" cy="10304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1732" marR="0">
              <a:lnSpc>
                <a:spcPts val="2796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ffffff"/>
                </a:solidFill>
                <a:latin typeface="Segoe UI"/>
                <a:cs typeface="Segoe UI"/>
              </a:rPr>
              <a:t>Вопросы</a:t>
            </a:r>
            <a:r>
              <a:rPr dirty="0" sz="2100" spc="-1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ffffff"/>
                </a:solidFill>
                <a:latin typeface="Segoe UI"/>
                <a:cs typeface="Segoe UI"/>
              </a:rPr>
              <a:t>об</a:t>
            </a:r>
          </a:p>
          <a:p>
            <a:pPr marL="0" marR="0">
              <a:lnSpc>
                <a:spcPts val="2510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ffffff"/>
                </a:solidFill>
                <a:latin typeface="Segoe UI"/>
                <a:cs typeface="Segoe UI"/>
              </a:rPr>
              <a:t>эмпирических</a:t>
            </a:r>
          </a:p>
          <a:p>
            <a:pPr marL="470916" marR="0">
              <a:lnSpc>
                <a:spcPts val="2507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ffffff"/>
                </a:solidFill>
                <a:latin typeface="Segoe UI"/>
                <a:cs typeface="Segoe UI"/>
              </a:rPr>
              <a:t>фактах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003802" y="3670182"/>
            <a:ext cx="4822887" cy="6065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•</a:t>
            </a:r>
            <a:r>
              <a:rPr dirty="0" sz="1200" spc="83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2.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Как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скорость</a:t>
            </a:r>
            <a:r>
              <a:rPr dirty="0" sz="1200" spc="-1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влияет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на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безопасность</a:t>
            </a:r>
            <a:r>
              <a:rPr dirty="0" sz="1200" spc="-12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водителей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и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пешеходов?</a:t>
            </a:r>
          </a:p>
          <a:p>
            <a:pPr marL="114300" marR="0">
              <a:lnSpc>
                <a:spcPts val="14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Есть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ли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корреляция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между</a:t>
            </a:r>
            <a:r>
              <a:rPr dirty="0" sz="1200" spc="-15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скоростью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движения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и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тяжестью</a:t>
            </a:r>
          </a:p>
          <a:p>
            <a:pPr marL="114300" marR="0">
              <a:lnSpc>
                <a:spcPts val="1439"/>
              </a:lnSpc>
              <a:spcBef>
                <a:spcPts val="5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Segoe UI"/>
                <a:cs typeface="Segoe UI"/>
              </a:rPr>
              <a:t>травм?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249034" y="5242367"/>
            <a:ext cx="2645842" cy="257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23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Segoe UI"/>
                <a:cs typeface="Segoe UI"/>
              </a:rPr>
              <a:t>•</a:t>
            </a:r>
            <a:r>
              <a:rPr dirty="0" sz="1300" spc="15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300">
                <a:solidFill>
                  <a:srgbClr val="000000"/>
                </a:solidFill>
                <a:latin typeface="Segoe UI"/>
                <a:cs typeface="Segoe UI"/>
              </a:rPr>
              <a:t>2.</a:t>
            </a:r>
            <a:r>
              <a:rPr dirty="0" sz="13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300">
                <a:solidFill>
                  <a:srgbClr val="000000"/>
                </a:solidFill>
                <a:latin typeface="Segoe UI"/>
                <a:cs typeface="Segoe UI"/>
              </a:rPr>
              <a:t>Отношение</a:t>
            </a:r>
            <a:r>
              <a:rPr dirty="0" sz="1300" spc="47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300">
                <a:solidFill>
                  <a:srgbClr val="000000"/>
                </a:solidFill>
                <a:latin typeface="Segoe UI"/>
                <a:cs typeface="Segoe UI"/>
              </a:rPr>
              <a:t>к</a:t>
            </a:r>
            <a:r>
              <a:rPr dirty="0" sz="13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300">
                <a:solidFill>
                  <a:srgbClr val="000000"/>
                </a:solidFill>
                <a:latin typeface="Segoe UI"/>
                <a:cs typeface="Segoe UI"/>
              </a:rPr>
              <a:t>«гонщикам»</a:t>
            </a:r>
            <a:r>
              <a:rPr dirty="0" sz="1300" spc="23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300">
                <a:solidFill>
                  <a:srgbClr val="000000"/>
                </a:solidFill>
                <a:latin typeface="Segoe UI"/>
                <a:cs typeface="Segoe UI"/>
              </a:rPr>
              <a:t>на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383278" y="5304978"/>
            <a:ext cx="1597367" cy="7114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3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ffffff"/>
                </a:solidFill>
                <a:latin typeface="Segoe UI"/>
                <a:cs typeface="Segoe UI"/>
              </a:rPr>
              <a:t>Оценочные</a:t>
            </a:r>
          </a:p>
          <a:p>
            <a:pPr marL="182879" marR="0">
              <a:lnSpc>
                <a:spcPts val="2507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ffffff"/>
                </a:solidFill>
                <a:latin typeface="Segoe UI"/>
                <a:cs typeface="Segoe UI"/>
              </a:rPr>
              <a:t>вопросы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363334" y="5438937"/>
            <a:ext cx="2629699" cy="653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23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Segoe UI"/>
                <a:cs typeface="Segoe UI"/>
              </a:rPr>
              <a:t>дорогах?</a:t>
            </a:r>
            <a:r>
              <a:rPr dirty="0" sz="1300" spc="28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300">
                <a:solidFill>
                  <a:srgbClr val="000000"/>
                </a:solidFill>
                <a:latin typeface="Segoe UI"/>
                <a:cs typeface="Segoe UI"/>
              </a:rPr>
              <a:t>Какую</a:t>
            </a:r>
            <a:r>
              <a:rPr dirty="0" sz="13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300">
                <a:solidFill>
                  <a:srgbClr val="000000"/>
                </a:solidFill>
                <a:latin typeface="Segoe UI"/>
                <a:cs typeface="Segoe UI"/>
              </a:rPr>
              <a:t>реакцию</a:t>
            </a:r>
            <a:r>
              <a:rPr dirty="0" sz="1300" spc="18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300">
                <a:solidFill>
                  <a:srgbClr val="000000"/>
                </a:solidFill>
                <a:latin typeface="Segoe UI"/>
                <a:cs typeface="Segoe UI"/>
              </a:rPr>
              <a:t>у</a:t>
            </a:r>
          </a:p>
          <a:p>
            <a:pPr marL="0" marR="0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Segoe UI"/>
                <a:cs typeface="Segoe UI"/>
              </a:rPr>
              <a:t>водителей</a:t>
            </a:r>
            <a:r>
              <a:rPr dirty="0" sz="1300" spc="36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300">
                <a:solidFill>
                  <a:srgbClr val="000000"/>
                </a:solidFill>
                <a:latin typeface="Segoe UI"/>
                <a:cs typeface="Segoe UI"/>
              </a:rPr>
              <a:t>и</a:t>
            </a:r>
            <a:r>
              <a:rPr dirty="0" sz="13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300">
                <a:solidFill>
                  <a:srgbClr val="000000"/>
                </a:solidFill>
                <a:latin typeface="Segoe UI"/>
                <a:cs typeface="Segoe UI"/>
              </a:rPr>
              <a:t>пешеходов</a:t>
            </a:r>
            <a:r>
              <a:rPr dirty="0" sz="1300" spc="4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300">
                <a:solidFill>
                  <a:srgbClr val="000000"/>
                </a:solidFill>
                <a:latin typeface="Segoe UI"/>
                <a:cs typeface="Segoe UI"/>
              </a:rPr>
              <a:t>вызовет</a:t>
            </a:r>
          </a:p>
          <a:p>
            <a:pPr marL="0" marR="0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Segoe UI"/>
                <a:cs typeface="Segoe UI"/>
              </a:rPr>
              <a:t>подобное</a:t>
            </a:r>
            <a:r>
              <a:rPr dirty="0" sz="1300" spc="25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300">
                <a:solidFill>
                  <a:srgbClr val="000000"/>
                </a:solidFill>
                <a:latin typeface="Segoe UI"/>
                <a:cs typeface="Segoe UI"/>
              </a:rPr>
              <a:t>ограничение?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2498" y="1647413"/>
            <a:ext cx="6069655" cy="538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42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Arial Black"/>
                <a:cs typeface="Arial Black"/>
              </a:rPr>
              <a:t>БАЗОВЫЕ</a:t>
            </a:r>
            <a:r>
              <a:rPr dirty="0" sz="2800" spc="3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800">
                <a:solidFill>
                  <a:srgbClr val="ffffff"/>
                </a:solidFill>
                <a:latin typeface="Arial Black"/>
                <a:cs typeface="Arial Black"/>
              </a:rPr>
              <a:t>ПОНЯТИЯ</a:t>
            </a:r>
            <a:r>
              <a:rPr dirty="0" sz="2800" spc="58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800">
                <a:solidFill>
                  <a:srgbClr val="ffffff"/>
                </a:solidFill>
                <a:latin typeface="Arial Black"/>
                <a:cs typeface="Arial Black"/>
              </a:rPr>
              <a:t>ЛОГИКИ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6214" y="2688915"/>
            <a:ext cx="3024034" cy="4439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95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404040"/>
                </a:solidFill>
                <a:latin typeface="Segoe UI"/>
                <a:cs typeface="Segoe UI"/>
              </a:rPr>
              <a:t>1.</a:t>
            </a:r>
            <a:r>
              <a:rPr dirty="0" sz="2400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b="1">
                <a:solidFill>
                  <a:srgbClr val="404040"/>
                </a:solidFill>
                <a:latin typeface="Segoe UI"/>
                <a:cs typeface="Segoe UI"/>
              </a:rPr>
              <a:t>Согласованность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6214" y="3454546"/>
            <a:ext cx="4067307" cy="12074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404040"/>
                </a:solidFill>
                <a:latin typeface="Segoe UI"/>
                <a:cs typeface="Segoe UI"/>
              </a:rPr>
              <a:t>2.</a:t>
            </a:r>
            <a:r>
              <a:rPr dirty="0" sz="2400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b="1">
                <a:solidFill>
                  <a:srgbClr val="404040"/>
                </a:solidFill>
                <a:latin typeface="Segoe UI"/>
                <a:cs typeface="Segoe UI"/>
              </a:rPr>
              <a:t>Логическое</a:t>
            </a:r>
            <a:r>
              <a:rPr dirty="0" sz="2400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b="1">
                <a:solidFill>
                  <a:srgbClr val="404040"/>
                </a:solidFill>
                <a:latin typeface="Segoe UI"/>
                <a:cs typeface="Segoe UI"/>
              </a:rPr>
              <a:t>следование</a:t>
            </a:r>
          </a:p>
          <a:p>
            <a:pPr marL="0" marR="0">
              <a:lnSpc>
                <a:spcPts val="3192"/>
              </a:lnSpc>
              <a:spcBef>
                <a:spcPts val="2822"/>
              </a:spcBef>
              <a:spcAft>
                <a:spcPts val="0"/>
              </a:spcAft>
            </a:pPr>
            <a:r>
              <a:rPr dirty="0" sz="2400" b="1">
                <a:solidFill>
                  <a:srgbClr val="404040"/>
                </a:solidFill>
                <a:latin typeface="Segoe UI"/>
                <a:cs typeface="Segoe UI"/>
              </a:rPr>
              <a:t>3.</a:t>
            </a:r>
            <a:r>
              <a:rPr dirty="0" sz="2400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b="1">
                <a:solidFill>
                  <a:srgbClr val="404040"/>
                </a:solidFill>
                <a:latin typeface="Segoe UI"/>
                <a:cs typeface="Segoe UI"/>
              </a:rPr>
              <a:t>Логическая</a:t>
            </a:r>
            <a:r>
              <a:rPr dirty="0" sz="2400" spc="-15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b="1">
                <a:solidFill>
                  <a:srgbClr val="404040"/>
                </a:solidFill>
                <a:latin typeface="Segoe UI"/>
                <a:cs typeface="Segoe UI"/>
              </a:rPr>
              <a:t>сила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96214" y="4983499"/>
            <a:ext cx="4705832" cy="4435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404040"/>
                </a:solidFill>
                <a:latin typeface="Segoe UI"/>
                <a:cs typeface="Segoe UI"/>
              </a:rPr>
              <a:t>4.</a:t>
            </a:r>
            <a:r>
              <a:rPr dirty="0" sz="2400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b="1">
                <a:solidFill>
                  <a:srgbClr val="404040"/>
                </a:solidFill>
                <a:latin typeface="Segoe UI"/>
                <a:cs typeface="Segoe UI"/>
              </a:rPr>
              <a:t>Логическая</a:t>
            </a:r>
            <a:r>
              <a:rPr dirty="0" sz="2400" spc="-20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b="1">
                <a:solidFill>
                  <a:srgbClr val="404040"/>
                </a:solidFill>
                <a:latin typeface="Segoe UI"/>
                <a:cs typeface="Segoe UI"/>
              </a:rPr>
              <a:t>равнозначность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96214" y="689304"/>
            <a:ext cx="3748831" cy="467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84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3b3838"/>
                </a:solidFill>
                <a:latin typeface="Arial Black"/>
                <a:cs typeface="Arial Black"/>
              </a:rPr>
              <a:t>СОГЛАСОВАННОСТЬ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5785" y="1375454"/>
            <a:ext cx="8048736" cy="977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404040"/>
                </a:solidFill>
                <a:latin typeface="Segoe UI"/>
                <a:cs typeface="Segoe UI"/>
              </a:rPr>
              <a:t>Согласованность</a:t>
            </a:r>
            <a:r>
              <a:rPr dirty="0" sz="1500">
                <a:solidFill>
                  <a:srgbClr val="404040"/>
                </a:solidFill>
                <a:latin typeface="Segoe UI"/>
                <a:cs typeface="Segoe UI"/>
              </a:rPr>
              <a:t>.</a:t>
            </a:r>
            <a:r>
              <a:rPr dirty="0" sz="1500" spc="46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b="1">
                <a:solidFill>
                  <a:srgbClr val="404040"/>
                </a:solidFill>
                <a:latin typeface="Segoe UI"/>
                <a:cs typeface="Segoe UI"/>
              </a:rPr>
              <a:t>Набор</a:t>
            </a:r>
            <a:r>
              <a:rPr dirty="0" sz="1500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b="1">
                <a:solidFill>
                  <a:srgbClr val="404040"/>
                </a:solidFill>
                <a:latin typeface="Segoe UI"/>
                <a:cs typeface="Segoe UI"/>
              </a:rPr>
              <a:t>утверждений</a:t>
            </a:r>
            <a:r>
              <a:rPr dirty="0" sz="1500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b="1">
                <a:solidFill>
                  <a:srgbClr val="404040"/>
                </a:solidFill>
                <a:latin typeface="Segoe UI"/>
                <a:cs typeface="Segoe UI"/>
              </a:rPr>
              <a:t>можно</a:t>
            </a:r>
            <a:r>
              <a:rPr dirty="0" sz="1500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b="1">
                <a:solidFill>
                  <a:srgbClr val="404040"/>
                </a:solidFill>
                <a:latin typeface="Segoe UI"/>
                <a:cs typeface="Segoe UI"/>
              </a:rPr>
              <a:t>считать</a:t>
            </a:r>
            <a:r>
              <a:rPr dirty="0" sz="1500" spc="18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b="1">
                <a:solidFill>
                  <a:srgbClr val="404040"/>
                </a:solidFill>
                <a:latin typeface="Segoe UI"/>
                <a:cs typeface="Segoe UI"/>
              </a:rPr>
              <a:t>согласованным,</a:t>
            </a:r>
            <a:r>
              <a:rPr dirty="0" sz="1500" spc="36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spc="-10" b="1">
                <a:solidFill>
                  <a:srgbClr val="404040"/>
                </a:solidFill>
                <a:latin typeface="Segoe UI"/>
                <a:cs typeface="Segoe UI"/>
              </a:rPr>
              <a:t>только</a:t>
            </a:r>
            <a:r>
              <a:rPr dirty="0" sz="1500" spc="10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b="1">
                <a:solidFill>
                  <a:srgbClr val="404040"/>
                </a:solidFill>
                <a:latin typeface="Segoe UI"/>
                <a:cs typeface="Segoe UI"/>
              </a:rPr>
              <a:t>в</a:t>
            </a:r>
            <a:r>
              <a:rPr dirty="0" sz="1500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spc="-12" b="1">
                <a:solidFill>
                  <a:srgbClr val="404040"/>
                </a:solidFill>
                <a:latin typeface="Segoe UI"/>
                <a:cs typeface="Segoe UI"/>
              </a:rPr>
              <a:t>том</a:t>
            </a:r>
          </a:p>
          <a:p>
            <a:pPr marL="0" marR="0">
              <a:lnSpc>
                <a:spcPts val="1995"/>
              </a:lnSpc>
              <a:spcBef>
                <a:spcPts val="704"/>
              </a:spcBef>
              <a:spcAft>
                <a:spcPts val="0"/>
              </a:spcAft>
            </a:pPr>
            <a:r>
              <a:rPr dirty="0" sz="1500" b="1">
                <a:solidFill>
                  <a:srgbClr val="404040"/>
                </a:solidFill>
                <a:latin typeface="Segoe UI"/>
                <a:cs typeface="Segoe UI"/>
              </a:rPr>
              <a:t>случае</a:t>
            </a:r>
            <a:r>
              <a:rPr dirty="0" sz="1500" spc="18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spc="-18" b="1">
                <a:solidFill>
                  <a:srgbClr val="404040"/>
                </a:solidFill>
                <a:latin typeface="Segoe UI"/>
                <a:cs typeface="Segoe UI"/>
              </a:rPr>
              <a:t>когда</a:t>
            </a:r>
            <a:r>
              <a:rPr dirty="0" sz="1500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b="1">
                <a:solidFill>
                  <a:srgbClr val="404040"/>
                </a:solidFill>
                <a:latin typeface="Segoe UI"/>
                <a:cs typeface="Segoe UI"/>
              </a:rPr>
              <a:t>логически</a:t>
            </a:r>
            <a:r>
              <a:rPr dirty="0" sz="1500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b="1">
                <a:solidFill>
                  <a:srgbClr val="404040"/>
                </a:solidFill>
                <a:latin typeface="Segoe UI"/>
                <a:cs typeface="Segoe UI"/>
              </a:rPr>
              <a:t>возможна</a:t>
            </a:r>
            <a:r>
              <a:rPr dirty="0" sz="1500" spc="31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b="1">
                <a:solidFill>
                  <a:srgbClr val="404040"/>
                </a:solidFill>
                <a:latin typeface="Segoe UI"/>
                <a:cs typeface="Segoe UI"/>
              </a:rPr>
              <a:t>ситуация</a:t>
            </a:r>
            <a:r>
              <a:rPr dirty="0" sz="1500" spc="28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b="1">
                <a:solidFill>
                  <a:srgbClr val="404040"/>
                </a:solidFill>
                <a:latin typeface="Segoe UI"/>
                <a:cs typeface="Segoe UI"/>
              </a:rPr>
              <a:t>в</a:t>
            </a:r>
            <a:r>
              <a:rPr dirty="0" sz="1500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spc="-12" b="1">
                <a:solidFill>
                  <a:srgbClr val="404040"/>
                </a:solidFill>
                <a:latin typeface="Segoe UI"/>
                <a:cs typeface="Segoe UI"/>
              </a:rPr>
              <a:t>которой</a:t>
            </a:r>
            <a:r>
              <a:rPr dirty="0" sz="1500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b="1">
                <a:solidFill>
                  <a:srgbClr val="404040"/>
                </a:solidFill>
                <a:latin typeface="Segoe UI"/>
                <a:cs typeface="Segoe UI"/>
              </a:rPr>
              <a:t>все</a:t>
            </a:r>
            <a:r>
              <a:rPr dirty="0" sz="1500" spc="23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b="1">
                <a:solidFill>
                  <a:srgbClr val="404040"/>
                </a:solidFill>
                <a:latin typeface="Segoe UI"/>
                <a:cs typeface="Segoe UI"/>
              </a:rPr>
              <a:t>они</a:t>
            </a:r>
            <a:r>
              <a:rPr dirty="0" sz="1500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b="1">
                <a:solidFill>
                  <a:srgbClr val="404040"/>
                </a:solidFill>
                <a:latin typeface="Segoe UI"/>
                <a:cs typeface="Segoe UI"/>
              </a:rPr>
              <a:t>одновременно</a:t>
            </a:r>
            <a:r>
              <a:rPr dirty="0" sz="1500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spc="-12" b="1">
                <a:solidFill>
                  <a:srgbClr val="404040"/>
                </a:solidFill>
                <a:latin typeface="Segoe UI"/>
                <a:cs typeface="Segoe UI"/>
              </a:rPr>
              <a:t>будут</a:t>
            </a:r>
          </a:p>
          <a:p>
            <a:pPr marL="0" marR="0">
              <a:lnSpc>
                <a:spcPts val="1995"/>
              </a:lnSpc>
              <a:spcBef>
                <a:spcPts val="704"/>
              </a:spcBef>
              <a:spcAft>
                <a:spcPts val="0"/>
              </a:spcAft>
            </a:pPr>
            <a:r>
              <a:rPr dirty="0" sz="1500" b="1">
                <a:solidFill>
                  <a:srgbClr val="404040"/>
                </a:solidFill>
                <a:latin typeface="Segoe UI"/>
                <a:cs typeface="Segoe UI"/>
              </a:rPr>
              <a:t>истинными.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5785" y="2585041"/>
            <a:ext cx="8427424" cy="3036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5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r>
              <a:rPr dirty="0" sz="1550" spc="1097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550" spc="11" i="1">
                <a:solidFill>
                  <a:srgbClr val="404040"/>
                </a:solidFill>
                <a:latin typeface="Segoe UI"/>
                <a:cs typeface="Segoe UI"/>
              </a:rPr>
              <a:t>Несогласованные</a:t>
            </a:r>
            <a:r>
              <a:rPr dirty="0" sz="155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50" spc="15" i="1">
                <a:solidFill>
                  <a:srgbClr val="404040"/>
                </a:solidFill>
                <a:latin typeface="Segoe UI"/>
                <a:cs typeface="Segoe UI"/>
              </a:rPr>
              <a:t>суждения,</a:t>
            </a:r>
            <a:r>
              <a:rPr dirty="0" sz="1550" spc="21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50" spc="11" i="1">
                <a:solidFill>
                  <a:srgbClr val="404040"/>
                </a:solidFill>
                <a:latin typeface="Segoe UI"/>
                <a:cs typeface="Segoe UI"/>
              </a:rPr>
              <a:t>по</a:t>
            </a:r>
            <a:r>
              <a:rPr dirty="0" sz="1550" spc="2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50" spc="20" i="1">
                <a:solidFill>
                  <a:srgbClr val="404040"/>
                </a:solidFill>
                <a:latin typeface="Segoe UI"/>
                <a:cs typeface="Segoe UI"/>
              </a:rPr>
              <a:t>сути</a:t>
            </a:r>
            <a:r>
              <a:rPr dirty="0" sz="155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50" spc="12" i="1">
                <a:solidFill>
                  <a:srgbClr val="404040"/>
                </a:solidFill>
                <a:latin typeface="Segoe UI"/>
                <a:cs typeface="Segoe UI"/>
              </a:rPr>
              <a:t>есть</a:t>
            </a:r>
            <a:r>
              <a:rPr dirty="0" sz="1550" spc="18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50" i="1">
                <a:solidFill>
                  <a:srgbClr val="404040"/>
                </a:solidFill>
                <a:latin typeface="Segoe UI"/>
                <a:cs typeface="Segoe UI"/>
              </a:rPr>
              <a:t>противоречия.</a:t>
            </a:r>
            <a:r>
              <a:rPr dirty="0" sz="1550" spc="15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50" spc="11" i="1">
                <a:solidFill>
                  <a:srgbClr val="404040"/>
                </a:solidFill>
                <a:latin typeface="Segoe UI"/>
                <a:cs typeface="Segoe UI"/>
              </a:rPr>
              <a:t>«Солнце</a:t>
            </a:r>
            <a:r>
              <a:rPr dirty="0" sz="1550" spc="15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50" spc="11" i="1">
                <a:solidFill>
                  <a:srgbClr val="404040"/>
                </a:solidFill>
                <a:latin typeface="Segoe UI"/>
                <a:cs typeface="Segoe UI"/>
              </a:rPr>
              <a:t>светит»</a:t>
            </a:r>
            <a:r>
              <a:rPr dirty="0" sz="1550" spc="23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50" i="1">
                <a:solidFill>
                  <a:srgbClr val="404040"/>
                </a:solidFill>
                <a:latin typeface="Segoe UI"/>
                <a:cs typeface="Segoe UI"/>
              </a:rPr>
              <a:t>и</a:t>
            </a:r>
            <a:r>
              <a:rPr dirty="0" sz="1550" spc="28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50" spc="11" i="1">
                <a:solidFill>
                  <a:srgbClr val="404040"/>
                </a:solidFill>
                <a:latin typeface="Segoe UI"/>
                <a:cs typeface="Segoe UI"/>
              </a:rPr>
              <a:t>«Солнце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3341" y="2944704"/>
            <a:ext cx="1259457" cy="3036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50" spc="11" i="1">
                <a:solidFill>
                  <a:srgbClr val="404040"/>
                </a:solidFill>
                <a:latin typeface="Segoe UI"/>
                <a:cs typeface="Segoe UI"/>
              </a:rPr>
              <a:t>не</a:t>
            </a:r>
            <a:r>
              <a:rPr dirty="0" sz="155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50" spc="12" i="1">
                <a:solidFill>
                  <a:srgbClr val="404040"/>
                </a:solidFill>
                <a:latin typeface="Segoe UI"/>
                <a:cs typeface="Segoe UI"/>
              </a:rPr>
              <a:t>светит»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5785" y="3368047"/>
            <a:ext cx="8644547" cy="10252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55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r>
              <a:rPr dirty="0" sz="1550" spc="1097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550" spc="12" i="1">
                <a:solidFill>
                  <a:srgbClr val="404040"/>
                </a:solidFill>
                <a:latin typeface="Segoe UI"/>
                <a:cs typeface="Segoe UI"/>
              </a:rPr>
              <a:t>Отдельное</a:t>
            </a:r>
            <a:r>
              <a:rPr dirty="0" sz="1550" spc="14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50" spc="18" i="1">
                <a:solidFill>
                  <a:srgbClr val="404040"/>
                </a:solidFill>
                <a:latin typeface="Segoe UI"/>
                <a:cs typeface="Segoe UI"/>
              </a:rPr>
              <a:t>утверждение</a:t>
            </a:r>
            <a:r>
              <a:rPr dirty="0" sz="1550" spc="23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50" i="1">
                <a:solidFill>
                  <a:srgbClr val="404040"/>
                </a:solidFill>
                <a:latin typeface="Segoe UI"/>
                <a:cs typeface="Segoe UI"/>
              </a:rPr>
              <a:t>может</a:t>
            </a:r>
            <a:r>
              <a:rPr dirty="0" sz="1550" spc="27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50" spc="17" i="1">
                <a:solidFill>
                  <a:srgbClr val="404040"/>
                </a:solidFill>
                <a:latin typeface="Segoe UI"/>
                <a:cs typeface="Segoe UI"/>
              </a:rPr>
              <a:t>быть</a:t>
            </a:r>
            <a:r>
              <a:rPr dirty="0" sz="1550" spc="15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50" spc="10" i="1">
                <a:solidFill>
                  <a:srgbClr val="404040"/>
                </a:solidFill>
                <a:latin typeface="Segoe UI"/>
                <a:cs typeface="Segoe UI"/>
              </a:rPr>
              <a:t>согласованным</a:t>
            </a:r>
            <a:r>
              <a:rPr dirty="0" sz="1550" spc="18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50" spc="12" i="1">
                <a:solidFill>
                  <a:srgbClr val="404040"/>
                </a:solidFill>
                <a:latin typeface="Segoe UI"/>
                <a:cs typeface="Segoe UI"/>
              </a:rPr>
              <a:t>или</a:t>
            </a:r>
            <a:r>
              <a:rPr dirty="0" sz="155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50" i="1">
                <a:solidFill>
                  <a:srgbClr val="404040"/>
                </a:solidFill>
                <a:latin typeface="Segoe UI"/>
                <a:cs typeface="Segoe UI"/>
              </a:rPr>
              <a:t>нет,</a:t>
            </a:r>
            <a:r>
              <a:rPr dirty="0" sz="155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50" i="1">
                <a:solidFill>
                  <a:srgbClr val="404040"/>
                </a:solidFill>
                <a:latin typeface="Segoe UI"/>
                <a:cs typeface="Segoe UI"/>
              </a:rPr>
              <a:t>в</a:t>
            </a:r>
            <a:r>
              <a:rPr dirty="0" sz="1550" spc="37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50" spc="10" i="1">
                <a:solidFill>
                  <a:srgbClr val="404040"/>
                </a:solidFill>
                <a:latin typeface="Segoe UI"/>
                <a:cs typeface="Segoe UI"/>
              </a:rPr>
              <a:t>зависимости</a:t>
            </a:r>
          </a:p>
          <a:p>
            <a:pPr marL="257556" marR="0">
              <a:lnSpc>
                <a:spcPts val="2090"/>
              </a:lnSpc>
              <a:spcBef>
                <a:spcPts val="743"/>
              </a:spcBef>
              <a:spcAft>
                <a:spcPts val="0"/>
              </a:spcAft>
            </a:pPr>
            <a:r>
              <a:rPr dirty="0" sz="1550" spc="11" i="1">
                <a:solidFill>
                  <a:srgbClr val="404040"/>
                </a:solidFill>
                <a:latin typeface="Segoe UI"/>
                <a:cs typeface="Segoe UI"/>
              </a:rPr>
              <a:t>допустимо</a:t>
            </a:r>
            <a:r>
              <a:rPr dirty="0" sz="1550" spc="27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50" spc="11" i="1">
                <a:solidFill>
                  <a:srgbClr val="404040"/>
                </a:solidFill>
                <a:latin typeface="Segoe UI"/>
                <a:cs typeface="Segoe UI"/>
              </a:rPr>
              <a:t>ли</a:t>
            </a:r>
            <a:r>
              <a:rPr dirty="0" sz="155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50" spc="11" i="1">
                <a:solidFill>
                  <a:srgbClr val="404040"/>
                </a:solidFill>
                <a:latin typeface="Segoe UI"/>
                <a:cs typeface="Segoe UI"/>
              </a:rPr>
              <a:t>оно</a:t>
            </a:r>
            <a:r>
              <a:rPr dirty="0" sz="155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50" i="1">
                <a:solidFill>
                  <a:srgbClr val="404040"/>
                </a:solidFill>
                <a:latin typeface="Segoe UI"/>
                <a:cs typeface="Segoe UI"/>
              </a:rPr>
              <a:t>с</a:t>
            </a:r>
            <a:r>
              <a:rPr dirty="0" sz="1550" spc="21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50" i="1">
                <a:solidFill>
                  <a:srgbClr val="404040"/>
                </a:solidFill>
                <a:latin typeface="Segoe UI"/>
                <a:cs typeface="Segoe UI"/>
              </a:rPr>
              <a:t>точки</a:t>
            </a:r>
            <a:r>
              <a:rPr dirty="0" sz="1550" spc="36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50" spc="11" i="1">
                <a:solidFill>
                  <a:srgbClr val="404040"/>
                </a:solidFill>
                <a:latin typeface="Segoe UI"/>
                <a:cs typeface="Segoe UI"/>
              </a:rPr>
              <a:t>зрения</a:t>
            </a:r>
            <a:r>
              <a:rPr dirty="0" sz="155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50" spc="10" i="1">
                <a:solidFill>
                  <a:srgbClr val="404040"/>
                </a:solidFill>
                <a:latin typeface="Segoe UI"/>
                <a:cs typeface="Segoe UI"/>
              </a:rPr>
              <a:t>логики.</a:t>
            </a:r>
            <a:r>
              <a:rPr dirty="0" sz="155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50" spc="12" i="1">
                <a:solidFill>
                  <a:srgbClr val="404040"/>
                </a:solidFill>
                <a:latin typeface="Segoe UI"/>
                <a:cs typeface="Segoe UI"/>
              </a:rPr>
              <a:t>«Париж</a:t>
            </a:r>
            <a:r>
              <a:rPr dirty="0" sz="1550" spc="28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50" i="1">
                <a:solidFill>
                  <a:srgbClr val="404040"/>
                </a:solidFill>
                <a:latin typeface="Segoe UI"/>
                <a:cs typeface="Segoe UI"/>
              </a:rPr>
              <a:t>находится</a:t>
            </a:r>
            <a:r>
              <a:rPr dirty="0" sz="1550" spc="15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50" i="1">
                <a:solidFill>
                  <a:srgbClr val="404040"/>
                </a:solidFill>
                <a:latin typeface="Segoe UI"/>
                <a:cs typeface="Segoe UI"/>
              </a:rPr>
              <a:t>в</a:t>
            </a:r>
            <a:r>
              <a:rPr dirty="0" sz="1550" spc="38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50" spc="12" i="1">
                <a:solidFill>
                  <a:srgbClr val="404040"/>
                </a:solidFill>
                <a:latin typeface="Segoe UI"/>
                <a:cs typeface="Segoe UI"/>
              </a:rPr>
              <a:t>Италии»</a:t>
            </a:r>
            <a:r>
              <a:rPr dirty="0" sz="1550" spc="4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50" i="1">
                <a:solidFill>
                  <a:srgbClr val="404040"/>
                </a:solidFill>
                <a:latin typeface="Segoe UI"/>
                <a:cs typeface="Segoe UI"/>
              </a:rPr>
              <a:t>—</a:t>
            </a:r>
            <a:r>
              <a:rPr dirty="0" sz="1550" spc="3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50" spc="10" i="1">
                <a:solidFill>
                  <a:srgbClr val="404040"/>
                </a:solidFill>
                <a:latin typeface="Segoe UI"/>
                <a:cs typeface="Segoe UI"/>
              </a:rPr>
              <a:t>согласовано,</a:t>
            </a:r>
          </a:p>
          <a:p>
            <a:pPr marL="257556" marR="0">
              <a:lnSpc>
                <a:spcPts val="2090"/>
              </a:lnSpc>
              <a:spcBef>
                <a:spcPts val="753"/>
              </a:spcBef>
              <a:spcAft>
                <a:spcPts val="0"/>
              </a:spcAft>
            </a:pPr>
            <a:r>
              <a:rPr dirty="0" sz="1550" spc="11" i="1">
                <a:solidFill>
                  <a:srgbClr val="404040"/>
                </a:solidFill>
                <a:latin typeface="Segoe UI"/>
                <a:cs typeface="Segoe UI"/>
              </a:rPr>
              <a:t>но</a:t>
            </a:r>
            <a:r>
              <a:rPr dirty="0" sz="155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50" spc="12" i="1">
                <a:solidFill>
                  <a:srgbClr val="404040"/>
                </a:solidFill>
                <a:latin typeface="Segoe UI"/>
                <a:cs typeface="Segoe UI"/>
              </a:rPr>
              <a:t>ложно.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65785" y="4509433"/>
            <a:ext cx="8584150" cy="13204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r>
              <a:rPr dirty="0" sz="1500" spc="1127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Согласованность</a:t>
            </a:r>
            <a:r>
              <a:rPr dirty="0" sz="1500" spc="-21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зависит</a:t>
            </a:r>
            <a:r>
              <a:rPr dirty="0" sz="1500" spc="-18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spc="-34" i="1">
                <a:solidFill>
                  <a:srgbClr val="404040"/>
                </a:solidFill>
                <a:latin typeface="Segoe UI"/>
                <a:cs typeface="Segoe UI"/>
              </a:rPr>
              <a:t>от</a:t>
            </a:r>
            <a:r>
              <a:rPr dirty="0" sz="1500" spc="34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логической</a:t>
            </a: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возможности,</a:t>
            </a:r>
            <a:r>
              <a:rPr dirty="0" sz="1500" spc="-31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допускающей</a:t>
            </a:r>
            <a:r>
              <a:rPr dirty="0" sz="1500" spc="-1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истинность</a:t>
            </a:r>
            <a:r>
              <a:rPr dirty="0" sz="1500" spc="-1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каждого</a:t>
            </a:r>
          </a:p>
          <a:p>
            <a:pPr marL="257556" marR="0">
              <a:lnSpc>
                <a:spcPts val="1995"/>
              </a:lnSpc>
              <a:spcBef>
                <a:spcPts val="706"/>
              </a:spcBef>
              <a:spcAft>
                <a:spcPts val="0"/>
              </a:spcAft>
            </a:pP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из</a:t>
            </a: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них</a:t>
            </a:r>
            <a:r>
              <a:rPr dirty="0" sz="1500" spc="25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в</a:t>
            </a: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одной</a:t>
            </a: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и</a:t>
            </a: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spc="-20" i="1">
                <a:solidFill>
                  <a:srgbClr val="404040"/>
                </a:solidFill>
                <a:latin typeface="Segoe UI"/>
                <a:cs typeface="Segoe UI"/>
              </a:rPr>
              <a:t>той</a:t>
            </a:r>
            <a:r>
              <a:rPr dirty="0" sz="1500" spc="2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spc="-36" i="1">
                <a:solidFill>
                  <a:srgbClr val="404040"/>
                </a:solidFill>
                <a:latin typeface="Segoe UI"/>
                <a:cs typeface="Segoe UI"/>
              </a:rPr>
              <a:t>же</a:t>
            </a:r>
            <a:r>
              <a:rPr dirty="0" sz="1500" spc="36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ситуации.</a:t>
            </a:r>
            <a:r>
              <a:rPr dirty="0" sz="1500" spc="-23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spc="-20" i="1">
                <a:solidFill>
                  <a:srgbClr val="404040"/>
                </a:solidFill>
                <a:latin typeface="Segoe UI"/>
                <a:cs typeface="Segoe UI"/>
              </a:rPr>
              <a:t>Это</a:t>
            </a:r>
            <a:r>
              <a:rPr dirty="0" sz="1500" spc="28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не</a:t>
            </a: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означает</a:t>
            </a: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spc="-20" i="1">
                <a:solidFill>
                  <a:srgbClr val="404040"/>
                </a:solidFill>
                <a:latin typeface="Segoe UI"/>
                <a:cs typeface="Segoe UI"/>
              </a:rPr>
              <a:t>что</a:t>
            </a:r>
            <a:r>
              <a:rPr dirty="0" sz="1500" spc="4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они</a:t>
            </a:r>
            <a:r>
              <a:rPr dirty="0" sz="1500" spc="1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обязательно</a:t>
            </a: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должны</a:t>
            </a:r>
            <a:r>
              <a:rPr dirty="0" sz="1500" spc="-18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быть</a:t>
            </a:r>
          </a:p>
          <a:p>
            <a:pPr marL="257556" marR="0">
              <a:lnSpc>
                <a:spcPts val="1995"/>
              </a:lnSpc>
              <a:spcBef>
                <a:spcPts val="704"/>
              </a:spcBef>
              <a:spcAft>
                <a:spcPts val="0"/>
              </a:spcAft>
            </a:pP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истинными</a:t>
            </a: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здесь</a:t>
            </a:r>
            <a:r>
              <a:rPr dirty="0" sz="1500" spc="-2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и</a:t>
            </a: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сейчас.</a:t>
            </a:r>
            <a:r>
              <a:rPr dirty="0" sz="1500" spc="-2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Возможно</a:t>
            </a:r>
            <a:r>
              <a:rPr dirty="0" sz="1500" spc="-15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просто</a:t>
            </a: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придумать</a:t>
            </a: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логически</a:t>
            </a:r>
            <a:r>
              <a:rPr dirty="0" sz="1500" spc="-17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не</a:t>
            </a:r>
            <a:r>
              <a:rPr dirty="0" sz="1500" spc="14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противоречивую</a:t>
            </a:r>
          </a:p>
          <a:p>
            <a:pPr marL="257556" marR="0">
              <a:lnSpc>
                <a:spcPts val="1995"/>
              </a:lnSpc>
              <a:spcBef>
                <a:spcPts val="704"/>
              </a:spcBef>
              <a:spcAft>
                <a:spcPts val="0"/>
              </a:spcAft>
            </a:pP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ситуацию.</a:t>
            </a:r>
            <a:r>
              <a:rPr dirty="0" sz="1500" spc="385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«Париж</a:t>
            </a:r>
            <a:r>
              <a:rPr dirty="0" sz="1500" spc="1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находится</a:t>
            </a: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в</a:t>
            </a: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Италии»</a:t>
            </a: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и</a:t>
            </a: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«В</a:t>
            </a:r>
            <a:r>
              <a:rPr dirty="0" sz="1500" spc="15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Париже</a:t>
            </a: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spc="-10" i="1">
                <a:solidFill>
                  <a:srgbClr val="404040"/>
                </a:solidFill>
                <a:latin typeface="Segoe UI"/>
                <a:cs typeface="Segoe UI"/>
              </a:rPr>
              <a:t>никто</a:t>
            </a:r>
            <a:r>
              <a:rPr dirty="0" sz="1500" spc="31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не</a:t>
            </a:r>
            <a:r>
              <a:rPr dirty="0" sz="1500" spc="14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живёт»</a:t>
            </a: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—</a:t>
            </a: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согласованы.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65785" y="5944966"/>
            <a:ext cx="7596194" cy="291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r>
              <a:rPr dirty="0" sz="1500" spc="1127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Утверждения</a:t>
            </a:r>
            <a:r>
              <a:rPr dirty="0" sz="1500" spc="-2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являющиеся</a:t>
            </a:r>
            <a:r>
              <a:rPr dirty="0" sz="1500" spc="-18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истинными</a:t>
            </a: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в</a:t>
            </a: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действительности</a:t>
            </a:r>
            <a:r>
              <a:rPr dirty="0" sz="1500" spc="-25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spc="-10" i="1">
                <a:solidFill>
                  <a:srgbClr val="404040"/>
                </a:solidFill>
                <a:latin typeface="Segoe UI"/>
                <a:cs typeface="Segoe UI"/>
              </a:rPr>
              <a:t>всегда</a:t>
            </a:r>
            <a:r>
              <a:rPr dirty="0" sz="1500" spc="-15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 i="1">
                <a:solidFill>
                  <a:srgbClr val="404040"/>
                </a:solidFill>
                <a:latin typeface="Segoe UI"/>
                <a:cs typeface="Segoe UI"/>
              </a:rPr>
              <a:t>согласованы.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2498" y="723467"/>
            <a:ext cx="5023460" cy="467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84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3b3838"/>
                </a:solidFill>
                <a:latin typeface="Arial Black"/>
                <a:cs typeface="Arial Black"/>
              </a:rPr>
              <a:t>ЛОГИЧЕСКОЕ</a:t>
            </a:r>
            <a:r>
              <a:rPr dirty="0" sz="2400" spc="-18">
                <a:solidFill>
                  <a:srgbClr val="3b3838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3b3838"/>
                </a:solidFill>
                <a:latin typeface="Arial Black"/>
                <a:cs typeface="Arial Black"/>
              </a:rPr>
              <a:t>СЛЕДОВАНИЕ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2498" y="1347531"/>
            <a:ext cx="7538546" cy="6814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65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Segoe UI"/>
                <a:cs typeface="Segoe UI"/>
              </a:rPr>
              <a:t>Набор</a:t>
            </a:r>
            <a:r>
              <a:rPr dirty="0" sz="2000" spc="-1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2000">
                <a:solidFill>
                  <a:srgbClr val="000000"/>
                </a:solidFill>
                <a:latin typeface="Segoe UI"/>
                <a:cs typeface="Segoe UI"/>
              </a:rPr>
              <a:t>утверждений</a:t>
            </a:r>
            <a:r>
              <a:rPr dirty="0" sz="20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2000">
                <a:solidFill>
                  <a:srgbClr val="000000"/>
                </a:solidFill>
                <a:latin typeface="Segoe UI"/>
                <a:cs typeface="Segoe UI"/>
              </a:rPr>
              <a:t>P1…</a:t>
            </a:r>
            <a:r>
              <a:rPr dirty="0" sz="2000">
                <a:solidFill>
                  <a:srgbClr val="000000"/>
                </a:solidFill>
                <a:latin typeface="Segoe UI"/>
                <a:cs typeface="Segoe UI"/>
              </a:rPr>
              <a:t>Pn</a:t>
            </a:r>
            <a:r>
              <a:rPr dirty="0" sz="20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2000">
                <a:solidFill>
                  <a:srgbClr val="000000"/>
                </a:solidFill>
                <a:latin typeface="Segoe UI"/>
                <a:cs typeface="Segoe UI"/>
              </a:rPr>
              <a:t>приводит</a:t>
            </a:r>
            <a:r>
              <a:rPr dirty="0" sz="20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2000">
                <a:solidFill>
                  <a:srgbClr val="000000"/>
                </a:solidFill>
                <a:latin typeface="Segoe UI"/>
                <a:cs typeface="Segoe UI"/>
              </a:rPr>
              <a:t>к</a:t>
            </a:r>
            <a:r>
              <a:rPr dirty="0" sz="20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2000">
                <a:solidFill>
                  <a:srgbClr val="000000"/>
                </a:solidFill>
                <a:latin typeface="Segoe UI"/>
                <a:cs typeface="Segoe UI"/>
              </a:rPr>
              <a:t>утверждению</a:t>
            </a:r>
            <a:r>
              <a:rPr dirty="0" sz="2000" spc="23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2000" spc="-115">
                <a:solidFill>
                  <a:srgbClr val="000000"/>
                </a:solidFill>
                <a:latin typeface="Segoe UI"/>
                <a:cs typeface="Segoe UI"/>
              </a:rPr>
              <a:t>Q</a:t>
            </a:r>
            <a:r>
              <a:rPr dirty="0" sz="2000">
                <a:solidFill>
                  <a:srgbClr val="000000"/>
                </a:solidFill>
                <a:latin typeface="Segoe UI"/>
                <a:cs typeface="Segoe UI"/>
              </a:rPr>
              <a:t>.</a:t>
            </a:r>
            <a:r>
              <a:rPr dirty="0" sz="20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2000">
                <a:solidFill>
                  <a:srgbClr val="000000"/>
                </a:solidFill>
                <a:latin typeface="Segoe UI"/>
                <a:cs typeface="Segoe UI"/>
              </a:rPr>
              <a:t>если</a:t>
            </a:r>
            <a:r>
              <a:rPr dirty="0" sz="20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2000">
                <a:solidFill>
                  <a:srgbClr val="000000"/>
                </a:solidFill>
                <a:latin typeface="Segoe UI"/>
                <a:cs typeface="Segoe UI"/>
              </a:rPr>
              <a:t>и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-14">
                <a:solidFill>
                  <a:srgbClr val="000000"/>
                </a:solidFill>
                <a:latin typeface="Segoe UI"/>
                <a:cs typeface="Segoe UI"/>
              </a:rPr>
              <a:t>только</a:t>
            </a:r>
            <a:r>
              <a:rPr dirty="0" sz="2000" spc="17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2000">
                <a:solidFill>
                  <a:srgbClr val="000000"/>
                </a:solidFill>
                <a:latin typeface="Segoe UI"/>
                <a:cs typeface="Segoe UI"/>
              </a:rPr>
              <a:t>если</a:t>
            </a:r>
            <a:r>
              <a:rPr dirty="0" sz="20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2000">
                <a:solidFill>
                  <a:srgbClr val="000000"/>
                </a:solidFill>
                <a:latin typeface="Segoe UI"/>
                <a:cs typeface="Segoe UI"/>
              </a:rPr>
              <a:t>Q</a:t>
            </a:r>
            <a:r>
              <a:rPr dirty="0" sz="20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2000">
                <a:solidFill>
                  <a:srgbClr val="000000"/>
                </a:solidFill>
                <a:latin typeface="Segoe UI"/>
                <a:cs typeface="Segoe UI"/>
              </a:rPr>
              <a:t>логически</a:t>
            </a:r>
            <a:r>
              <a:rPr dirty="0" sz="2000" spc="-1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2000">
                <a:solidFill>
                  <a:srgbClr val="000000"/>
                </a:solidFill>
                <a:latin typeface="Segoe UI"/>
                <a:cs typeface="Segoe UI"/>
              </a:rPr>
              <a:t>следует</a:t>
            </a:r>
            <a:r>
              <a:rPr dirty="0" sz="20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2000">
                <a:solidFill>
                  <a:srgbClr val="000000"/>
                </a:solidFill>
                <a:latin typeface="Segoe UI"/>
                <a:cs typeface="Segoe UI"/>
              </a:rPr>
              <a:t>из</a:t>
            </a:r>
            <a:r>
              <a:rPr dirty="0" sz="20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2000">
                <a:solidFill>
                  <a:srgbClr val="000000"/>
                </a:solidFill>
                <a:latin typeface="Segoe UI"/>
                <a:cs typeface="Segoe UI"/>
              </a:rPr>
              <a:t>P1…</a:t>
            </a:r>
            <a:r>
              <a:rPr dirty="0" sz="2000">
                <a:solidFill>
                  <a:srgbClr val="000000"/>
                </a:solidFill>
                <a:latin typeface="Segoe UI"/>
                <a:cs typeface="Segoe UI"/>
              </a:rPr>
              <a:t>Pn</a:t>
            </a:r>
            <a:r>
              <a:rPr dirty="0" sz="2000">
                <a:solidFill>
                  <a:srgbClr val="000000"/>
                </a:solidFill>
                <a:latin typeface="Segoe UI"/>
                <a:cs typeface="Segoe UI"/>
              </a:rPr>
              <a:t>.</a:t>
            </a:r>
            <a:r>
              <a:rPr dirty="0" sz="2000" spc="-1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2000" spc="-207">
                <a:solidFill>
                  <a:srgbClr val="000000"/>
                </a:solidFill>
                <a:latin typeface="Segoe UI"/>
                <a:cs typeface="Segoe UI"/>
              </a:rPr>
              <a:t>То</a:t>
            </a:r>
            <a:r>
              <a:rPr dirty="0" sz="2000" spc="216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2000">
                <a:solidFill>
                  <a:srgbClr val="000000"/>
                </a:solidFill>
                <a:latin typeface="Segoe UI"/>
                <a:cs typeface="Segoe UI"/>
              </a:rPr>
              <a:t>есть</a:t>
            </a:r>
            <a:r>
              <a:rPr dirty="0" sz="2000" spc="3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2000">
                <a:solidFill>
                  <a:srgbClr val="000000"/>
                </a:solidFill>
                <a:latin typeface="Segoe UI"/>
                <a:cs typeface="Segoe UI"/>
              </a:rPr>
              <a:t>если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569964" y="2486943"/>
            <a:ext cx="1722686" cy="11948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788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Segoe UI"/>
                <a:cs typeface="Segoe UI"/>
              </a:rPr>
              <a:t>Q</a:t>
            </a:r>
            <a:r>
              <a:rPr dirty="0" sz="3600" spc="-12" b="1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3600" spc="-61" b="1">
                <a:solidFill>
                  <a:srgbClr val="000000"/>
                </a:solidFill>
                <a:latin typeface="Segoe UI"/>
                <a:cs typeface="Segoe UI"/>
              </a:rPr>
              <a:t>тоже</a:t>
            </a:r>
          </a:p>
          <a:p>
            <a:pPr marL="0" marR="0">
              <a:lnSpc>
                <a:spcPts val="4319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Segoe UI"/>
                <a:cs typeface="Segoe UI"/>
              </a:rPr>
              <a:t>истина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4022" y="2754996"/>
            <a:ext cx="455939" cy="377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68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Segoe UI"/>
                <a:cs typeface="Segoe UI"/>
              </a:rPr>
              <a:t>P1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262251" y="3035742"/>
            <a:ext cx="384539" cy="376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65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Segoe UI"/>
                <a:cs typeface="Segoe UI"/>
              </a:rPr>
              <a:t>…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4022" y="3240009"/>
            <a:ext cx="1044866" cy="377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68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Segoe UI"/>
                <a:cs typeface="Segoe UI"/>
              </a:rPr>
              <a:t>Истина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40759" y="3316158"/>
            <a:ext cx="463343" cy="376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65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Segoe UI"/>
                <a:cs typeface="Segoe UI"/>
              </a:rPr>
              <a:t>Pn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262251" y="3520755"/>
            <a:ext cx="1044726" cy="376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65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Segoe UI"/>
                <a:cs typeface="Segoe UI"/>
              </a:rPr>
              <a:t>Истина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040759" y="3801171"/>
            <a:ext cx="1043963" cy="376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65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Segoe UI"/>
                <a:cs typeface="Segoe UI"/>
              </a:rPr>
              <a:t>Истина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569964" y="4263080"/>
            <a:ext cx="1287220" cy="5793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261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>
                <a:solidFill>
                  <a:srgbClr val="000000"/>
                </a:solidFill>
                <a:latin typeface="Segoe UI"/>
                <a:cs typeface="Segoe UI"/>
              </a:rPr>
              <a:t>P=&gt;Q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82498" y="5436923"/>
            <a:ext cx="7807049" cy="616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P:</a:t>
            </a: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В</a:t>
            </a: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Сирии</a:t>
            </a:r>
            <a:r>
              <a:rPr dirty="0" sz="1800" spc="14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взорвалась</a:t>
            </a:r>
            <a:r>
              <a:rPr dirty="0" sz="1800" spc="12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бомба.</a:t>
            </a:r>
            <a:r>
              <a:rPr dirty="0" sz="1800" spc="-28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Q:</a:t>
            </a: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800" spc="-10">
                <a:solidFill>
                  <a:srgbClr val="000000"/>
                </a:solidFill>
                <a:latin typeface="Segoe UI"/>
                <a:cs typeface="Segoe UI"/>
              </a:rPr>
              <a:t>Что</a:t>
            </a: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-</a:t>
            </a:r>
            <a:r>
              <a:rPr dirty="0" sz="1800" spc="-31">
                <a:solidFill>
                  <a:srgbClr val="000000"/>
                </a:solidFill>
                <a:latin typeface="Segoe UI"/>
                <a:cs typeface="Segoe UI"/>
              </a:rPr>
              <a:t>то</a:t>
            </a: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800" spc="-23">
                <a:solidFill>
                  <a:srgbClr val="000000"/>
                </a:solidFill>
                <a:latin typeface="Segoe UI"/>
                <a:cs typeface="Segoe UI"/>
              </a:rPr>
              <a:t>где</a:t>
            </a: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-</a:t>
            </a:r>
            <a:r>
              <a:rPr dirty="0" sz="1800" spc="-31">
                <a:solidFill>
                  <a:srgbClr val="000000"/>
                </a:solidFill>
                <a:latin typeface="Segoe UI"/>
                <a:cs typeface="Segoe UI"/>
              </a:rPr>
              <a:t>то</a:t>
            </a:r>
            <a:r>
              <a:rPr dirty="0" sz="1800" spc="31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взорвалось.</a:t>
            </a: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(Прямое</a:t>
            </a: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-</a:t>
            </a: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да,</a:t>
            </a:r>
          </a:p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обратное</a:t>
            </a:r>
            <a:r>
              <a:rPr dirty="0" sz="1800" spc="-25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–</a:t>
            </a:r>
            <a:r>
              <a:rPr dirty="0" sz="1800" spc="-12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нет)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44982" y="6259883"/>
            <a:ext cx="6105466" cy="342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Q</a:t>
            </a: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логическое</a:t>
            </a: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следствие</a:t>
            </a:r>
            <a:r>
              <a:rPr dirty="0" sz="1800" spc="2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800" spc="-288">
                <a:solidFill>
                  <a:srgbClr val="000000"/>
                </a:solidFill>
                <a:latin typeface="Segoe UI"/>
                <a:cs typeface="Segoe UI"/>
              </a:rPr>
              <a:t>P.</a:t>
            </a:r>
            <a:r>
              <a:rPr dirty="0" sz="1800" spc="28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Символическая</a:t>
            </a: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запись:</a:t>
            </a:r>
            <a:r>
              <a:rPr dirty="0" sz="18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Segoe UI"/>
                <a:cs typeface="Segoe UI"/>
              </a:rPr>
              <a:t>P=&gt;Q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2498" y="674699"/>
            <a:ext cx="5023460" cy="467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84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3b3838"/>
                </a:solidFill>
                <a:latin typeface="Arial Black"/>
                <a:cs typeface="Arial Black"/>
              </a:rPr>
              <a:t>ЛОГИЧЕСКОЕ</a:t>
            </a:r>
            <a:r>
              <a:rPr dirty="0" sz="2400" spc="-18">
                <a:solidFill>
                  <a:srgbClr val="3b3838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3b3838"/>
                </a:solidFill>
                <a:latin typeface="Arial Black"/>
                <a:cs typeface="Arial Black"/>
              </a:rPr>
              <a:t>СЛЕДОВАНИЕ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9067" y="1476031"/>
            <a:ext cx="1150038" cy="4090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b="1">
                <a:solidFill>
                  <a:srgbClr val="404040"/>
                </a:solidFill>
                <a:latin typeface="Segoe UI"/>
                <a:cs typeface="Segoe UI"/>
              </a:rPr>
              <a:t>Важно!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9067" y="2059977"/>
            <a:ext cx="7059041" cy="8784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r>
              <a:rPr dirty="0" sz="2200" spc="709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404040"/>
                </a:solidFill>
                <a:latin typeface="Segoe UI"/>
                <a:cs typeface="Segoe UI"/>
              </a:rPr>
              <a:t>Набор</a:t>
            </a:r>
            <a:r>
              <a:rPr dirty="0" sz="22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200">
                <a:solidFill>
                  <a:srgbClr val="404040"/>
                </a:solidFill>
                <a:latin typeface="Segoe UI"/>
                <a:cs typeface="Segoe UI"/>
              </a:rPr>
              <a:t>истинных</a:t>
            </a:r>
            <a:r>
              <a:rPr dirty="0" sz="2200" spc="1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200">
                <a:solidFill>
                  <a:srgbClr val="404040"/>
                </a:solidFill>
                <a:latin typeface="Segoe UI"/>
                <a:cs typeface="Segoe UI"/>
              </a:rPr>
              <a:t>суждений</a:t>
            </a:r>
            <a:r>
              <a:rPr dirty="0" sz="2200" spc="-44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200">
                <a:solidFill>
                  <a:srgbClr val="404040"/>
                </a:solidFill>
                <a:latin typeface="Segoe UI"/>
                <a:cs typeface="Segoe UI"/>
              </a:rPr>
              <a:t>не</a:t>
            </a:r>
            <a:r>
              <a:rPr dirty="0" sz="22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200" spc="-27">
                <a:solidFill>
                  <a:srgbClr val="404040"/>
                </a:solidFill>
                <a:latin typeface="Segoe UI"/>
                <a:cs typeface="Segoe UI"/>
              </a:rPr>
              <a:t>может</a:t>
            </a:r>
            <a:r>
              <a:rPr dirty="0" sz="2200" spc="49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200">
                <a:solidFill>
                  <a:srgbClr val="404040"/>
                </a:solidFill>
                <a:latin typeface="Segoe UI"/>
                <a:cs typeface="Segoe UI"/>
              </a:rPr>
              <a:t>иметь</a:t>
            </a:r>
            <a:r>
              <a:rPr dirty="0" sz="2200" spc="2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200" spc="-11">
                <a:solidFill>
                  <a:srgbClr val="404040"/>
                </a:solidFill>
                <a:latin typeface="Segoe UI"/>
                <a:cs typeface="Segoe UI"/>
              </a:rPr>
              <a:t>ложных</a:t>
            </a:r>
          </a:p>
          <a:p>
            <a:pPr marL="257860" marR="0">
              <a:lnSpc>
                <a:spcPts val="2920"/>
              </a:lnSpc>
              <a:spcBef>
                <a:spcPts val="775"/>
              </a:spcBef>
              <a:spcAft>
                <a:spcPts val="0"/>
              </a:spcAft>
            </a:pPr>
            <a:r>
              <a:rPr dirty="0" sz="2200">
                <a:solidFill>
                  <a:srgbClr val="404040"/>
                </a:solidFill>
                <a:latin typeface="Segoe UI"/>
                <a:cs typeface="Segoe UI"/>
              </a:rPr>
              <a:t>последствий.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9067" y="2998213"/>
            <a:ext cx="6900228" cy="8793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6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r>
              <a:rPr dirty="0" sz="2200" spc="709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404040"/>
                </a:solidFill>
                <a:latin typeface="Segoe UI"/>
                <a:cs typeface="Segoe UI"/>
              </a:rPr>
              <a:t>Набор</a:t>
            </a:r>
            <a:r>
              <a:rPr dirty="0" sz="2200" spc="15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200" spc="-11" u="sng">
                <a:solidFill>
                  <a:srgbClr val="404040"/>
                </a:solidFill>
                <a:latin typeface="Segoe UI"/>
                <a:cs typeface="Segoe UI"/>
              </a:rPr>
              <a:t>ложных</a:t>
            </a:r>
            <a:r>
              <a:rPr dirty="0" sz="2200" spc="31" u="sng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200" u="sng">
                <a:solidFill>
                  <a:srgbClr val="404040"/>
                </a:solidFill>
                <a:latin typeface="Segoe UI"/>
                <a:cs typeface="Segoe UI"/>
              </a:rPr>
              <a:t>суждений</a:t>
            </a:r>
            <a:r>
              <a:rPr dirty="0" sz="2200" spc="-41" u="sng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200" spc="-27" u="sng">
                <a:solidFill>
                  <a:srgbClr val="404040"/>
                </a:solidFill>
                <a:latin typeface="Segoe UI"/>
                <a:cs typeface="Segoe UI"/>
              </a:rPr>
              <a:t>может</a:t>
            </a:r>
            <a:r>
              <a:rPr dirty="0" sz="2200" spc="6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200">
                <a:solidFill>
                  <a:srgbClr val="404040"/>
                </a:solidFill>
                <a:latin typeface="Segoe UI"/>
                <a:cs typeface="Segoe UI"/>
              </a:rPr>
              <a:t>вести</a:t>
            </a:r>
            <a:r>
              <a:rPr dirty="0" sz="2200" spc="-15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200">
                <a:solidFill>
                  <a:srgbClr val="404040"/>
                </a:solidFill>
                <a:latin typeface="Segoe UI"/>
                <a:cs typeface="Segoe UI"/>
              </a:rPr>
              <a:t>к</a:t>
            </a:r>
            <a:r>
              <a:rPr dirty="0" sz="22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200">
                <a:solidFill>
                  <a:srgbClr val="404040"/>
                </a:solidFill>
                <a:latin typeface="Segoe UI"/>
                <a:cs typeface="Segoe UI"/>
              </a:rPr>
              <a:t>истинным</a:t>
            </a:r>
          </a:p>
          <a:p>
            <a:pPr marL="257860" marR="0">
              <a:lnSpc>
                <a:spcPts val="2920"/>
              </a:lnSpc>
              <a:spcBef>
                <a:spcPts val="777"/>
              </a:spcBef>
              <a:spcAft>
                <a:spcPts val="0"/>
              </a:spcAft>
            </a:pPr>
            <a:r>
              <a:rPr dirty="0" sz="2200">
                <a:solidFill>
                  <a:srgbClr val="404040"/>
                </a:solidFill>
                <a:latin typeface="Segoe UI"/>
                <a:cs typeface="Segoe UI"/>
              </a:rPr>
              <a:t>последствиям.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9067" y="4407572"/>
            <a:ext cx="7176293" cy="87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spc="-10" b="1">
                <a:solidFill>
                  <a:srgbClr val="404040"/>
                </a:solidFill>
                <a:latin typeface="Segoe UI"/>
                <a:cs typeface="Segoe UI"/>
              </a:rPr>
              <a:t>Отсюда</a:t>
            </a:r>
            <a:r>
              <a:rPr dirty="0" sz="2200" spc="30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200" b="1">
                <a:solidFill>
                  <a:srgbClr val="404040"/>
                </a:solidFill>
                <a:latin typeface="Segoe UI"/>
                <a:cs typeface="Segoe UI"/>
              </a:rPr>
              <a:t>следует</a:t>
            </a:r>
            <a:r>
              <a:rPr dirty="0" sz="2200" spc="31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200" b="1">
                <a:solidFill>
                  <a:srgbClr val="404040"/>
                </a:solidFill>
                <a:latin typeface="Segoe UI"/>
                <a:cs typeface="Segoe UI"/>
              </a:rPr>
              <a:t>избегать</a:t>
            </a:r>
            <a:r>
              <a:rPr dirty="0" sz="2200" spc="27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200" b="1">
                <a:solidFill>
                  <a:srgbClr val="404040"/>
                </a:solidFill>
                <a:latin typeface="Segoe UI"/>
                <a:cs typeface="Segoe UI"/>
              </a:rPr>
              <a:t>следующих</a:t>
            </a:r>
            <a:r>
              <a:rPr dirty="0" sz="2200" spc="34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200" b="1">
                <a:solidFill>
                  <a:srgbClr val="404040"/>
                </a:solidFill>
                <a:latin typeface="Segoe UI"/>
                <a:cs typeface="Segoe UI"/>
              </a:rPr>
              <a:t>конструкций:</a:t>
            </a:r>
          </a:p>
          <a:p>
            <a:pPr marL="712012" marR="0">
              <a:lnSpc>
                <a:spcPts val="2920"/>
              </a:lnSpc>
              <a:spcBef>
                <a:spcPts val="775"/>
              </a:spcBef>
              <a:spcAft>
                <a:spcPts val="0"/>
              </a:spcAft>
            </a:pPr>
            <a:r>
              <a:rPr dirty="0" sz="2200" i="1">
                <a:solidFill>
                  <a:srgbClr val="404040"/>
                </a:solidFill>
                <a:latin typeface="Segoe UI"/>
                <a:cs typeface="Segoe UI"/>
              </a:rPr>
              <a:t>Ваша</a:t>
            </a:r>
            <a:r>
              <a:rPr dirty="0" sz="2200" spc="-1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200" i="1">
                <a:solidFill>
                  <a:srgbClr val="404040"/>
                </a:solidFill>
                <a:latin typeface="Segoe UI"/>
                <a:cs typeface="Segoe UI"/>
              </a:rPr>
              <a:t>теория</a:t>
            </a:r>
            <a:r>
              <a:rPr dirty="0" sz="220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200" i="1">
                <a:solidFill>
                  <a:srgbClr val="404040"/>
                </a:solidFill>
                <a:latin typeface="Segoe UI"/>
                <a:cs typeface="Segoe UI"/>
              </a:rPr>
              <a:t>приводит</a:t>
            </a:r>
            <a:r>
              <a:rPr dirty="0" sz="220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200" i="1">
                <a:solidFill>
                  <a:srgbClr val="404040"/>
                </a:solidFill>
                <a:latin typeface="Segoe UI"/>
                <a:cs typeface="Segoe UI"/>
              </a:rPr>
              <a:t>к</a:t>
            </a:r>
            <a:r>
              <a:rPr dirty="0" sz="220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200" i="1">
                <a:solidFill>
                  <a:srgbClr val="404040"/>
                </a:solidFill>
                <a:latin typeface="Segoe UI"/>
                <a:cs typeface="Segoe UI"/>
              </a:rPr>
              <a:t>выводу</a:t>
            </a:r>
            <a:r>
              <a:rPr dirty="0" sz="220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200" i="1">
                <a:solidFill>
                  <a:srgbClr val="404040"/>
                </a:solidFill>
                <a:latin typeface="Segoe UI"/>
                <a:cs typeface="Segoe UI"/>
              </a:rPr>
              <a:t>Q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21080" y="5346052"/>
            <a:ext cx="2977249" cy="4094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4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i="1">
                <a:solidFill>
                  <a:srgbClr val="404040"/>
                </a:solidFill>
                <a:latin typeface="Segoe UI"/>
                <a:cs typeface="Segoe UI"/>
              </a:rPr>
              <a:t>Ваша</a:t>
            </a:r>
            <a:r>
              <a:rPr dirty="0" sz="220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200" i="1">
                <a:solidFill>
                  <a:srgbClr val="404040"/>
                </a:solidFill>
                <a:latin typeface="Segoe UI"/>
                <a:cs typeface="Segoe UI"/>
              </a:rPr>
              <a:t>теория</a:t>
            </a:r>
            <a:r>
              <a:rPr dirty="0" sz="2200" spc="1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200" i="1">
                <a:solidFill>
                  <a:srgbClr val="404040"/>
                </a:solidFill>
                <a:latin typeface="Segoe UI"/>
                <a:cs typeface="Segoe UI"/>
              </a:rPr>
              <a:t>ложная.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21080" y="5816078"/>
            <a:ext cx="7004915" cy="4090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i="1">
                <a:solidFill>
                  <a:srgbClr val="404040"/>
                </a:solidFill>
                <a:latin typeface="Segoe UI"/>
                <a:cs typeface="Segoe UI"/>
              </a:rPr>
              <a:t>Следовательно,</a:t>
            </a:r>
            <a:r>
              <a:rPr dirty="0" sz="2200" spc="28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200" i="1">
                <a:solidFill>
                  <a:srgbClr val="404040"/>
                </a:solidFill>
                <a:latin typeface="Segoe UI"/>
                <a:cs typeface="Segoe UI"/>
              </a:rPr>
              <a:t>Q</a:t>
            </a:r>
            <a:r>
              <a:rPr dirty="0" sz="2200" spc="46" i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200" i="1">
                <a:solidFill>
                  <a:srgbClr val="404040"/>
                </a:solidFill>
                <a:latin typeface="Segoe UI"/>
                <a:cs typeface="Segoe UI"/>
              </a:rPr>
              <a:t>не</a:t>
            </a:r>
            <a:r>
              <a:rPr dirty="0" sz="220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200" spc="-14" i="1">
                <a:solidFill>
                  <a:srgbClr val="404040"/>
                </a:solidFill>
                <a:latin typeface="Segoe UI"/>
                <a:cs typeface="Segoe UI"/>
              </a:rPr>
              <a:t>может</a:t>
            </a:r>
            <a:r>
              <a:rPr dirty="0" sz="2200" spc="1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200" i="1">
                <a:solidFill>
                  <a:srgbClr val="404040"/>
                </a:solidFill>
                <a:latin typeface="Segoe UI"/>
                <a:cs typeface="Segoe UI"/>
              </a:rPr>
              <a:t>быть</a:t>
            </a:r>
            <a:r>
              <a:rPr dirty="0" sz="220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200" i="1">
                <a:solidFill>
                  <a:srgbClr val="404040"/>
                </a:solidFill>
                <a:latin typeface="Segoe UI"/>
                <a:cs typeface="Segoe UI"/>
              </a:rPr>
              <a:t>верным</a:t>
            </a:r>
            <a:r>
              <a:rPr dirty="0" sz="220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200" i="1">
                <a:solidFill>
                  <a:srgbClr val="404040"/>
                </a:solidFill>
                <a:latin typeface="Segoe UI"/>
                <a:cs typeface="Segoe UI"/>
              </a:rPr>
              <a:t>выводом.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2498" y="689304"/>
            <a:ext cx="3581348" cy="467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84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3b3838"/>
                </a:solidFill>
                <a:latin typeface="Arial Black"/>
                <a:cs typeface="Arial Black"/>
              </a:rPr>
              <a:t>ЛОГИЧЕСКАЯ</a:t>
            </a:r>
            <a:r>
              <a:rPr dirty="0" sz="2400" spc="-25">
                <a:solidFill>
                  <a:srgbClr val="3b3838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3b3838"/>
                </a:solidFill>
                <a:latin typeface="Arial Black"/>
                <a:cs typeface="Arial Black"/>
              </a:rPr>
              <a:t>СИЛА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3697" y="1394733"/>
            <a:ext cx="7305431" cy="918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Если</a:t>
            </a:r>
            <a:r>
              <a:rPr dirty="0" sz="2400" spc="25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утверждение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P</a:t>
            </a:r>
            <a:r>
              <a:rPr dirty="0" sz="2400" spc="14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ведёт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к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утверждению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spc="-104">
                <a:solidFill>
                  <a:srgbClr val="404040"/>
                </a:solidFill>
                <a:latin typeface="Segoe UI"/>
                <a:cs typeface="Segoe UI"/>
              </a:rPr>
              <a:t>Q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,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но</a:t>
            </a:r>
            <a:r>
              <a:rPr dirty="0" sz="2400" spc="2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не</a:t>
            </a:r>
          </a:p>
          <a:p>
            <a:pPr marL="0" marR="0">
              <a:lnSpc>
                <a:spcPts val="3192"/>
              </a:lnSpc>
              <a:spcBef>
                <a:spcPts val="501"/>
              </a:spcBef>
              <a:spcAft>
                <a:spcPts val="0"/>
              </a:spcAft>
            </a:pPr>
            <a:r>
              <a:rPr dirty="0" sz="2400" spc="-15">
                <a:solidFill>
                  <a:srgbClr val="404040"/>
                </a:solidFill>
                <a:latin typeface="Segoe UI"/>
                <a:cs typeface="Segoe UI"/>
              </a:rPr>
              <a:t>наоборот,</a:t>
            </a:r>
            <a:r>
              <a:rPr dirty="0" sz="2400" spc="58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spc="-47">
                <a:solidFill>
                  <a:srgbClr val="404040"/>
                </a:solidFill>
                <a:latin typeface="Segoe UI"/>
                <a:cs typeface="Segoe UI"/>
              </a:rPr>
              <a:t>то</a:t>
            </a:r>
            <a:r>
              <a:rPr dirty="0" sz="2400" spc="64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P</a:t>
            </a:r>
            <a:r>
              <a:rPr dirty="0" sz="2400" spc="14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b="1">
                <a:solidFill>
                  <a:srgbClr val="404040"/>
                </a:solidFill>
                <a:latin typeface="Segoe UI"/>
                <a:cs typeface="Segoe UI"/>
              </a:rPr>
              <a:t>сильнее</a:t>
            </a:r>
            <a:r>
              <a:rPr dirty="0" sz="2400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spc="-152">
                <a:solidFill>
                  <a:srgbClr val="404040"/>
                </a:solidFill>
                <a:latin typeface="Segoe UI"/>
                <a:cs typeface="Segoe UI"/>
              </a:rPr>
              <a:t>Q.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3697" y="2422163"/>
            <a:ext cx="8209109" cy="187035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Утверждение</a:t>
            </a:r>
            <a:r>
              <a:rPr dirty="0" sz="2400" spc="-1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spc="-23" i="1">
                <a:solidFill>
                  <a:srgbClr val="404040"/>
                </a:solidFill>
                <a:latin typeface="Segoe UI"/>
                <a:cs typeface="Segoe UI"/>
              </a:rPr>
              <a:t>«Этот</a:t>
            </a:r>
            <a:r>
              <a:rPr dirty="0" sz="2400" spc="23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самолёт</a:t>
            </a:r>
            <a:r>
              <a:rPr dirty="0" sz="2400" spc="23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Boing</a:t>
            </a:r>
            <a:r>
              <a:rPr dirty="0" sz="2400" spc="69" i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747»</a:t>
            </a:r>
            <a:r>
              <a:rPr dirty="0" sz="2400" spc="1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более</a:t>
            </a: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сильное,</a:t>
            </a:r>
          </a:p>
          <a:p>
            <a:pPr marL="0" marR="0">
              <a:lnSpc>
                <a:spcPts val="3192"/>
              </a:lnSpc>
              <a:spcBef>
                <a:spcPts val="501"/>
              </a:spcBef>
              <a:spcAft>
                <a:spcPts val="0"/>
              </a:spcAft>
            </a:pP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чем</a:t>
            </a: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spc="-10" i="1">
                <a:solidFill>
                  <a:srgbClr val="404040"/>
                </a:solidFill>
                <a:latin typeface="Segoe UI"/>
                <a:cs typeface="Segoe UI"/>
              </a:rPr>
              <a:t>просто</a:t>
            </a:r>
            <a:r>
              <a:rPr dirty="0" sz="2400" spc="33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spc="-14" i="1">
                <a:solidFill>
                  <a:srgbClr val="404040"/>
                </a:solidFill>
                <a:latin typeface="Segoe UI"/>
                <a:cs typeface="Segoe UI"/>
              </a:rPr>
              <a:t>«Это</a:t>
            </a:r>
            <a:r>
              <a:rPr dirty="0" sz="2400" spc="14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самолёт».</a:t>
            </a:r>
            <a:r>
              <a:rPr dirty="0" sz="2400" spc="15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Сильное</a:t>
            </a:r>
            <a:r>
              <a:rPr dirty="0" sz="2400" spc="-12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убеждение</a:t>
            </a: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более</a:t>
            </a:r>
          </a:p>
          <a:p>
            <a:pPr marL="0" marR="0">
              <a:lnSpc>
                <a:spcPts val="3195"/>
              </a:lnSpc>
              <a:spcBef>
                <a:spcPts val="599"/>
              </a:spcBef>
              <a:spcAft>
                <a:spcPts val="0"/>
              </a:spcAft>
            </a:pP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информативно,</a:t>
            </a:r>
            <a:r>
              <a:rPr dirty="0" sz="2400" spc="-25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но</a:t>
            </a: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выше</a:t>
            </a:r>
            <a:r>
              <a:rPr dirty="0" sz="2400" spc="-15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вероятность</a:t>
            </a:r>
            <a:r>
              <a:rPr dirty="0" sz="2400" spc="1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spc="-18" i="1">
                <a:solidFill>
                  <a:srgbClr val="404040"/>
                </a:solidFill>
                <a:latin typeface="Segoe UI"/>
                <a:cs typeface="Segoe UI"/>
              </a:rPr>
              <a:t>что</a:t>
            </a:r>
            <a:r>
              <a:rPr dirty="0" sz="2400" spc="2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оно</a:t>
            </a: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spc="-15" i="1">
                <a:solidFill>
                  <a:srgbClr val="404040"/>
                </a:solidFill>
                <a:latin typeface="Segoe UI"/>
                <a:cs typeface="Segoe UI"/>
              </a:rPr>
              <a:t>может</a:t>
            </a:r>
          </a:p>
          <a:p>
            <a:pPr marL="0" marR="0">
              <a:lnSpc>
                <a:spcPts val="3192"/>
              </a:lnSpc>
              <a:spcBef>
                <a:spcPts val="504"/>
              </a:spcBef>
              <a:spcAft>
                <a:spcPts val="0"/>
              </a:spcAft>
            </a:pP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оказаться</a:t>
            </a: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ложным</a:t>
            </a: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3697" y="4952638"/>
            <a:ext cx="5055466" cy="4435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Как</a:t>
            </a: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сделать</a:t>
            </a:r>
            <a:r>
              <a:rPr dirty="0" sz="2400" spc="23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spc="10" i="1">
                <a:solidFill>
                  <a:srgbClr val="404040"/>
                </a:solidFill>
                <a:latin typeface="Segoe UI"/>
                <a:cs typeface="Segoe UI"/>
              </a:rPr>
              <a:t>утверждение</a:t>
            </a:r>
            <a:r>
              <a:rPr dirty="0" sz="2400" spc="-25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слабее?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23697" y="5504352"/>
            <a:ext cx="8488125" cy="4435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Зачем</a:t>
            </a:r>
            <a:r>
              <a:rPr dirty="0" sz="2400" spc="-2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делать</a:t>
            </a:r>
            <a:r>
              <a:rPr dirty="0" sz="2400" spc="15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spc="10" i="1">
                <a:solidFill>
                  <a:srgbClr val="404040"/>
                </a:solidFill>
                <a:latin typeface="Segoe UI"/>
                <a:cs typeface="Segoe UI"/>
              </a:rPr>
              <a:t>утверждение</a:t>
            </a: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слабее?</a:t>
            </a: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И</a:t>
            </a:r>
            <a:r>
              <a:rPr dirty="0" sz="2400" spc="23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spc="-20" i="1">
                <a:solidFill>
                  <a:srgbClr val="404040"/>
                </a:solidFill>
                <a:latin typeface="Segoe UI"/>
                <a:cs typeface="Segoe UI"/>
              </a:rPr>
              <a:t>всегда</a:t>
            </a:r>
            <a:r>
              <a:rPr dirty="0" sz="2400" spc="21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ли</a:t>
            </a: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spc="-47" i="1">
                <a:solidFill>
                  <a:srgbClr val="404040"/>
                </a:solidFill>
                <a:latin typeface="Segoe UI"/>
                <a:cs typeface="Segoe UI"/>
              </a:rPr>
              <a:t>это</a:t>
            </a:r>
            <a:r>
              <a:rPr dirty="0" sz="2400" spc="56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надо?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2498" y="659967"/>
            <a:ext cx="5957903" cy="467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84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3b3838"/>
                </a:solidFill>
                <a:latin typeface="Arial Black"/>
                <a:cs typeface="Arial Black"/>
              </a:rPr>
              <a:t>ЛОГИЧЕСКАЯ</a:t>
            </a:r>
            <a:r>
              <a:rPr dirty="0" sz="2400" spc="-25">
                <a:solidFill>
                  <a:srgbClr val="3b3838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3b3838"/>
                </a:solidFill>
                <a:latin typeface="Arial Black"/>
                <a:cs typeface="Arial Black"/>
              </a:rPr>
              <a:t>РАВНОЗНАЧНОСТЬ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6214" y="1449302"/>
            <a:ext cx="7802427" cy="1790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1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404040"/>
                </a:solidFill>
                <a:latin typeface="Segoe UI"/>
                <a:cs typeface="Segoe UI"/>
              </a:rPr>
              <a:t>Если</a:t>
            </a:r>
            <a:r>
              <a:rPr dirty="0" sz="28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800">
                <a:solidFill>
                  <a:srgbClr val="404040"/>
                </a:solidFill>
                <a:latin typeface="Segoe UI"/>
                <a:cs typeface="Segoe UI"/>
              </a:rPr>
              <a:t>утверждение</a:t>
            </a:r>
            <a:r>
              <a:rPr dirty="0" sz="2800" spc="15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800">
                <a:solidFill>
                  <a:srgbClr val="404040"/>
                </a:solidFill>
                <a:latin typeface="Segoe UI"/>
                <a:cs typeface="Segoe UI"/>
              </a:rPr>
              <a:t>P</a:t>
            </a:r>
            <a:r>
              <a:rPr dirty="0" sz="28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800">
                <a:solidFill>
                  <a:srgbClr val="404040"/>
                </a:solidFill>
                <a:latin typeface="Segoe UI"/>
                <a:cs typeface="Segoe UI"/>
              </a:rPr>
              <a:t>ведёт</a:t>
            </a:r>
            <a:r>
              <a:rPr dirty="0" sz="2800" spc="2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800">
                <a:solidFill>
                  <a:srgbClr val="404040"/>
                </a:solidFill>
                <a:latin typeface="Segoe UI"/>
                <a:cs typeface="Segoe UI"/>
              </a:rPr>
              <a:t>к</a:t>
            </a:r>
            <a:r>
              <a:rPr dirty="0" sz="28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800">
                <a:solidFill>
                  <a:srgbClr val="404040"/>
                </a:solidFill>
                <a:latin typeface="Segoe UI"/>
                <a:cs typeface="Segoe UI"/>
              </a:rPr>
              <a:t>утверждению</a:t>
            </a:r>
            <a:r>
              <a:rPr dirty="0" sz="2800" spc="2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800">
                <a:solidFill>
                  <a:srgbClr val="404040"/>
                </a:solidFill>
                <a:latin typeface="Segoe UI"/>
                <a:cs typeface="Segoe UI"/>
              </a:rPr>
              <a:t>Q</a:t>
            </a:r>
            <a:r>
              <a:rPr dirty="0" sz="2800" spc="-1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800">
                <a:solidFill>
                  <a:srgbClr val="404040"/>
                </a:solidFill>
                <a:latin typeface="Segoe UI"/>
                <a:cs typeface="Segoe UI"/>
              </a:rPr>
              <a:t>и,</a:t>
            </a:r>
          </a:p>
          <a:p>
            <a:pPr marL="0" marR="0">
              <a:lnSpc>
                <a:spcPts val="3718"/>
              </a:lnSpc>
              <a:spcBef>
                <a:spcPts val="1373"/>
              </a:spcBef>
              <a:spcAft>
                <a:spcPts val="0"/>
              </a:spcAft>
            </a:pPr>
            <a:r>
              <a:rPr dirty="0" sz="2800" spc="-15">
                <a:solidFill>
                  <a:srgbClr val="404040"/>
                </a:solidFill>
                <a:latin typeface="Segoe UI"/>
                <a:cs typeface="Segoe UI"/>
              </a:rPr>
              <a:t>наоборот,</a:t>
            </a:r>
            <a:r>
              <a:rPr dirty="0" sz="2800" spc="15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800">
                <a:solidFill>
                  <a:srgbClr val="404040"/>
                </a:solidFill>
                <a:latin typeface="Segoe UI"/>
                <a:cs typeface="Segoe UI"/>
              </a:rPr>
              <a:t>Q</a:t>
            </a:r>
            <a:r>
              <a:rPr dirty="0" sz="2800" spc="-1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800">
                <a:solidFill>
                  <a:srgbClr val="404040"/>
                </a:solidFill>
                <a:latin typeface="Segoe UI"/>
                <a:cs typeface="Segoe UI"/>
              </a:rPr>
              <a:t>ведёт</a:t>
            </a:r>
            <a:r>
              <a:rPr dirty="0" sz="2800" spc="2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800">
                <a:solidFill>
                  <a:srgbClr val="404040"/>
                </a:solidFill>
                <a:latin typeface="Segoe UI"/>
                <a:cs typeface="Segoe UI"/>
              </a:rPr>
              <a:t>к</a:t>
            </a:r>
            <a:r>
              <a:rPr dirty="0" sz="28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800" spc="-451">
                <a:solidFill>
                  <a:srgbClr val="404040"/>
                </a:solidFill>
                <a:latin typeface="Segoe UI"/>
                <a:cs typeface="Segoe UI"/>
              </a:rPr>
              <a:t>P</a:t>
            </a:r>
            <a:r>
              <a:rPr dirty="0" sz="2800">
                <a:solidFill>
                  <a:srgbClr val="404040"/>
                </a:solidFill>
                <a:latin typeface="Segoe UI"/>
                <a:cs typeface="Segoe UI"/>
              </a:rPr>
              <a:t>,</a:t>
            </a:r>
            <a:r>
              <a:rPr dirty="0" sz="28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800" spc="-50">
                <a:solidFill>
                  <a:srgbClr val="404040"/>
                </a:solidFill>
                <a:latin typeface="Segoe UI"/>
                <a:cs typeface="Segoe UI"/>
              </a:rPr>
              <a:t>то</a:t>
            </a:r>
            <a:r>
              <a:rPr dirty="0" sz="2800" spc="4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800">
                <a:solidFill>
                  <a:srgbClr val="404040"/>
                </a:solidFill>
                <a:latin typeface="Segoe UI"/>
                <a:cs typeface="Segoe UI"/>
              </a:rPr>
              <a:t>P</a:t>
            </a:r>
            <a:r>
              <a:rPr dirty="0" sz="28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800">
                <a:solidFill>
                  <a:srgbClr val="404040"/>
                </a:solidFill>
                <a:latin typeface="Segoe UI"/>
                <a:cs typeface="Segoe UI"/>
              </a:rPr>
              <a:t>и</a:t>
            </a:r>
            <a:r>
              <a:rPr dirty="0" sz="28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800">
                <a:solidFill>
                  <a:srgbClr val="404040"/>
                </a:solidFill>
                <a:latin typeface="Segoe UI"/>
                <a:cs typeface="Segoe UI"/>
              </a:rPr>
              <a:t>Q</a:t>
            </a:r>
            <a:r>
              <a:rPr dirty="0" sz="28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800">
                <a:solidFill>
                  <a:srgbClr val="404040"/>
                </a:solidFill>
                <a:latin typeface="Segoe UI"/>
                <a:cs typeface="Segoe UI"/>
              </a:rPr>
              <a:t>логически</a:t>
            </a:r>
          </a:p>
          <a:p>
            <a:pPr marL="0" marR="0">
              <a:lnSpc>
                <a:spcPts val="3722"/>
              </a:lnSpc>
              <a:spcBef>
                <a:spcPts val="1318"/>
              </a:spcBef>
              <a:spcAft>
                <a:spcPts val="0"/>
              </a:spcAft>
            </a:pPr>
            <a:r>
              <a:rPr dirty="0" sz="2800" b="1">
                <a:solidFill>
                  <a:srgbClr val="404040"/>
                </a:solidFill>
                <a:latin typeface="Segoe UI"/>
                <a:cs typeface="Segoe UI"/>
              </a:rPr>
              <a:t>равнозначны</a:t>
            </a:r>
            <a:r>
              <a:rPr dirty="0" sz="2800">
                <a:solidFill>
                  <a:srgbClr val="404040"/>
                </a:solidFill>
                <a:latin typeface="Segoe UI"/>
                <a:cs typeface="Segoe UI"/>
              </a:rPr>
              <a:t>.</a:t>
            </a:r>
            <a:r>
              <a:rPr dirty="0" sz="2800" spc="54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800">
                <a:solidFill>
                  <a:srgbClr val="404040"/>
                </a:solidFill>
                <a:latin typeface="Segoe UI"/>
                <a:cs typeface="Segoe UI"/>
              </a:rPr>
              <a:t>Символьно</a:t>
            </a:r>
            <a:r>
              <a:rPr dirty="0" sz="2800">
                <a:solidFill>
                  <a:srgbClr val="404040"/>
                </a:solidFill>
                <a:latin typeface="Segoe UI"/>
                <a:cs typeface="Segoe UI"/>
              </a:rPr>
              <a:t>:</a:t>
            </a:r>
            <a:r>
              <a:rPr dirty="0" sz="2800" spc="81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800" b="1">
                <a:solidFill>
                  <a:srgbClr val="404040"/>
                </a:solidFill>
                <a:latin typeface="Segoe UI"/>
                <a:cs typeface="Segoe UI"/>
              </a:rPr>
              <a:t>P</a:t>
            </a:r>
            <a:r>
              <a:rPr dirty="0" sz="2800" spc="10">
                <a:solidFill>
                  <a:srgbClr val="404040"/>
                </a:solidFill>
                <a:latin typeface="Wingdings"/>
                <a:cs typeface="Wingdings"/>
              </a:rPr>
              <a:t></a:t>
            </a:r>
            <a:r>
              <a:rPr dirty="0" sz="2800" b="1">
                <a:solidFill>
                  <a:srgbClr val="404040"/>
                </a:solidFill>
                <a:latin typeface="Segoe UI"/>
                <a:cs typeface="Segoe UI"/>
              </a:rPr>
              <a:t>Q</a:t>
            </a:r>
            <a:r>
              <a:rPr dirty="0" sz="2800">
                <a:solidFill>
                  <a:srgbClr val="404040"/>
                </a:solidFill>
                <a:latin typeface="Segoe UI"/>
                <a:cs typeface="Segoe UI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6214" y="3586585"/>
            <a:ext cx="8090409" cy="17908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1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-34">
                <a:solidFill>
                  <a:srgbClr val="404040"/>
                </a:solidFill>
                <a:latin typeface="Segoe UI"/>
                <a:cs typeface="Segoe UI"/>
              </a:rPr>
              <a:t>Когда</a:t>
            </a:r>
            <a:r>
              <a:rPr dirty="0" sz="2800" spc="3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800">
                <a:solidFill>
                  <a:srgbClr val="404040"/>
                </a:solidFill>
                <a:latin typeface="Segoe UI"/>
                <a:cs typeface="Segoe UI"/>
              </a:rPr>
              <a:t>два</a:t>
            </a:r>
            <a:r>
              <a:rPr dirty="0" sz="2800" spc="33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800">
                <a:solidFill>
                  <a:srgbClr val="404040"/>
                </a:solidFill>
                <a:latin typeface="Segoe UI"/>
                <a:cs typeface="Segoe UI"/>
              </a:rPr>
              <a:t>утверждения</a:t>
            </a:r>
            <a:r>
              <a:rPr dirty="0" sz="2800" spc="1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800">
                <a:solidFill>
                  <a:srgbClr val="404040"/>
                </a:solidFill>
                <a:latin typeface="Segoe UI"/>
                <a:cs typeface="Segoe UI"/>
              </a:rPr>
              <a:t>логически</a:t>
            </a:r>
            <a:r>
              <a:rPr dirty="0" sz="28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800">
                <a:solidFill>
                  <a:srgbClr val="404040"/>
                </a:solidFill>
                <a:latin typeface="Segoe UI"/>
                <a:cs typeface="Segoe UI"/>
              </a:rPr>
              <a:t>равнозначны,</a:t>
            </a:r>
          </a:p>
          <a:p>
            <a:pPr marL="0" marR="0">
              <a:lnSpc>
                <a:spcPts val="3722"/>
              </a:lnSpc>
              <a:spcBef>
                <a:spcPts val="1368"/>
              </a:spcBef>
              <a:spcAft>
                <a:spcPts val="0"/>
              </a:spcAft>
            </a:pPr>
            <a:r>
              <a:rPr dirty="0" sz="2800">
                <a:solidFill>
                  <a:srgbClr val="404040"/>
                </a:solidFill>
                <a:latin typeface="Segoe UI"/>
                <a:cs typeface="Segoe UI"/>
              </a:rPr>
              <a:t>они</a:t>
            </a:r>
            <a:r>
              <a:rPr dirty="0" sz="28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800">
                <a:solidFill>
                  <a:srgbClr val="404040"/>
                </a:solidFill>
                <a:latin typeface="Segoe UI"/>
                <a:cs typeface="Segoe UI"/>
              </a:rPr>
              <a:t>обязательно</a:t>
            </a:r>
            <a:r>
              <a:rPr dirty="0" sz="28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800" spc="-14">
                <a:solidFill>
                  <a:srgbClr val="404040"/>
                </a:solidFill>
                <a:latin typeface="Segoe UI"/>
                <a:cs typeface="Segoe UI"/>
              </a:rPr>
              <a:t>имеют</a:t>
            </a:r>
            <a:r>
              <a:rPr dirty="0" sz="2800" spc="1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800" spc="-12">
                <a:solidFill>
                  <a:srgbClr val="404040"/>
                </a:solidFill>
                <a:latin typeface="Segoe UI"/>
                <a:cs typeface="Segoe UI"/>
              </a:rPr>
              <a:t>одинаковое</a:t>
            </a:r>
            <a:r>
              <a:rPr dirty="0" sz="2800" spc="23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800">
                <a:solidFill>
                  <a:srgbClr val="404040"/>
                </a:solidFill>
                <a:latin typeface="Segoe UI"/>
                <a:cs typeface="Segoe UI"/>
              </a:rPr>
              <a:t>значение</a:t>
            </a:r>
          </a:p>
          <a:p>
            <a:pPr marL="0" marR="0">
              <a:lnSpc>
                <a:spcPts val="3718"/>
              </a:lnSpc>
              <a:spcBef>
                <a:spcPts val="1322"/>
              </a:spcBef>
              <a:spcAft>
                <a:spcPts val="0"/>
              </a:spcAft>
            </a:pPr>
            <a:r>
              <a:rPr dirty="0" sz="2800">
                <a:solidFill>
                  <a:srgbClr val="404040"/>
                </a:solidFill>
                <a:latin typeface="Segoe UI"/>
                <a:cs typeface="Segoe UI"/>
              </a:rPr>
              <a:t>истинности.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96214" y="5722268"/>
            <a:ext cx="8394714" cy="510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1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i="1">
                <a:solidFill>
                  <a:srgbClr val="404040"/>
                </a:solidFill>
                <a:latin typeface="Segoe UI"/>
                <a:cs typeface="Segoe UI"/>
              </a:rPr>
              <a:t>Приведите</a:t>
            </a:r>
            <a:r>
              <a:rPr dirty="0" sz="2800" spc="4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800" i="1">
                <a:solidFill>
                  <a:srgbClr val="404040"/>
                </a:solidFill>
                <a:latin typeface="Segoe UI"/>
                <a:cs typeface="Segoe UI"/>
              </a:rPr>
              <a:t>примеры</a:t>
            </a:r>
            <a:r>
              <a:rPr dirty="0" sz="280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800" i="1">
                <a:solidFill>
                  <a:srgbClr val="404040"/>
                </a:solidFill>
                <a:latin typeface="Segoe UI"/>
                <a:cs typeface="Segoe UI"/>
              </a:rPr>
              <a:t>логической</a:t>
            </a:r>
            <a:r>
              <a:rPr dirty="0" sz="2800" spc="41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800" i="1">
                <a:solidFill>
                  <a:srgbClr val="404040"/>
                </a:solidFill>
                <a:latin typeface="Segoe UI"/>
                <a:cs typeface="Segoe UI"/>
              </a:rPr>
              <a:t>равнозначности.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2498" y="626439"/>
            <a:ext cx="4756150" cy="467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84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3b3838"/>
                </a:solidFill>
                <a:latin typeface="Arial Black"/>
                <a:cs typeface="Arial Black"/>
              </a:rPr>
              <a:t>ЛОГИЧЕСКОЕ</a:t>
            </a:r>
            <a:r>
              <a:rPr dirty="0" sz="2400" spc="-18">
                <a:solidFill>
                  <a:srgbClr val="3b3838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3b3838"/>
                </a:solidFill>
                <a:latin typeface="Arial Black"/>
                <a:cs typeface="Arial Black"/>
              </a:rPr>
              <a:t>МЫШЛЕНИЕ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0111" y="1222233"/>
            <a:ext cx="8739158" cy="534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3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 b="1">
                <a:solidFill>
                  <a:srgbClr val="404040"/>
                </a:solidFill>
                <a:latin typeface="Segoe UI"/>
                <a:cs typeface="Segoe UI"/>
              </a:rPr>
              <a:t>Мышление</a:t>
            </a:r>
            <a:r>
              <a:rPr dirty="0" sz="2100" spc="850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 b="1">
                <a:solidFill>
                  <a:srgbClr val="404040"/>
                </a:solidFill>
                <a:latin typeface="Segoe UI"/>
                <a:cs typeface="Segoe UI"/>
              </a:rPr>
              <a:t>человека</a:t>
            </a:r>
            <a:r>
              <a:rPr dirty="0" sz="2100" spc="838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—</a:t>
            </a:r>
            <a:r>
              <a:rPr dirty="0" sz="2100" spc="852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 spc="-34">
                <a:solidFill>
                  <a:srgbClr val="404040"/>
                </a:solidFill>
                <a:latin typeface="Segoe UI"/>
                <a:cs typeface="Segoe UI"/>
              </a:rPr>
              <a:t>это</a:t>
            </a:r>
            <a:r>
              <a:rPr dirty="0" sz="2100" spc="892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 b="1">
                <a:solidFill>
                  <a:srgbClr val="404040"/>
                </a:solidFill>
                <a:latin typeface="Segoe UI"/>
                <a:cs typeface="Segoe UI"/>
              </a:rPr>
              <a:t>психический</a:t>
            </a:r>
            <a:r>
              <a:rPr dirty="0" sz="2100" spc="843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 b="1">
                <a:solidFill>
                  <a:srgbClr val="404040"/>
                </a:solidFill>
                <a:latin typeface="Segoe UI"/>
                <a:cs typeface="Segoe UI"/>
              </a:rPr>
              <a:t>процесс</a:t>
            </a:r>
            <a:r>
              <a:rPr dirty="0" sz="2100" spc="851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 b="1">
                <a:solidFill>
                  <a:srgbClr val="404040"/>
                </a:solidFill>
                <a:latin typeface="Segoe UI"/>
                <a:cs typeface="Segoe UI"/>
              </a:rPr>
              <a:t>обработки</a:t>
            </a:r>
          </a:p>
          <a:p>
            <a:pPr marL="0" marR="0">
              <a:lnSpc>
                <a:spcPts val="25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 b="1">
                <a:solidFill>
                  <a:srgbClr val="404040"/>
                </a:solidFill>
                <a:latin typeface="Segoe UI"/>
                <a:cs typeface="Segoe UI"/>
              </a:rPr>
              <a:t>информации</a:t>
            </a:r>
            <a:r>
              <a:rPr dirty="0" sz="2100" spc="1215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 b="1">
                <a:solidFill>
                  <a:srgbClr val="404040"/>
                </a:solidFill>
                <a:latin typeface="Segoe UI"/>
                <a:cs typeface="Segoe UI"/>
              </a:rPr>
              <a:t>и</a:t>
            </a:r>
            <a:r>
              <a:rPr dirty="0" sz="2100" spc="1210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 b="1">
                <a:solidFill>
                  <a:srgbClr val="404040"/>
                </a:solidFill>
                <a:latin typeface="Segoe UI"/>
                <a:cs typeface="Segoe UI"/>
              </a:rPr>
              <a:t>установления</a:t>
            </a:r>
            <a:r>
              <a:rPr dirty="0" sz="2100" spc="1193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 b="1">
                <a:solidFill>
                  <a:srgbClr val="404040"/>
                </a:solidFill>
                <a:latin typeface="Segoe UI"/>
                <a:cs typeface="Segoe UI"/>
              </a:rPr>
              <a:t>связей</a:t>
            </a:r>
            <a:r>
              <a:rPr dirty="0" sz="2100" spc="1217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между</a:t>
            </a:r>
            <a:r>
              <a:rPr dirty="0" sz="2100" spc="1217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предметами,</a:t>
            </a:r>
            <a:r>
              <a:rPr dirty="0" sz="2100" spc="1226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их</a:t>
            </a:r>
          </a:p>
          <a:p>
            <a:pPr marL="0" marR="0">
              <a:lnSpc>
                <a:spcPts val="25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свойствами</a:t>
            </a:r>
            <a:r>
              <a:rPr dirty="0" sz="2100" spc="1882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или</a:t>
            </a:r>
            <a:r>
              <a:rPr dirty="0" sz="2100" spc="1892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явлениями</a:t>
            </a:r>
            <a:r>
              <a:rPr dirty="0" sz="2100" spc="189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окружающего</a:t>
            </a:r>
            <a:r>
              <a:rPr dirty="0" sz="2100" spc="1867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мира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.</a:t>
            </a:r>
            <a:r>
              <a:rPr dirty="0" sz="2100" spc="1885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Мышление</a:t>
            </a:r>
          </a:p>
          <a:p>
            <a:pPr marL="0" marR="0">
              <a:lnSpc>
                <a:spcPts val="2520"/>
              </a:lnSpc>
              <a:spcBef>
                <a:spcPts val="50"/>
              </a:spcBef>
              <a:spcAft>
                <a:spcPts val="0"/>
              </a:spcAft>
            </a:pP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позволяет</a:t>
            </a:r>
            <a:r>
              <a:rPr dirty="0" sz="2100" spc="2612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человеку</a:t>
            </a:r>
            <a:r>
              <a:rPr dirty="0" sz="2100" spc="2613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находить</a:t>
            </a:r>
            <a:r>
              <a:rPr dirty="0" sz="2100" spc="2626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связи</a:t>
            </a:r>
            <a:r>
              <a:rPr dirty="0" sz="2100" spc="2618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между</a:t>
            </a:r>
            <a:r>
              <a:rPr dirty="0" sz="2100" spc="2615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феноменами</a:t>
            </a:r>
          </a:p>
          <a:p>
            <a:pPr marL="0" marR="0">
              <a:lnSpc>
                <a:spcPts val="2522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действительности,</a:t>
            </a:r>
            <a:r>
              <a:rPr dirty="0" sz="2100" spc="1518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 spc="-11">
                <a:solidFill>
                  <a:srgbClr val="404040"/>
                </a:solidFill>
                <a:latin typeface="Segoe UI"/>
                <a:cs typeface="Segoe UI"/>
              </a:rPr>
              <a:t>но</a:t>
            </a:r>
            <a:r>
              <a:rPr dirty="0" sz="2100" spc="1506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Segoe UI"/>
                <a:cs typeface="Segoe UI"/>
              </a:rPr>
              <a:t>чтобы</a:t>
            </a:r>
            <a:r>
              <a:rPr dirty="0" sz="2100" spc="151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найденные</a:t>
            </a:r>
            <a:r>
              <a:rPr dirty="0" sz="2100" spc="148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связи,</a:t>
            </a:r>
            <a:r>
              <a:rPr dirty="0" sz="2100" spc="1503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действительно,</a:t>
            </a:r>
          </a:p>
          <a:p>
            <a:pPr marL="0" marR="0">
              <a:lnSpc>
                <a:spcPts val="25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 spc="-10">
                <a:solidFill>
                  <a:srgbClr val="404040"/>
                </a:solidFill>
                <a:latin typeface="Segoe UI"/>
                <a:cs typeface="Segoe UI"/>
              </a:rPr>
              <a:t>отражали</a:t>
            </a:r>
            <a:r>
              <a:rPr dirty="0" sz="2100" spc="1447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истинное</a:t>
            </a:r>
            <a:r>
              <a:rPr dirty="0" sz="2100" spc="145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Segoe UI"/>
                <a:cs typeface="Segoe UI"/>
              </a:rPr>
              <a:t>положение</a:t>
            </a:r>
            <a:r>
              <a:rPr dirty="0" sz="2100" spc="1438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дел,</a:t>
            </a:r>
            <a:r>
              <a:rPr dirty="0" sz="2100" spc="1439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мышление</a:t>
            </a:r>
            <a:r>
              <a:rPr dirty="0" sz="2100" spc="1452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должно</a:t>
            </a:r>
            <a:r>
              <a:rPr dirty="0" sz="2100" spc="1447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быть</a:t>
            </a:r>
          </a:p>
          <a:p>
            <a:pPr marL="0" marR="0">
              <a:lnSpc>
                <a:spcPts val="25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 b="1" u="sng">
                <a:solidFill>
                  <a:srgbClr val="404040"/>
                </a:solidFill>
                <a:latin typeface="Segoe UI"/>
                <a:cs typeface="Segoe UI"/>
              </a:rPr>
              <a:t>объективным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,</a:t>
            </a:r>
            <a:r>
              <a:rPr dirty="0" sz="2100" spc="517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 b="1" u="sng">
                <a:solidFill>
                  <a:srgbClr val="404040"/>
                </a:solidFill>
                <a:latin typeface="Segoe UI"/>
                <a:cs typeface="Segoe UI"/>
              </a:rPr>
              <a:t>правильным</a:t>
            </a:r>
            <a:r>
              <a:rPr dirty="0" sz="2100" spc="523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или,</a:t>
            </a:r>
            <a:r>
              <a:rPr dirty="0" sz="2100" spc="526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другими</a:t>
            </a:r>
            <a:r>
              <a:rPr dirty="0" sz="2100" spc="526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словами,</a:t>
            </a:r>
            <a:r>
              <a:rPr dirty="0" sz="2100" spc="515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логичным,</a:t>
            </a:r>
            <a:r>
              <a:rPr dirty="0" sz="2100" spc="513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 spc="-44">
                <a:solidFill>
                  <a:srgbClr val="404040"/>
                </a:solidFill>
                <a:latin typeface="Segoe UI"/>
                <a:cs typeface="Segoe UI"/>
              </a:rPr>
              <a:t>то</a:t>
            </a:r>
          </a:p>
          <a:p>
            <a:pPr marL="0" marR="0">
              <a:lnSpc>
                <a:spcPts val="25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есть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подчиненным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законам</a:t>
            </a:r>
            <a:r>
              <a:rPr dirty="0" sz="2100" spc="-15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логики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.</a:t>
            </a:r>
          </a:p>
          <a:p>
            <a:pPr marL="0" marR="0">
              <a:lnSpc>
                <a:spcPts val="2793"/>
              </a:lnSpc>
              <a:spcBef>
                <a:spcPts val="375"/>
              </a:spcBef>
              <a:spcAft>
                <a:spcPts val="0"/>
              </a:spcAft>
            </a:pPr>
            <a:r>
              <a:rPr dirty="0" sz="2100" b="1">
                <a:solidFill>
                  <a:srgbClr val="404040"/>
                </a:solidFill>
                <a:latin typeface="Segoe UI"/>
                <a:cs typeface="Segoe UI"/>
              </a:rPr>
              <a:t>Логика</a:t>
            </a:r>
            <a:r>
              <a:rPr dirty="0" sz="2100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в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переводе</a:t>
            </a:r>
            <a:r>
              <a:rPr dirty="0" sz="2100" spc="-28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с</a:t>
            </a:r>
            <a:r>
              <a:rPr dirty="0" sz="2100" spc="12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греческого</a:t>
            </a:r>
            <a:r>
              <a:rPr dirty="0" sz="2100" spc="-23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имеет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несколько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значений: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 spc="36">
                <a:solidFill>
                  <a:srgbClr val="404040"/>
                </a:solidFill>
                <a:latin typeface="Segoe UI"/>
                <a:cs typeface="Segoe UI"/>
              </a:rPr>
              <a:t>«</a:t>
            </a:r>
            <a:r>
              <a:rPr dirty="0" sz="2100" b="1">
                <a:solidFill>
                  <a:srgbClr val="404040"/>
                </a:solidFill>
                <a:latin typeface="Segoe UI"/>
                <a:cs typeface="Segoe UI"/>
              </a:rPr>
              <a:t>наука</a:t>
            </a:r>
          </a:p>
          <a:p>
            <a:pPr marL="0" marR="0">
              <a:lnSpc>
                <a:spcPts val="25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 b="1">
                <a:solidFill>
                  <a:srgbClr val="404040"/>
                </a:solidFill>
                <a:latin typeface="Segoe UI"/>
                <a:cs typeface="Segoe UI"/>
              </a:rPr>
              <a:t>о</a:t>
            </a:r>
            <a:r>
              <a:rPr dirty="0" sz="2100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 b="1">
                <a:solidFill>
                  <a:srgbClr val="404040"/>
                </a:solidFill>
                <a:latin typeface="Segoe UI"/>
                <a:cs typeface="Segoe UI"/>
              </a:rPr>
              <a:t>правильном</a:t>
            </a:r>
            <a:r>
              <a:rPr dirty="0" sz="2100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 b="1">
                <a:solidFill>
                  <a:srgbClr val="404040"/>
                </a:solidFill>
                <a:latin typeface="Segoe UI"/>
                <a:cs typeface="Segoe UI"/>
              </a:rPr>
              <a:t>мышлении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»,</a:t>
            </a:r>
            <a:r>
              <a:rPr dirty="0" sz="2100" spc="-17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«искусство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рассуждения»,</a:t>
            </a:r>
            <a:r>
              <a:rPr dirty="0" sz="2100" spc="-37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«речь»,</a:t>
            </a:r>
          </a:p>
          <a:p>
            <a:pPr marL="0" marR="0">
              <a:lnSpc>
                <a:spcPts val="25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«рассуждение»</a:t>
            </a:r>
            <a:r>
              <a:rPr dirty="0" sz="2100" spc="-33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и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даже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«мысль».</a:t>
            </a:r>
          </a:p>
          <a:p>
            <a:pPr marL="0" marR="0">
              <a:lnSpc>
                <a:spcPts val="2793"/>
              </a:lnSpc>
              <a:spcBef>
                <a:spcPts val="329"/>
              </a:spcBef>
              <a:spcAft>
                <a:spcPts val="0"/>
              </a:spcAft>
            </a:pPr>
            <a:r>
              <a:rPr dirty="0" sz="2100" b="1">
                <a:solidFill>
                  <a:srgbClr val="404040"/>
                </a:solidFill>
                <a:latin typeface="Segoe UI"/>
                <a:cs typeface="Segoe UI"/>
              </a:rPr>
              <a:t>Логическое</a:t>
            </a:r>
            <a:r>
              <a:rPr dirty="0" sz="2100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 b="1">
                <a:solidFill>
                  <a:srgbClr val="404040"/>
                </a:solidFill>
                <a:latin typeface="Segoe UI"/>
                <a:cs typeface="Segoe UI"/>
              </a:rPr>
              <a:t>мышление</a:t>
            </a:r>
            <a:r>
              <a:rPr dirty="0" sz="2100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–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 spc="-34">
                <a:solidFill>
                  <a:srgbClr val="404040"/>
                </a:solidFill>
                <a:latin typeface="Segoe UI"/>
                <a:cs typeface="Segoe UI"/>
              </a:rPr>
              <a:t>это</a:t>
            </a:r>
            <a:r>
              <a:rPr dirty="0" sz="2100" spc="34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мыслительный</a:t>
            </a:r>
            <a:r>
              <a:rPr dirty="0" sz="2100" spc="18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процесс,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при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 spc="-15">
                <a:solidFill>
                  <a:srgbClr val="404040"/>
                </a:solidFill>
                <a:latin typeface="Segoe UI"/>
                <a:cs typeface="Segoe UI"/>
              </a:rPr>
              <a:t>котором</a:t>
            </a:r>
          </a:p>
          <a:p>
            <a:pPr marL="0" marR="0">
              <a:lnSpc>
                <a:spcPts val="25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человек</a:t>
            </a:r>
            <a:r>
              <a:rPr dirty="0" sz="2100" spc="-12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использует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логические</a:t>
            </a:r>
            <a:r>
              <a:rPr dirty="0" sz="2100" spc="1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понятия</a:t>
            </a:r>
            <a:r>
              <a:rPr dirty="0" sz="2100" spc="-23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и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конструкции,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 spc="-12">
                <a:solidFill>
                  <a:srgbClr val="404040"/>
                </a:solidFill>
                <a:latin typeface="Segoe UI"/>
                <a:cs typeface="Segoe UI"/>
              </a:rPr>
              <a:t>которому</a:t>
            </a:r>
          </a:p>
          <a:p>
            <a:pPr marL="0" marR="0">
              <a:lnSpc>
                <a:spcPts val="2519"/>
              </a:lnSpc>
              <a:spcBef>
                <a:spcPts val="50"/>
              </a:spcBef>
              <a:spcAft>
                <a:spcPts val="0"/>
              </a:spcAft>
            </a:pP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свойственна</a:t>
            </a:r>
            <a:r>
              <a:rPr dirty="0" sz="2100" spc="-15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 b="1" u="sng">
                <a:solidFill>
                  <a:srgbClr val="404040"/>
                </a:solidFill>
                <a:latin typeface="Segoe UI"/>
                <a:cs typeface="Segoe UI"/>
              </a:rPr>
              <a:t>доказательность,</a:t>
            </a:r>
            <a:r>
              <a:rPr dirty="0" sz="2100" spc="-20" b="1" u="sng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 b="1" u="sng">
                <a:solidFill>
                  <a:srgbClr val="404040"/>
                </a:solidFill>
                <a:latin typeface="Segoe UI"/>
                <a:cs typeface="Segoe UI"/>
              </a:rPr>
              <a:t>рассудительность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,</a:t>
            </a:r>
            <a:r>
              <a:rPr dirty="0" sz="2100" spc="-47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и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целью</a:t>
            </a:r>
          </a:p>
          <a:p>
            <a:pPr marL="0" marR="0">
              <a:lnSpc>
                <a:spcPts val="25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 spc="-18">
                <a:solidFill>
                  <a:srgbClr val="404040"/>
                </a:solidFill>
                <a:latin typeface="Segoe UI"/>
                <a:cs typeface="Segoe UI"/>
              </a:rPr>
              <a:t>которого</a:t>
            </a:r>
            <a:r>
              <a:rPr dirty="0" sz="2100" spc="-2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является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получение</a:t>
            </a:r>
            <a:r>
              <a:rPr dirty="0" sz="2100" spc="-18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обоснованного</a:t>
            </a:r>
            <a:r>
              <a:rPr dirty="0" sz="2100" spc="-38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вывода</a:t>
            </a:r>
            <a:r>
              <a:rPr dirty="0" sz="2100" spc="-2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из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имеющихся</a:t>
            </a:r>
          </a:p>
          <a:p>
            <a:pPr marL="0" marR="0">
              <a:lnSpc>
                <a:spcPts val="2522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предпосылок.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2498" y="626439"/>
            <a:ext cx="6524345" cy="467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84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3b3838"/>
                </a:solidFill>
                <a:latin typeface="Arial Black"/>
                <a:cs typeface="Arial Black"/>
              </a:rPr>
              <a:t>ОБРАЗНО</a:t>
            </a:r>
            <a:r>
              <a:rPr dirty="0" sz="2400">
                <a:solidFill>
                  <a:srgbClr val="3b3838"/>
                </a:solidFill>
                <a:latin typeface="Arial Black"/>
                <a:cs typeface="Arial Black"/>
              </a:rPr>
              <a:t>-</a:t>
            </a:r>
            <a:r>
              <a:rPr dirty="0" sz="2400">
                <a:solidFill>
                  <a:srgbClr val="3b3838"/>
                </a:solidFill>
                <a:latin typeface="Arial Black"/>
                <a:cs typeface="Arial Black"/>
              </a:rPr>
              <a:t>ЛОГИЧЕСКОЕ</a:t>
            </a:r>
            <a:r>
              <a:rPr dirty="0" sz="2400" spc="-23">
                <a:solidFill>
                  <a:srgbClr val="3b3838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3b3838"/>
                </a:solidFill>
                <a:latin typeface="Arial Black"/>
                <a:cs typeface="Arial Black"/>
              </a:rPr>
              <a:t>МЫШЛЕНИЕ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3697" y="1348090"/>
            <a:ext cx="8667262" cy="3305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3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 b="1">
                <a:solidFill>
                  <a:srgbClr val="404040"/>
                </a:solidFill>
                <a:latin typeface="Segoe UI"/>
                <a:cs typeface="Segoe UI"/>
              </a:rPr>
              <a:t>Образно</a:t>
            </a:r>
            <a:r>
              <a:rPr dirty="0" sz="2100" b="1">
                <a:solidFill>
                  <a:srgbClr val="404040"/>
                </a:solidFill>
                <a:latin typeface="Segoe UI"/>
                <a:cs typeface="Segoe UI"/>
              </a:rPr>
              <a:t>-</a:t>
            </a:r>
            <a:r>
              <a:rPr dirty="0" sz="2100" b="1">
                <a:solidFill>
                  <a:srgbClr val="404040"/>
                </a:solidFill>
                <a:latin typeface="Segoe UI"/>
                <a:cs typeface="Segoe UI"/>
              </a:rPr>
              <a:t>логическое</a:t>
            </a:r>
            <a:r>
              <a:rPr dirty="0" sz="2100" spc="127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 b="1">
                <a:solidFill>
                  <a:srgbClr val="404040"/>
                </a:solidFill>
                <a:latin typeface="Segoe UI"/>
                <a:cs typeface="Segoe UI"/>
              </a:rPr>
              <a:t>мышление(наглядно</a:t>
            </a:r>
            <a:r>
              <a:rPr dirty="0" sz="2100" b="1">
                <a:solidFill>
                  <a:srgbClr val="404040"/>
                </a:solidFill>
                <a:latin typeface="Segoe UI"/>
                <a:cs typeface="Segoe UI"/>
              </a:rPr>
              <a:t>-</a:t>
            </a:r>
            <a:r>
              <a:rPr dirty="0" sz="2100" b="1">
                <a:solidFill>
                  <a:srgbClr val="404040"/>
                </a:solidFill>
                <a:latin typeface="Segoe UI"/>
                <a:cs typeface="Segoe UI"/>
              </a:rPr>
              <a:t>образное</a:t>
            </a:r>
            <a:r>
              <a:rPr dirty="0" sz="2100" spc="123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 b="1">
                <a:solidFill>
                  <a:srgbClr val="404040"/>
                </a:solidFill>
                <a:latin typeface="Segoe UI"/>
                <a:cs typeface="Segoe UI"/>
              </a:rPr>
              <a:t>мышление)</a:t>
            </a:r>
          </a:p>
          <a:p>
            <a:pPr marL="0" marR="0">
              <a:lnSpc>
                <a:spcPts val="2793"/>
              </a:lnSpc>
              <a:spcBef>
                <a:spcPts val="482"/>
              </a:spcBef>
              <a:spcAft>
                <a:spcPts val="0"/>
              </a:spcAft>
            </a:pP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–</a:t>
            </a:r>
            <a:r>
              <a:rPr dirty="0" sz="2100" spc="9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различные</a:t>
            </a:r>
            <a:r>
              <a:rPr dirty="0" sz="2100" spc="85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мыслительные</a:t>
            </a:r>
            <a:r>
              <a:rPr dirty="0" sz="2100" spc="98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процессы</a:t>
            </a:r>
            <a:r>
              <a:rPr dirty="0" sz="2100" spc="88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так</a:t>
            </a:r>
            <a:r>
              <a:rPr dirty="0" sz="2100" spc="87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называемого</a:t>
            </a:r>
            <a:r>
              <a:rPr dirty="0" sz="2100" spc="85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«образного»</a:t>
            </a:r>
          </a:p>
          <a:p>
            <a:pPr marL="0" marR="0">
              <a:lnSpc>
                <a:spcPts val="2796"/>
              </a:lnSpc>
              <a:spcBef>
                <a:spcPts val="430"/>
              </a:spcBef>
              <a:spcAft>
                <a:spcPts val="0"/>
              </a:spcAft>
            </a:pP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решения</a:t>
            </a:r>
            <a:r>
              <a:rPr dirty="0" sz="2100" spc="665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задач,</a:t>
            </a:r>
            <a:r>
              <a:rPr dirty="0" sz="2100" spc="667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 spc="-23">
                <a:solidFill>
                  <a:srgbClr val="404040"/>
                </a:solidFill>
                <a:latin typeface="Segoe UI"/>
                <a:cs typeface="Segoe UI"/>
              </a:rPr>
              <a:t>которое</a:t>
            </a:r>
            <a:r>
              <a:rPr dirty="0" sz="2100" spc="692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предполагает</a:t>
            </a:r>
            <a:r>
              <a:rPr dirty="0" sz="2100" spc="663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визуальное</a:t>
            </a:r>
            <a:r>
              <a:rPr dirty="0" sz="2100" spc="667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представление</a:t>
            </a:r>
          </a:p>
          <a:p>
            <a:pPr marL="0" marR="0">
              <a:lnSpc>
                <a:spcPts val="2793"/>
              </a:lnSpc>
              <a:spcBef>
                <a:spcPts val="484"/>
              </a:spcBef>
              <a:spcAft>
                <a:spcPts val="0"/>
              </a:spcAft>
            </a:pP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ситуации</a:t>
            </a:r>
            <a:r>
              <a:rPr dirty="0" sz="2100" spc="473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и</a:t>
            </a:r>
            <a:r>
              <a:rPr dirty="0" sz="2100" spc="46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оперирование</a:t>
            </a:r>
            <a:r>
              <a:rPr dirty="0" sz="2100" spc="473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образами</a:t>
            </a:r>
            <a:r>
              <a:rPr dirty="0" sz="2100" spc="48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составляющих</a:t>
            </a:r>
            <a:r>
              <a:rPr dirty="0" sz="2100" spc="469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её</a:t>
            </a:r>
            <a:r>
              <a:rPr dirty="0" sz="2100" spc="469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предметов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.</a:t>
            </a:r>
          </a:p>
          <a:p>
            <a:pPr marL="0" marR="0">
              <a:lnSpc>
                <a:spcPts val="2793"/>
              </a:lnSpc>
              <a:spcBef>
                <a:spcPts val="482"/>
              </a:spcBef>
              <a:spcAft>
                <a:spcPts val="0"/>
              </a:spcAft>
            </a:pPr>
            <a:r>
              <a:rPr dirty="0" sz="2100" spc="-10">
                <a:solidFill>
                  <a:srgbClr val="404040"/>
                </a:solidFill>
                <a:latin typeface="Segoe UI"/>
                <a:cs typeface="Segoe UI"/>
              </a:rPr>
              <a:t>Наглядно</a:t>
            </a:r>
            <a:r>
              <a:rPr dirty="0" sz="2100" spc="-11">
                <a:solidFill>
                  <a:srgbClr val="404040"/>
                </a:solidFill>
                <a:latin typeface="Segoe UI"/>
                <a:cs typeface="Segoe UI"/>
              </a:rPr>
              <a:t>-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образное</a:t>
            </a:r>
            <a:r>
              <a:rPr dirty="0" sz="2100" spc="289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мышление,</a:t>
            </a:r>
            <a:r>
              <a:rPr dirty="0" sz="2100" spc="266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по</a:t>
            </a:r>
            <a:r>
              <a:rPr dirty="0" sz="2100" spc="272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 spc="10">
                <a:solidFill>
                  <a:srgbClr val="404040"/>
                </a:solidFill>
                <a:latin typeface="Segoe UI"/>
                <a:cs typeface="Segoe UI"/>
              </a:rPr>
              <a:t>сути,</a:t>
            </a:r>
            <a:r>
              <a:rPr dirty="0" sz="2100" spc="27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является</a:t>
            </a:r>
            <a:r>
              <a:rPr dirty="0" sz="2100" spc="285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синонимом</a:t>
            </a:r>
            <a:r>
              <a:rPr dirty="0" sz="2100" spc="279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слова</a:t>
            </a:r>
          </a:p>
          <a:p>
            <a:pPr marL="0" marR="0">
              <a:lnSpc>
                <a:spcPts val="2796"/>
              </a:lnSpc>
              <a:spcBef>
                <a:spcPts val="480"/>
              </a:spcBef>
              <a:spcAft>
                <a:spcPts val="0"/>
              </a:spcAft>
            </a:pP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«воображение»,</a:t>
            </a:r>
            <a:r>
              <a:rPr dirty="0" sz="2100" spc="798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 spc="-25">
                <a:solidFill>
                  <a:srgbClr val="404040"/>
                </a:solidFill>
                <a:latin typeface="Segoe UI"/>
                <a:cs typeface="Segoe UI"/>
              </a:rPr>
              <a:t>которое</a:t>
            </a:r>
            <a:r>
              <a:rPr dirty="0" sz="2100" spc="814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позволяет</a:t>
            </a:r>
            <a:r>
              <a:rPr dirty="0" sz="2100" spc="786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нам</a:t>
            </a:r>
            <a:r>
              <a:rPr dirty="0" sz="2100" spc="778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наиболее</a:t>
            </a:r>
            <a:r>
              <a:rPr dirty="0" sz="2100" spc="776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Segoe UI"/>
                <a:cs typeface="Segoe UI"/>
              </a:rPr>
              <a:t>ярко</a:t>
            </a:r>
            <a:r>
              <a:rPr dirty="0" sz="2100" spc="773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и</a:t>
            </a:r>
            <a:r>
              <a:rPr dirty="0" sz="2100" spc="784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 spc="-10">
                <a:solidFill>
                  <a:srgbClr val="404040"/>
                </a:solidFill>
                <a:latin typeface="Segoe UI"/>
                <a:cs typeface="Segoe UI"/>
              </a:rPr>
              <a:t>четко</a:t>
            </a:r>
          </a:p>
          <a:p>
            <a:pPr marL="0" marR="0">
              <a:lnSpc>
                <a:spcPts val="2793"/>
              </a:lnSpc>
              <a:spcBef>
                <a:spcPts val="485"/>
              </a:spcBef>
              <a:spcAft>
                <a:spcPts val="0"/>
              </a:spcAft>
            </a:pP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воссоздавать</a:t>
            </a:r>
            <a:r>
              <a:rPr dirty="0" sz="2100" spc="3103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все</a:t>
            </a:r>
            <a:r>
              <a:rPr dirty="0" sz="2100" spc="311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многообразие</a:t>
            </a:r>
            <a:r>
              <a:rPr dirty="0" sz="2100" spc="3117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различных</a:t>
            </a:r>
            <a:r>
              <a:rPr dirty="0" sz="2100" spc="3098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фактических</a:t>
            </a:r>
          </a:p>
          <a:p>
            <a:pPr marL="0" marR="0">
              <a:lnSpc>
                <a:spcPts val="2793"/>
              </a:lnSpc>
              <a:spcBef>
                <a:spcPts val="432"/>
              </a:spcBef>
              <a:spcAft>
                <a:spcPts val="0"/>
              </a:spcAft>
            </a:pP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характеристик</a:t>
            </a:r>
            <a:r>
              <a:rPr dirty="0" sz="2100" spc="15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предмета</a:t>
            </a:r>
            <a:r>
              <a:rPr dirty="0" sz="2100" spc="-14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или</a:t>
            </a:r>
            <a:r>
              <a:rPr dirty="0" sz="2100" spc="18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явления</a:t>
            </a:r>
            <a:r>
              <a:rPr dirty="0" sz="2100">
                <a:solidFill>
                  <a:srgbClr val="404040"/>
                </a:solidFill>
                <a:latin typeface="Segoe UI"/>
                <a:cs typeface="Segoe UI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3697" y="4886114"/>
            <a:ext cx="8076826" cy="885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spc="-40">
                <a:solidFill>
                  <a:srgbClr val="404040"/>
                </a:solidFill>
                <a:latin typeface="Segoe UI"/>
                <a:cs typeface="Segoe UI"/>
              </a:rPr>
              <a:t>Тест</a:t>
            </a:r>
            <a:r>
              <a:rPr dirty="0" sz="1500" spc="44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>
                <a:solidFill>
                  <a:srgbClr val="404040"/>
                </a:solidFill>
                <a:latin typeface="Segoe UI"/>
                <a:cs typeface="Segoe UI"/>
              </a:rPr>
              <a:t>Равена.</a:t>
            </a:r>
            <a:r>
              <a:rPr dirty="0" sz="15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>
                <a:solidFill>
                  <a:srgbClr val="404040"/>
                </a:solidFill>
                <a:latin typeface="Segoe UI"/>
                <a:cs typeface="Segoe UI"/>
              </a:rPr>
              <a:t>Шкала</a:t>
            </a:r>
            <a:r>
              <a:rPr dirty="0" sz="15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>
                <a:solidFill>
                  <a:srgbClr val="404040"/>
                </a:solidFill>
                <a:latin typeface="Segoe UI"/>
                <a:cs typeface="Segoe UI"/>
              </a:rPr>
              <a:t>прогрессивных</a:t>
            </a:r>
            <a:r>
              <a:rPr dirty="0" sz="15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500">
                <a:solidFill>
                  <a:srgbClr val="404040"/>
                </a:solidFill>
                <a:latin typeface="Segoe UI"/>
                <a:cs typeface="Segoe UI"/>
              </a:rPr>
              <a:t>матриц.</a:t>
            </a:r>
          </a:p>
          <a:p>
            <a:pPr marL="0" marR="0">
              <a:lnSpc>
                <a:spcPts val="1995"/>
              </a:lnSpc>
              <a:spcBef>
                <a:spcPts val="344"/>
              </a:spcBef>
              <a:spcAft>
                <a:spcPts val="0"/>
              </a:spcAft>
            </a:pPr>
            <a:r>
              <a:rPr dirty="0" sz="1500">
                <a:solidFill>
                  <a:srgbClr val="404040"/>
                </a:solidFill>
                <a:latin typeface="Segoe UI"/>
                <a:cs typeface="Segoe UI"/>
                <a:hlinkClick r:id="rId3"/>
              </a:rPr>
              <a:t>Источник:</a:t>
            </a:r>
            <a:r>
              <a:rPr dirty="0" sz="1500" spc="-15">
                <a:solidFill>
                  <a:srgbClr val="404040"/>
                </a:solidFill>
                <a:latin typeface="Segoe UI"/>
                <a:cs typeface="Segoe UI"/>
                <a:hlinkClick r:id="rId3"/>
              </a:rPr>
              <a:t> </a:t>
            </a:r>
            <a:r>
              <a:rPr dirty="0" sz="1500" u="sng">
                <a:solidFill>
                  <a:srgbClr val="0563c1"/>
                </a:solidFill>
                <a:latin typeface="Segoe UI"/>
                <a:cs typeface="Segoe UI"/>
                <a:hlinkClick r:id="rId3"/>
              </a:rPr>
              <a:t>https://psycabi.net/testy/717-test-ravena-progressivnye-matritsy-raven-progressiv-</a:t>
            </a:r>
          </a:p>
          <a:p>
            <a:pPr marL="0" marR="0">
              <a:lnSpc>
                <a:spcPts val="1995"/>
              </a:lnSpc>
              <a:spcBef>
                <a:spcPts val="394"/>
              </a:spcBef>
              <a:spcAft>
                <a:spcPts val="0"/>
              </a:spcAft>
            </a:pPr>
            <a:r>
              <a:rPr dirty="0" sz="1500" u="sng">
                <a:solidFill>
                  <a:srgbClr val="0563c1"/>
                </a:solidFill>
                <a:latin typeface="Segoe UI"/>
                <a:cs typeface="Segoe UI"/>
                <a:hlinkClick r:id="rId3"/>
              </a:rPr>
              <a:t>matrices-metodiki-dlya-diagnostiki-intellekta-vzroslykh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2498" y="626439"/>
            <a:ext cx="7197953" cy="467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84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3b3838"/>
                </a:solidFill>
                <a:latin typeface="Arial Black"/>
                <a:cs typeface="Arial Black"/>
              </a:rPr>
              <a:t>АБСТРАКТНО</a:t>
            </a:r>
            <a:r>
              <a:rPr dirty="0" sz="2400">
                <a:solidFill>
                  <a:srgbClr val="3b3838"/>
                </a:solidFill>
                <a:latin typeface="Arial Black"/>
                <a:cs typeface="Arial Black"/>
              </a:rPr>
              <a:t>-</a:t>
            </a:r>
            <a:r>
              <a:rPr dirty="0" sz="2400">
                <a:solidFill>
                  <a:srgbClr val="3b3838"/>
                </a:solidFill>
                <a:latin typeface="Arial Black"/>
                <a:cs typeface="Arial Black"/>
              </a:rPr>
              <a:t>ЛОГИЧЕСКОЕ</a:t>
            </a:r>
            <a:r>
              <a:rPr dirty="0" sz="2400" spc="-20">
                <a:solidFill>
                  <a:srgbClr val="3b3838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3b3838"/>
                </a:solidFill>
                <a:latin typeface="Arial Black"/>
                <a:cs typeface="Arial Black"/>
              </a:rPr>
              <a:t>МЫШЛЕНИЕ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7672" y="1378045"/>
            <a:ext cx="8799004" cy="36179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64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 b="1">
                <a:solidFill>
                  <a:srgbClr val="404040"/>
                </a:solidFill>
                <a:latin typeface="Segoe UI"/>
                <a:cs typeface="Segoe UI"/>
              </a:rPr>
              <a:t>Абстрактно</a:t>
            </a:r>
            <a:r>
              <a:rPr dirty="0" sz="2300" b="1">
                <a:solidFill>
                  <a:srgbClr val="404040"/>
                </a:solidFill>
                <a:latin typeface="Segoe UI"/>
                <a:cs typeface="Segoe UI"/>
              </a:rPr>
              <a:t>-</a:t>
            </a:r>
            <a:r>
              <a:rPr dirty="0" sz="2300" b="1">
                <a:solidFill>
                  <a:srgbClr val="404040"/>
                </a:solidFill>
                <a:latin typeface="Segoe UI"/>
                <a:cs typeface="Segoe UI"/>
              </a:rPr>
              <a:t>логическое</a:t>
            </a:r>
            <a:r>
              <a:rPr dirty="0" sz="2300" spc="2253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300" b="1">
                <a:solidFill>
                  <a:srgbClr val="404040"/>
                </a:solidFill>
                <a:latin typeface="Segoe UI"/>
                <a:cs typeface="Segoe UI"/>
              </a:rPr>
              <a:t>мышление</a:t>
            </a:r>
            <a:r>
              <a:rPr dirty="0" sz="2300" spc="2256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300">
                <a:solidFill>
                  <a:srgbClr val="404040"/>
                </a:solidFill>
                <a:latin typeface="Segoe UI"/>
                <a:cs typeface="Segoe UI"/>
              </a:rPr>
              <a:t>–</a:t>
            </a:r>
            <a:r>
              <a:rPr dirty="0" sz="2300" spc="2252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300" spc="-43">
                <a:solidFill>
                  <a:srgbClr val="404040"/>
                </a:solidFill>
                <a:latin typeface="Segoe UI"/>
                <a:cs typeface="Segoe UI"/>
              </a:rPr>
              <a:t>это</a:t>
            </a:r>
            <a:r>
              <a:rPr dirty="0" sz="2300" spc="2288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300">
                <a:solidFill>
                  <a:srgbClr val="404040"/>
                </a:solidFill>
                <a:latin typeface="Segoe UI"/>
                <a:cs typeface="Segoe UI"/>
              </a:rPr>
              <a:t>совершение</a:t>
            </a:r>
          </a:p>
          <a:p>
            <a:pPr marL="0" marR="0">
              <a:lnSpc>
                <a:spcPts val="3067"/>
              </a:lnSpc>
              <a:spcBef>
                <a:spcPts val="520"/>
              </a:spcBef>
              <a:spcAft>
                <a:spcPts val="0"/>
              </a:spcAft>
            </a:pPr>
            <a:r>
              <a:rPr dirty="0" sz="2300">
                <a:solidFill>
                  <a:srgbClr val="404040"/>
                </a:solidFill>
                <a:latin typeface="Segoe UI"/>
                <a:cs typeface="Segoe UI"/>
              </a:rPr>
              <a:t>мыслительного</a:t>
            </a:r>
            <a:r>
              <a:rPr dirty="0" sz="2300" spc="38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300">
                <a:solidFill>
                  <a:srgbClr val="404040"/>
                </a:solidFill>
                <a:latin typeface="Segoe UI"/>
                <a:cs typeface="Segoe UI"/>
              </a:rPr>
              <a:t>процесса</a:t>
            </a:r>
            <a:r>
              <a:rPr dirty="0" sz="2300" spc="3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300">
                <a:solidFill>
                  <a:srgbClr val="404040"/>
                </a:solidFill>
                <a:latin typeface="Segoe UI"/>
                <a:cs typeface="Segoe UI"/>
              </a:rPr>
              <a:t>при</a:t>
            </a:r>
            <a:r>
              <a:rPr dirty="0" sz="2300" spc="12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300">
                <a:solidFill>
                  <a:srgbClr val="404040"/>
                </a:solidFill>
                <a:latin typeface="Segoe UI"/>
                <a:cs typeface="Segoe UI"/>
              </a:rPr>
              <a:t>помощи</a:t>
            </a:r>
            <a:r>
              <a:rPr dirty="0" sz="2300" spc="15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300" spc="-10">
                <a:solidFill>
                  <a:srgbClr val="404040"/>
                </a:solidFill>
                <a:latin typeface="Segoe UI"/>
                <a:cs typeface="Segoe UI"/>
              </a:rPr>
              <a:t>категорий,</a:t>
            </a:r>
            <a:r>
              <a:rPr dirty="0" sz="2300" spc="4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300" spc="-21">
                <a:solidFill>
                  <a:srgbClr val="404040"/>
                </a:solidFill>
                <a:latin typeface="Segoe UI"/>
                <a:cs typeface="Segoe UI"/>
              </a:rPr>
              <a:t>которых</a:t>
            </a:r>
            <a:r>
              <a:rPr dirty="0" sz="2300" spc="5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300">
                <a:solidFill>
                  <a:srgbClr val="404040"/>
                </a:solidFill>
                <a:latin typeface="Segoe UI"/>
                <a:cs typeface="Segoe UI"/>
              </a:rPr>
              <a:t>нет</a:t>
            </a:r>
            <a:r>
              <a:rPr dirty="0" sz="2300" spc="25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300">
                <a:solidFill>
                  <a:srgbClr val="404040"/>
                </a:solidFill>
                <a:latin typeface="Segoe UI"/>
                <a:cs typeface="Segoe UI"/>
              </a:rPr>
              <a:t>в</a:t>
            </a:r>
          </a:p>
          <a:p>
            <a:pPr marL="0" marR="0">
              <a:lnSpc>
                <a:spcPts val="3064"/>
              </a:lnSpc>
              <a:spcBef>
                <a:spcPts val="474"/>
              </a:spcBef>
              <a:spcAft>
                <a:spcPts val="0"/>
              </a:spcAft>
            </a:pPr>
            <a:r>
              <a:rPr dirty="0" sz="2300">
                <a:solidFill>
                  <a:srgbClr val="404040"/>
                </a:solidFill>
                <a:latin typeface="Segoe UI"/>
                <a:cs typeface="Segoe UI"/>
              </a:rPr>
              <a:t>природе</a:t>
            </a:r>
            <a:r>
              <a:rPr dirty="0" sz="2300" spc="1973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300">
                <a:solidFill>
                  <a:srgbClr val="404040"/>
                </a:solidFill>
                <a:latin typeface="Segoe UI"/>
                <a:cs typeface="Segoe UI"/>
              </a:rPr>
              <a:t>(абстракций)</a:t>
            </a:r>
            <a:r>
              <a:rPr dirty="0" sz="2300">
                <a:solidFill>
                  <a:srgbClr val="404040"/>
                </a:solidFill>
                <a:latin typeface="Segoe UI"/>
                <a:cs typeface="Segoe UI"/>
              </a:rPr>
              <a:t>.</a:t>
            </a:r>
            <a:r>
              <a:rPr dirty="0" sz="2300" spc="1993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300">
                <a:solidFill>
                  <a:srgbClr val="404040"/>
                </a:solidFill>
                <a:latin typeface="Segoe UI"/>
                <a:cs typeface="Segoe UI"/>
              </a:rPr>
              <a:t>Абстрактное</a:t>
            </a:r>
            <a:r>
              <a:rPr dirty="0" sz="2300" spc="197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300">
                <a:solidFill>
                  <a:srgbClr val="404040"/>
                </a:solidFill>
                <a:latin typeface="Segoe UI"/>
                <a:cs typeface="Segoe UI"/>
              </a:rPr>
              <a:t>мышление</a:t>
            </a:r>
            <a:r>
              <a:rPr dirty="0" sz="2300" spc="1979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300" spc="-11">
                <a:solidFill>
                  <a:srgbClr val="404040"/>
                </a:solidFill>
                <a:latin typeface="Segoe UI"/>
                <a:cs typeface="Segoe UI"/>
              </a:rPr>
              <a:t>помогает</a:t>
            </a:r>
          </a:p>
          <a:p>
            <a:pPr marL="0" marR="0">
              <a:lnSpc>
                <a:spcPts val="3064"/>
              </a:lnSpc>
              <a:spcBef>
                <a:spcPts val="523"/>
              </a:spcBef>
              <a:spcAft>
                <a:spcPts val="0"/>
              </a:spcAft>
            </a:pPr>
            <a:r>
              <a:rPr dirty="0" sz="2300">
                <a:solidFill>
                  <a:srgbClr val="404040"/>
                </a:solidFill>
                <a:latin typeface="Segoe UI"/>
                <a:cs typeface="Segoe UI"/>
              </a:rPr>
              <a:t>человеку</a:t>
            </a:r>
            <a:r>
              <a:rPr dirty="0" sz="2300" spc="2339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300">
                <a:solidFill>
                  <a:srgbClr val="404040"/>
                </a:solidFill>
                <a:latin typeface="Segoe UI"/>
                <a:cs typeface="Segoe UI"/>
              </a:rPr>
              <a:t>моделировать</a:t>
            </a:r>
            <a:r>
              <a:rPr dirty="0" sz="2300" spc="2335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300">
                <a:solidFill>
                  <a:srgbClr val="404040"/>
                </a:solidFill>
                <a:latin typeface="Segoe UI"/>
                <a:cs typeface="Segoe UI"/>
              </a:rPr>
              <a:t>отношения</a:t>
            </a:r>
            <a:r>
              <a:rPr dirty="0" sz="2300" spc="2353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300">
                <a:solidFill>
                  <a:srgbClr val="404040"/>
                </a:solidFill>
                <a:latin typeface="Segoe UI"/>
                <a:cs typeface="Segoe UI"/>
              </a:rPr>
              <a:t>не</a:t>
            </a:r>
            <a:r>
              <a:rPr dirty="0" sz="2300" spc="2338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300" spc="-18">
                <a:solidFill>
                  <a:srgbClr val="404040"/>
                </a:solidFill>
                <a:latin typeface="Segoe UI"/>
                <a:cs typeface="Segoe UI"/>
              </a:rPr>
              <a:t>только</a:t>
            </a:r>
            <a:r>
              <a:rPr dirty="0" sz="2300" spc="2375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300">
                <a:solidFill>
                  <a:srgbClr val="404040"/>
                </a:solidFill>
                <a:latin typeface="Segoe UI"/>
                <a:cs typeface="Segoe UI"/>
              </a:rPr>
              <a:t>между</a:t>
            </a:r>
          </a:p>
          <a:p>
            <a:pPr marL="0" marR="0">
              <a:lnSpc>
                <a:spcPts val="3064"/>
              </a:lnSpc>
              <a:spcBef>
                <a:spcPts val="526"/>
              </a:spcBef>
              <a:spcAft>
                <a:spcPts val="0"/>
              </a:spcAft>
            </a:pPr>
            <a:r>
              <a:rPr dirty="0" sz="2300">
                <a:solidFill>
                  <a:srgbClr val="404040"/>
                </a:solidFill>
                <a:latin typeface="Segoe UI"/>
                <a:cs typeface="Segoe UI"/>
              </a:rPr>
              <a:t>реальными</a:t>
            </a:r>
            <a:r>
              <a:rPr dirty="0" sz="2300" spc="903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300">
                <a:solidFill>
                  <a:srgbClr val="404040"/>
                </a:solidFill>
                <a:latin typeface="Segoe UI"/>
                <a:cs typeface="Segoe UI"/>
              </a:rPr>
              <a:t>объектами,</a:t>
            </a:r>
            <a:r>
              <a:rPr dirty="0" sz="2300" spc="913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300">
                <a:solidFill>
                  <a:srgbClr val="404040"/>
                </a:solidFill>
                <a:latin typeface="Segoe UI"/>
                <a:cs typeface="Segoe UI"/>
              </a:rPr>
              <a:t>но</a:t>
            </a:r>
            <a:r>
              <a:rPr dirty="0" sz="2300" spc="9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300">
                <a:solidFill>
                  <a:srgbClr val="404040"/>
                </a:solidFill>
                <a:latin typeface="Segoe UI"/>
                <a:cs typeface="Segoe UI"/>
              </a:rPr>
              <a:t>также</a:t>
            </a:r>
            <a:r>
              <a:rPr dirty="0" sz="2300" spc="888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300">
                <a:solidFill>
                  <a:srgbClr val="404040"/>
                </a:solidFill>
                <a:latin typeface="Segoe UI"/>
                <a:cs typeface="Segoe UI"/>
              </a:rPr>
              <a:t>и</a:t>
            </a:r>
            <a:r>
              <a:rPr dirty="0" sz="2300" spc="902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300">
                <a:solidFill>
                  <a:srgbClr val="404040"/>
                </a:solidFill>
                <a:latin typeface="Segoe UI"/>
                <a:cs typeface="Segoe UI"/>
              </a:rPr>
              <a:t>между</a:t>
            </a:r>
            <a:r>
              <a:rPr dirty="0" sz="2300" spc="898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300">
                <a:solidFill>
                  <a:srgbClr val="404040"/>
                </a:solidFill>
                <a:latin typeface="Segoe UI"/>
                <a:cs typeface="Segoe UI"/>
              </a:rPr>
              <a:t>абстрактными</a:t>
            </a:r>
            <a:r>
              <a:rPr dirty="0" sz="2300" spc="897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300">
                <a:solidFill>
                  <a:srgbClr val="404040"/>
                </a:solidFill>
                <a:latin typeface="Segoe UI"/>
                <a:cs typeface="Segoe UI"/>
              </a:rPr>
              <a:t>и</a:t>
            </a:r>
          </a:p>
          <a:p>
            <a:pPr marL="0" marR="0">
              <a:lnSpc>
                <a:spcPts val="3064"/>
              </a:lnSpc>
              <a:spcBef>
                <a:spcPts val="523"/>
              </a:spcBef>
              <a:spcAft>
                <a:spcPts val="0"/>
              </a:spcAft>
            </a:pPr>
            <a:r>
              <a:rPr dirty="0" sz="2300">
                <a:solidFill>
                  <a:srgbClr val="404040"/>
                </a:solidFill>
                <a:latin typeface="Segoe UI"/>
                <a:cs typeface="Segoe UI"/>
              </a:rPr>
              <a:t>образными</a:t>
            </a:r>
            <a:r>
              <a:rPr dirty="0" sz="2300" spc="2939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300">
                <a:solidFill>
                  <a:srgbClr val="404040"/>
                </a:solidFill>
                <a:latin typeface="Segoe UI"/>
                <a:cs typeface="Segoe UI"/>
              </a:rPr>
              <a:t>представлениями,</a:t>
            </a:r>
            <a:r>
              <a:rPr dirty="0" sz="2300" spc="2938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300" spc="-23">
                <a:solidFill>
                  <a:srgbClr val="404040"/>
                </a:solidFill>
                <a:latin typeface="Segoe UI"/>
                <a:cs typeface="Segoe UI"/>
              </a:rPr>
              <a:t>которые</a:t>
            </a:r>
            <a:r>
              <a:rPr dirty="0" sz="2300" spc="297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300">
                <a:solidFill>
                  <a:srgbClr val="404040"/>
                </a:solidFill>
                <a:latin typeface="Segoe UI"/>
                <a:cs typeface="Segoe UI"/>
              </a:rPr>
              <a:t>создало</a:t>
            </a:r>
            <a:r>
              <a:rPr dirty="0" sz="2300" spc="2948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300">
                <a:solidFill>
                  <a:srgbClr val="404040"/>
                </a:solidFill>
                <a:latin typeface="Segoe UI"/>
                <a:cs typeface="Segoe UI"/>
              </a:rPr>
              <a:t>само</a:t>
            </a:r>
          </a:p>
          <a:p>
            <a:pPr marL="0" marR="0">
              <a:lnSpc>
                <a:spcPts val="3064"/>
              </a:lnSpc>
              <a:spcBef>
                <a:spcPts val="523"/>
              </a:spcBef>
              <a:spcAft>
                <a:spcPts val="0"/>
              </a:spcAft>
            </a:pPr>
            <a:r>
              <a:rPr dirty="0" sz="2300">
                <a:solidFill>
                  <a:srgbClr val="404040"/>
                </a:solidFill>
                <a:latin typeface="Segoe UI"/>
                <a:cs typeface="Segoe UI"/>
              </a:rPr>
              <a:t>мышление</a:t>
            </a:r>
            <a:r>
              <a:rPr dirty="0" sz="2300">
                <a:solidFill>
                  <a:srgbClr val="404040"/>
                </a:solidFill>
                <a:latin typeface="Segoe UI"/>
                <a:cs typeface="Segoe UI"/>
              </a:rPr>
              <a:t>.</a:t>
            </a:r>
            <a:r>
              <a:rPr dirty="0" sz="2300" spc="58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300">
                <a:solidFill>
                  <a:srgbClr val="404040"/>
                </a:solidFill>
                <a:latin typeface="Segoe UI"/>
                <a:cs typeface="Segoe UI"/>
              </a:rPr>
              <a:t>Абстрактно</a:t>
            </a:r>
            <a:r>
              <a:rPr dirty="0" sz="2300">
                <a:solidFill>
                  <a:srgbClr val="404040"/>
                </a:solidFill>
                <a:latin typeface="Segoe UI"/>
                <a:cs typeface="Segoe UI"/>
              </a:rPr>
              <a:t>-</a:t>
            </a:r>
            <a:r>
              <a:rPr dirty="0" sz="2300">
                <a:solidFill>
                  <a:srgbClr val="404040"/>
                </a:solidFill>
                <a:latin typeface="Segoe UI"/>
                <a:cs typeface="Segoe UI"/>
              </a:rPr>
              <a:t>логическое</a:t>
            </a:r>
            <a:r>
              <a:rPr dirty="0" sz="2300" spc="67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300">
                <a:solidFill>
                  <a:srgbClr val="404040"/>
                </a:solidFill>
                <a:latin typeface="Segoe UI"/>
                <a:cs typeface="Segoe UI"/>
              </a:rPr>
              <a:t>мышление</a:t>
            </a:r>
            <a:r>
              <a:rPr dirty="0" sz="2300" spc="6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300">
                <a:solidFill>
                  <a:srgbClr val="404040"/>
                </a:solidFill>
                <a:latin typeface="Segoe UI"/>
                <a:cs typeface="Segoe UI"/>
              </a:rPr>
              <a:t>имеет</a:t>
            </a:r>
            <a:r>
              <a:rPr dirty="0" sz="2300" spc="63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300" spc="-12">
                <a:solidFill>
                  <a:srgbClr val="404040"/>
                </a:solidFill>
                <a:latin typeface="Segoe UI"/>
                <a:cs typeface="Segoe UI"/>
              </a:rPr>
              <a:t>несколько</a:t>
            </a:r>
          </a:p>
          <a:p>
            <a:pPr marL="0" marR="0">
              <a:lnSpc>
                <a:spcPts val="3064"/>
              </a:lnSpc>
              <a:spcBef>
                <a:spcPts val="525"/>
              </a:spcBef>
              <a:spcAft>
                <a:spcPts val="0"/>
              </a:spcAft>
            </a:pPr>
            <a:r>
              <a:rPr dirty="0" sz="2300">
                <a:solidFill>
                  <a:srgbClr val="404040"/>
                </a:solidFill>
                <a:latin typeface="Segoe UI"/>
                <a:cs typeface="Segoe UI"/>
              </a:rPr>
              <a:t>форм</a:t>
            </a:r>
            <a:r>
              <a:rPr dirty="0" sz="2300">
                <a:solidFill>
                  <a:srgbClr val="404040"/>
                </a:solidFill>
                <a:latin typeface="Segoe UI"/>
                <a:cs typeface="Segoe UI"/>
              </a:rPr>
              <a:t>:</a:t>
            </a:r>
            <a:r>
              <a:rPr dirty="0" sz="2300" spc="-37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300" b="1">
                <a:solidFill>
                  <a:srgbClr val="404040"/>
                </a:solidFill>
                <a:latin typeface="Segoe UI"/>
                <a:cs typeface="Segoe UI"/>
              </a:rPr>
              <a:t>понятие,</a:t>
            </a:r>
            <a:r>
              <a:rPr dirty="0" sz="2300" spc="37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300" b="1">
                <a:solidFill>
                  <a:srgbClr val="404040"/>
                </a:solidFill>
                <a:latin typeface="Segoe UI"/>
                <a:cs typeface="Segoe UI"/>
              </a:rPr>
              <a:t>суждение</a:t>
            </a:r>
            <a:r>
              <a:rPr dirty="0" sz="2300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300" b="1">
                <a:solidFill>
                  <a:srgbClr val="404040"/>
                </a:solidFill>
                <a:latin typeface="Segoe UI"/>
                <a:cs typeface="Segoe UI"/>
              </a:rPr>
              <a:t>и</a:t>
            </a:r>
            <a:r>
              <a:rPr dirty="0" sz="2300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300" b="1">
                <a:solidFill>
                  <a:srgbClr val="404040"/>
                </a:solidFill>
                <a:latin typeface="Segoe UI"/>
                <a:cs typeface="Segoe UI"/>
              </a:rPr>
              <a:t>умозаключение</a:t>
            </a:r>
            <a:r>
              <a:rPr dirty="0" sz="2300">
                <a:solidFill>
                  <a:srgbClr val="404040"/>
                </a:solidFill>
                <a:latin typeface="Segoe UI"/>
                <a:cs typeface="Segoe UI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2498" y="626439"/>
            <a:ext cx="6795618" cy="467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84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3b3838"/>
                </a:solidFill>
                <a:latin typeface="Arial Black"/>
                <a:cs typeface="Arial Black"/>
              </a:rPr>
              <a:t>СЛОВЕСНО</a:t>
            </a:r>
            <a:r>
              <a:rPr dirty="0" sz="2400">
                <a:solidFill>
                  <a:srgbClr val="3b3838"/>
                </a:solidFill>
                <a:latin typeface="Arial Black"/>
                <a:cs typeface="Arial Black"/>
              </a:rPr>
              <a:t>-</a:t>
            </a:r>
            <a:r>
              <a:rPr dirty="0" sz="2400">
                <a:solidFill>
                  <a:srgbClr val="3b3838"/>
                </a:solidFill>
                <a:latin typeface="Arial Black"/>
                <a:cs typeface="Arial Black"/>
              </a:rPr>
              <a:t>ЛОГИЧЕСКОЕ</a:t>
            </a:r>
            <a:r>
              <a:rPr dirty="0" sz="2400" spc="-36">
                <a:solidFill>
                  <a:srgbClr val="3b3838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3b3838"/>
                </a:solidFill>
                <a:latin typeface="Arial Black"/>
                <a:cs typeface="Arial Black"/>
              </a:rPr>
              <a:t>МЫШЛЕНИЕ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8820" y="1449597"/>
            <a:ext cx="8684396" cy="31873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404040"/>
                </a:solidFill>
                <a:latin typeface="Segoe UI"/>
                <a:cs typeface="Segoe UI"/>
              </a:rPr>
              <a:t>Словесно</a:t>
            </a:r>
            <a:r>
              <a:rPr dirty="0" sz="2400" b="1">
                <a:solidFill>
                  <a:srgbClr val="404040"/>
                </a:solidFill>
                <a:latin typeface="Segoe UI"/>
                <a:cs typeface="Segoe UI"/>
              </a:rPr>
              <a:t>-</a:t>
            </a:r>
            <a:r>
              <a:rPr dirty="0" sz="2400" b="1">
                <a:solidFill>
                  <a:srgbClr val="404040"/>
                </a:solidFill>
                <a:latin typeface="Segoe UI"/>
                <a:cs typeface="Segoe UI"/>
              </a:rPr>
              <a:t>логическое</a:t>
            </a:r>
            <a:r>
              <a:rPr dirty="0" sz="2400" spc="711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b="1">
                <a:solidFill>
                  <a:srgbClr val="404040"/>
                </a:solidFill>
                <a:latin typeface="Segoe UI"/>
                <a:cs typeface="Segoe UI"/>
              </a:rPr>
              <a:t>мышление</a:t>
            </a:r>
            <a:r>
              <a:rPr dirty="0" sz="2400" spc="709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(вербально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-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логическое</a:t>
            </a:r>
          </a:p>
          <a:p>
            <a:pPr marL="0" marR="0">
              <a:lnSpc>
                <a:spcPts val="3192"/>
              </a:lnSpc>
              <a:spcBef>
                <a:spcPts val="1127"/>
              </a:spcBef>
              <a:spcAft>
                <a:spcPts val="0"/>
              </a:spcAft>
            </a:pP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мышление)</a:t>
            </a:r>
            <a:r>
              <a:rPr dirty="0" sz="2400" spc="1275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—</a:t>
            </a:r>
            <a:r>
              <a:rPr dirty="0" sz="2400" spc="1286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один</a:t>
            </a:r>
            <a:r>
              <a:rPr dirty="0" sz="2400" spc="1293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из</a:t>
            </a:r>
            <a:r>
              <a:rPr dirty="0" sz="2400" spc="1286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видов</a:t>
            </a:r>
            <a:r>
              <a:rPr dirty="0" sz="2400" spc="1289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логического</a:t>
            </a:r>
            <a:r>
              <a:rPr dirty="0" sz="2400" spc="1298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мышления,</a:t>
            </a:r>
          </a:p>
          <a:p>
            <a:pPr marL="0" marR="0">
              <a:lnSpc>
                <a:spcPts val="3192"/>
              </a:lnSpc>
              <a:spcBef>
                <a:spcPts val="1129"/>
              </a:spcBef>
              <a:spcAft>
                <a:spcPts val="0"/>
              </a:spcAft>
            </a:pP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характеризующийся</a:t>
            </a:r>
            <a:r>
              <a:rPr dirty="0" sz="2400" spc="813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использованием</a:t>
            </a:r>
            <a:r>
              <a:rPr dirty="0" sz="2400" spc="792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языковых</a:t>
            </a:r>
            <a:r>
              <a:rPr dirty="0" sz="2400" spc="796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средств</a:t>
            </a:r>
            <a:r>
              <a:rPr dirty="0" sz="2400" spc="778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и</a:t>
            </a:r>
          </a:p>
          <a:p>
            <a:pPr marL="0" marR="0">
              <a:lnSpc>
                <a:spcPts val="3192"/>
              </a:lnSpc>
              <a:spcBef>
                <a:spcPts val="1177"/>
              </a:spcBef>
              <a:spcAft>
                <a:spcPts val="0"/>
              </a:spcAft>
            </a:pP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речевых</a:t>
            </a:r>
            <a:r>
              <a:rPr dirty="0" sz="2400" spc="93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конструкций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.</a:t>
            </a:r>
            <a:r>
              <a:rPr dirty="0" sz="2400" spc="8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Данный</a:t>
            </a:r>
            <a:r>
              <a:rPr dirty="0" sz="2400" spc="85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вид</a:t>
            </a:r>
            <a:r>
              <a:rPr dirty="0" sz="2400" spc="9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мышления</a:t>
            </a:r>
            <a:r>
              <a:rPr dirty="0" sz="2400" spc="77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предполагает</a:t>
            </a:r>
          </a:p>
          <a:p>
            <a:pPr marL="0" marR="0">
              <a:lnSpc>
                <a:spcPts val="3192"/>
              </a:lnSpc>
              <a:spcBef>
                <a:spcPts val="1130"/>
              </a:spcBef>
              <a:spcAft>
                <a:spcPts val="0"/>
              </a:spcAft>
            </a:pP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не</a:t>
            </a:r>
            <a:r>
              <a:rPr dirty="0" sz="2400" spc="145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spc="-18">
                <a:solidFill>
                  <a:srgbClr val="404040"/>
                </a:solidFill>
                <a:latin typeface="Segoe UI"/>
                <a:cs typeface="Segoe UI"/>
              </a:rPr>
              <a:t>только</a:t>
            </a:r>
            <a:r>
              <a:rPr dirty="0" sz="2400" spc="165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умелое</a:t>
            </a:r>
            <a:r>
              <a:rPr dirty="0" sz="2400" spc="135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использование</a:t>
            </a:r>
            <a:r>
              <a:rPr dirty="0" sz="2400" spc="15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мыслительных</a:t>
            </a:r>
            <a:r>
              <a:rPr dirty="0" sz="2400" spc="144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процессов,</a:t>
            </a:r>
          </a:p>
          <a:p>
            <a:pPr marL="0" marR="0">
              <a:lnSpc>
                <a:spcPts val="3192"/>
              </a:lnSpc>
              <a:spcBef>
                <a:spcPts val="1127"/>
              </a:spcBef>
              <a:spcAft>
                <a:spcPts val="0"/>
              </a:spcAft>
            </a:pP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но</a:t>
            </a:r>
            <a:r>
              <a:rPr dirty="0" sz="2400" spc="28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и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Segoe UI"/>
                <a:cs typeface="Segoe UI"/>
              </a:rPr>
              <a:t>грамотное</a:t>
            </a:r>
            <a:r>
              <a:rPr dirty="0" sz="2400" spc="56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владение</a:t>
            </a:r>
            <a:r>
              <a:rPr dirty="0" sz="2400" spc="2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своей</a:t>
            </a:r>
            <a:r>
              <a:rPr dirty="0" sz="2400" spc="3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речью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2498" y="626439"/>
            <a:ext cx="1609292" cy="467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84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3b3838"/>
                </a:solidFill>
                <a:latin typeface="Arial Black"/>
                <a:cs typeface="Arial Black"/>
              </a:rPr>
              <a:t>ИСТИНА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2199" y="1291736"/>
            <a:ext cx="8707580" cy="27911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«Говорить</a:t>
            </a:r>
            <a:r>
              <a:rPr dirty="0" sz="2400" spc="194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о</a:t>
            </a:r>
            <a:r>
              <a:rPr dirty="0" sz="2400" spc="191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сущем,</a:t>
            </a:r>
            <a:r>
              <a:rPr dirty="0" sz="2400" spc="187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spc="-18" i="1">
                <a:solidFill>
                  <a:srgbClr val="404040"/>
                </a:solidFill>
                <a:latin typeface="Segoe UI"/>
                <a:cs typeface="Segoe UI"/>
              </a:rPr>
              <a:t>что</a:t>
            </a:r>
            <a:r>
              <a:rPr dirty="0" sz="2400" spc="213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его</a:t>
            </a:r>
            <a:r>
              <a:rPr dirty="0" sz="2400" spc="187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spc="-31" i="1">
                <a:solidFill>
                  <a:srgbClr val="404040"/>
                </a:solidFill>
                <a:latin typeface="Segoe UI"/>
                <a:cs typeface="Segoe UI"/>
              </a:rPr>
              <a:t>нет,</a:t>
            </a:r>
            <a:r>
              <a:rPr dirty="0" sz="2400" spc="228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или</a:t>
            </a:r>
            <a:r>
              <a:rPr dirty="0" sz="2400" spc="20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о</a:t>
            </a:r>
            <a:r>
              <a:rPr dirty="0" sz="2400" spc="179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spc="-10" i="1">
                <a:solidFill>
                  <a:srgbClr val="404040"/>
                </a:solidFill>
                <a:latin typeface="Segoe UI"/>
                <a:cs typeface="Segoe UI"/>
              </a:rPr>
              <a:t>не</a:t>
            </a:r>
            <a:r>
              <a:rPr dirty="0" sz="2400" spc="197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сущем,</a:t>
            </a:r>
            <a:r>
              <a:rPr dirty="0" sz="2400" spc="189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spc="-25" i="1">
                <a:solidFill>
                  <a:srgbClr val="404040"/>
                </a:solidFill>
                <a:latin typeface="Segoe UI"/>
                <a:cs typeface="Segoe UI"/>
              </a:rPr>
              <a:t>что</a:t>
            </a:r>
            <a:r>
              <a:rPr dirty="0" sz="2400" spc="217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оно</a:t>
            </a:r>
          </a:p>
          <a:p>
            <a:pPr marL="0" marR="0">
              <a:lnSpc>
                <a:spcPts val="288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есть</a:t>
            </a:r>
            <a:r>
              <a:rPr dirty="0" sz="2400" spc="341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—</a:t>
            </a:r>
            <a:r>
              <a:rPr dirty="0" sz="2400" spc="336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значит</a:t>
            </a:r>
            <a:r>
              <a:rPr dirty="0" sz="2400" spc="346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говорить</a:t>
            </a:r>
            <a:r>
              <a:rPr dirty="0" sz="2400" spc="339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ложное,</a:t>
            </a:r>
            <a:r>
              <a:rPr dirty="0" sz="2400" spc="347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а</a:t>
            </a:r>
            <a:r>
              <a:rPr dirty="0" sz="2400" spc="33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говорить,</a:t>
            </a:r>
            <a:r>
              <a:rPr dirty="0" sz="2400" spc="345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spc="-25" i="1">
                <a:solidFill>
                  <a:srgbClr val="404040"/>
                </a:solidFill>
                <a:latin typeface="Segoe UI"/>
                <a:cs typeface="Segoe UI"/>
              </a:rPr>
              <a:t>что</a:t>
            </a:r>
            <a:r>
              <a:rPr dirty="0" sz="2400" spc="36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сущее</a:t>
            </a:r>
          </a:p>
          <a:p>
            <a:pPr marL="0" marR="0">
              <a:lnSpc>
                <a:spcPts val="287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есть</a:t>
            </a:r>
            <a:r>
              <a:rPr dirty="0" sz="2400" spc="219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и</a:t>
            </a:r>
            <a:r>
              <a:rPr dirty="0" sz="2400" spc="221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не</a:t>
            </a:r>
            <a:r>
              <a:rPr dirty="0" sz="2400" spc="223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сущее</a:t>
            </a:r>
            <a:r>
              <a:rPr dirty="0" sz="2400" spc="204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не</a:t>
            </a:r>
            <a:r>
              <a:rPr dirty="0" sz="2400" spc="208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есть,</a:t>
            </a:r>
            <a:r>
              <a:rPr dirty="0" sz="2400" spc="224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—</a:t>
            </a:r>
            <a:r>
              <a:rPr dirty="0" sz="2400" spc="216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значить</a:t>
            </a:r>
            <a:r>
              <a:rPr dirty="0" sz="2400" spc="219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говорить</a:t>
            </a:r>
            <a:r>
              <a:rPr dirty="0" sz="2400" spc="222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i="1">
                <a:solidFill>
                  <a:srgbClr val="404040"/>
                </a:solidFill>
                <a:latin typeface="Segoe UI"/>
                <a:cs typeface="Segoe UI"/>
              </a:rPr>
              <a:t>истинное»</a:t>
            </a:r>
          </a:p>
          <a:p>
            <a:pPr marL="0" marR="0">
              <a:lnSpc>
                <a:spcPts val="288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spc="-14">
                <a:solidFill>
                  <a:srgbClr val="404040"/>
                </a:solidFill>
                <a:latin typeface="Segoe UI"/>
                <a:cs typeface="Segoe UI"/>
              </a:rPr>
              <a:t>(Аристотель,</a:t>
            </a:r>
            <a:r>
              <a:rPr dirty="0" sz="2400" spc="64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Метафизика)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.</a:t>
            </a:r>
          </a:p>
          <a:p>
            <a:pPr marL="0" marR="0">
              <a:lnSpc>
                <a:spcPts val="3192"/>
              </a:lnSpc>
              <a:spcBef>
                <a:spcPts val="287"/>
              </a:spcBef>
              <a:spcAft>
                <a:spcPts val="0"/>
              </a:spcAft>
            </a:pP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Истина</a:t>
            </a:r>
            <a:r>
              <a:rPr dirty="0" sz="2400" spc="43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—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spc="-50">
                <a:solidFill>
                  <a:srgbClr val="404040"/>
                </a:solidFill>
                <a:latin typeface="Segoe UI"/>
                <a:cs typeface="Segoe UI"/>
              </a:rPr>
              <a:t>это</a:t>
            </a:r>
            <a:r>
              <a:rPr dirty="0" sz="2400" spc="75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вопрос</a:t>
            </a:r>
            <a:r>
              <a:rPr dirty="0" sz="2400" spc="28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соответствия</a:t>
            </a:r>
            <a:r>
              <a:rPr dirty="0" sz="2400" spc="7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реальности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.</a:t>
            </a:r>
          </a:p>
          <a:p>
            <a:pPr marL="0" marR="0">
              <a:lnSpc>
                <a:spcPts val="3195"/>
              </a:lnSpc>
              <a:spcBef>
                <a:spcPts val="285"/>
              </a:spcBef>
              <a:spcAft>
                <a:spcPts val="0"/>
              </a:spcAft>
            </a:pPr>
            <a:r>
              <a:rPr dirty="0" sz="2400" spc="-10" b="1">
                <a:solidFill>
                  <a:srgbClr val="404040"/>
                </a:solidFill>
                <a:latin typeface="Segoe UI"/>
                <a:cs typeface="Segoe UI"/>
              </a:rPr>
              <a:t>Релятивизм</a:t>
            </a:r>
            <a:r>
              <a:rPr dirty="0" sz="2400" spc="496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—</a:t>
            </a:r>
            <a:r>
              <a:rPr dirty="0" sz="2400" spc="494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spc="-37">
                <a:solidFill>
                  <a:srgbClr val="404040"/>
                </a:solidFill>
                <a:latin typeface="Segoe UI"/>
                <a:cs typeface="Segoe UI"/>
              </a:rPr>
              <a:t>это</a:t>
            </a:r>
            <a:r>
              <a:rPr dirty="0" sz="2400" spc="54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уверенность</a:t>
            </a:r>
            <a:r>
              <a:rPr dirty="0" sz="2400" spc="5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в</a:t>
            </a:r>
            <a:r>
              <a:rPr dirty="0" sz="2400" spc="498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том,</a:t>
            </a:r>
            <a:r>
              <a:rPr dirty="0" sz="2400" spc="507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spc="-23">
                <a:solidFill>
                  <a:srgbClr val="404040"/>
                </a:solidFill>
                <a:latin typeface="Segoe UI"/>
                <a:cs typeface="Segoe UI"/>
              </a:rPr>
              <a:t>что</a:t>
            </a:r>
            <a:r>
              <a:rPr dirty="0" sz="2400" spc="528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не</a:t>
            </a:r>
            <a:r>
              <a:rPr dirty="0" sz="2400" spc="507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существует</a:t>
            </a:r>
          </a:p>
          <a:p>
            <a:pPr marL="0" marR="0">
              <a:lnSpc>
                <a:spcPts val="28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объективной</a:t>
            </a:r>
            <a:r>
              <a:rPr dirty="0" sz="2400" spc="43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истины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2199" y="4081291"/>
            <a:ext cx="8704597" cy="8093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404040"/>
                </a:solidFill>
                <a:latin typeface="Segoe UI"/>
                <a:cs typeface="Segoe UI"/>
              </a:rPr>
              <a:t>Мягкий</a:t>
            </a:r>
            <a:r>
              <a:rPr dirty="0" sz="2400" spc="171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b="1">
                <a:solidFill>
                  <a:srgbClr val="404040"/>
                </a:solidFill>
                <a:latin typeface="Segoe UI"/>
                <a:cs typeface="Segoe UI"/>
              </a:rPr>
              <a:t>релятивизм</a:t>
            </a:r>
            <a:r>
              <a:rPr dirty="0" sz="2400" spc="179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—</a:t>
            </a:r>
            <a:r>
              <a:rPr dirty="0" sz="2400" spc="185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не</a:t>
            </a:r>
            <a:r>
              <a:rPr dirty="0" sz="2400" spc="192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все,</a:t>
            </a:r>
            <a:r>
              <a:rPr dirty="0" sz="2400" spc="184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но</a:t>
            </a:r>
            <a:r>
              <a:rPr dirty="0" sz="2400" spc="197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Segoe UI"/>
                <a:cs typeface="Segoe UI"/>
              </a:rPr>
              <a:t>некоторые</a:t>
            </a:r>
            <a:r>
              <a:rPr dirty="0" sz="2400" spc="194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виды</a:t>
            </a:r>
            <a:r>
              <a:rPr dirty="0" sz="2400" spc="189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истины</a:t>
            </a:r>
          </a:p>
          <a:p>
            <a:pPr marL="0" marR="0">
              <a:lnSpc>
                <a:spcPts val="287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spc="11">
                <a:solidFill>
                  <a:srgbClr val="404040"/>
                </a:solidFill>
                <a:latin typeface="Segoe UI"/>
                <a:cs typeface="Segoe UI"/>
              </a:rPr>
              <a:t>могут</a:t>
            </a:r>
            <a:r>
              <a:rPr dirty="0" sz="2400" spc="17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быть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относительными</a:t>
            </a:r>
            <a:r>
              <a:rPr dirty="0" sz="2400">
                <a:solidFill>
                  <a:srgbClr val="404040"/>
                </a:solidFill>
                <a:latin typeface="Segoe UI"/>
                <a:cs typeface="Segoe UI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983479" y="5073203"/>
            <a:ext cx="1158918" cy="257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23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Segoe UI"/>
                <a:cs typeface="Segoe UI"/>
              </a:rPr>
              <a:t>Утверждение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079233" y="5877545"/>
            <a:ext cx="850789" cy="257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23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Segoe UI"/>
                <a:cs typeface="Segoe UI"/>
              </a:rPr>
              <a:t>Не</a:t>
            </a:r>
            <a:r>
              <a:rPr dirty="0" sz="130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dirty="0" sz="1300">
                <a:solidFill>
                  <a:srgbClr val="000000"/>
                </a:solidFill>
                <a:latin typeface="Segoe UI"/>
                <a:cs typeface="Segoe UI"/>
              </a:rPr>
              <a:t>имеет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87726" y="5976604"/>
            <a:ext cx="801284" cy="4536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23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Segoe UI"/>
                <a:cs typeface="Segoe UI"/>
              </a:rPr>
              <a:t>Истинно</a:t>
            </a:r>
          </a:p>
          <a:p>
            <a:pPr marL="0" marR="0">
              <a:lnSpc>
                <a:spcPts val="1548"/>
              </a:lnSpc>
              <a:spcBef>
                <a:spcPts val="50"/>
              </a:spcBef>
              <a:spcAft>
                <a:spcPts val="0"/>
              </a:spcAft>
            </a:pPr>
            <a:r>
              <a:rPr dirty="0" sz="1300" spc="-21">
                <a:solidFill>
                  <a:srgbClr val="000000"/>
                </a:solidFill>
                <a:latin typeface="Segoe UI"/>
                <a:cs typeface="Segoe UI"/>
              </a:rPr>
              <a:t>(True)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983479" y="5976604"/>
            <a:ext cx="994567" cy="4536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23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Segoe UI"/>
                <a:cs typeface="Segoe UI"/>
              </a:rPr>
              <a:t>Ложно</a:t>
            </a:r>
          </a:p>
          <a:p>
            <a:pPr marL="0" marR="0">
              <a:lnSpc>
                <a:spcPts val="1548"/>
              </a:lnSpc>
              <a:spcBef>
                <a:spcPts val="5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Segoe UI"/>
                <a:cs typeface="Segoe UI"/>
              </a:rPr>
              <a:t>(Falsehood)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079233" y="6073812"/>
            <a:ext cx="858283" cy="257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26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Segoe UI"/>
                <a:cs typeface="Segoe UI"/>
              </a:rPr>
              <a:t>значения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079233" y="6272565"/>
            <a:ext cx="1012811" cy="257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23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Segoe UI"/>
                <a:cs typeface="Segoe UI"/>
              </a:rPr>
              <a:t>истинности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2498" y="626439"/>
            <a:ext cx="5120386" cy="467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84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3b3838"/>
                </a:solidFill>
                <a:latin typeface="Arial Black"/>
                <a:cs typeface="Arial Black"/>
              </a:rPr>
              <a:t>РАЦИОНАЛЬНОЕ</a:t>
            </a:r>
            <a:r>
              <a:rPr dirty="0" sz="2400" spc="-23">
                <a:solidFill>
                  <a:srgbClr val="3b3838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3b3838"/>
                </a:solidFill>
                <a:latin typeface="Arial Black"/>
                <a:cs typeface="Arial Black"/>
              </a:rPr>
              <a:t>ПОЗНАНИЕ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7977" y="1319914"/>
            <a:ext cx="8679550" cy="735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21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 b="1">
                <a:solidFill>
                  <a:srgbClr val="404040"/>
                </a:solidFill>
                <a:latin typeface="Segoe UI"/>
                <a:cs typeface="Segoe UI"/>
              </a:rPr>
              <a:t>Рациональное</a:t>
            </a:r>
            <a:r>
              <a:rPr dirty="0" sz="1900" spc="856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 b="1">
                <a:solidFill>
                  <a:srgbClr val="404040"/>
                </a:solidFill>
                <a:latin typeface="Segoe UI"/>
                <a:cs typeface="Segoe UI"/>
              </a:rPr>
              <a:t>познание</a:t>
            </a:r>
            <a:r>
              <a:rPr dirty="0" sz="1900" spc="842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 b="1">
                <a:solidFill>
                  <a:srgbClr val="404040"/>
                </a:solidFill>
                <a:latin typeface="Segoe UI"/>
                <a:cs typeface="Segoe UI"/>
              </a:rPr>
              <a:t>–</a:t>
            </a:r>
            <a:r>
              <a:rPr dirty="0" sz="1900" spc="842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 spc="-37">
                <a:solidFill>
                  <a:srgbClr val="404040"/>
                </a:solidFill>
                <a:latin typeface="Segoe UI"/>
                <a:cs typeface="Segoe UI"/>
              </a:rPr>
              <a:t>это</a:t>
            </a:r>
            <a:r>
              <a:rPr dirty="0" sz="1900" spc="876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знание</a:t>
            </a:r>
            <a:r>
              <a:rPr dirty="0" sz="1900" spc="848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о</a:t>
            </a:r>
            <a:r>
              <a:rPr dirty="0" sz="1900" spc="838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внутренних</a:t>
            </a:r>
            <a:r>
              <a:rPr dirty="0" sz="1900" spc="844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характеристиках</a:t>
            </a:r>
          </a:p>
          <a:p>
            <a:pPr marL="0" marR="0">
              <a:lnSpc>
                <a:spcPts val="2521"/>
              </a:lnSpc>
              <a:spcBef>
                <a:spcPts val="495"/>
              </a:spcBef>
              <a:spcAft>
                <a:spcPts val="0"/>
              </a:spcAft>
            </a:pP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объекта,</a:t>
            </a:r>
            <a:r>
              <a:rPr dirty="0" sz="1900" spc="25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знание</a:t>
            </a:r>
            <a:r>
              <a:rPr dirty="0" sz="1900" spc="3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абстрактное</a:t>
            </a: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и</a:t>
            </a: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обобщенное</a:t>
            </a: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7977" y="2149351"/>
            <a:ext cx="8676558" cy="7347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21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 b="1">
                <a:solidFill>
                  <a:srgbClr val="404040"/>
                </a:solidFill>
                <a:latin typeface="Segoe UI"/>
                <a:cs typeface="Segoe UI"/>
              </a:rPr>
              <a:t>Рациональное</a:t>
            </a:r>
            <a:r>
              <a:rPr dirty="0" sz="1900" spc="988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 b="1">
                <a:solidFill>
                  <a:srgbClr val="404040"/>
                </a:solidFill>
                <a:latin typeface="Segoe UI"/>
                <a:cs typeface="Segoe UI"/>
              </a:rPr>
              <a:t>познание</a:t>
            </a:r>
            <a:r>
              <a:rPr dirty="0" sz="1900" spc="977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 b="1">
                <a:solidFill>
                  <a:srgbClr val="404040"/>
                </a:solidFill>
                <a:latin typeface="Segoe UI"/>
                <a:cs typeface="Segoe UI"/>
              </a:rPr>
              <a:t>делится</a:t>
            </a:r>
            <a:r>
              <a:rPr dirty="0" sz="1900" spc="973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 b="1">
                <a:solidFill>
                  <a:srgbClr val="404040"/>
                </a:solidFill>
                <a:latin typeface="Segoe UI"/>
                <a:cs typeface="Segoe UI"/>
              </a:rPr>
              <a:t>на</a:t>
            </a:r>
            <a:r>
              <a:rPr dirty="0" sz="1900" spc="961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 b="1">
                <a:solidFill>
                  <a:srgbClr val="404040"/>
                </a:solidFill>
                <a:latin typeface="Segoe UI"/>
                <a:cs typeface="Segoe UI"/>
              </a:rPr>
              <a:t>3</a:t>
            </a:r>
            <a:r>
              <a:rPr dirty="0" sz="1900" spc="963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 b="1">
                <a:solidFill>
                  <a:srgbClr val="404040"/>
                </a:solidFill>
                <a:latin typeface="Segoe UI"/>
                <a:cs typeface="Segoe UI"/>
              </a:rPr>
              <a:t>формы</a:t>
            </a:r>
            <a:r>
              <a:rPr dirty="0" sz="1900" b="1">
                <a:solidFill>
                  <a:srgbClr val="404040"/>
                </a:solidFill>
                <a:latin typeface="Segoe UI"/>
                <a:cs typeface="Segoe UI"/>
              </a:rPr>
              <a:t>:</a:t>
            </a:r>
            <a:r>
              <a:rPr dirty="0" sz="1900" spc="964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понятие,</a:t>
            </a:r>
            <a:r>
              <a:rPr dirty="0" sz="1900" spc="943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суждение,</a:t>
            </a:r>
          </a:p>
          <a:p>
            <a:pPr marL="0" marR="0">
              <a:lnSpc>
                <a:spcPts val="2521"/>
              </a:lnSpc>
              <a:spcBef>
                <a:spcPts val="492"/>
              </a:spcBef>
              <a:spcAft>
                <a:spcPts val="0"/>
              </a:spcAft>
            </a:pP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умозаключение</a:t>
            </a: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77977" y="2978661"/>
            <a:ext cx="8677641" cy="73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21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 b="1">
                <a:solidFill>
                  <a:srgbClr val="404040"/>
                </a:solidFill>
                <a:latin typeface="Segoe UI"/>
                <a:cs typeface="Segoe UI"/>
              </a:rPr>
              <a:t>1.</a:t>
            </a:r>
            <a:r>
              <a:rPr dirty="0" sz="1900" spc="366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 b="1">
                <a:solidFill>
                  <a:srgbClr val="404040"/>
                </a:solidFill>
                <a:latin typeface="Segoe UI"/>
                <a:cs typeface="Segoe UI"/>
              </a:rPr>
              <a:t>Понятие</a:t>
            </a:r>
            <a:r>
              <a:rPr dirty="0" sz="1900" spc="355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 b="1">
                <a:solidFill>
                  <a:srgbClr val="404040"/>
                </a:solidFill>
                <a:latin typeface="Segoe UI"/>
                <a:cs typeface="Segoe UI"/>
              </a:rPr>
              <a:t>–</a:t>
            </a:r>
            <a:r>
              <a:rPr dirty="0" sz="1900" spc="350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форма</a:t>
            </a:r>
            <a:r>
              <a:rPr dirty="0" sz="1900" spc="36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мысли,</a:t>
            </a:r>
            <a:r>
              <a:rPr dirty="0" sz="1900" spc="37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в</a:t>
            </a:r>
            <a:r>
              <a:rPr dirty="0" sz="1900" spc="369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 spc="-17">
                <a:solidFill>
                  <a:srgbClr val="404040"/>
                </a:solidFill>
                <a:latin typeface="Segoe UI"/>
                <a:cs typeface="Segoe UI"/>
              </a:rPr>
              <a:t>которой</a:t>
            </a:r>
            <a:r>
              <a:rPr dirty="0" sz="1900" spc="37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обобщаются</a:t>
            </a:r>
            <a:r>
              <a:rPr dirty="0" sz="1900" spc="372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и</a:t>
            </a:r>
            <a:r>
              <a:rPr dirty="0" sz="1900" spc="37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выделяются</a:t>
            </a:r>
            <a:r>
              <a:rPr dirty="0" sz="1900" spc="369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некие</a:t>
            </a:r>
          </a:p>
          <a:p>
            <a:pPr marL="0" marR="0">
              <a:lnSpc>
                <a:spcPts val="2521"/>
              </a:lnSpc>
              <a:spcBef>
                <a:spcPts val="492"/>
              </a:spcBef>
              <a:spcAft>
                <a:spcPts val="0"/>
              </a:spcAft>
            </a:pP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классы</a:t>
            </a:r>
            <a:r>
              <a:rPr dirty="0" sz="1900" spc="15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предметов</a:t>
            </a: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по</a:t>
            </a:r>
            <a:r>
              <a:rPr dirty="0" sz="1900" spc="27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их</a:t>
            </a: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общим</a:t>
            </a: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признакам</a:t>
            </a: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77977" y="3807716"/>
            <a:ext cx="8679643" cy="11114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21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 b="1">
                <a:solidFill>
                  <a:srgbClr val="404040"/>
                </a:solidFill>
                <a:latin typeface="Segoe UI"/>
                <a:cs typeface="Segoe UI"/>
              </a:rPr>
              <a:t>2.</a:t>
            </a:r>
            <a:r>
              <a:rPr dirty="0" sz="1900" spc="2057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 b="1">
                <a:solidFill>
                  <a:srgbClr val="404040"/>
                </a:solidFill>
                <a:latin typeface="Segoe UI"/>
                <a:cs typeface="Segoe UI"/>
              </a:rPr>
              <a:t>Суждение</a:t>
            </a:r>
            <a:r>
              <a:rPr dirty="0" sz="1900" spc="2045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 b="1">
                <a:solidFill>
                  <a:srgbClr val="404040"/>
                </a:solidFill>
                <a:latin typeface="Segoe UI"/>
                <a:cs typeface="Segoe UI"/>
              </a:rPr>
              <a:t>–</a:t>
            </a:r>
            <a:r>
              <a:rPr dirty="0" sz="1900" spc="2054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 spc="-37">
                <a:solidFill>
                  <a:srgbClr val="404040"/>
                </a:solidFill>
                <a:latin typeface="Segoe UI"/>
                <a:cs typeface="Segoe UI"/>
              </a:rPr>
              <a:t>это</a:t>
            </a:r>
            <a:r>
              <a:rPr dirty="0" sz="1900" spc="209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форма</a:t>
            </a:r>
            <a:r>
              <a:rPr dirty="0" sz="1900" spc="207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мышления,</a:t>
            </a:r>
            <a:r>
              <a:rPr dirty="0" sz="1900" spc="206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выраженное</a:t>
            </a:r>
            <a:r>
              <a:rPr dirty="0" sz="1900" spc="2065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в</a:t>
            </a:r>
            <a:r>
              <a:rPr dirty="0" sz="1900" spc="206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виде</a:t>
            </a:r>
          </a:p>
          <a:p>
            <a:pPr marL="0" marR="0">
              <a:lnSpc>
                <a:spcPts val="2521"/>
              </a:lnSpc>
              <a:spcBef>
                <a:spcPts val="494"/>
              </a:spcBef>
              <a:spcAft>
                <a:spcPts val="0"/>
              </a:spcAft>
            </a:pP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повествовательного</a:t>
            </a:r>
            <a:r>
              <a:rPr dirty="0" sz="1900" spc="96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предложения,</a:t>
            </a:r>
            <a:r>
              <a:rPr dirty="0" sz="1900" spc="938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в</a:t>
            </a:r>
            <a:r>
              <a:rPr dirty="0" sz="1900" spc="944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 spc="-15">
                <a:solidFill>
                  <a:srgbClr val="404040"/>
                </a:solidFill>
                <a:latin typeface="Segoe UI"/>
                <a:cs typeface="Segoe UI"/>
              </a:rPr>
              <a:t>котором</a:t>
            </a:r>
            <a:r>
              <a:rPr dirty="0" sz="1900" spc="94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Segoe UI"/>
                <a:cs typeface="Segoe UI"/>
              </a:rPr>
              <a:t>нечто</a:t>
            </a:r>
            <a:r>
              <a:rPr dirty="0" sz="1900" spc="947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утверждается</a:t>
            </a:r>
            <a:r>
              <a:rPr dirty="0" sz="1900" spc="934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или</a:t>
            </a:r>
          </a:p>
          <a:p>
            <a:pPr marL="0" marR="0">
              <a:lnSpc>
                <a:spcPts val="2521"/>
              </a:lnSpc>
              <a:spcBef>
                <a:spcPts val="492"/>
              </a:spcBef>
              <a:spcAft>
                <a:spcPts val="0"/>
              </a:spcAft>
            </a:pP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отрицается</a:t>
            </a:r>
            <a:r>
              <a:rPr dirty="0" sz="1900" spc="-1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об</a:t>
            </a: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 spc="-11">
                <a:solidFill>
                  <a:srgbClr val="404040"/>
                </a:solidFill>
                <a:latin typeface="Segoe UI"/>
                <a:cs typeface="Segoe UI"/>
              </a:rPr>
              <a:t>объекте</a:t>
            </a: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77977" y="5013454"/>
            <a:ext cx="8679492" cy="11115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21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 b="1">
                <a:solidFill>
                  <a:srgbClr val="404040"/>
                </a:solidFill>
                <a:latin typeface="Segoe UI"/>
                <a:cs typeface="Segoe UI"/>
              </a:rPr>
              <a:t>3.</a:t>
            </a:r>
            <a:r>
              <a:rPr dirty="0" sz="1900" spc="77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 b="1">
                <a:solidFill>
                  <a:srgbClr val="404040"/>
                </a:solidFill>
                <a:latin typeface="Segoe UI"/>
                <a:cs typeface="Segoe UI"/>
              </a:rPr>
              <a:t>Умозаключение</a:t>
            </a:r>
            <a:r>
              <a:rPr dirty="0" sz="1900" spc="75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 b="1">
                <a:solidFill>
                  <a:srgbClr val="404040"/>
                </a:solidFill>
                <a:latin typeface="Segoe UI"/>
                <a:cs typeface="Segoe UI"/>
              </a:rPr>
              <a:t>(теория)</a:t>
            </a:r>
            <a:r>
              <a:rPr dirty="0" sz="1900" spc="73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–</a:t>
            </a:r>
            <a:r>
              <a:rPr dirty="0" sz="1900" spc="77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 spc="-37">
                <a:solidFill>
                  <a:srgbClr val="404040"/>
                </a:solidFill>
                <a:latin typeface="Segoe UI"/>
                <a:cs typeface="Segoe UI"/>
              </a:rPr>
              <a:t>это</a:t>
            </a:r>
            <a:r>
              <a:rPr dirty="0" sz="1900" spc="108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форма</a:t>
            </a:r>
            <a:r>
              <a:rPr dirty="0" sz="1900" spc="75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мышления,</a:t>
            </a:r>
            <a:r>
              <a:rPr dirty="0" sz="1900" spc="79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посредством</a:t>
            </a:r>
            <a:r>
              <a:rPr dirty="0" sz="1900" spc="87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 spc="-18">
                <a:solidFill>
                  <a:srgbClr val="404040"/>
                </a:solidFill>
                <a:latin typeface="Segoe UI"/>
                <a:cs typeface="Segoe UI"/>
              </a:rPr>
              <a:t>которой</a:t>
            </a:r>
          </a:p>
          <a:p>
            <a:pPr marL="0" marR="0">
              <a:lnSpc>
                <a:spcPts val="2525"/>
              </a:lnSpc>
              <a:spcBef>
                <a:spcPts val="489"/>
              </a:spcBef>
              <a:spcAft>
                <a:spcPts val="0"/>
              </a:spcAft>
            </a:pP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из</a:t>
            </a:r>
            <a:r>
              <a:rPr dirty="0" sz="1900" spc="1225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 spc="-12">
                <a:solidFill>
                  <a:srgbClr val="404040"/>
                </a:solidFill>
                <a:latin typeface="Segoe UI"/>
                <a:cs typeface="Segoe UI"/>
              </a:rPr>
              <a:t>одного</a:t>
            </a:r>
            <a:r>
              <a:rPr dirty="0" sz="1900" spc="1264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или</a:t>
            </a:r>
            <a:r>
              <a:rPr dirty="0" sz="1900" spc="1228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нескольких</a:t>
            </a:r>
            <a:r>
              <a:rPr dirty="0" sz="1900" spc="1243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суждений,</a:t>
            </a:r>
            <a:r>
              <a:rPr dirty="0" sz="1900" spc="123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называемых</a:t>
            </a:r>
            <a:r>
              <a:rPr dirty="0" sz="1900" spc="1236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 b="1">
                <a:solidFill>
                  <a:srgbClr val="404040"/>
                </a:solidFill>
                <a:latin typeface="Segoe UI"/>
                <a:cs typeface="Segoe UI"/>
              </a:rPr>
              <a:t>посылками,</a:t>
            </a:r>
            <a:r>
              <a:rPr dirty="0" sz="1900" spc="1243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мы</a:t>
            </a:r>
          </a:p>
          <a:p>
            <a:pPr marL="0" marR="0">
              <a:lnSpc>
                <a:spcPts val="2521"/>
              </a:lnSpc>
              <a:spcBef>
                <a:spcPts val="493"/>
              </a:spcBef>
              <a:spcAft>
                <a:spcPts val="0"/>
              </a:spcAft>
            </a:pP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получаем</a:t>
            </a:r>
            <a:r>
              <a:rPr dirty="0" sz="1900" spc="38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новое</a:t>
            </a:r>
            <a:r>
              <a:rPr dirty="0" sz="1900" spc="18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суждение,</a:t>
            </a:r>
            <a:r>
              <a:rPr dirty="0" sz="1900" spc="1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логически</a:t>
            </a: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вытекающее</a:t>
            </a:r>
            <a:r>
              <a:rPr dirty="0" sz="1900" spc="23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из</a:t>
            </a:r>
            <a:r>
              <a:rPr dirty="0" sz="1900" spc="12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исходных</a:t>
            </a:r>
            <a:r>
              <a:rPr dirty="0" sz="1900" spc="2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посылов</a:t>
            </a:r>
            <a:r>
              <a:rPr dirty="0" sz="1900">
                <a:solidFill>
                  <a:srgbClr val="404040"/>
                </a:solidFill>
                <a:latin typeface="Segoe UI"/>
                <a:cs typeface="Segoe UI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59638" y="534999"/>
            <a:ext cx="6637022" cy="467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84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3b3838"/>
                </a:solidFill>
                <a:latin typeface="Arial Black"/>
                <a:cs typeface="Arial Black"/>
              </a:rPr>
              <a:t>СПОСОБ</a:t>
            </a:r>
            <a:r>
              <a:rPr dirty="0" sz="2400" spc="-40">
                <a:solidFill>
                  <a:srgbClr val="3b3838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3b3838"/>
                </a:solidFill>
                <a:latin typeface="Arial Black"/>
                <a:cs typeface="Arial Black"/>
              </a:rPr>
              <a:t>СВЯЗИ</a:t>
            </a:r>
            <a:r>
              <a:rPr dirty="0" sz="2400" spc="-15">
                <a:solidFill>
                  <a:srgbClr val="3b3838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3b3838"/>
                </a:solidFill>
                <a:latin typeface="Arial Black"/>
                <a:cs typeface="Arial Black"/>
              </a:rPr>
              <a:t>ЭЛЕМЕНТОВ</a:t>
            </a:r>
            <a:r>
              <a:rPr dirty="0" sz="2400">
                <a:solidFill>
                  <a:srgbClr val="3b3838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3b3838"/>
                </a:solidFill>
                <a:latin typeface="Arial Black"/>
                <a:cs typeface="Arial Black"/>
              </a:rPr>
              <a:t>МЫСЛИ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1091" y="1595724"/>
            <a:ext cx="2893302" cy="10969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ffffff"/>
                </a:solidFill>
                <a:latin typeface="Segoe UI"/>
                <a:cs typeface="Segoe UI"/>
              </a:rPr>
              <a:t>Признак</a:t>
            </a:r>
          </a:p>
          <a:p>
            <a:pPr marL="2046401" marR="0">
              <a:lnSpc>
                <a:spcPts val="1867"/>
              </a:lnSpc>
              <a:spcBef>
                <a:spcPts val="129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Segoe UI"/>
                <a:cs typeface="Segoe UI"/>
              </a:rPr>
              <a:t>Понятие</a:t>
            </a:r>
          </a:p>
          <a:p>
            <a:pPr marL="0" marR="0">
              <a:lnSpc>
                <a:spcPts val="1998"/>
              </a:lnSpc>
              <a:spcBef>
                <a:spcPts val="1127"/>
              </a:spcBef>
              <a:spcAft>
                <a:spcPts val="0"/>
              </a:spcAft>
            </a:pPr>
            <a:r>
              <a:rPr dirty="0" sz="1500">
                <a:solidFill>
                  <a:srgbClr val="ffffff"/>
                </a:solidFill>
                <a:latin typeface="Segoe UI"/>
                <a:cs typeface="Segoe UI"/>
              </a:rPr>
              <a:t>Признак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87596" y="2867120"/>
            <a:ext cx="1157755" cy="3076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22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Segoe UI"/>
                <a:cs typeface="Segoe UI"/>
              </a:rPr>
              <a:t>Суждение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7116" y="3489207"/>
            <a:ext cx="2819591" cy="10077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Признак</a:t>
            </a:r>
          </a:p>
          <a:p>
            <a:pPr marL="1972691" marR="0">
              <a:lnSpc>
                <a:spcPts val="1867"/>
              </a:lnSpc>
              <a:spcBef>
                <a:spcPts val="113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Segoe UI"/>
                <a:cs typeface="Segoe UI"/>
              </a:rPr>
              <a:t>Понятие</a:t>
            </a:r>
          </a:p>
          <a:p>
            <a:pPr marL="0" marR="0">
              <a:lnSpc>
                <a:spcPts val="1599"/>
              </a:lnSpc>
              <a:spcBef>
                <a:spcPts val="1436"/>
              </a:spcBef>
              <a:spcAft>
                <a:spcPts val="0"/>
              </a:spcAft>
            </a:pPr>
            <a:r>
              <a:rPr dirty="0" sz="1200">
                <a:solidFill>
                  <a:srgbClr val="ffffff"/>
                </a:solidFill>
                <a:latin typeface="Segoe UI"/>
                <a:cs typeface="Segoe UI"/>
              </a:rPr>
              <a:t>Признак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07656" y="4388580"/>
            <a:ext cx="1771758" cy="3076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22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Segoe UI"/>
                <a:cs typeface="Segoe UI"/>
              </a:rPr>
              <a:t>Умозаключение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401058" y="5311235"/>
            <a:ext cx="1157755" cy="3076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22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Segoe UI"/>
                <a:cs typeface="Segoe UI"/>
              </a:rPr>
              <a:t>Суждение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2498" y="626439"/>
            <a:ext cx="2128774" cy="467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84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3b3838"/>
                </a:solidFill>
                <a:latin typeface="Arial Black"/>
                <a:cs typeface="Arial Black"/>
              </a:rPr>
              <a:t>СУЖДЕНИЕ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0111" y="1378842"/>
            <a:ext cx="8705817" cy="7267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9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404040"/>
                </a:solidFill>
                <a:latin typeface="Segoe UI"/>
                <a:cs typeface="Segoe UI"/>
              </a:rPr>
              <a:t>А</a:t>
            </a:r>
            <a:r>
              <a:rPr dirty="0" sz="1800" b="1">
                <a:solidFill>
                  <a:srgbClr val="404040"/>
                </a:solidFill>
                <a:latin typeface="Segoe UI"/>
                <a:cs typeface="Segoe UI"/>
              </a:rPr>
              <a:t>.</a:t>
            </a:r>
            <a:r>
              <a:rPr dirty="0" sz="1800" spc="203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800" b="1">
                <a:solidFill>
                  <a:srgbClr val="404040"/>
                </a:solidFill>
                <a:latin typeface="Segoe UI"/>
                <a:cs typeface="Segoe UI"/>
              </a:rPr>
              <a:t>Суждение</a:t>
            </a:r>
            <a:r>
              <a:rPr dirty="0" sz="1800" spc="210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800" b="1">
                <a:solidFill>
                  <a:srgbClr val="404040"/>
                </a:solidFill>
                <a:latin typeface="Segoe UI"/>
                <a:cs typeface="Segoe UI"/>
              </a:rPr>
              <a:t>–</a:t>
            </a:r>
            <a:r>
              <a:rPr dirty="0" sz="1800" spc="210" b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800" spc="-34">
                <a:solidFill>
                  <a:srgbClr val="404040"/>
                </a:solidFill>
                <a:latin typeface="Segoe UI"/>
                <a:cs typeface="Segoe UI"/>
              </a:rPr>
              <a:t>это</a:t>
            </a:r>
            <a:r>
              <a:rPr dirty="0" sz="1800" spc="25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404040"/>
                </a:solidFill>
                <a:latin typeface="Segoe UI"/>
                <a:cs typeface="Segoe UI"/>
              </a:rPr>
              <a:t>форма</a:t>
            </a:r>
            <a:r>
              <a:rPr dirty="0" sz="1800" spc="225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404040"/>
                </a:solidFill>
                <a:latin typeface="Segoe UI"/>
                <a:cs typeface="Segoe UI"/>
              </a:rPr>
              <a:t>мышления,</a:t>
            </a:r>
            <a:r>
              <a:rPr dirty="0" sz="1800" spc="225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404040"/>
                </a:solidFill>
                <a:latin typeface="Segoe UI"/>
                <a:cs typeface="Segoe UI"/>
              </a:rPr>
              <a:t>выраженное</a:t>
            </a:r>
            <a:r>
              <a:rPr dirty="0" sz="1800" spc="219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404040"/>
                </a:solidFill>
                <a:latin typeface="Segoe UI"/>
                <a:cs typeface="Segoe UI"/>
              </a:rPr>
              <a:t>в</a:t>
            </a:r>
            <a:r>
              <a:rPr dirty="0" sz="1800" spc="208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404040"/>
                </a:solidFill>
                <a:latin typeface="Segoe UI"/>
                <a:cs typeface="Segoe UI"/>
              </a:rPr>
              <a:t>виде</a:t>
            </a:r>
            <a:r>
              <a:rPr dirty="0" sz="1800" spc="21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404040"/>
                </a:solidFill>
                <a:latin typeface="Segoe UI"/>
                <a:cs typeface="Segoe UI"/>
              </a:rPr>
              <a:t>повествовательного</a:t>
            </a:r>
          </a:p>
          <a:p>
            <a:pPr marL="0" marR="0">
              <a:lnSpc>
                <a:spcPts val="2394"/>
              </a:lnSpc>
              <a:spcBef>
                <a:spcPts val="631"/>
              </a:spcBef>
              <a:spcAft>
                <a:spcPts val="0"/>
              </a:spcAft>
            </a:pPr>
            <a:r>
              <a:rPr dirty="0" sz="1800">
                <a:solidFill>
                  <a:srgbClr val="404040"/>
                </a:solidFill>
                <a:latin typeface="Segoe UI"/>
                <a:cs typeface="Segoe UI"/>
              </a:rPr>
              <a:t>предложения,</a:t>
            </a:r>
            <a:r>
              <a:rPr dirty="0" sz="18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404040"/>
                </a:solidFill>
                <a:latin typeface="Segoe UI"/>
                <a:cs typeface="Segoe UI"/>
              </a:rPr>
              <a:t>в</a:t>
            </a:r>
            <a:r>
              <a:rPr dirty="0" sz="18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Segoe UI"/>
                <a:cs typeface="Segoe UI"/>
              </a:rPr>
              <a:t>котором</a:t>
            </a:r>
            <a:r>
              <a:rPr dirty="0" sz="18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404040"/>
                </a:solidFill>
                <a:latin typeface="Segoe UI"/>
                <a:cs typeface="Segoe UI"/>
              </a:rPr>
              <a:t>нечто</a:t>
            </a:r>
            <a:r>
              <a:rPr dirty="0" sz="1800" spc="-17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404040"/>
                </a:solidFill>
                <a:latin typeface="Segoe UI"/>
                <a:cs typeface="Segoe UI"/>
              </a:rPr>
              <a:t>утверждается</a:t>
            </a:r>
            <a:r>
              <a:rPr dirty="0" sz="18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404040"/>
                </a:solidFill>
                <a:latin typeface="Segoe UI"/>
                <a:cs typeface="Segoe UI"/>
              </a:rPr>
              <a:t>или</a:t>
            </a:r>
            <a:r>
              <a:rPr dirty="0" sz="18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404040"/>
                </a:solidFill>
                <a:latin typeface="Segoe UI"/>
                <a:cs typeface="Segoe UI"/>
              </a:rPr>
              <a:t>отрицается</a:t>
            </a:r>
            <a:r>
              <a:rPr dirty="0" sz="18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404040"/>
                </a:solidFill>
                <a:latin typeface="Segoe UI"/>
                <a:cs typeface="Segoe UI"/>
              </a:rPr>
              <a:t>об</a:t>
            </a:r>
            <a:r>
              <a:rPr dirty="0" sz="1800" spc="-25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Segoe UI"/>
                <a:cs typeface="Segoe UI"/>
              </a:rPr>
              <a:t>объекте</a:t>
            </a:r>
            <a:r>
              <a:rPr dirty="0" sz="1800">
                <a:solidFill>
                  <a:srgbClr val="404040"/>
                </a:solidFill>
                <a:latin typeface="Segoe UI"/>
                <a:cs typeface="Segoe UI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0111" y="2223721"/>
            <a:ext cx="8705947" cy="726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 i="1">
                <a:solidFill>
                  <a:srgbClr val="404040"/>
                </a:solidFill>
                <a:latin typeface="Segoe UI"/>
                <a:cs typeface="Segoe UI"/>
              </a:rPr>
              <a:t>Б</a:t>
            </a:r>
            <a:r>
              <a:rPr dirty="0" sz="1800" b="1" i="1">
                <a:solidFill>
                  <a:srgbClr val="404040"/>
                </a:solidFill>
                <a:latin typeface="Segoe UI"/>
                <a:cs typeface="Segoe UI"/>
              </a:rPr>
              <a:t>.</a:t>
            </a:r>
            <a:r>
              <a:rPr dirty="0" sz="1800" spc="432" b="1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800" b="1" i="1">
                <a:solidFill>
                  <a:srgbClr val="404040"/>
                </a:solidFill>
                <a:latin typeface="Segoe UI"/>
                <a:cs typeface="Segoe UI"/>
              </a:rPr>
              <a:t>Высказывание</a:t>
            </a:r>
            <a:r>
              <a:rPr dirty="0" sz="1800" spc="442" b="1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800" i="1">
                <a:solidFill>
                  <a:srgbClr val="404040"/>
                </a:solidFill>
                <a:latin typeface="Segoe UI"/>
                <a:cs typeface="Segoe UI"/>
              </a:rPr>
              <a:t>—</a:t>
            </a:r>
            <a:r>
              <a:rPr dirty="0" sz="1800" spc="43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800" i="1">
                <a:solidFill>
                  <a:srgbClr val="404040"/>
                </a:solidFill>
                <a:latin typeface="Segoe UI"/>
                <a:cs typeface="Segoe UI"/>
              </a:rPr>
              <a:t>форма</a:t>
            </a:r>
            <a:r>
              <a:rPr dirty="0" sz="1800" spc="426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800" i="1">
                <a:solidFill>
                  <a:srgbClr val="404040"/>
                </a:solidFill>
                <a:latin typeface="Segoe UI"/>
                <a:cs typeface="Segoe UI"/>
              </a:rPr>
              <a:t>мышления,</a:t>
            </a:r>
            <a:r>
              <a:rPr dirty="0" sz="1800" spc="44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800" i="1">
                <a:solidFill>
                  <a:srgbClr val="404040"/>
                </a:solidFill>
                <a:latin typeface="Segoe UI"/>
                <a:cs typeface="Segoe UI"/>
              </a:rPr>
              <a:t>в</a:t>
            </a:r>
            <a:r>
              <a:rPr dirty="0" sz="1800" spc="43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800" spc="-18" i="1">
                <a:solidFill>
                  <a:srgbClr val="404040"/>
                </a:solidFill>
                <a:latin typeface="Segoe UI"/>
                <a:cs typeface="Segoe UI"/>
              </a:rPr>
              <a:t>которой</a:t>
            </a:r>
            <a:r>
              <a:rPr dirty="0" sz="1800" spc="45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800" spc="-14" i="1">
                <a:solidFill>
                  <a:srgbClr val="404040"/>
                </a:solidFill>
                <a:latin typeface="Segoe UI"/>
                <a:cs typeface="Segoe UI"/>
              </a:rPr>
              <a:t>что</a:t>
            </a:r>
            <a:r>
              <a:rPr dirty="0" sz="1800" i="1">
                <a:solidFill>
                  <a:srgbClr val="404040"/>
                </a:solidFill>
                <a:latin typeface="Segoe UI"/>
                <a:cs typeface="Segoe UI"/>
              </a:rPr>
              <a:t>-</a:t>
            </a:r>
            <a:r>
              <a:rPr dirty="0" sz="1800" i="1">
                <a:solidFill>
                  <a:srgbClr val="404040"/>
                </a:solidFill>
                <a:latin typeface="Segoe UI"/>
                <a:cs typeface="Segoe UI"/>
              </a:rPr>
              <a:t>либо</a:t>
            </a:r>
            <a:r>
              <a:rPr dirty="0" sz="1800" spc="43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800" i="1">
                <a:solidFill>
                  <a:srgbClr val="404040"/>
                </a:solidFill>
                <a:latin typeface="Segoe UI"/>
                <a:cs typeface="Segoe UI"/>
              </a:rPr>
              <a:t>утверждается</a:t>
            </a:r>
          </a:p>
          <a:p>
            <a:pPr marL="0" marR="0">
              <a:lnSpc>
                <a:spcPts val="2397"/>
              </a:lnSpc>
              <a:spcBef>
                <a:spcPts val="627"/>
              </a:spcBef>
              <a:spcAft>
                <a:spcPts val="0"/>
              </a:spcAft>
            </a:pPr>
            <a:r>
              <a:rPr dirty="0" sz="1800" i="1">
                <a:solidFill>
                  <a:srgbClr val="404040"/>
                </a:solidFill>
                <a:latin typeface="Segoe UI"/>
                <a:cs typeface="Segoe UI"/>
              </a:rPr>
              <a:t>или</a:t>
            </a:r>
            <a:r>
              <a:rPr dirty="0" sz="1800" spc="-11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800" i="1">
                <a:solidFill>
                  <a:srgbClr val="404040"/>
                </a:solidFill>
                <a:latin typeface="Segoe UI"/>
                <a:cs typeface="Segoe UI"/>
              </a:rPr>
              <a:t>отрицается</a:t>
            </a:r>
            <a:r>
              <a:rPr dirty="0" sz="180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800" i="1">
                <a:solidFill>
                  <a:srgbClr val="404040"/>
                </a:solidFill>
                <a:latin typeface="Segoe UI"/>
                <a:cs typeface="Segoe UI"/>
              </a:rPr>
              <a:t>о</a:t>
            </a:r>
            <a:r>
              <a:rPr dirty="0" sz="180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800" i="1">
                <a:solidFill>
                  <a:srgbClr val="404040"/>
                </a:solidFill>
                <a:latin typeface="Segoe UI"/>
                <a:cs typeface="Segoe UI"/>
              </a:rPr>
              <a:t>предметах,</a:t>
            </a:r>
            <a:r>
              <a:rPr dirty="0" sz="1800" spc="1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800" i="1">
                <a:solidFill>
                  <a:srgbClr val="404040"/>
                </a:solidFill>
                <a:latin typeface="Segoe UI"/>
                <a:cs typeface="Segoe UI"/>
              </a:rPr>
              <a:t>их</a:t>
            </a:r>
            <a:r>
              <a:rPr dirty="0" sz="180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800" i="1">
                <a:solidFill>
                  <a:srgbClr val="404040"/>
                </a:solidFill>
                <a:latin typeface="Segoe UI"/>
                <a:cs typeface="Segoe UI"/>
              </a:rPr>
              <a:t>свойствах,</a:t>
            </a:r>
            <a:r>
              <a:rPr dirty="0" sz="1800" spc="28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800" i="1">
                <a:solidFill>
                  <a:srgbClr val="404040"/>
                </a:solidFill>
                <a:latin typeface="Segoe UI"/>
                <a:cs typeface="Segoe UI"/>
              </a:rPr>
              <a:t>или</a:t>
            </a:r>
            <a:r>
              <a:rPr dirty="0" sz="1800" spc="-11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800" i="1">
                <a:solidFill>
                  <a:srgbClr val="404040"/>
                </a:solidFill>
                <a:latin typeface="Segoe UI"/>
                <a:cs typeface="Segoe UI"/>
              </a:rPr>
              <a:t>отношениях</a:t>
            </a:r>
            <a:r>
              <a:rPr dirty="0" sz="1800" i="1">
                <a:solidFill>
                  <a:srgbClr val="404040"/>
                </a:solidFill>
                <a:latin typeface="Segoe UI"/>
                <a:cs typeface="Segoe UI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0111" y="3528519"/>
            <a:ext cx="6181774" cy="8027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i="1">
                <a:solidFill>
                  <a:srgbClr val="404040"/>
                </a:solidFill>
                <a:latin typeface="Segoe UI"/>
                <a:cs typeface="Segoe UI"/>
              </a:rPr>
              <a:t>Суждение</a:t>
            </a:r>
            <a:r>
              <a:rPr dirty="0" sz="1800" spc="-1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800" i="1">
                <a:solidFill>
                  <a:srgbClr val="404040"/>
                </a:solidFill>
                <a:latin typeface="Segoe UI"/>
                <a:cs typeface="Segoe UI"/>
              </a:rPr>
              <a:t>может</a:t>
            </a:r>
            <a:r>
              <a:rPr dirty="0" sz="1800" spc="21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800" i="1">
                <a:solidFill>
                  <a:srgbClr val="404040"/>
                </a:solidFill>
                <a:latin typeface="Segoe UI"/>
                <a:cs typeface="Segoe UI"/>
              </a:rPr>
              <a:t>быть</a:t>
            </a:r>
            <a:r>
              <a:rPr dirty="0" sz="1800" spc="14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800" i="1">
                <a:solidFill>
                  <a:srgbClr val="404040"/>
                </a:solidFill>
                <a:latin typeface="Segoe UI"/>
                <a:cs typeface="Segoe UI"/>
              </a:rPr>
              <a:t>либо</a:t>
            </a:r>
            <a:r>
              <a:rPr dirty="0" sz="1800" spc="1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800" b="1" i="1">
                <a:solidFill>
                  <a:srgbClr val="404040"/>
                </a:solidFill>
                <a:latin typeface="Segoe UI"/>
                <a:cs typeface="Segoe UI"/>
              </a:rPr>
              <a:t>истинным</a:t>
            </a:r>
            <a:r>
              <a:rPr dirty="0" sz="1800" i="1">
                <a:solidFill>
                  <a:srgbClr val="404040"/>
                </a:solidFill>
                <a:latin typeface="Segoe UI"/>
                <a:cs typeface="Segoe UI"/>
              </a:rPr>
              <a:t>,</a:t>
            </a:r>
            <a:r>
              <a:rPr dirty="0" sz="1800" spc="21" i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404040"/>
                </a:solidFill>
                <a:latin typeface="Segoe UI"/>
                <a:cs typeface="Segoe UI"/>
              </a:rPr>
              <a:t>либо</a:t>
            </a:r>
            <a:r>
              <a:rPr dirty="0" sz="1800" spc="10" i="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800" b="1" i="1">
                <a:solidFill>
                  <a:srgbClr val="404040"/>
                </a:solidFill>
                <a:latin typeface="Segoe UI"/>
                <a:cs typeface="Segoe UI"/>
              </a:rPr>
              <a:t>ложным</a:t>
            </a:r>
            <a:r>
              <a:rPr dirty="0" sz="1800" i="1">
                <a:solidFill>
                  <a:srgbClr val="404040"/>
                </a:solidFill>
                <a:latin typeface="Segoe UI"/>
                <a:cs typeface="Segoe UI"/>
              </a:rPr>
              <a:t>.</a:t>
            </a:r>
          </a:p>
          <a:p>
            <a:pPr marL="0" marR="0">
              <a:lnSpc>
                <a:spcPts val="2394"/>
              </a:lnSpc>
              <a:spcBef>
                <a:spcPts val="1232"/>
              </a:spcBef>
              <a:spcAft>
                <a:spcPts val="0"/>
              </a:spcAft>
            </a:pPr>
            <a:r>
              <a:rPr dirty="0" sz="1800">
                <a:solidFill>
                  <a:srgbClr val="404040"/>
                </a:solidFill>
                <a:latin typeface="Segoe UI"/>
                <a:cs typeface="Segoe UI"/>
              </a:rPr>
              <a:t>Характеризуется</a:t>
            </a:r>
            <a:r>
              <a:rPr dirty="0" sz="1800" spc="25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404040"/>
                </a:solidFill>
                <a:latin typeface="Segoe UI"/>
                <a:cs typeface="Segoe UI"/>
              </a:rPr>
              <a:t>своим</a:t>
            </a:r>
            <a:r>
              <a:rPr dirty="0" sz="1800" spc="1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404040"/>
                </a:solidFill>
                <a:latin typeface="Segoe UI"/>
                <a:cs typeface="Segoe UI"/>
              </a:rPr>
              <a:t>содержанием</a:t>
            </a:r>
            <a:r>
              <a:rPr dirty="0" sz="18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404040"/>
                </a:solidFill>
                <a:latin typeface="Segoe UI"/>
                <a:cs typeface="Segoe UI"/>
              </a:rPr>
              <a:t>и</a:t>
            </a:r>
            <a:r>
              <a:rPr dirty="0" sz="18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404040"/>
                </a:solidFill>
                <a:latin typeface="Segoe UI"/>
                <a:cs typeface="Segoe UI"/>
              </a:rPr>
              <a:t>формой</a:t>
            </a:r>
            <a:r>
              <a:rPr dirty="0" sz="1800">
                <a:solidFill>
                  <a:srgbClr val="404040"/>
                </a:solidFill>
                <a:latin typeface="Segoe UI"/>
                <a:cs typeface="Segoe UI"/>
              </a:rPr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0111" y="4449396"/>
            <a:ext cx="8707147" cy="1110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404040"/>
                </a:solidFill>
                <a:latin typeface="Segoe UI"/>
                <a:cs typeface="Segoe UI"/>
              </a:rPr>
              <a:t>Если</a:t>
            </a:r>
            <a:r>
              <a:rPr dirty="0" sz="1800" spc="763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404040"/>
                </a:solidFill>
                <a:latin typeface="Segoe UI"/>
                <a:cs typeface="Segoe UI"/>
              </a:rPr>
              <a:t>вспомнить</a:t>
            </a:r>
            <a:r>
              <a:rPr dirty="0" sz="1800" spc="775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404040"/>
                </a:solidFill>
                <a:latin typeface="Segoe UI"/>
                <a:cs typeface="Segoe UI"/>
              </a:rPr>
              <a:t>треугольник</a:t>
            </a:r>
            <a:r>
              <a:rPr dirty="0" sz="1800" spc="782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Segoe UI"/>
                <a:cs typeface="Segoe UI"/>
              </a:rPr>
              <a:t>Фреге,</a:t>
            </a:r>
            <a:r>
              <a:rPr dirty="0" sz="1800" spc="784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800" spc="-30">
                <a:solidFill>
                  <a:srgbClr val="404040"/>
                </a:solidFill>
                <a:latin typeface="Segoe UI"/>
                <a:cs typeface="Segoe UI"/>
              </a:rPr>
              <a:t>то</a:t>
            </a:r>
            <a:r>
              <a:rPr dirty="0" sz="1800" spc="79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404040"/>
                </a:solidFill>
                <a:latin typeface="Segoe UI"/>
                <a:cs typeface="Segoe UI"/>
              </a:rPr>
              <a:t>высказывание</a:t>
            </a:r>
            <a:r>
              <a:rPr dirty="0" sz="1800" spc="775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800" spc="-23">
                <a:solidFill>
                  <a:srgbClr val="404040"/>
                </a:solidFill>
                <a:latin typeface="Segoe UI"/>
                <a:cs typeface="Segoe UI"/>
              </a:rPr>
              <a:t>будет</a:t>
            </a:r>
            <a:r>
              <a:rPr dirty="0" sz="1800" spc="784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404040"/>
                </a:solidFill>
                <a:latin typeface="Segoe UI"/>
                <a:cs typeface="Segoe UI"/>
              </a:rPr>
              <a:t>находиться</a:t>
            </a:r>
            <a:r>
              <a:rPr dirty="0" sz="1800" spc="773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800" spc="17">
                <a:solidFill>
                  <a:srgbClr val="404040"/>
                </a:solidFill>
                <a:latin typeface="Segoe UI"/>
                <a:cs typeface="Segoe UI"/>
              </a:rPr>
              <a:t>на</a:t>
            </a:r>
          </a:p>
          <a:p>
            <a:pPr marL="0" marR="0">
              <a:lnSpc>
                <a:spcPts val="2394"/>
              </a:lnSpc>
              <a:spcBef>
                <a:spcPts val="629"/>
              </a:spcBef>
              <a:spcAft>
                <a:spcPts val="0"/>
              </a:spcAft>
            </a:pPr>
            <a:r>
              <a:rPr dirty="0" sz="1800">
                <a:solidFill>
                  <a:srgbClr val="404040"/>
                </a:solidFill>
                <a:latin typeface="Segoe UI"/>
                <a:cs typeface="Segoe UI"/>
              </a:rPr>
              <a:t>вершине,</a:t>
            </a:r>
            <a:r>
              <a:rPr dirty="0" sz="1800" spc="75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404040"/>
                </a:solidFill>
                <a:latin typeface="Segoe UI"/>
                <a:cs typeface="Segoe UI"/>
              </a:rPr>
              <a:t>обозначающей</a:t>
            </a:r>
            <a:r>
              <a:rPr dirty="0" sz="1800" spc="62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800" spc="17">
                <a:solidFill>
                  <a:srgbClr val="404040"/>
                </a:solidFill>
                <a:latin typeface="Segoe UI"/>
                <a:cs typeface="Segoe UI"/>
              </a:rPr>
              <a:t>знак,</a:t>
            </a:r>
            <a:r>
              <a:rPr dirty="0" sz="1800" spc="61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404040"/>
                </a:solidFill>
                <a:latin typeface="Segoe UI"/>
                <a:cs typeface="Segoe UI"/>
              </a:rPr>
              <a:t>суждение</a:t>
            </a:r>
            <a:r>
              <a:rPr dirty="0" sz="1800" spc="57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800" spc="-23">
                <a:solidFill>
                  <a:srgbClr val="404040"/>
                </a:solidFill>
                <a:latin typeface="Segoe UI"/>
                <a:cs typeface="Segoe UI"/>
              </a:rPr>
              <a:t>будет</a:t>
            </a:r>
            <a:r>
              <a:rPr dirty="0" sz="1800" spc="1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404040"/>
                </a:solidFill>
                <a:latin typeface="Segoe UI"/>
                <a:cs typeface="Segoe UI"/>
              </a:rPr>
              <a:t>составлять</a:t>
            </a:r>
            <a:r>
              <a:rPr dirty="0" sz="1800" spc="83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800" spc="-23">
                <a:solidFill>
                  <a:srgbClr val="404040"/>
                </a:solidFill>
                <a:latin typeface="Segoe UI"/>
                <a:cs typeface="Segoe UI"/>
              </a:rPr>
              <a:t>его</a:t>
            </a:r>
            <a:r>
              <a:rPr dirty="0" sz="1800" spc="94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404040"/>
                </a:solidFill>
                <a:latin typeface="Segoe UI"/>
                <a:cs typeface="Segoe UI"/>
              </a:rPr>
              <a:t>смысл,</a:t>
            </a:r>
            <a:r>
              <a:rPr dirty="0" sz="1800" spc="77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404040"/>
                </a:solidFill>
                <a:latin typeface="Segoe UI"/>
                <a:cs typeface="Segoe UI"/>
              </a:rPr>
              <a:t>а</a:t>
            </a:r>
            <a:r>
              <a:rPr dirty="0" sz="1800" spc="67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404040"/>
                </a:solidFill>
                <a:latin typeface="Segoe UI"/>
                <a:cs typeface="Segoe UI"/>
              </a:rPr>
              <a:t>истина</a:t>
            </a:r>
            <a:r>
              <a:rPr dirty="0" sz="1800" spc="76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404040"/>
                </a:solidFill>
                <a:latin typeface="Segoe UI"/>
                <a:cs typeface="Segoe UI"/>
              </a:rPr>
              <a:t>и</a:t>
            </a:r>
          </a:p>
          <a:p>
            <a:pPr marL="0" marR="0">
              <a:lnSpc>
                <a:spcPts val="2394"/>
              </a:lnSpc>
              <a:spcBef>
                <a:spcPts val="631"/>
              </a:spcBef>
              <a:spcAft>
                <a:spcPts val="0"/>
              </a:spcAft>
            </a:pPr>
            <a:r>
              <a:rPr dirty="0" sz="1800" spc="-11">
                <a:solidFill>
                  <a:srgbClr val="404040"/>
                </a:solidFill>
                <a:latin typeface="Segoe UI"/>
                <a:cs typeface="Segoe UI"/>
              </a:rPr>
              <a:t>ложь</a:t>
            </a:r>
            <a:r>
              <a:rPr dirty="0" sz="180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404040"/>
                </a:solidFill>
                <a:latin typeface="Segoe UI"/>
                <a:cs typeface="Segoe UI"/>
              </a:rPr>
              <a:t>–</a:t>
            </a:r>
            <a:r>
              <a:rPr dirty="0" sz="1800" spc="-12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404040"/>
                </a:solidFill>
                <a:latin typeface="Segoe UI"/>
                <a:cs typeface="Segoe UI"/>
              </a:rPr>
              <a:t>значение</a:t>
            </a:r>
            <a:r>
              <a:rPr dirty="0" sz="1800">
                <a:solidFill>
                  <a:srgbClr val="404040"/>
                </a:solidFill>
                <a:latin typeface="Segoe UI"/>
                <a:cs typeface="Segoe UI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2021-01-09T08:43:12-06:00</dcterms:modified>
</cp:coreProperties>
</file>