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597228"/>
            <a:ext cx="1035812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1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 h="0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D246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1798808" cy="604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1" y="758"/>
            <a:ext cx="11812905" cy="6056630"/>
          </a:xfrm>
          <a:custGeom>
            <a:avLst/>
            <a:gdLst/>
            <a:ahLst/>
            <a:cxnLst/>
            <a:rect l="l" t="t" r="r" b="b"/>
            <a:pathLst>
              <a:path w="11812905" h="6056630">
                <a:moveTo>
                  <a:pt x="0" y="6056379"/>
                </a:moveTo>
                <a:lnTo>
                  <a:pt x="11812524" y="6056379"/>
                </a:lnTo>
                <a:lnTo>
                  <a:pt x="11812524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408675" y="836675"/>
            <a:ext cx="6595872" cy="3483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1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 h="0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D246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948" y="594105"/>
            <a:ext cx="1099210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A3838"/>
                </a:solidFill>
                <a:latin typeface="Segoe UI Light"/>
                <a:cs typeface="Segoe U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598" y="1411350"/>
            <a:ext cx="10988802" cy="466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hyperlink" Target="http://mirnoe.com/uploads/posts/2017-01/1484998237_chetvertaya-promyshlennaya-revolyuciya.jpg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hyperlink" Target="https://static.tildacdn.com/tild3433-6139-4538-b932-353564393137/__.jpg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hyperlink" Target="http://www.visualcapitalist.com/visualizing-jobs-lost-automation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://www.menti.com/x8gabq" TargetMode="External"/><Relationship Id="rId4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si.ru/future_skills/" TargetMode="External"/><Relationship Id="rId3" Type="http://schemas.openxmlformats.org/officeDocument/2006/relationships/image" Target="../media/image2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СИСТЕМНЫЙ </a:t>
            </a:r>
            <a:r>
              <a:rPr dirty="0" spc="-5"/>
              <a:t>ПОДХОД </a:t>
            </a:r>
            <a:r>
              <a:rPr dirty="0"/>
              <a:t>И  </a:t>
            </a:r>
            <a:r>
              <a:rPr dirty="0" spc="-30"/>
              <a:t>КРИТИЧЕСКОЕ</a:t>
            </a:r>
            <a:r>
              <a:rPr dirty="0" spc="-70"/>
              <a:t> </a:t>
            </a:r>
            <a:r>
              <a:rPr dirty="0" spc="5"/>
              <a:t>МЫШЛЕНИЕ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6129" y="3692779"/>
            <a:ext cx="3991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0" i="1">
                <a:solidFill>
                  <a:srgbClr val="FFFFFF"/>
                </a:solidFill>
                <a:latin typeface="Segoe UI Light"/>
                <a:cs typeface="Segoe UI Light"/>
              </a:rPr>
              <a:t>Ершов </a:t>
            </a:r>
            <a:r>
              <a:rPr dirty="0" sz="2400" spc="10" b="0" i="1">
                <a:solidFill>
                  <a:srgbClr val="FFFFFF"/>
                </a:solidFill>
                <a:latin typeface="Segoe UI Light"/>
                <a:cs typeface="Segoe UI Light"/>
              </a:rPr>
              <a:t>Владимир</a:t>
            </a:r>
            <a:r>
              <a:rPr dirty="0" sz="2400" spc="-30" b="0" i="1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2400" spc="5" b="0" i="1">
                <a:solidFill>
                  <a:srgbClr val="FFFFFF"/>
                </a:solidFill>
                <a:latin typeface="Segoe UI Light"/>
                <a:cs typeface="Segoe UI Light"/>
              </a:rPr>
              <a:t>Николаевич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780" y="5021579"/>
            <a:ext cx="3479292" cy="113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" y="262127"/>
            <a:ext cx="11683365" cy="6334125"/>
            <a:chOff x="254508" y="262127"/>
            <a:chExt cx="11683365" cy="6334125"/>
          </a:xfrm>
        </p:grpSpPr>
        <p:sp>
          <p:nvSpPr>
            <p:cNvPr id="3" name="object 3"/>
            <p:cNvSpPr/>
            <p:nvPr/>
          </p:nvSpPr>
          <p:spPr>
            <a:xfrm>
              <a:off x="254508" y="2334767"/>
              <a:ext cx="11683365" cy="4261485"/>
            </a:xfrm>
            <a:custGeom>
              <a:avLst/>
              <a:gdLst/>
              <a:ahLst/>
              <a:cxnLst/>
              <a:rect l="l" t="t" r="r" b="b"/>
              <a:pathLst>
                <a:path w="11683365" h="4261484">
                  <a:moveTo>
                    <a:pt x="0" y="4261104"/>
                  </a:moveTo>
                  <a:lnTo>
                    <a:pt x="11682984" y="4261104"/>
                  </a:lnTo>
                  <a:lnTo>
                    <a:pt x="11682984" y="0"/>
                  </a:lnTo>
                  <a:lnTo>
                    <a:pt x="0" y="0"/>
                  </a:lnTo>
                  <a:lnTo>
                    <a:pt x="0" y="426110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4508" y="262127"/>
              <a:ext cx="11683365" cy="2072639"/>
            </a:xfrm>
            <a:custGeom>
              <a:avLst/>
              <a:gdLst/>
              <a:ahLst/>
              <a:cxnLst/>
              <a:rect l="l" t="t" r="r" b="b"/>
              <a:pathLst>
                <a:path w="11683365" h="2072639">
                  <a:moveTo>
                    <a:pt x="11682984" y="0"/>
                  </a:moveTo>
                  <a:lnTo>
                    <a:pt x="0" y="0"/>
                  </a:lnTo>
                  <a:lnTo>
                    <a:pt x="0" y="2072639"/>
                  </a:lnTo>
                  <a:lnTo>
                    <a:pt x="11682984" y="2072639"/>
                  </a:lnTo>
                  <a:lnTo>
                    <a:pt x="11682984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1557654"/>
            <a:ext cx="55695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i="1">
                <a:solidFill>
                  <a:srgbClr val="FFFFFF"/>
                </a:solidFill>
                <a:latin typeface="Segoe UI Light"/>
                <a:cs typeface="Segoe UI Light"/>
              </a:rPr>
              <a:t>КОМПЕТЕНЦИИ</a:t>
            </a:r>
            <a:r>
              <a:rPr dirty="0" sz="3600" spc="-70" i="1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 sz="3600" spc="-35" i="1">
                <a:solidFill>
                  <a:srgbClr val="FFFFFF"/>
                </a:solidFill>
                <a:latin typeface="Segoe UI Light"/>
                <a:cs typeface="Segoe UI Light"/>
              </a:rPr>
              <a:t>БУДУЩЕГО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236" y="2517094"/>
            <a:ext cx="10636250" cy="386778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545"/>
              </a:spcBef>
              <a:buFont typeface="Segoe UI Light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20" b="0" i="1">
                <a:solidFill>
                  <a:srgbClr val="404040"/>
                </a:solidFill>
                <a:latin typeface="Segoe UI Light"/>
                <a:cs typeface="Segoe UI Light"/>
              </a:rPr>
              <a:t>Роль </a:t>
            </a:r>
            <a:r>
              <a:rPr dirty="0" sz="2400" spc="35" b="0" i="1">
                <a:solidFill>
                  <a:srgbClr val="404040"/>
                </a:solidFill>
                <a:latin typeface="Segoe UI Light"/>
                <a:cs typeface="Segoe UI Light"/>
              </a:rPr>
              <a:t>человеческого </a:t>
            </a:r>
            <a:r>
              <a:rPr dirty="0" sz="2400" spc="-160" b="0" i="1">
                <a:solidFill>
                  <a:srgbClr val="404040"/>
                </a:solidFill>
                <a:latin typeface="Segoe UI Light"/>
                <a:cs typeface="Segoe UI Light"/>
              </a:rPr>
              <a:t>капитала </a:t>
            </a:r>
            <a:r>
              <a:rPr dirty="0" sz="2400" spc="-10" b="0" i="1">
                <a:solidFill>
                  <a:srgbClr val="404040"/>
                </a:solidFill>
                <a:latin typeface="Segoe UI Light"/>
                <a:cs typeface="Segoe UI Light"/>
              </a:rPr>
              <a:t>в </a:t>
            </a:r>
            <a:r>
              <a:rPr dirty="0" sz="2400" spc="20" b="0" i="1">
                <a:solidFill>
                  <a:srgbClr val="404040"/>
                </a:solidFill>
                <a:latin typeface="Segoe UI Light"/>
                <a:cs typeface="Segoe UI Light"/>
              </a:rPr>
              <a:t>условиях </a:t>
            </a:r>
            <a:r>
              <a:rPr dirty="0" sz="2400" spc="5" b="0" i="1">
                <a:solidFill>
                  <a:srgbClr val="404040"/>
                </a:solidFill>
                <a:latin typeface="Segoe UI Light"/>
                <a:cs typeface="Segoe UI Light"/>
              </a:rPr>
              <a:t>цифровой</a:t>
            </a:r>
            <a:r>
              <a:rPr dirty="0" sz="2400" spc="-405" b="0" i="1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dirty="0" sz="2400" spc="10" b="0" i="1">
                <a:solidFill>
                  <a:srgbClr val="404040"/>
                </a:solidFill>
                <a:latin typeface="Segoe UI Light"/>
                <a:cs typeface="Segoe UI Light"/>
              </a:rPr>
              <a:t>экономики.</a:t>
            </a:r>
            <a:endParaRPr sz="2400">
              <a:latin typeface="Segoe UI Light"/>
              <a:cs typeface="Segoe UI Light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Font typeface="Segoe UI Light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90" b="0" i="1">
                <a:solidFill>
                  <a:srgbClr val="404040"/>
                </a:solidFill>
                <a:latin typeface="Segoe UI Light"/>
                <a:cs typeface="Segoe UI Light"/>
              </a:rPr>
              <a:t>Компетентностная </a:t>
            </a:r>
            <a:r>
              <a:rPr dirty="0" sz="2400" spc="15" b="0" i="1">
                <a:solidFill>
                  <a:srgbClr val="404040"/>
                </a:solidFill>
                <a:latin typeface="Segoe UI Light"/>
                <a:cs typeface="Segoe UI Light"/>
              </a:rPr>
              <a:t>модель </a:t>
            </a:r>
            <a:r>
              <a:rPr dirty="0" sz="2400" spc="25" b="0" i="1">
                <a:solidFill>
                  <a:srgbClr val="404040"/>
                </a:solidFill>
                <a:latin typeface="Segoe UI Light"/>
                <a:cs typeface="Segoe UI Light"/>
              </a:rPr>
              <a:t>человека: </a:t>
            </a:r>
            <a:r>
              <a:rPr dirty="0" sz="2400" spc="-5" b="0">
                <a:solidFill>
                  <a:srgbClr val="404040"/>
                </a:solidFill>
                <a:latin typeface="Segoe UI Light"/>
                <a:cs typeface="Segoe UI Light"/>
              </a:rPr>
              <a:t>liberal </a:t>
            </a:r>
            <a:r>
              <a:rPr dirty="0" sz="2400" spc="20" b="0">
                <a:solidFill>
                  <a:srgbClr val="404040"/>
                </a:solidFill>
                <a:latin typeface="Segoe UI Light"/>
                <a:cs typeface="Segoe UI Light"/>
              </a:rPr>
              <a:t>arts, </a:t>
            </a:r>
            <a:r>
              <a:rPr dirty="0" sz="2400" spc="-5" b="0">
                <a:solidFill>
                  <a:srgbClr val="404040"/>
                </a:solidFill>
                <a:latin typeface="Segoe UI Light"/>
                <a:cs typeface="Segoe UI Light"/>
              </a:rPr>
              <a:t>soft </a:t>
            </a:r>
            <a:r>
              <a:rPr dirty="0" sz="2400" b="0">
                <a:solidFill>
                  <a:srgbClr val="404040"/>
                </a:solidFill>
                <a:latin typeface="Segoe UI Light"/>
                <a:cs typeface="Segoe UI Light"/>
              </a:rPr>
              <a:t>&amp; </a:t>
            </a:r>
            <a:r>
              <a:rPr dirty="0" sz="2400" spc="-15" b="0">
                <a:solidFill>
                  <a:srgbClr val="404040"/>
                </a:solidFill>
                <a:latin typeface="Segoe UI Light"/>
                <a:cs typeface="Segoe UI Light"/>
              </a:rPr>
              <a:t>hard</a:t>
            </a:r>
            <a:r>
              <a:rPr dirty="0" sz="2400" spc="-245" b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dirty="0" sz="2400" spc="-5" b="0">
                <a:solidFill>
                  <a:srgbClr val="404040"/>
                </a:solidFill>
                <a:latin typeface="Segoe UI Light"/>
                <a:cs typeface="Segoe UI Light"/>
              </a:rPr>
              <a:t>skills.</a:t>
            </a:r>
            <a:endParaRPr sz="2400">
              <a:latin typeface="Segoe UI Light"/>
              <a:cs typeface="Segoe UI Light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Font typeface="Segoe UI Light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75" b="0" i="1">
                <a:solidFill>
                  <a:srgbClr val="404040"/>
                </a:solidFill>
                <a:latin typeface="Segoe UI Light"/>
                <a:cs typeface="Segoe UI Light"/>
              </a:rPr>
              <a:t>Компетенции</a:t>
            </a:r>
            <a:r>
              <a:rPr dirty="0" sz="2400" spc="5" b="0" i="1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dirty="0" sz="2400" spc="-35" b="0" i="1">
                <a:solidFill>
                  <a:srgbClr val="404040"/>
                </a:solidFill>
                <a:latin typeface="Segoe UI Light"/>
                <a:cs typeface="Segoe UI Light"/>
              </a:rPr>
              <a:t>будущего.</a:t>
            </a:r>
            <a:endParaRPr sz="2400">
              <a:latin typeface="Segoe UI Light"/>
              <a:cs typeface="Segoe UI Light"/>
            </a:endParaRPr>
          </a:p>
          <a:p>
            <a:pPr marL="469900" marR="5080" indent="-457834">
              <a:lnSpc>
                <a:spcPct val="150000"/>
              </a:lnSpc>
              <a:spcBef>
                <a:spcPts val="5"/>
              </a:spcBef>
              <a:buFont typeface="Segoe UI Light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0" b="0" i="1">
                <a:solidFill>
                  <a:srgbClr val="404040"/>
                </a:solidFill>
                <a:latin typeface="Segoe UI Light"/>
                <a:cs typeface="Segoe UI Light"/>
              </a:rPr>
              <a:t>Значимость </a:t>
            </a:r>
            <a:r>
              <a:rPr dirty="0" sz="2400" spc="25" b="0" i="1">
                <a:solidFill>
                  <a:srgbClr val="404040"/>
                </a:solidFill>
                <a:latin typeface="Segoe UI Light"/>
                <a:cs typeface="Segoe UI Light"/>
              </a:rPr>
              <a:t>и </a:t>
            </a:r>
            <a:r>
              <a:rPr dirty="0" sz="2400" spc="-185" b="0" i="1">
                <a:solidFill>
                  <a:srgbClr val="404040"/>
                </a:solidFill>
                <a:latin typeface="Segoe UI Light"/>
                <a:cs typeface="Segoe UI Light"/>
              </a:rPr>
              <a:t>место </a:t>
            </a:r>
            <a:r>
              <a:rPr dirty="0" sz="2400" spc="-90" b="0" i="1">
                <a:solidFill>
                  <a:srgbClr val="404040"/>
                </a:solidFill>
                <a:latin typeface="Segoe UI Light"/>
                <a:cs typeface="Segoe UI Light"/>
              </a:rPr>
              <a:t>системного </a:t>
            </a:r>
            <a:r>
              <a:rPr dirty="0" sz="2400" spc="25" b="0" i="1">
                <a:solidFill>
                  <a:srgbClr val="404040"/>
                </a:solidFill>
                <a:latin typeface="Segoe UI Light"/>
                <a:cs typeface="Segoe UI Light"/>
              </a:rPr>
              <a:t>и </a:t>
            </a:r>
            <a:r>
              <a:rPr dirty="0" sz="2400" spc="-75" b="0" i="1">
                <a:solidFill>
                  <a:srgbClr val="404040"/>
                </a:solidFill>
                <a:latin typeface="Segoe UI Light"/>
                <a:cs typeface="Segoe UI Light"/>
              </a:rPr>
              <a:t>критического </a:t>
            </a:r>
            <a:r>
              <a:rPr dirty="0" sz="2400" spc="-5" b="0" i="1">
                <a:solidFill>
                  <a:srgbClr val="404040"/>
                </a:solidFill>
                <a:latin typeface="Segoe UI Light"/>
                <a:cs typeface="Segoe UI Light"/>
              </a:rPr>
              <a:t>мышления </a:t>
            </a:r>
            <a:r>
              <a:rPr dirty="0" sz="2400" spc="-30" b="0" i="1">
                <a:solidFill>
                  <a:srgbClr val="404040"/>
                </a:solidFill>
                <a:latin typeface="Segoe UI Light"/>
                <a:cs typeface="Segoe UI Light"/>
              </a:rPr>
              <a:t>как </a:t>
            </a:r>
            <a:r>
              <a:rPr dirty="0" sz="2400" spc="-85" b="0" i="1">
                <a:solidFill>
                  <a:srgbClr val="404040"/>
                </a:solidFill>
                <a:latin typeface="Segoe UI Light"/>
                <a:cs typeface="Segoe UI Light"/>
              </a:rPr>
              <a:t>компетенций  </a:t>
            </a:r>
            <a:r>
              <a:rPr dirty="0" sz="2400" spc="-40" b="0" i="1">
                <a:solidFill>
                  <a:srgbClr val="404040"/>
                </a:solidFill>
                <a:latin typeface="Segoe UI Light"/>
                <a:cs typeface="Segoe UI Light"/>
              </a:rPr>
              <a:t>будущего.</a:t>
            </a:r>
            <a:endParaRPr sz="2400">
              <a:latin typeface="Segoe UI Light"/>
              <a:cs typeface="Segoe UI Light"/>
            </a:endParaRPr>
          </a:p>
          <a:p>
            <a:pPr marL="469900" marR="310515" indent="-457834">
              <a:lnSpc>
                <a:spcPct val="150000"/>
              </a:lnSpc>
              <a:buFont typeface="Segoe UI Light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5" b="0" i="1">
                <a:solidFill>
                  <a:srgbClr val="404040"/>
                </a:solidFill>
                <a:latin typeface="Segoe UI Light"/>
                <a:cs typeface="Segoe UI Light"/>
              </a:rPr>
              <a:t>Особенности </a:t>
            </a:r>
            <a:r>
              <a:rPr dirty="0" sz="2400" spc="-90" b="0" i="1">
                <a:solidFill>
                  <a:srgbClr val="404040"/>
                </a:solidFill>
                <a:latin typeface="Segoe UI Light"/>
                <a:cs typeface="Segoe UI Light"/>
              </a:rPr>
              <a:t>системного </a:t>
            </a:r>
            <a:r>
              <a:rPr dirty="0" sz="2400" spc="25" b="0" i="1">
                <a:solidFill>
                  <a:srgbClr val="404040"/>
                </a:solidFill>
                <a:latin typeface="Segoe UI Light"/>
                <a:cs typeface="Segoe UI Light"/>
              </a:rPr>
              <a:t>и </a:t>
            </a:r>
            <a:r>
              <a:rPr dirty="0" sz="2400" spc="-75" b="0" i="1">
                <a:solidFill>
                  <a:srgbClr val="404040"/>
                </a:solidFill>
                <a:latin typeface="Segoe UI Light"/>
                <a:cs typeface="Segoe UI Light"/>
              </a:rPr>
              <a:t>критического </a:t>
            </a:r>
            <a:r>
              <a:rPr dirty="0" sz="2400" spc="-5" b="0" i="1">
                <a:solidFill>
                  <a:srgbClr val="404040"/>
                </a:solidFill>
                <a:latin typeface="Segoe UI Light"/>
                <a:cs typeface="Segoe UI Light"/>
              </a:rPr>
              <a:t>мышления, </a:t>
            </a:r>
            <a:r>
              <a:rPr dirty="0" sz="2400" spc="30" b="0" i="1">
                <a:solidFill>
                  <a:srgbClr val="404040"/>
                </a:solidFill>
                <a:latin typeface="Segoe UI Light"/>
                <a:cs typeface="Segoe UI Light"/>
              </a:rPr>
              <a:t>уровни </a:t>
            </a:r>
            <a:r>
              <a:rPr dirty="0" sz="2400" spc="-55" b="0" i="1">
                <a:solidFill>
                  <a:srgbClr val="404040"/>
                </a:solidFill>
                <a:latin typeface="Segoe UI Light"/>
                <a:cs typeface="Segoe UI Light"/>
              </a:rPr>
              <a:t>освоенности  </a:t>
            </a:r>
            <a:r>
              <a:rPr dirty="0" sz="2400" spc="5" b="0" i="1">
                <a:solidFill>
                  <a:srgbClr val="404040"/>
                </a:solidFill>
                <a:latin typeface="Segoe UI Light"/>
                <a:cs typeface="Segoe UI Light"/>
              </a:rPr>
              <a:t>связанных </a:t>
            </a:r>
            <a:r>
              <a:rPr dirty="0" sz="2400" spc="80" b="0" i="1">
                <a:solidFill>
                  <a:srgbClr val="404040"/>
                </a:solidFill>
                <a:latin typeface="Segoe UI Light"/>
                <a:cs typeface="Segoe UI Light"/>
              </a:rPr>
              <a:t>с </a:t>
            </a:r>
            <a:r>
              <a:rPr dirty="0" sz="2400" spc="5" b="0" i="1">
                <a:solidFill>
                  <a:srgbClr val="404040"/>
                </a:solidFill>
                <a:latin typeface="Segoe UI Light"/>
                <a:cs typeface="Segoe UI Light"/>
              </a:rPr>
              <a:t>ними</a:t>
            </a:r>
            <a:r>
              <a:rPr dirty="0" sz="2400" spc="-65" b="0" i="1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dirty="0" sz="2400" spc="-80" b="0" i="1">
                <a:solidFill>
                  <a:srgbClr val="404040"/>
                </a:solidFill>
                <a:latin typeface="Segoe UI Light"/>
                <a:cs typeface="Segoe UI Light"/>
              </a:rPr>
              <a:t>компетенций.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7357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ОПРОС НА</a:t>
            </a:r>
            <a:r>
              <a:rPr dirty="0" spc="-65"/>
              <a:t> </a:t>
            </a:r>
            <a:r>
              <a:rPr dirty="0" spc="-10"/>
              <a:t>MENTI.COM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557655"/>
            <a:ext cx="3669665" cy="3277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404040"/>
                </a:solidFill>
                <a:latin typeface="Segoe UI"/>
                <a:cs typeface="Segoe UI"/>
              </a:rPr>
              <a:t>Поступая </a:t>
            </a:r>
            <a:r>
              <a:rPr dirty="0" sz="2000">
                <a:solidFill>
                  <a:srgbClr val="404040"/>
                </a:solidFill>
                <a:latin typeface="Segoe UI"/>
                <a:cs typeface="Segoe UI"/>
              </a:rPr>
              <a:t>в </a:t>
            </a: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вуз </a:t>
            </a:r>
            <a:r>
              <a:rPr dirty="0" sz="2000">
                <a:solidFill>
                  <a:srgbClr val="404040"/>
                </a:solidFill>
                <a:latin typeface="Segoe UI"/>
                <a:cs typeface="Segoe UI"/>
              </a:rPr>
              <a:t>я</a:t>
            </a:r>
            <a:r>
              <a:rPr dirty="0" sz="2000" spc="-6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выбирал: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55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900" algn="l"/>
                <a:tab pos="470534" algn="l"/>
              </a:tabLst>
            </a:pPr>
            <a:r>
              <a:rPr dirty="0" sz="2000">
                <a:solidFill>
                  <a:srgbClr val="404040"/>
                </a:solidFill>
                <a:latin typeface="Segoe UI"/>
                <a:cs typeface="Segoe UI"/>
              </a:rPr>
              <a:t>Профессию </a:t>
            </a: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на всю</a:t>
            </a:r>
            <a:r>
              <a:rPr dirty="0" sz="2000" spc="-4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жизнь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04040"/>
              </a:buClr>
              <a:buFont typeface="Segoe UI"/>
              <a:buChar char="-"/>
            </a:pPr>
            <a:endParaRPr sz="255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Направление</a:t>
            </a:r>
            <a:r>
              <a:rPr dirty="0" sz="2000" spc="-4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Segoe UI"/>
                <a:cs typeface="Segoe UI"/>
              </a:rPr>
              <a:t>деятельности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Segoe UI"/>
              <a:buChar char="-"/>
            </a:pPr>
            <a:endParaRPr sz="255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900" algn="l"/>
                <a:tab pos="470534" algn="l"/>
              </a:tabLst>
            </a:pPr>
            <a:r>
              <a:rPr dirty="0" sz="2000" spc="-10">
                <a:solidFill>
                  <a:srgbClr val="404040"/>
                </a:solidFill>
                <a:latin typeface="Segoe UI"/>
                <a:cs typeface="Segoe UI"/>
              </a:rPr>
              <a:t>Уверенность </a:t>
            </a:r>
            <a:r>
              <a:rPr dirty="0" sz="2000">
                <a:solidFill>
                  <a:srgbClr val="404040"/>
                </a:solidFill>
                <a:latin typeface="Segoe UI"/>
                <a:cs typeface="Segoe UI"/>
              </a:rPr>
              <a:t>в </a:t>
            </a:r>
            <a:r>
              <a:rPr dirty="0" sz="2000" spc="-15">
                <a:solidFill>
                  <a:srgbClr val="404040"/>
                </a:solidFill>
                <a:latin typeface="Segoe UI"/>
                <a:cs typeface="Segoe UI"/>
              </a:rPr>
              <a:t>будущем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Segoe UI"/>
              <a:buChar char="-"/>
            </a:pPr>
            <a:endParaRPr sz="255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900" algn="l"/>
                <a:tab pos="470534" algn="l"/>
              </a:tabLst>
            </a:pP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Время на</a:t>
            </a:r>
            <a:r>
              <a:rPr dirty="0" sz="2000" spc="-3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Segoe UI"/>
                <a:cs typeface="Segoe UI"/>
              </a:rPr>
              <a:t>подумать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37303" y="2653283"/>
            <a:ext cx="7763509" cy="3312160"/>
            <a:chOff x="4337303" y="2653283"/>
            <a:chExt cx="7763509" cy="3312160"/>
          </a:xfrm>
        </p:grpSpPr>
        <p:sp>
          <p:nvSpPr>
            <p:cNvPr id="5" name="object 5"/>
            <p:cNvSpPr/>
            <p:nvPr/>
          </p:nvSpPr>
          <p:spPr>
            <a:xfrm>
              <a:off x="4337303" y="2653283"/>
              <a:ext cx="7763256" cy="3311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81844" y="2676143"/>
              <a:ext cx="1111250" cy="3147060"/>
            </a:xfrm>
            <a:custGeom>
              <a:avLst/>
              <a:gdLst/>
              <a:ahLst/>
              <a:cxnLst/>
              <a:rect l="l" t="t" r="r" b="b"/>
              <a:pathLst>
                <a:path w="1111250" h="3147060">
                  <a:moveTo>
                    <a:pt x="1001268" y="2956560"/>
                  </a:moveTo>
                  <a:lnTo>
                    <a:pt x="469392" y="2956560"/>
                  </a:lnTo>
                  <a:lnTo>
                    <a:pt x="469392" y="3147060"/>
                  </a:lnTo>
                  <a:lnTo>
                    <a:pt x="1001268" y="3147060"/>
                  </a:lnTo>
                  <a:lnTo>
                    <a:pt x="1001268" y="2956560"/>
                  </a:lnTo>
                  <a:close/>
                </a:path>
                <a:path w="1111250" h="3147060">
                  <a:moveTo>
                    <a:pt x="111099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110996" y="252984"/>
                  </a:lnTo>
                  <a:lnTo>
                    <a:pt x="11109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802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РЕЙТИНГ </a:t>
            </a:r>
            <a:r>
              <a:rPr dirty="0" spc="-5"/>
              <a:t>ВОСТРЕБОВАННЫХ</a:t>
            </a:r>
            <a:r>
              <a:rPr dirty="0" spc="-85"/>
              <a:t> </a:t>
            </a:r>
            <a:r>
              <a:rPr dirty="0" spc="-15"/>
              <a:t>ПРОФЕССИЙ</a:t>
            </a:r>
          </a:p>
        </p:txBody>
      </p:sp>
      <p:sp>
        <p:nvSpPr>
          <p:cNvPr id="3" name="object 3"/>
          <p:cNvSpPr/>
          <p:nvPr/>
        </p:nvSpPr>
        <p:spPr>
          <a:xfrm>
            <a:off x="521208" y="1315211"/>
            <a:ext cx="10668000" cy="524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8697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СОСТАВ РЫНКА </a:t>
            </a:r>
            <a:r>
              <a:rPr dirty="0" spc="-10"/>
              <a:t>ТРУДА </a:t>
            </a:r>
            <a:r>
              <a:rPr dirty="0"/>
              <a:t>США ЗА </a:t>
            </a:r>
            <a:r>
              <a:rPr dirty="0" spc="15"/>
              <a:t>ПОСЛЕДНИЕ </a:t>
            </a:r>
            <a:r>
              <a:rPr dirty="0"/>
              <a:t>150+</a:t>
            </a:r>
            <a:r>
              <a:rPr dirty="0" spc="-170"/>
              <a:t> </a:t>
            </a:r>
            <a:r>
              <a:rPr dirty="0"/>
              <a:t>ЛЕТ</a:t>
            </a:r>
          </a:p>
        </p:txBody>
      </p:sp>
      <p:sp>
        <p:nvSpPr>
          <p:cNvPr id="3" name="object 3"/>
          <p:cNvSpPr/>
          <p:nvPr/>
        </p:nvSpPr>
        <p:spPr>
          <a:xfrm>
            <a:off x="88392" y="1286255"/>
            <a:ext cx="7597140" cy="557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3968" y="4911597"/>
            <a:ext cx="362712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Бе</a:t>
            </a:r>
            <a:r>
              <a:rPr dirty="0" baseline="1736" sz="2400" spc="-7" b="1">
                <a:latin typeface="Calibri"/>
                <a:cs typeface="Calibri"/>
              </a:rPr>
              <a:t>́</a:t>
            </a:r>
            <a:r>
              <a:rPr dirty="0" sz="1600" spc="-5" b="1">
                <a:latin typeface="Calibri"/>
                <a:cs typeface="Calibri"/>
              </a:rPr>
              <a:t>лый воротничо</a:t>
            </a:r>
            <a:r>
              <a:rPr dirty="0" baseline="1736" sz="2400" spc="-7" b="1">
                <a:latin typeface="Calibri"/>
                <a:cs typeface="Calibri"/>
              </a:rPr>
              <a:t>́</a:t>
            </a:r>
            <a:r>
              <a:rPr dirty="0" sz="1600" spc="-5" b="1">
                <a:latin typeface="Calibri"/>
                <a:cs typeface="Calibri"/>
              </a:rPr>
              <a:t>к </a:t>
            </a:r>
            <a:r>
              <a:rPr dirty="0" sz="1600" spc="-15">
                <a:latin typeface="Calibri"/>
                <a:cs typeface="Calibri"/>
              </a:rPr>
              <a:t>(калька </a:t>
            </a:r>
            <a:r>
              <a:rPr dirty="0" sz="1600" spc="-5">
                <a:latin typeface="Calibri"/>
                <a:cs typeface="Calibri"/>
              </a:rPr>
              <a:t>с </a:t>
            </a:r>
            <a:r>
              <a:rPr dirty="0" sz="1600" spc="-20">
                <a:latin typeface="Calibri"/>
                <a:cs typeface="Calibri"/>
              </a:rPr>
              <a:t>англ. </a:t>
            </a:r>
            <a:r>
              <a:rPr dirty="0" sz="1600" spc="-5">
                <a:latin typeface="Calibri"/>
                <a:cs typeface="Calibri"/>
              </a:rPr>
              <a:t>white-  collar </a:t>
            </a:r>
            <a:r>
              <a:rPr dirty="0" sz="1600" spc="-15">
                <a:latin typeface="Calibri"/>
                <a:cs typeface="Calibri"/>
              </a:rPr>
              <a:t>worker) </a:t>
            </a:r>
            <a:r>
              <a:rPr dirty="0" sz="1600" spc="-5">
                <a:latin typeface="Calibri"/>
                <a:cs typeface="Calibri"/>
              </a:rPr>
              <a:t>— </a:t>
            </a:r>
            <a:r>
              <a:rPr dirty="0" sz="1600" spc="-10">
                <a:latin typeface="Calibri"/>
                <a:cs typeface="Calibri"/>
              </a:rPr>
              <a:t>обозначение, </a:t>
            </a:r>
            <a:r>
              <a:rPr dirty="0" sz="1600" spc="-5">
                <a:latin typeface="Calibri"/>
                <a:cs typeface="Calibri"/>
              </a:rPr>
              <a:t>принятое в  западной </a:t>
            </a:r>
            <a:r>
              <a:rPr dirty="0" sz="1600" spc="-10">
                <a:latin typeface="Calibri"/>
                <a:cs typeface="Calibri"/>
              </a:rPr>
              <a:t>социологии для наёмного  работника, </a:t>
            </a:r>
            <a:r>
              <a:rPr dirty="0" sz="1600" spc="-5">
                <a:latin typeface="Calibri"/>
                <a:cs typeface="Calibri"/>
              </a:rPr>
              <a:t>занимающегося </a:t>
            </a:r>
            <a:r>
              <a:rPr dirty="0" sz="1600" spc="-10">
                <a:latin typeface="Calibri"/>
                <a:cs typeface="Calibri"/>
              </a:rPr>
              <a:t>умственным  </a:t>
            </a:r>
            <a:r>
              <a:rPr dirty="0" sz="1600" spc="-20">
                <a:latin typeface="Calibri"/>
                <a:cs typeface="Calibri"/>
              </a:rPr>
              <a:t>трудом, </a:t>
            </a:r>
            <a:r>
              <a:rPr dirty="0" sz="1600" spc="-10">
                <a:latin typeface="Calibri"/>
                <a:cs typeface="Calibri"/>
              </a:rPr>
              <a:t>служащего, чиновника,  </a:t>
            </a:r>
            <a:r>
              <a:rPr dirty="0" sz="1600" spc="-5">
                <a:latin typeface="Calibri"/>
                <a:cs typeface="Calibri"/>
              </a:rPr>
              <a:t>администратора, </a:t>
            </a:r>
            <a:r>
              <a:rPr dirty="0" sz="1600" spc="-15">
                <a:latin typeface="Calibri"/>
                <a:cs typeface="Calibri"/>
              </a:rPr>
              <a:t>менеджера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или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инженерно-технического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работника.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3968" y="1307084"/>
            <a:ext cx="3970654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«</a:t>
            </a:r>
            <a:r>
              <a:rPr dirty="0" sz="1600" spc="-10" b="1">
                <a:latin typeface="Calibri"/>
                <a:cs typeface="Calibri"/>
              </a:rPr>
              <a:t>Синий </a:t>
            </a:r>
            <a:r>
              <a:rPr dirty="0" sz="1600" spc="-5" b="1">
                <a:latin typeface="Calibri"/>
                <a:cs typeface="Calibri"/>
              </a:rPr>
              <a:t>воротничок</a:t>
            </a:r>
            <a:r>
              <a:rPr dirty="0" sz="1600" spc="-5">
                <a:latin typeface="Calibri"/>
                <a:cs typeface="Calibri"/>
              </a:rPr>
              <a:t>» </a:t>
            </a:r>
            <a:r>
              <a:rPr dirty="0" sz="1600" spc="-20">
                <a:latin typeface="Calibri"/>
                <a:cs typeface="Calibri"/>
              </a:rPr>
              <a:t>(англ. </a:t>
            </a:r>
            <a:r>
              <a:rPr dirty="0" sz="1600" spc="-5">
                <a:latin typeface="Calibri"/>
                <a:cs typeface="Calibri"/>
              </a:rPr>
              <a:t>blue-collar  </a:t>
            </a:r>
            <a:r>
              <a:rPr dirty="0" sz="1600" spc="-20">
                <a:latin typeface="Calibri"/>
                <a:cs typeface="Calibri"/>
              </a:rPr>
              <a:t>worker) </a:t>
            </a:r>
            <a:r>
              <a:rPr dirty="0" sz="1600" spc="-5">
                <a:latin typeface="Calibri"/>
                <a:cs typeface="Calibri"/>
              </a:rPr>
              <a:t>— понятие (термин), </a:t>
            </a:r>
            <a:r>
              <a:rPr dirty="0" sz="1600" spc="-10">
                <a:latin typeface="Calibri"/>
                <a:cs typeface="Calibri"/>
              </a:rPr>
              <a:t>обозначающее  </a:t>
            </a:r>
            <a:r>
              <a:rPr dirty="0" sz="1600" spc="-5">
                <a:latin typeface="Calibri"/>
                <a:cs typeface="Calibri"/>
              </a:rPr>
              <a:t>принадлежность </a:t>
            </a:r>
            <a:r>
              <a:rPr dirty="0" sz="1600" spc="-10">
                <a:latin typeface="Calibri"/>
                <a:cs typeface="Calibri"/>
              </a:rPr>
              <a:t>работника </a:t>
            </a:r>
            <a:r>
              <a:rPr dirty="0" sz="1600" spc="-5">
                <a:latin typeface="Calibri"/>
                <a:cs typeface="Calibri"/>
              </a:rPr>
              <a:t>к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рабочему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5">
                <a:latin typeface="Calibri"/>
                <a:cs typeface="Calibri"/>
              </a:rPr>
              <a:t>классу, </a:t>
            </a:r>
            <a:r>
              <a:rPr dirty="0" sz="1600" spc="-10">
                <a:latin typeface="Calibri"/>
                <a:cs typeface="Calibri"/>
              </a:rPr>
              <a:t>представители </a:t>
            </a:r>
            <a:r>
              <a:rPr dirty="0" sz="1600" spc="-15">
                <a:latin typeface="Calibri"/>
                <a:cs typeface="Calibri"/>
              </a:rPr>
              <a:t>которого, как </a:t>
            </a:r>
            <a:r>
              <a:rPr dirty="0" sz="1600" spc="-5">
                <a:latin typeface="Calibri"/>
                <a:cs typeface="Calibri"/>
              </a:rPr>
              <a:t>правило,  заняты физическим </a:t>
            </a:r>
            <a:r>
              <a:rPr dirty="0" sz="1600" spc="-20">
                <a:latin typeface="Calibri"/>
                <a:cs typeface="Calibri"/>
              </a:rPr>
              <a:t>трудом </a:t>
            </a:r>
            <a:r>
              <a:rPr dirty="0" sz="1600" spc="-5">
                <a:latin typeface="Calibri"/>
                <a:cs typeface="Calibri"/>
              </a:rPr>
              <a:t>с почасовой  </a:t>
            </a:r>
            <a:r>
              <a:rPr dirty="0" sz="1600" spc="-10">
                <a:latin typeface="Calibri"/>
                <a:cs typeface="Calibri"/>
              </a:rPr>
              <a:t>оплатой.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8517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ВИДЕО «ЧЕТВЁРТАЯ ПРОМЫШЛЕННАЯ</a:t>
            </a:r>
            <a:r>
              <a:rPr dirty="0" spc="-160"/>
              <a:t> </a:t>
            </a:r>
            <a:r>
              <a:rPr dirty="0" spc="-5"/>
              <a:t>РЕВОЛЮЦИЯ»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348739"/>
            <a:ext cx="9467088" cy="532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962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ЧЕТВЁРТАЯ ПРОМЫШЛЕННАЯ</a:t>
            </a:r>
            <a:r>
              <a:rPr dirty="0" spc="-130"/>
              <a:t> </a:t>
            </a:r>
            <a:r>
              <a:rPr dirty="0" spc="-5"/>
              <a:t>РЕВОЛЮЦИЯ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8995" y="1339596"/>
            <a:ext cx="11843385" cy="4859020"/>
            <a:chOff x="348995" y="1339596"/>
            <a:chExt cx="11843385" cy="4859020"/>
          </a:xfrm>
        </p:grpSpPr>
        <p:sp>
          <p:nvSpPr>
            <p:cNvPr id="4" name="object 4"/>
            <p:cNvSpPr/>
            <p:nvPr/>
          </p:nvSpPr>
          <p:spPr>
            <a:xfrm>
              <a:off x="413003" y="1368552"/>
              <a:ext cx="11778995" cy="4829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8995" y="1339596"/>
              <a:ext cx="6322060" cy="1816735"/>
            </a:xfrm>
            <a:custGeom>
              <a:avLst/>
              <a:gdLst/>
              <a:ahLst/>
              <a:cxnLst/>
              <a:rect l="l" t="t" r="r" b="b"/>
              <a:pathLst>
                <a:path w="6322059" h="1816735">
                  <a:moveTo>
                    <a:pt x="6321552" y="0"/>
                  </a:moveTo>
                  <a:lnTo>
                    <a:pt x="0" y="0"/>
                  </a:lnTo>
                  <a:lnTo>
                    <a:pt x="0" y="1816607"/>
                  </a:lnTo>
                  <a:lnTo>
                    <a:pt x="6321552" y="1816607"/>
                  </a:lnTo>
                  <a:lnTo>
                    <a:pt x="63215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8995" y="1339596"/>
              <a:ext cx="5074920" cy="2534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35892" y="1376059"/>
              <a:ext cx="6927215" cy="4499610"/>
            </a:xfrm>
            <a:custGeom>
              <a:avLst/>
              <a:gdLst/>
              <a:ahLst/>
              <a:cxnLst/>
              <a:rect l="l" t="t" r="r" b="b"/>
              <a:pathLst>
                <a:path w="6927215" h="4499610">
                  <a:moveTo>
                    <a:pt x="81775" y="3915903"/>
                  </a:moveTo>
                  <a:lnTo>
                    <a:pt x="58130" y="3862974"/>
                  </a:lnTo>
                  <a:lnTo>
                    <a:pt x="38582" y="3808574"/>
                  </a:lnTo>
                  <a:lnTo>
                    <a:pt x="23082" y="3752760"/>
                  </a:lnTo>
                  <a:lnTo>
                    <a:pt x="11581" y="3695594"/>
                  </a:lnTo>
                  <a:lnTo>
                    <a:pt x="4029" y="3637133"/>
                  </a:lnTo>
                  <a:lnTo>
                    <a:pt x="378" y="3577436"/>
                  </a:lnTo>
                  <a:lnTo>
                    <a:pt x="0" y="3547144"/>
                  </a:lnTo>
                  <a:lnTo>
                    <a:pt x="578" y="3516564"/>
                  </a:lnTo>
                  <a:lnTo>
                    <a:pt x="4580" y="3454575"/>
                  </a:lnTo>
                  <a:lnTo>
                    <a:pt x="12335" y="3391528"/>
                  </a:lnTo>
                  <a:lnTo>
                    <a:pt x="23795" y="3327483"/>
                  </a:lnTo>
                  <a:lnTo>
                    <a:pt x="38909" y="3262498"/>
                  </a:lnTo>
                  <a:lnTo>
                    <a:pt x="57629" y="3196633"/>
                  </a:lnTo>
                  <a:lnTo>
                    <a:pt x="79906" y="3129946"/>
                  </a:lnTo>
                  <a:lnTo>
                    <a:pt x="105690" y="3062498"/>
                  </a:lnTo>
                  <a:lnTo>
                    <a:pt x="134933" y="2994347"/>
                  </a:lnTo>
                  <a:lnTo>
                    <a:pt x="167585" y="2925552"/>
                  </a:lnTo>
                  <a:lnTo>
                    <a:pt x="185174" y="2890932"/>
                  </a:lnTo>
                  <a:lnTo>
                    <a:pt x="203597" y="2856173"/>
                  </a:lnTo>
                  <a:lnTo>
                    <a:pt x="222848" y="2821283"/>
                  </a:lnTo>
                  <a:lnTo>
                    <a:pt x="242920" y="2786269"/>
                  </a:lnTo>
                  <a:lnTo>
                    <a:pt x="263808" y="2751138"/>
                  </a:lnTo>
                  <a:lnTo>
                    <a:pt x="285505" y="2715898"/>
                  </a:lnTo>
                  <a:lnTo>
                    <a:pt x="308006" y="2680556"/>
                  </a:lnTo>
                  <a:lnTo>
                    <a:pt x="331303" y="2645120"/>
                  </a:lnTo>
                  <a:lnTo>
                    <a:pt x="355392" y="2609597"/>
                  </a:lnTo>
                  <a:lnTo>
                    <a:pt x="380265" y="2573994"/>
                  </a:lnTo>
                  <a:lnTo>
                    <a:pt x="405917" y="2538319"/>
                  </a:lnTo>
                  <a:lnTo>
                    <a:pt x="432342" y="2502580"/>
                  </a:lnTo>
                  <a:lnTo>
                    <a:pt x="459533" y="2466783"/>
                  </a:lnTo>
                  <a:lnTo>
                    <a:pt x="487484" y="2430936"/>
                  </a:lnTo>
                  <a:lnTo>
                    <a:pt x="516189" y="2395046"/>
                  </a:lnTo>
                  <a:lnTo>
                    <a:pt x="545642" y="2359121"/>
                  </a:lnTo>
                  <a:lnTo>
                    <a:pt x="575837" y="2323169"/>
                  </a:lnTo>
                  <a:lnTo>
                    <a:pt x="606768" y="2287195"/>
                  </a:lnTo>
                  <a:lnTo>
                    <a:pt x="638428" y="2251209"/>
                  </a:lnTo>
                  <a:lnTo>
                    <a:pt x="670812" y="2215217"/>
                  </a:lnTo>
                  <a:lnTo>
                    <a:pt x="703913" y="2179227"/>
                  </a:lnTo>
                  <a:lnTo>
                    <a:pt x="737725" y="2143247"/>
                  </a:lnTo>
                  <a:lnTo>
                    <a:pt x="772242" y="2107282"/>
                  </a:lnTo>
                  <a:lnTo>
                    <a:pt x="807458" y="2071342"/>
                  </a:lnTo>
                  <a:lnTo>
                    <a:pt x="843367" y="2035433"/>
                  </a:lnTo>
                  <a:lnTo>
                    <a:pt x="879962" y="1999562"/>
                  </a:lnTo>
                  <a:lnTo>
                    <a:pt x="917238" y="1963738"/>
                  </a:lnTo>
                  <a:lnTo>
                    <a:pt x="955188" y="1927967"/>
                  </a:lnTo>
                  <a:lnTo>
                    <a:pt x="993806" y="1892258"/>
                  </a:lnTo>
                  <a:lnTo>
                    <a:pt x="1033086" y="1856616"/>
                  </a:lnTo>
                  <a:lnTo>
                    <a:pt x="1073022" y="1821050"/>
                  </a:lnTo>
                  <a:lnTo>
                    <a:pt x="1113608" y="1785567"/>
                  </a:lnTo>
                  <a:lnTo>
                    <a:pt x="1154837" y="1750175"/>
                  </a:lnTo>
                  <a:lnTo>
                    <a:pt x="1196704" y="1714881"/>
                  </a:lnTo>
                  <a:lnTo>
                    <a:pt x="1239202" y="1679692"/>
                  </a:lnTo>
                  <a:lnTo>
                    <a:pt x="1282325" y="1644615"/>
                  </a:lnTo>
                  <a:lnTo>
                    <a:pt x="1326067" y="1609659"/>
                  </a:lnTo>
                  <a:lnTo>
                    <a:pt x="1370423" y="1574830"/>
                  </a:lnTo>
                  <a:lnTo>
                    <a:pt x="1415385" y="1540136"/>
                  </a:lnTo>
                  <a:lnTo>
                    <a:pt x="1460947" y="1505584"/>
                  </a:lnTo>
                  <a:lnTo>
                    <a:pt x="1507104" y="1471182"/>
                  </a:lnTo>
                  <a:lnTo>
                    <a:pt x="1553850" y="1436937"/>
                  </a:lnTo>
                  <a:lnTo>
                    <a:pt x="1601178" y="1402856"/>
                  </a:lnTo>
                  <a:lnTo>
                    <a:pt x="1649081" y="1368947"/>
                  </a:lnTo>
                  <a:lnTo>
                    <a:pt x="1697555" y="1335217"/>
                  </a:lnTo>
                  <a:lnTo>
                    <a:pt x="1746592" y="1301674"/>
                  </a:lnTo>
                  <a:lnTo>
                    <a:pt x="1796187" y="1268325"/>
                  </a:lnTo>
                  <a:lnTo>
                    <a:pt x="1846334" y="1235177"/>
                  </a:lnTo>
                  <a:lnTo>
                    <a:pt x="1897026" y="1202238"/>
                  </a:lnTo>
                  <a:lnTo>
                    <a:pt x="1948257" y="1169515"/>
                  </a:lnTo>
                  <a:lnTo>
                    <a:pt x="2000022" y="1137016"/>
                  </a:lnTo>
                  <a:lnTo>
                    <a:pt x="2052313" y="1104748"/>
                  </a:lnTo>
                  <a:lnTo>
                    <a:pt x="2105125" y="1072718"/>
                  </a:lnTo>
                  <a:lnTo>
                    <a:pt x="2158452" y="1040934"/>
                  </a:lnTo>
                  <a:lnTo>
                    <a:pt x="2212287" y="1009403"/>
                  </a:lnTo>
                  <a:lnTo>
                    <a:pt x="2266625" y="978133"/>
                  </a:lnTo>
                  <a:lnTo>
                    <a:pt x="2321459" y="947130"/>
                  </a:lnTo>
                  <a:lnTo>
                    <a:pt x="2376783" y="916403"/>
                  </a:lnTo>
                  <a:lnTo>
                    <a:pt x="2432591" y="885959"/>
                  </a:lnTo>
                  <a:lnTo>
                    <a:pt x="2488877" y="855804"/>
                  </a:lnTo>
                  <a:lnTo>
                    <a:pt x="2545634" y="825947"/>
                  </a:lnTo>
                  <a:lnTo>
                    <a:pt x="2602857" y="796396"/>
                  </a:lnTo>
                  <a:lnTo>
                    <a:pt x="2660540" y="767156"/>
                  </a:lnTo>
                  <a:lnTo>
                    <a:pt x="2718676" y="738236"/>
                  </a:lnTo>
                  <a:lnTo>
                    <a:pt x="2777032" y="709756"/>
                  </a:lnTo>
                  <a:lnTo>
                    <a:pt x="2835366" y="681829"/>
                  </a:lnTo>
                  <a:lnTo>
                    <a:pt x="2893667" y="654458"/>
                  </a:lnTo>
                  <a:lnTo>
                    <a:pt x="2951926" y="627641"/>
                  </a:lnTo>
                  <a:lnTo>
                    <a:pt x="3010134" y="601380"/>
                  </a:lnTo>
                  <a:lnTo>
                    <a:pt x="3068280" y="575675"/>
                  </a:lnTo>
                  <a:lnTo>
                    <a:pt x="3126356" y="550526"/>
                  </a:lnTo>
                  <a:lnTo>
                    <a:pt x="3184351" y="525933"/>
                  </a:lnTo>
                  <a:lnTo>
                    <a:pt x="3242257" y="501898"/>
                  </a:lnTo>
                  <a:lnTo>
                    <a:pt x="3300062" y="478419"/>
                  </a:lnTo>
                  <a:lnTo>
                    <a:pt x="3357759" y="455498"/>
                  </a:lnTo>
                  <a:lnTo>
                    <a:pt x="3415337" y="433135"/>
                  </a:lnTo>
                  <a:lnTo>
                    <a:pt x="3472786" y="411330"/>
                  </a:lnTo>
                  <a:lnTo>
                    <a:pt x="3530098" y="390084"/>
                  </a:lnTo>
                  <a:lnTo>
                    <a:pt x="3587262" y="369397"/>
                  </a:lnTo>
                  <a:lnTo>
                    <a:pt x="3644268" y="349269"/>
                  </a:lnTo>
                  <a:lnTo>
                    <a:pt x="3701108" y="329701"/>
                  </a:lnTo>
                  <a:lnTo>
                    <a:pt x="3757772" y="310693"/>
                  </a:lnTo>
                  <a:lnTo>
                    <a:pt x="3814249" y="292246"/>
                  </a:lnTo>
                  <a:lnTo>
                    <a:pt x="3870531" y="274359"/>
                  </a:lnTo>
                  <a:lnTo>
                    <a:pt x="3926608" y="257034"/>
                  </a:lnTo>
                  <a:lnTo>
                    <a:pt x="3982470" y="240270"/>
                  </a:lnTo>
                  <a:lnTo>
                    <a:pt x="4038107" y="224068"/>
                  </a:lnTo>
                  <a:lnTo>
                    <a:pt x="4093510" y="208428"/>
                  </a:lnTo>
                  <a:lnTo>
                    <a:pt x="4148670" y="193351"/>
                  </a:lnTo>
                  <a:lnTo>
                    <a:pt x="4203577" y="178836"/>
                  </a:lnTo>
                  <a:lnTo>
                    <a:pt x="4258221" y="164885"/>
                  </a:lnTo>
                  <a:lnTo>
                    <a:pt x="4312592" y="151498"/>
                  </a:lnTo>
                  <a:lnTo>
                    <a:pt x="4366681" y="138675"/>
                  </a:lnTo>
                  <a:lnTo>
                    <a:pt x="4420479" y="126416"/>
                  </a:lnTo>
                  <a:lnTo>
                    <a:pt x="4473975" y="114722"/>
                  </a:lnTo>
                  <a:lnTo>
                    <a:pt x="4527161" y="103594"/>
                  </a:lnTo>
                  <a:lnTo>
                    <a:pt x="4580026" y="93030"/>
                  </a:lnTo>
                  <a:lnTo>
                    <a:pt x="4632561" y="83033"/>
                  </a:lnTo>
                  <a:lnTo>
                    <a:pt x="4684756" y="73601"/>
                  </a:lnTo>
                  <a:lnTo>
                    <a:pt x="4736602" y="64737"/>
                  </a:lnTo>
                  <a:lnTo>
                    <a:pt x="4788089" y="56439"/>
                  </a:lnTo>
                  <a:lnTo>
                    <a:pt x="4839208" y="48708"/>
                  </a:lnTo>
                  <a:lnTo>
                    <a:pt x="4889949" y="41546"/>
                  </a:lnTo>
                  <a:lnTo>
                    <a:pt x="4940302" y="34951"/>
                  </a:lnTo>
                  <a:lnTo>
                    <a:pt x="4990258" y="28924"/>
                  </a:lnTo>
                  <a:lnTo>
                    <a:pt x="5039807" y="23467"/>
                  </a:lnTo>
                  <a:lnTo>
                    <a:pt x="5088939" y="18578"/>
                  </a:lnTo>
                  <a:lnTo>
                    <a:pt x="5137645" y="14259"/>
                  </a:lnTo>
                  <a:lnTo>
                    <a:pt x="5185916" y="10509"/>
                  </a:lnTo>
                  <a:lnTo>
                    <a:pt x="5233741" y="7330"/>
                  </a:lnTo>
                  <a:lnTo>
                    <a:pt x="5281112" y="4722"/>
                  </a:lnTo>
                  <a:lnTo>
                    <a:pt x="5328018" y="2684"/>
                  </a:lnTo>
                  <a:lnTo>
                    <a:pt x="5374450" y="1217"/>
                  </a:lnTo>
                  <a:lnTo>
                    <a:pt x="5420398" y="322"/>
                  </a:lnTo>
                  <a:lnTo>
                    <a:pt x="5465853" y="0"/>
                  </a:lnTo>
                  <a:lnTo>
                    <a:pt x="5510805" y="249"/>
                  </a:lnTo>
                  <a:lnTo>
                    <a:pt x="5555244" y="1071"/>
                  </a:lnTo>
                  <a:lnTo>
                    <a:pt x="5599161" y="2466"/>
                  </a:lnTo>
                  <a:lnTo>
                    <a:pt x="5642547" y="4435"/>
                  </a:lnTo>
                  <a:lnTo>
                    <a:pt x="5685391" y="6977"/>
                  </a:lnTo>
                  <a:lnTo>
                    <a:pt x="5727685" y="10093"/>
                  </a:lnTo>
                  <a:lnTo>
                    <a:pt x="5769418" y="13784"/>
                  </a:lnTo>
                  <a:lnTo>
                    <a:pt x="5810580" y="18050"/>
                  </a:lnTo>
                  <a:lnTo>
                    <a:pt x="5851163" y="22891"/>
                  </a:lnTo>
                  <a:lnTo>
                    <a:pt x="5891157" y="28308"/>
                  </a:lnTo>
                  <a:lnTo>
                    <a:pt x="5930551" y="34300"/>
                  </a:lnTo>
                  <a:lnTo>
                    <a:pt x="5969338" y="40869"/>
                  </a:lnTo>
                  <a:lnTo>
                    <a:pt x="6007506" y="48015"/>
                  </a:lnTo>
                  <a:lnTo>
                    <a:pt x="6045046" y="55737"/>
                  </a:lnTo>
                  <a:lnTo>
                    <a:pt x="6118205" y="72915"/>
                  </a:lnTo>
                  <a:lnTo>
                    <a:pt x="6188737" y="92404"/>
                  </a:lnTo>
                  <a:lnTo>
                    <a:pt x="6256567" y="114209"/>
                  </a:lnTo>
                  <a:lnTo>
                    <a:pt x="6321616" y="138333"/>
                  </a:lnTo>
                  <a:lnTo>
                    <a:pt x="6383809" y="164777"/>
                  </a:lnTo>
                  <a:lnTo>
                    <a:pt x="6443068" y="193545"/>
                  </a:lnTo>
                  <a:lnTo>
                    <a:pt x="6499317" y="224640"/>
                  </a:lnTo>
                  <a:lnTo>
                    <a:pt x="6552479" y="258064"/>
                  </a:lnTo>
                  <a:lnTo>
                    <a:pt x="6602477" y="293821"/>
                  </a:lnTo>
                  <a:lnTo>
                    <a:pt x="6649234" y="331914"/>
                  </a:lnTo>
                  <a:lnTo>
                    <a:pt x="6692673" y="372344"/>
                  </a:lnTo>
                  <a:lnTo>
                    <a:pt x="6732717" y="415116"/>
                  </a:lnTo>
                  <a:lnTo>
                    <a:pt x="6769291" y="460232"/>
                  </a:lnTo>
                  <a:lnTo>
                    <a:pt x="6802316" y="507695"/>
                  </a:lnTo>
                  <a:lnTo>
                    <a:pt x="6831716" y="557508"/>
                  </a:lnTo>
                  <a:lnTo>
                    <a:pt x="6857370" y="609573"/>
                  </a:lnTo>
                  <a:lnTo>
                    <a:pt x="6878961" y="663245"/>
                  </a:lnTo>
                  <a:lnTo>
                    <a:pt x="6896478" y="718359"/>
                  </a:lnTo>
                  <a:lnTo>
                    <a:pt x="6909973" y="774857"/>
                  </a:lnTo>
                  <a:lnTo>
                    <a:pt x="6919493" y="832678"/>
                  </a:lnTo>
                  <a:lnTo>
                    <a:pt x="6925089" y="891764"/>
                  </a:lnTo>
                  <a:lnTo>
                    <a:pt x="6926808" y="952056"/>
                  </a:lnTo>
                  <a:lnTo>
                    <a:pt x="6926230" y="982635"/>
                  </a:lnTo>
                  <a:lnTo>
                    <a:pt x="6922228" y="1044624"/>
                  </a:lnTo>
                  <a:lnTo>
                    <a:pt x="6914472" y="1107671"/>
                  </a:lnTo>
                  <a:lnTo>
                    <a:pt x="6903013" y="1171717"/>
                  </a:lnTo>
                  <a:lnTo>
                    <a:pt x="6887899" y="1236701"/>
                  </a:lnTo>
                  <a:lnTo>
                    <a:pt x="6869179" y="1302567"/>
                  </a:lnTo>
                  <a:lnTo>
                    <a:pt x="6846902" y="1369253"/>
                  </a:lnTo>
                  <a:lnTo>
                    <a:pt x="6821118" y="1436701"/>
                  </a:lnTo>
                  <a:lnTo>
                    <a:pt x="6791875" y="1504852"/>
                  </a:lnTo>
                  <a:lnTo>
                    <a:pt x="6759223" y="1573647"/>
                  </a:lnTo>
                  <a:lnTo>
                    <a:pt x="6741634" y="1608267"/>
                  </a:lnTo>
                  <a:lnTo>
                    <a:pt x="6723211" y="1643026"/>
                  </a:lnTo>
                  <a:lnTo>
                    <a:pt x="6703960" y="1677916"/>
                  </a:lnTo>
                  <a:lnTo>
                    <a:pt x="6683888" y="1712931"/>
                  </a:lnTo>
                  <a:lnTo>
                    <a:pt x="6663000" y="1748061"/>
                  </a:lnTo>
                  <a:lnTo>
                    <a:pt x="6641303" y="1783301"/>
                  </a:lnTo>
                  <a:lnTo>
                    <a:pt x="6618802" y="1818643"/>
                  </a:lnTo>
                  <a:lnTo>
                    <a:pt x="6595504" y="1854079"/>
                  </a:lnTo>
                  <a:lnTo>
                    <a:pt x="6571416" y="1889602"/>
                  </a:lnTo>
                  <a:lnTo>
                    <a:pt x="6546542" y="1925205"/>
                  </a:lnTo>
                  <a:lnTo>
                    <a:pt x="6520890" y="1960880"/>
                  </a:lnTo>
                  <a:lnTo>
                    <a:pt x="6494466" y="1996619"/>
                  </a:lnTo>
                  <a:lnTo>
                    <a:pt x="6467275" y="2032416"/>
                  </a:lnTo>
                  <a:lnTo>
                    <a:pt x="6439324" y="2068263"/>
                  </a:lnTo>
                  <a:lnTo>
                    <a:pt x="6410619" y="2104153"/>
                  </a:lnTo>
                  <a:lnTo>
                    <a:pt x="6381165" y="2140078"/>
                  </a:lnTo>
                  <a:lnTo>
                    <a:pt x="6350970" y="2176031"/>
                  </a:lnTo>
                  <a:lnTo>
                    <a:pt x="6320040" y="2212004"/>
                  </a:lnTo>
                  <a:lnTo>
                    <a:pt x="6288379" y="2247990"/>
                  </a:lnTo>
                  <a:lnTo>
                    <a:pt x="6255996" y="2283982"/>
                  </a:lnTo>
                  <a:lnTo>
                    <a:pt x="6222895" y="2319972"/>
                  </a:lnTo>
                  <a:lnTo>
                    <a:pt x="6189083" y="2355953"/>
                  </a:lnTo>
                  <a:lnTo>
                    <a:pt x="6154566" y="2391917"/>
                  </a:lnTo>
                  <a:lnTo>
                    <a:pt x="6119350" y="2427857"/>
                  </a:lnTo>
                  <a:lnTo>
                    <a:pt x="6083441" y="2463766"/>
                  </a:lnTo>
                  <a:lnTo>
                    <a:pt x="6046846" y="2499637"/>
                  </a:lnTo>
                  <a:lnTo>
                    <a:pt x="6009570" y="2535461"/>
                  </a:lnTo>
                  <a:lnTo>
                    <a:pt x="5971620" y="2571232"/>
                  </a:lnTo>
                  <a:lnTo>
                    <a:pt x="5933002" y="2606942"/>
                  </a:lnTo>
                  <a:lnTo>
                    <a:pt x="5893722" y="2642583"/>
                  </a:lnTo>
                  <a:lnTo>
                    <a:pt x="5853786" y="2678149"/>
                  </a:lnTo>
                  <a:lnTo>
                    <a:pt x="5813200" y="2713632"/>
                  </a:lnTo>
                  <a:lnTo>
                    <a:pt x="5771971" y="2749024"/>
                  </a:lnTo>
                  <a:lnTo>
                    <a:pt x="5730104" y="2784318"/>
                  </a:lnTo>
                  <a:lnTo>
                    <a:pt x="5687606" y="2819507"/>
                  </a:lnTo>
                  <a:lnTo>
                    <a:pt x="5644483" y="2854584"/>
                  </a:lnTo>
                  <a:lnTo>
                    <a:pt x="5600740" y="2889540"/>
                  </a:lnTo>
                  <a:lnTo>
                    <a:pt x="5556385" y="2924369"/>
                  </a:lnTo>
                  <a:lnTo>
                    <a:pt x="5511423" y="2959063"/>
                  </a:lnTo>
                  <a:lnTo>
                    <a:pt x="5465861" y="2993615"/>
                  </a:lnTo>
                  <a:lnTo>
                    <a:pt x="5419703" y="3028017"/>
                  </a:lnTo>
                  <a:lnTo>
                    <a:pt x="5372958" y="3062263"/>
                  </a:lnTo>
                  <a:lnTo>
                    <a:pt x="5325630" y="3096343"/>
                  </a:lnTo>
                  <a:lnTo>
                    <a:pt x="5277727" y="3130252"/>
                  </a:lnTo>
                  <a:lnTo>
                    <a:pt x="5229253" y="3163982"/>
                  </a:lnTo>
                  <a:lnTo>
                    <a:pt x="5180215" y="3197525"/>
                  </a:lnTo>
                  <a:lnTo>
                    <a:pt x="5130620" y="3230874"/>
                  </a:lnTo>
                  <a:lnTo>
                    <a:pt x="5080474" y="3264022"/>
                  </a:lnTo>
                  <a:lnTo>
                    <a:pt x="5029782" y="3296961"/>
                  </a:lnTo>
                  <a:lnTo>
                    <a:pt x="4978551" y="3329684"/>
                  </a:lnTo>
                  <a:lnTo>
                    <a:pt x="4926786" y="3362183"/>
                  </a:lnTo>
                  <a:lnTo>
                    <a:pt x="4874495" y="3394451"/>
                  </a:lnTo>
                  <a:lnTo>
                    <a:pt x="4821683" y="3426481"/>
                  </a:lnTo>
                  <a:lnTo>
                    <a:pt x="4768356" y="3458265"/>
                  </a:lnTo>
                  <a:lnTo>
                    <a:pt x="4714521" y="3489796"/>
                  </a:lnTo>
                  <a:lnTo>
                    <a:pt x="4660183" y="3521067"/>
                  </a:lnTo>
                  <a:lnTo>
                    <a:pt x="4605349" y="3552069"/>
                  </a:lnTo>
                  <a:lnTo>
                    <a:pt x="4550025" y="3582796"/>
                  </a:lnTo>
                  <a:lnTo>
                    <a:pt x="4494217" y="3613241"/>
                  </a:lnTo>
                  <a:lnTo>
                    <a:pt x="4437931" y="3643395"/>
                  </a:lnTo>
                  <a:lnTo>
                    <a:pt x="4381174" y="3673252"/>
                  </a:lnTo>
                  <a:lnTo>
                    <a:pt x="4323950" y="3702804"/>
                  </a:lnTo>
                  <a:lnTo>
                    <a:pt x="4266268" y="3732043"/>
                  </a:lnTo>
                  <a:lnTo>
                    <a:pt x="4208132" y="3760963"/>
                  </a:lnTo>
                  <a:lnTo>
                    <a:pt x="4149776" y="3789443"/>
                  </a:lnTo>
                  <a:lnTo>
                    <a:pt x="4091442" y="3817369"/>
                  </a:lnTo>
                  <a:lnTo>
                    <a:pt x="4033141" y="3844740"/>
                  </a:lnTo>
                  <a:lnTo>
                    <a:pt x="3974882" y="3871556"/>
                  </a:lnTo>
                  <a:lnTo>
                    <a:pt x="3916674" y="3897817"/>
                  </a:lnTo>
                  <a:lnTo>
                    <a:pt x="3858528" y="3923522"/>
                  </a:lnTo>
                  <a:lnTo>
                    <a:pt x="3800452" y="3948671"/>
                  </a:lnTo>
                  <a:lnTo>
                    <a:pt x="3742457" y="3973263"/>
                  </a:lnTo>
                  <a:lnTo>
                    <a:pt x="3684551" y="3997298"/>
                  </a:lnTo>
                  <a:lnTo>
                    <a:pt x="3626745" y="4020777"/>
                  </a:lnTo>
                  <a:lnTo>
                    <a:pt x="3569049" y="4043697"/>
                  </a:lnTo>
                  <a:lnTo>
                    <a:pt x="3511471" y="4066060"/>
                  </a:lnTo>
                  <a:lnTo>
                    <a:pt x="3454021" y="4087865"/>
                  </a:lnTo>
                  <a:lnTo>
                    <a:pt x="3396710" y="4109110"/>
                  </a:lnTo>
                  <a:lnTo>
                    <a:pt x="3339546" y="4129797"/>
                  </a:lnTo>
                  <a:lnTo>
                    <a:pt x="3282539" y="4149925"/>
                  </a:lnTo>
                  <a:lnTo>
                    <a:pt x="3225700" y="4169492"/>
                  </a:lnTo>
                  <a:lnTo>
                    <a:pt x="3169036" y="4188500"/>
                  </a:lnTo>
                  <a:lnTo>
                    <a:pt x="3112559" y="4206947"/>
                  </a:lnTo>
                  <a:lnTo>
                    <a:pt x="3056277" y="4224834"/>
                  </a:lnTo>
                  <a:lnTo>
                    <a:pt x="3000200" y="4242159"/>
                  </a:lnTo>
                  <a:lnTo>
                    <a:pt x="2944338" y="4258923"/>
                  </a:lnTo>
                  <a:lnTo>
                    <a:pt x="2888701" y="4275125"/>
                  </a:lnTo>
                  <a:lnTo>
                    <a:pt x="2833297" y="4290764"/>
                  </a:lnTo>
                  <a:lnTo>
                    <a:pt x="2778138" y="4305841"/>
                  </a:lnTo>
                  <a:lnTo>
                    <a:pt x="2723231" y="4320355"/>
                  </a:lnTo>
                  <a:lnTo>
                    <a:pt x="2668587" y="4334306"/>
                  </a:lnTo>
                  <a:lnTo>
                    <a:pt x="2614216" y="4347693"/>
                  </a:lnTo>
                  <a:lnTo>
                    <a:pt x="2560127" y="4360516"/>
                  </a:lnTo>
                  <a:lnTo>
                    <a:pt x="2506329" y="4372775"/>
                  </a:lnTo>
                  <a:lnTo>
                    <a:pt x="2452833" y="4384468"/>
                  </a:lnTo>
                  <a:lnTo>
                    <a:pt x="2399647" y="4395597"/>
                  </a:lnTo>
                  <a:lnTo>
                    <a:pt x="2346782" y="4406160"/>
                  </a:lnTo>
                  <a:lnTo>
                    <a:pt x="2294247" y="4416158"/>
                  </a:lnTo>
                  <a:lnTo>
                    <a:pt x="2242052" y="4425589"/>
                  </a:lnTo>
                  <a:lnTo>
                    <a:pt x="2190206" y="4434454"/>
                  </a:lnTo>
                  <a:lnTo>
                    <a:pt x="2138718" y="4442751"/>
                  </a:lnTo>
                  <a:lnTo>
                    <a:pt x="2087600" y="4450482"/>
                  </a:lnTo>
                  <a:lnTo>
                    <a:pt x="2036859" y="4457644"/>
                  </a:lnTo>
                  <a:lnTo>
                    <a:pt x="1986506" y="4464239"/>
                  </a:lnTo>
                  <a:lnTo>
                    <a:pt x="1936550" y="4470266"/>
                  </a:lnTo>
                  <a:lnTo>
                    <a:pt x="1887001" y="4475723"/>
                  </a:lnTo>
                  <a:lnTo>
                    <a:pt x="1837869" y="4480612"/>
                  </a:lnTo>
                  <a:lnTo>
                    <a:pt x="1789162" y="4484931"/>
                  </a:lnTo>
                  <a:lnTo>
                    <a:pt x="1740892" y="4488680"/>
                  </a:lnTo>
                  <a:lnTo>
                    <a:pt x="1693066" y="4491859"/>
                  </a:lnTo>
                  <a:lnTo>
                    <a:pt x="1645696" y="4494468"/>
                  </a:lnTo>
                  <a:lnTo>
                    <a:pt x="1598790" y="4496506"/>
                  </a:lnTo>
                  <a:lnTo>
                    <a:pt x="1552358" y="4497972"/>
                  </a:lnTo>
                  <a:lnTo>
                    <a:pt x="1506410" y="4498867"/>
                  </a:lnTo>
                  <a:lnTo>
                    <a:pt x="1460955" y="4499190"/>
                  </a:lnTo>
                  <a:lnTo>
                    <a:pt x="1416003" y="4498941"/>
                  </a:lnTo>
                  <a:lnTo>
                    <a:pt x="1371564" y="4498119"/>
                  </a:lnTo>
                  <a:lnTo>
                    <a:pt x="1327646" y="4496724"/>
                  </a:lnTo>
                  <a:lnTo>
                    <a:pt x="1284261" y="4494755"/>
                  </a:lnTo>
                  <a:lnTo>
                    <a:pt x="1241416" y="4492213"/>
                  </a:lnTo>
                  <a:lnTo>
                    <a:pt x="1199123" y="4489097"/>
                  </a:lnTo>
                  <a:lnTo>
                    <a:pt x="1157390" y="4485406"/>
                  </a:lnTo>
                  <a:lnTo>
                    <a:pt x="1116228" y="4481140"/>
                  </a:lnTo>
                  <a:lnTo>
                    <a:pt x="1075645" y="4476299"/>
                  </a:lnTo>
                  <a:lnTo>
                    <a:pt x="1035651" y="4470883"/>
                  </a:lnTo>
                  <a:lnTo>
                    <a:pt x="996256" y="4464890"/>
                  </a:lnTo>
                  <a:lnTo>
                    <a:pt x="957470" y="4458321"/>
                  </a:lnTo>
                  <a:lnTo>
                    <a:pt x="919302" y="4451176"/>
                  </a:lnTo>
                  <a:lnTo>
                    <a:pt x="881762" y="4443454"/>
                  </a:lnTo>
                  <a:lnTo>
                    <a:pt x="808603" y="4426277"/>
                  </a:lnTo>
                  <a:lnTo>
                    <a:pt x="738071" y="4406787"/>
                  </a:lnTo>
                  <a:lnTo>
                    <a:pt x="670241" y="4384983"/>
                  </a:lnTo>
                  <a:lnTo>
                    <a:pt x="605192" y="4360860"/>
                  </a:lnTo>
                  <a:lnTo>
                    <a:pt x="542999" y="4334416"/>
                  </a:lnTo>
                  <a:lnTo>
                    <a:pt x="483740" y="4305648"/>
                  </a:lnTo>
                  <a:lnTo>
                    <a:pt x="427491" y="4274554"/>
                  </a:lnTo>
                  <a:lnTo>
                    <a:pt x="374329" y="4241130"/>
                  </a:lnTo>
                  <a:lnTo>
                    <a:pt x="324331" y="4205374"/>
                  </a:lnTo>
                  <a:lnTo>
                    <a:pt x="277574" y="4167282"/>
                  </a:lnTo>
                  <a:lnTo>
                    <a:pt x="234135" y="4126852"/>
                  </a:lnTo>
                  <a:lnTo>
                    <a:pt x="194090" y="4084080"/>
                  </a:lnTo>
                  <a:lnTo>
                    <a:pt x="157517" y="4038965"/>
                  </a:lnTo>
                  <a:lnTo>
                    <a:pt x="124492" y="3991503"/>
                  </a:lnTo>
                  <a:lnTo>
                    <a:pt x="95092" y="3941691"/>
                  </a:lnTo>
                  <a:lnTo>
                    <a:pt x="81775" y="3915903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95119" y="6569761"/>
            <a:ext cx="10224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4"/>
              </a:rPr>
              <a:t>http://mirnoe.com/uploads/posts/2017-01/1484998237_chetvertaya-promyshlennaya-revolyuciya.jpg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555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ИНДУСТРИЯ </a:t>
            </a:r>
            <a:r>
              <a:rPr dirty="0" spc="5"/>
              <a:t>4.0 </a:t>
            </a:r>
            <a:r>
              <a:rPr dirty="0" spc="-5"/>
              <a:t>И </a:t>
            </a:r>
            <a:r>
              <a:rPr dirty="0"/>
              <a:t>ГЛОБАЛЬНЫЕ</a:t>
            </a:r>
            <a:r>
              <a:rPr dirty="0" spc="-140"/>
              <a:t> </a:t>
            </a:r>
            <a:r>
              <a:rPr dirty="0"/>
              <a:t>ТРЕНДЫ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1375" y="1255775"/>
            <a:ext cx="10386060" cy="5602605"/>
            <a:chOff x="341375" y="1255775"/>
            <a:chExt cx="10386060" cy="5602605"/>
          </a:xfrm>
        </p:grpSpPr>
        <p:sp>
          <p:nvSpPr>
            <p:cNvPr id="4" name="object 4"/>
            <p:cNvSpPr/>
            <p:nvPr/>
          </p:nvSpPr>
          <p:spPr>
            <a:xfrm>
              <a:off x="341375" y="1255775"/>
              <a:ext cx="10386060" cy="56022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56725" y="2963418"/>
              <a:ext cx="1600200" cy="462280"/>
            </a:xfrm>
            <a:custGeom>
              <a:avLst/>
              <a:gdLst/>
              <a:ahLst/>
              <a:cxnLst/>
              <a:rect l="l" t="t" r="r" b="b"/>
              <a:pathLst>
                <a:path w="1600200" h="462279">
                  <a:moveTo>
                    <a:pt x="0" y="230886"/>
                  </a:moveTo>
                  <a:lnTo>
                    <a:pt x="11588" y="191514"/>
                  </a:lnTo>
                  <a:lnTo>
                    <a:pt x="45073" y="154302"/>
                  </a:lnTo>
                  <a:lnTo>
                    <a:pt x="98531" y="119803"/>
                  </a:lnTo>
                  <a:lnTo>
                    <a:pt x="170040" y="88572"/>
                  </a:lnTo>
                  <a:lnTo>
                    <a:pt x="211964" y="74355"/>
                  </a:lnTo>
                  <a:lnTo>
                    <a:pt x="257679" y="61164"/>
                  </a:lnTo>
                  <a:lnTo>
                    <a:pt x="306945" y="49066"/>
                  </a:lnTo>
                  <a:lnTo>
                    <a:pt x="359523" y="38132"/>
                  </a:lnTo>
                  <a:lnTo>
                    <a:pt x="415172" y="28431"/>
                  </a:lnTo>
                  <a:lnTo>
                    <a:pt x="473652" y="20033"/>
                  </a:lnTo>
                  <a:lnTo>
                    <a:pt x="534722" y="13006"/>
                  </a:lnTo>
                  <a:lnTo>
                    <a:pt x="598142" y="7419"/>
                  </a:lnTo>
                  <a:lnTo>
                    <a:pt x="663672" y="3343"/>
                  </a:lnTo>
                  <a:lnTo>
                    <a:pt x="731071" y="847"/>
                  </a:lnTo>
                  <a:lnTo>
                    <a:pt x="800100" y="0"/>
                  </a:lnTo>
                  <a:lnTo>
                    <a:pt x="869128" y="847"/>
                  </a:lnTo>
                  <a:lnTo>
                    <a:pt x="936527" y="3343"/>
                  </a:lnTo>
                  <a:lnTo>
                    <a:pt x="1002057" y="7419"/>
                  </a:lnTo>
                  <a:lnTo>
                    <a:pt x="1065477" y="13006"/>
                  </a:lnTo>
                  <a:lnTo>
                    <a:pt x="1126547" y="20033"/>
                  </a:lnTo>
                  <a:lnTo>
                    <a:pt x="1185027" y="28431"/>
                  </a:lnTo>
                  <a:lnTo>
                    <a:pt x="1240676" y="38132"/>
                  </a:lnTo>
                  <a:lnTo>
                    <a:pt x="1293254" y="49066"/>
                  </a:lnTo>
                  <a:lnTo>
                    <a:pt x="1342520" y="61164"/>
                  </a:lnTo>
                  <a:lnTo>
                    <a:pt x="1388235" y="74355"/>
                  </a:lnTo>
                  <a:lnTo>
                    <a:pt x="1430159" y="88572"/>
                  </a:lnTo>
                  <a:lnTo>
                    <a:pt x="1468049" y="103744"/>
                  </a:lnTo>
                  <a:lnTo>
                    <a:pt x="1530774" y="136679"/>
                  </a:lnTo>
                  <a:lnTo>
                    <a:pt x="1574485" y="172604"/>
                  </a:lnTo>
                  <a:lnTo>
                    <a:pt x="1597262" y="210965"/>
                  </a:lnTo>
                  <a:lnTo>
                    <a:pt x="1600200" y="230886"/>
                  </a:lnTo>
                  <a:lnTo>
                    <a:pt x="1597262" y="250806"/>
                  </a:lnTo>
                  <a:lnTo>
                    <a:pt x="1574485" y="289167"/>
                  </a:lnTo>
                  <a:lnTo>
                    <a:pt x="1530774" y="325092"/>
                  </a:lnTo>
                  <a:lnTo>
                    <a:pt x="1468049" y="358027"/>
                  </a:lnTo>
                  <a:lnTo>
                    <a:pt x="1430159" y="373199"/>
                  </a:lnTo>
                  <a:lnTo>
                    <a:pt x="1388235" y="387416"/>
                  </a:lnTo>
                  <a:lnTo>
                    <a:pt x="1342520" y="400607"/>
                  </a:lnTo>
                  <a:lnTo>
                    <a:pt x="1293254" y="412705"/>
                  </a:lnTo>
                  <a:lnTo>
                    <a:pt x="1240676" y="423639"/>
                  </a:lnTo>
                  <a:lnTo>
                    <a:pt x="1185027" y="433340"/>
                  </a:lnTo>
                  <a:lnTo>
                    <a:pt x="1126547" y="441738"/>
                  </a:lnTo>
                  <a:lnTo>
                    <a:pt x="1065477" y="448765"/>
                  </a:lnTo>
                  <a:lnTo>
                    <a:pt x="1002057" y="454352"/>
                  </a:lnTo>
                  <a:lnTo>
                    <a:pt x="936527" y="458428"/>
                  </a:lnTo>
                  <a:lnTo>
                    <a:pt x="869128" y="460924"/>
                  </a:lnTo>
                  <a:lnTo>
                    <a:pt x="800100" y="461772"/>
                  </a:lnTo>
                  <a:lnTo>
                    <a:pt x="731071" y="460924"/>
                  </a:lnTo>
                  <a:lnTo>
                    <a:pt x="663672" y="458428"/>
                  </a:lnTo>
                  <a:lnTo>
                    <a:pt x="598142" y="454352"/>
                  </a:lnTo>
                  <a:lnTo>
                    <a:pt x="534722" y="448765"/>
                  </a:lnTo>
                  <a:lnTo>
                    <a:pt x="473652" y="441738"/>
                  </a:lnTo>
                  <a:lnTo>
                    <a:pt x="415172" y="433340"/>
                  </a:lnTo>
                  <a:lnTo>
                    <a:pt x="359523" y="423639"/>
                  </a:lnTo>
                  <a:lnTo>
                    <a:pt x="306945" y="412705"/>
                  </a:lnTo>
                  <a:lnTo>
                    <a:pt x="257679" y="400607"/>
                  </a:lnTo>
                  <a:lnTo>
                    <a:pt x="211964" y="387416"/>
                  </a:lnTo>
                  <a:lnTo>
                    <a:pt x="170040" y="373199"/>
                  </a:lnTo>
                  <a:lnTo>
                    <a:pt x="132150" y="358027"/>
                  </a:lnTo>
                  <a:lnTo>
                    <a:pt x="69425" y="325092"/>
                  </a:lnTo>
                  <a:lnTo>
                    <a:pt x="25714" y="289167"/>
                  </a:lnTo>
                  <a:lnTo>
                    <a:pt x="2937" y="250806"/>
                  </a:lnTo>
                  <a:lnTo>
                    <a:pt x="0" y="23088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834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РЫНОК </a:t>
            </a:r>
            <a:r>
              <a:rPr dirty="0" spc="-5"/>
              <a:t>ТРУДА </a:t>
            </a:r>
            <a:r>
              <a:rPr dirty="0" spc="-20"/>
              <a:t>РОССИИ</a:t>
            </a:r>
            <a:r>
              <a:rPr dirty="0" spc="-150"/>
              <a:t> </a:t>
            </a:r>
            <a:r>
              <a:rPr dirty="0" spc="10"/>
              <a:t>(2022)</a:t>
            </a:r>
          </a:p>
        </p:txBody>
      </p:sp>
      <p:sp>
        <p:nvSpPr>
          <p:cNvPr id="3" name="object 3"/>
          <p:cNvSpPr/>
          <p:nvPr/>
        </p:nvSpPr>
        <p:spPr>
          <a:xfrm>
            <a:off x="5193791" y="1228344"/>
            <a:ext cx="6786371" cy="2345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93791" y="3846576"/>
            <a:ext cx="6786371" cy="2346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208" y="1228469"/>
            <a:ext cx="4224528" cy="5513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22875" y="6424676"/>
            <a:ext cx="5039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5"/>
              </a:rPr>
              <a:t>https://static.tildacdn.com/tild3433-6139-4538-b932-353564393137/</a:t>
            </a:r>
            <a:r>
              <a:rPr dirty="0" u="sng" sz="1200" spc="17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5"/>
              </a:rPr>
              <a:t> </a:t>
            </a:r>
            <a:r>
              <a:rPr dirty="0" u="sng" sz="1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5"/>
              </a:rPr>
              <a:t>.jpg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8697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СОСТАВ РЫНКА </a:t>
            </a:r>
            <a:r>
              <a:rPr dirty="0" spc="-10"/>
              <a:t>ТРУДА </a:t>
            </a:r>
            <a:r>
              <a:rPr dirty="0"/>
              <a:t>США ЗА </a:t>
            </a:r>
            <a:r>
              <a:rPr dirty="0" spc="15"/>
              <a:t>ПОСЛЕДНИЕ </a:t>
            </a:r>
            <a:r>
              <a:rPr dirty="0"/>
              <a:t>150+</a:t>
            </a:r>
            <a:r>
              <a:rPr dirty="0" spc="-170"/>
              <a:t> </a:t>
            </a:r>
            <a:r>
              <a:rPr dirty="0"/>
              <a:t>ЛЕТ</a:t>
            </a:r>
          </a:p>
        </p:txBody>
      </p:sp>
      <p:sp>
        <p:nvSpPr>
          <p:cNvPr id="3" name="object 3"/>
          <p:cNvSpPr/>
          <p:nvPr/>
        </p:nvSpPr>
        <p:spPr>
          <a:xfrm>
            <a:off x="88392" y="1286255"/>
            <a:ext cx="7597140" cy="557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3968" y="4911597"/>
            <a:ext cx="362712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Бе</a:t>
            </a:r>
            <a:r>
              <a:rPr dirty="0" baseline="1736" sz="2400" spc="-7" b="1">
                <a:latin typeface="Calibri"/>
                <a:cs typeface="Calibri"/>
              </a:rPr>
              <a:t>́</a:t>
            </a:r>
            <a:r>
              <a:rPr dirty="0" sz="1600" spc="-5" b="1">
                <a:latin typeface="Calibri"/>
                <a:cs typeface="Calibri"/>
              </a:rPr>
              <a:t>лый воротничо</a:t>
            </a:r>
            <a:r>
              <a:rPr dirty="0" baseline="1736" sz="2400" spc="-7" b="1">
                <a:latin typeface="Calibri"/>
                <a:cs typeface="Calibri"/>
              </a:rPr>
              <a:t>́</a:t>
            </a:r>
            <a:r>
              <a:rPr dirty="0" sz="1600" spc="-5" b="1">
                <a:latin typeface="Calibri"/>
                <a:cs typeface="Calibri"/>
              </a:rPr>
              <a:t>к </a:t>
            </a:r>
            <a:r>
              <a:rPr dirty="0" sz="1600" spc="-15">
                <a:latin typeface="Calibri"/>
                <a:cs typeface="Calibri"/>
              </a:rPr>
              <a:t>(калька </a:t>
            </a:r>
            <a:r>
              <a:rPr dirty="0" sz="1600" spc="-5">
                <a:latin typeface="Calibri"/>
                <a:cs typeface="Calibri"/>
              </a:rPr>
              <a:t>с </a:t>
            </a:r>
            <a:r>
              <a:rPr dirty="0" sz="1600" spc="-20">
                <a:latin typeface="Calibri"/>
                <a:cs typeface="Calibri"/>
              </a:rPr>
              <a:t>англ. </a:t>
            </a:r>
            <a:r>
              <a:rPr dirty="0" sz="1600" spc="-5">
                <a:latin typeface="Calibri"/>
                <a:cs typeface="Calibri"/>
              </a:rPr>
              <a:t>white-  collar </a:t>
            </a:r>
            <a:r>
              <a:rPr dirty="0" sz="1600" spc="-15">
                <a:latin typeface="Calibri"/>
                <a:cs typeface="Calibri"/>
              </a:rPr>
              <a:t>worker) </a:t>
            </a:r>
            <a:r>
              <a:rPr dirty="0" sz="1600" spc="-5">
                <a:latin typeface="Calibri"/>
                <a:cs typeface="Calibri"/>
              </a:rPr>
              <a:t>— </a:t>
            </a:r>
            <a:r>
              <a:rPr dirty="0" sz="1600" spc="-10">
                <a:latin typeface="Calibri"/>
                <a:cs typeface="Calibri"/>
              </a:rPr>
              <a:t>обозначение, </a:t>
            </a:r>
            <a:r>
              <a:rPr dirty="0" sz="1600" spc="-5">
                <a:latin typeface="Calibri"/>
                <a:cs typeface="Calibri"/>
              </a:rPr>
              <a:t>принятое в  западной </a:t>
            </a:r>
            <a:r>
              <a:rPr dirty="0" sz="1600" spc="-10">
                <a:latin typeface="Calibri"/>
                <a:cs typeface="Calibri"/>
              </a:rPr>
              <a:t>социологии для наёмного  работника, </a:t>
            </a:r>
            <a:r>
              <a:rPr dirty="0" sz="1600" spc="-5">
                <a:latin typeface="Calibri"/>
                <a:cs typeface="Calibri"/>
              </a:rPr>
              <a:t>занимающегося </a:t>
            </a:r>
            <a:r>
              <a:rPr dirty="0" sz="1600" spc="-10">
                <a:latin typeface="Calibri"/>
                <a:cs typeface="Calibri"/>
              </a:rPr>
              <a:t>умственным  </a:t>
            </a:r>
            <a:r>
              <a:rPr dirty="0" sz="1600" spc="-20">
                <a:latin typeface="Calibri"/>
                <a:cs typeface="Calibri"/>
              </a:rPr>
              <a:t>трудом, </a:t>
            </a:r>
            <a:r>
              <a:rPr dirty="0" sz="1600" spc="-10">
                <a:latin typeface="Calibri"/>
                <a:cs typeface="Calibri"/>
              </a:rPr>
              <a:t>служащего, чиновника,  </a:t>
            </a:r>
            <a:r>
              <a:rPr dirty="0" sz="1600" spc="-5">
                <a:latin typeface="Calibri"/>
                <a:cs typeface="Calibri"/>
              </a:rPr>
              <a:t>администратора, </a:t>
            </a:r>
            <a:r>
              <a:rPr dirty="0" sz="1600" spc="-15">
                <a:latin typeface="Calibri"/>
                <a:cs typeface="Calibri"/>
              </a:rPr>
              <a:t>менеджера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или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инженерно-технического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работника.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3968" y="1307084"/>
            <a:ext cx="3970654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«</a:t>
            </a:r>
            <a:r>
              <a:rPr dirty="0" sz="1600" spc="-10" b="1">
                <a:latin typeface="Calibri"/>
                <a:cs typeface="Calibri"/>
              </a:rPr>
              <a:t>Синий </a:t>
            </a:r>
            <a:r>
              <a:rPr dirty="0" sz="1600" spc="-5" b="1">
                <a:latin typeface="Calibri"/>
                <a:cs typeface="Calibri"/>
              </a:rPr>
              <a:t>воротничок</a:t>
            </a:r>
            <a:r>
              <a:rPr dirty="0" sz="1600" spc="-5">
                <a:latin typeface="Calibri"/>
                <a:cs typeface="Calibri"/>
              </a:rPr>
              <a:t>» </a:t>
            </a:r>
            <a:r>
              <a:rPr dirty="0" sz="1600" spc="-20">
                <a:latin typeface="Calibri"/>
                <a:cs typeface="Calibri"/>
              </a:rPr>
              <a:t>(англ. </a:t>
            </a:r>
            <a:r>
              <a:rPr dirty="0" sz="1600" spc="-5">
                <a:latin typeface="Calibri"/>
                <a:cs typeface="Calibri"/>
              </a:rPr>
              <a:t>blue-collar  </a:t>
            </a:r>
            <a:r>
              <a:rPr dirty="0" sz="1600" spc="-20">
                <a:latin typeface="Calibri"/>
                <a:cs typeface="Calibri"/>
              </a:rPr>
              <a:t>worker) </a:t>
            </a:r>
            <a:r>
              <a:rPr dirty="0" sz="1600" spc="-5">
                <a:latin typeface="Calibri"/>
                <a:cs typeface="Calibri"/>
              </a:rPr>
              <a:t>— понятие (термин), </a:t>
            </a:r>
            <a:r>
              <a:rPr dirty="0" sz="1600" spc="-10">
                <a:latin typeface="Calibri"/>
                <a:cs typeface="Calibri"/>
              </a:rPr>
              <a:t>обозначающее  </a:t>
            </a:r>
            <a:r>
              <a:rPr dirty="0" sz="1600" spc="-5">
                <a:latin typeface="Calibri"/>
                <a:cs typeface="Calibri"/>
              </a:rPr>
              <a:t>принадлежность </a:t>
            </a:r>
            <a:r>
              <a:rPr dirty="0" sz="1600" spc="-10">
                <a:latin typeface="Calibri"/>
                <a:cs typeface="Calibri"/>
              </a:rPr>
              <a:t>работника </a:t>
            </a:r>
            <a:r>
              <a:rPr dirty="0" sz="1600" spc="-5">
                <a:latin typeface="Calibri"/>
                <a:cs typeface="Calibri"/>
              </a:rPr>
              <a:t>к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рабочему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5">
                <a:latin typeface="Calibri"/>
                <a:cs typeface="Calibri"/>
              </a:rPr>
              <a:t>классу, </a:t>
            </a:r>
            <a:r>
              <a:rPr dirty="0" sz="1600" spc="-10">
                <a:latin typeface="Calibri"/>
                <a:cs typeface="Calibri"/>
              </a:rPr>
              <a:t>представители </a:t>
            </a:r>
            <a:r>
              <a:rPr dirty="0" sz="1600" spc="-15">
                <a:latin typeface="Calibri"/>
                <a:cs typeface="Calibri"/>
              </a:rPr>
              <a:t>которого, как </a:t>
            </a:r>
            <a:r>
              <a:rPr dirty="0" sz="1600" spc="-5">
                <a:latin typeface="Calibri"/>
                <a:cs typeface="Calibri"/>
              </a:rPr>
              <a:t>правило,  заняты физическим </a:t>
            </a:r>
            <a:r>
              <a:rPr dirty="0" sz="1600" spc="-20">
                <a:latin typeface="Calibri"/>
                <a:cs typeface="Calibri"/>
              </a:rPr>
              <a:t>трудом </a:t>
            </a:r>
            <a:r>
              <a:rPr dirty="0" sz="1600" spc="-5">
                <a:latin typeface="Calibri"/>
                <a:cs typeface="Calibri"/>
              </a:rPr>
              <a:t>с почасовой  </a:t>
            </a:r>
            <a:r>
              <a:rPr dirty="0" sz="1600" spc="-10">
                <a:latin typeface="Calibri"/>
                <a:cs typeface="Calibri"/>
              </a:rPr>
              <a:t>оплатой.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84994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БУДУЩЕЕ ЗАНЯТОСТИ (ВЛИЯНИЕ</a:t>
            </a:r>
            <a:r>
              <a:rPr dirty="0" spc="-150"/>
              <a:t> </a:t>
            </a:r>
            <a:r>
              <a:rPr dirty="0"/>
              <a:t>АВТОМАТИЗАЦИИ)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1310639"/>
            <a:ext cx="11384280" cy="5547360"/>
            <a:chOff x="362711" y="1310639"/>
            <a:chExt cx="11384280" cy="5547360"/>
          </a:xfrm>
        </p:grpSpPr>
        <p:sp>
          <p:nvSpPr>
            <p:cNvPr id="4" name="object 4"/>
            <p:cNvSpPr/>
            <p:nvPr/>
          </p:nvSpPr>
          <p:spPr>
            <a:xfrm>
              <a:off x="362711" y="1310639"/>
              <a:ext cx="10873740" cy="5547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12308" y="4174235"/>
              <a:ext cx="6234684" cy="1338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68339" y="6397244"/>
            <a:ext cx="5445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AFEF"/>
                </a:solidFill>
                <a:latin typeface="Calibri"/>
                <a:cs typeface="Calibri"/>
                <a:hlinkClick r:id="rId4"/>
              </a:rPr>
              <a:t>http://www.visualcapitalist.com/visualizing-jobs-lost-automation/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" y="262127"/>
            <a:ext cx="11683365" cy="6334125"/>
            <a:chOff x="254508" y="262127"/>
            <a:chExt cx="11683365" cy="6334125"/>
          </a:xfrm>
        </p:grpSpPr>
        <p:sp>
          <p:nvSpPr>
            <p:cNvPr id="3" name="object 3"/>
            <p:cNvSpPr/>
            <p:nvPr/>
          </p:nvSpPr>
          <p:spPr>
            <a:xfrm>
              <a:off x="254508" y="2334767"/>
              <a:ext cx="11683365" cy="4261485"/>
            </a:xfrm>
            <a:custGeom>
              <a:avLst/>
              <a:gdLst/>
              <a:ahLst/>
              <a:cxnLst/>
              <a:rect l="l" t="t" r="r" b="b"/>
              <a:pathLst>
                <a:path w="11683365" h="4261484">
                  <a:moveTo>
                    <a:pt x="0" y="4261104"/>
                  </a:moveTo>
                  <a:lnTo>
                    <a:pt x="11682984" y="4261104"/>
                  </a:lnTo>
                  <a:lnTo>
                    <a:pt x="11682984" y="0"/>
                  </a:lnTo>
                  <a:lnTo>
                    <a:pt x="0" y="0"/>
                  </a:lnTo>
                  <a:lnTo>
                    <a:pt x="0" y="426110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4508" y="262127"/>
              <a:ext cx="11683365" cy="2072639"/>
            </a:xfrm>
            <a:custGeom>
              <a:avLst/>
              <a:gdLst/>
              <a:ahLst/>
              <a:cxnLst/>
              <a:rect l="l" t="t" r="r" b="b"/>
              <a:pathLst>
                <a:path w="11683365" h="2072639">
                  <a:moveTo>
                    <a:pt x="11682984" y="0"/>
                  </a:moveTo>
                  <a:lnTo>
                    <a:pt x="0" y="0"/>
                  </a:lnTo>
                  <a:lnTo>
                    <a:pt x="0" y="2072639"/>
                  </a:lnTo>
                  <a:lnTo>
                    <a:pt x="11682984" y="2072639"/>
                  </a:lnTo>
                  <a:lnTo>
                    <a:pt x="11682984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99948" y="1557654"/>
            <a:ext cx="27070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FFFFFF"/>
                </a:solidFill>
                <a:latin typeface="Segoe UI Light"/>
                <a:cs typeface="Segoe UI Light"/>
              </a:rPr>
              <a:t>ИНТЕРАКТИВ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704" y="2482595"/>
            <a:ext cx="3300984" cy="3300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67709" y="2398267"/>
            <a:ext cx="6083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Segoe UI"/>
                <a:cs typeface="Segoe UI"/>
              </a:rPr>
              <a:t>https://forms.gle/jpKZZJvsRvn3SWgU6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767" y="6065316"/>
            <a:ext cx="56940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Segoe UI"/>
                <a:cs typeface="Segoe UI"/>
              </a:rPr>
              <a:t>https:</a:t>
            </a:r>
            <a:r>
              <a:rPr dirty="0" sz="2800" spc="-5">
                <a:latin typeface="Segoe UI"/>
                <a:cs typeface="Segoe UI"/>
                <a:hlinkClick r:id="rId3"/>
              </a:rPr>
              <a:t>//ww</a:t>
            </a:r>
            <a:r>
              <a:rPr dirty="0" sz="2800" spc="-5">
                <a:latin typeface="Segoe UI"/>
                <a:cs typeface="Segoe UI"/>
              </a:rPr>
              <a:t>w</a:t>
            </a:r>
            <a:r>
              <a:rPr dirty="0" sz="2800" spc="-5">
                <a:latin typeface="Segoe UI"/>
                <a:cs typeface="Segoe UI"/>
                <a:hlinkClick r:id="rId3"/>
              </a:rPr>
              <a:t>.menti.com/</a:t>
            </a:r>
            <a:r>
              <a:rPr dirty="0" sz="2800" spc="-5">
                <a:latin typeface="Segoe UI"/>
                <a:cs typeface="Segoe UI"/>
              </a:rPr>
              <a:t>x</a:t>
            </a:r>
            <a:r>
              <a:rPr dirty="0" sz="2800" spc="-5">
                <a:latin typeface="Segoe UI"/>
                <a:cs typeface="Segoe UI"/>
                <a:hlinkClick r:id="rId3"/>
              </a:rPr>
              <a:t>8gabq</a:t>
            </a:r>
            <a:r>
              <a:rPr dirty="0" sz="2800" spc="-5">
                <a:latin typeface="Segoe UI"/>
                <a:cs typeface="Segoe UI"/>
              </a:rPr>
              <a:t>j3rm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07552" y="3229355"/>
            <a:ext cx="3332988" cy="3332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32054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НАВЫКИ</a:t>
            </a:r>
            <a:r>
              <a:rPr dirty="0" spc="-80"/>
              <a:t> </a:t>
            </a:r>
            <a:r>
              <a:rPr dirty="0" spc="-15"/>
              <a:t>БУДУЩЕГО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468" y="1435608"/>
            <a:ext cx="11877040" cy="4726305"/>
            <a:chOff x="315468" y="1435608"/>
            <a:chExt cx="11877040" cy="4726305"/>
          </a:xfrm>
        </p:grpSpPr>
        <p:sp>
          <p:nvSpPr>
            <p:cNvPr id="4" name="object 4"/>
            <p:cNvSpPr/>
            <p:nvPr/>
          </p:nvSpPr>
          <p:spPr>
            <a:xfrm>
              <a:off x="315468" y="1435608"/>
              <a:ext cx="7287768" cy="4725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96327" y="1435608"/>
              <a:ext cx="4995672" cy="2851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853043" y="6513372"/>
            <a:ext cx="2919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Segoe UI"/>
                <a:cs typeface="Segoe UI"/>
              </a:rPr>
              <a:t>https://futuref.org/futureskills_ru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648461"/>
            <a:ext cx="80568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ЧТО </a:t>
            </a:r>
            <a:r>
              <a:rPr dirty="0" spc="-40">
                <a:solidFill>
                  <a:srgbClr val="000000"/>
                </a:solidFill>
              </a:rPr>
              <a:t>ТАКОЕ </a:t>
            </a:r>
            <a:r>
              <a:rPr dirty="0" spc="-20">
                <a:solidFill>
                  <a:srgbClr val="000000"/>
                </a:solidFill>
              </a:rPr>
              <a:t>КРОССКОНТЕКСТНЫЕ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КОМПЕТЕНЦИИ?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019" y="1577467"/>
            <a:ext cx="1100264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Segoe UI"/>
                <a:cs typeface="Segoe UI"/>
              </a:rPr>
              <a:t>Liberal </a:t>
            </a:r>
            <a:r>
              <a:rPr dirty="0" sz="2200" spc="10">
                <a:latin typeface="Segoe UI"/>
                <a:cs typeface="Segoe UI"/>
              </a:rPr>
              <a:t>Arts </a:t>
            </a:r>
            <a:r>
              <a:rPr dirty="0" sz="2200" spc="-5">
                <a:latin typeface="Segoe UI"/>
                <a:cs typeface="Segoe UI"/>
              </a:rPr>
              <a:t>- college or university subjects, such as </a:t>
            </a:r>
            <a:r>
              <a:rPr dirty="0" sz="2200" spc="-10">
                <a:latin typeface="Segoe UI"/>
                <a:cs typeface="Segoe UI"/>
              </a:rPr>
              <a:t>history, </a:t>
            </a:r>
            <a:r>
              <a:rPr dirty="0" sz="2200" spc="-5">
                <a:latin typeface="Segoe UI"/>
                <a:cs typeface="Segoe UI"/>
              </a:rPr>
              <a:t>languages, and </a:t>
            </a:r>
            <a:r>
              <a:rPr dirty="0" sz="2200" spc="-10">
                <a:latin typeface="Segoe UI"/>
                <a:cs typeface="Segoe UI"/>
              </a:rPr>
              <a:t>literature, </a:t>
            </a:r>
            <a:r>
              <a:rPr dirty="0" sz="2200" spc="-5">
                <a:latin typeface="Segoe UI"/>
                <a:cs typeface="Segoe UI"/>
              </a:rPr>
              <a:t>that  develop students' general education rather than </a:t>
            </a:r>
            <a:r>
              <a:rPr dirty="0" sz="2200" spc="-10">
                <a:latin typeface="Segoe UI"/>
                <a:cs typeface="Segoe UI"/>
              </a:rPr>
              <a:t>preparing </a:t>
            </a:r>
            <a:r>
              <a:rPr dirty="0" sz="2200" spc="-5">
                <a:latin typeface="Segoe UI"/>
                <a:cs typeface="Segoe UI"/>
              </a:rPr>
              <a:t>them for a </a:t>
            </a:r>
            <a:r>
              <a:rPr dirty="0" sz="2200">
                <a:latin typeface="Segoe UI"/>
                <a:cs typeface="Segoe UI"/>
              </a:rPr>
              <a:t>particular </a:t>
            </a:r>
            <a:r>
              <a:rPr dirty="0" sz="2200" spc="-10">
                <a:latin typeface="Segoe UI"/>
                <a:cs typeface="Segoe UI"/>
              </a:rPr>
              <a:t>job  (Кэмбриджский</a:t>
            </a:r>
            <a:r>
              <a:rPr dirty="0" sz="2200" spc="-15">
                <a:latin typeface="Segoe UI"/>
                <a:cs typeface="Segoe UI"/>
              </a:rPr>
              <a:t> </a:t>
            </a:r>
            <a:r>
              <a:rPr dirty="0" sz="2200" spc="-5">
                <a:latin typeface="Segoe UI"/>
                <a:cs typeface="Segoe UI"/>
              </a:rPr>
              <a:t>словарь)</a:t>
            </a:r>
            <a:endParaRPr sz="220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090" y="2623057"/>
          <a:ext cx="11708130" cy="3877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270"/>
                <a:gridCol w="2922270"/>
                <a:gridCol w="2922269"/>
                <a:gridCol w="2922270"/>
              </a:tblGrid>
              <a:tr h="768350"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200" spc="-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Древняя </a:t>
                      </a:r>
                      <a:r>
                        <a:rPr dirty="0" sz="2200" spc="-3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Греция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937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165" marR="519430" indent="-2920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Средние </a:t>
                      </a:r>
                      <a:r>
                        <a:rPr dirty="0" sz="2200" spc="-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века  </a:t>
                      </a:r>
                      <a:r>
                        <a:rPr dirty="0" sz="2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(дворянство)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937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73785" marR="316865" indent="-7486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2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Инд</a:t>
                      </a:r>
                      <a:r>
                        <a:rPr dirty="0" sz="2200" spc="-2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у</a:t>
                      </a:r>
                      <a:r>
                        <a:rPr dirty="0" sz="22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ст</a:t>
                      </a:r>
                      <a:r>
                        <a:rPr dirty="0" sz="2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р</a:t>
                      </a:r>
                      <a:r>
                        <a:rPr dirty="0" sz="2200" spc="-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иал</a:t>
                      </a:r>
                      <a:r>
                        <a:rPr dirty="0" sz="2200" spc="-1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ь</a:t>
                      </a:r>
                      <a:r>
                        <a:rPr dirty="0" sz="22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ная  </a:t>
                      </a:r>
                      <a:r>
                        <a:rPr dirty="0" sz="2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эпоха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937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4375" marR="705485" indent="285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200" spc="-1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Цифровая  </a:t>
                      </a:r>
                      <a:r>
                        <a:rPr dirty="0" sz="220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э</a:t>
                      </a:r>
                      <a:r>
                        <a:rPr dirty="0" sz="2200" spc="-40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к</a:t>
                      </a:r>
                      <a:r>
                        <a:rPr dirty="0" sz="2200" spc="-5" b="1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ономика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9370">
                    <a:solidFill>
                      <a:srgbClr val="000000"/>
                    </a:solidFill>
                  </a:tcPr>
                </a:tc>
              </a:tr>
              <a:tr h="3102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spc="-30" b="1">
                          <a:latin typeface="Segoe UI"/>
                          <a:cs typeface="Segoe UI"/>
                        </a:rPr>
                        <a:t>Тривиум</a:t>
                      </a:r>
                      <a:r>
                        <a:rPr dirty="0" sz="2200" spc="-30">
                          <a:latin typeface="Segoe UI"/>
                          <a:cs typeface="Segoe UI"/>
                        </a:rPr>
                        <a:t>: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грамматика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диалектика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риторика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200" spc="-10" b="1">
                          <a:latin typeface="Segoe UI"/>
                          <a:cs typeface="Segoe UI"/>
                        </a:rPr>
                        <a:t>Квадриум</a:t>
                      </a:r>
                      <a:r>
                        <a:rPr dirty="0" sz="2200" spc="-10">
                          <a:latin typeface="Segoe UI"/>
                          <a:cs typeface="Segoe UI"/>
                        </a:rPr>
                        <a:t>: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арифметика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геометрия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гармоника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8765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астрономия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-18796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5">
                          <a:latin typeface="Segoe UI"/>
                          <a:cs typeface="Segoe UI"/>
                        </a:rPr>
                        <a:t>Этикет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5">
                          <a:latin typeface="Segoe UI"/>
                          <a:cs typeface="Segoe UI"/>
                        </a:rPr>
                        <a:t>Игра</a:t>
                      </a:r>
                      <a:r>
                        <a:rPr dirty="0" sz="2200" spc="-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2200" spc="-10">
                          <a:latin typeface="Segoe UI"/>
                          <a:cs typeface="Segoe UI"/>
                        </a:rPr>
                        <a:t>на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музыкальных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инструментах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Пение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50">
                          <a:latin typeface="Segoe UI"/>
                          <a:cs typeface="Segoe UI"/>
                        </a:rPr>
                        <a:t>Танцы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20">
                          <a:latin typeface="Segoe UI"/>
                          <a:cs typeface="Segoe UI"/>
                        </a:rPr>
                        <a:t>Стихосложение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Верховая</a:t>
                      </a:r>
                      <a:r>
                        <a:rPr dirty="0" sz="2200" spc="-1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2200" spc="-5">
                          <a:latin typeface="Segoe UI"/>
                          <a:cs typeface="Segoe UI"/>
                        </a:rPr>
                        <a:t>езда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79400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Шахматы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693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spc="-5" b="1">
                          <a:latin typeface="Segoe UI"/>
                          <a:cs typeface="Segoe UI"/>
                        </a:rPr>
                        <a:t>Ес</a:t>
                      </a:r>
                      <a:r>
                        <a:rPr dirty="0" sz="2200" spc="-45" b="1">
                          <a:latin typeface="Segoe UI"/>
                          <a:cs typeface="Segoe UI"/>
                        </a:rPr>
                        <a:t>т</a:t>
                      </a:r>
                      <a:r>
                        <a:rPr dirty="0" sz="2200" b="1">
                          <a:latin typeface="Segoe UI"/>
                          <a:cs typeface="Segoe UI"/>
                        </a:rPr>
                        <a:t>ественн</a:t>
                      </a:r>
                      <a:r>
                        <a:rPr dirty="0" sz="2200" spc="5" b="1">
                          <a:latin typeface="Segoe UI"/>
                          <a:cs typeface="Segoe UI"/>
                        </a:rPr>
                        <a:t>о</a:t>
                      </a:r>
                      <a:r>
                        <a:rPr dirty="0" sz="2200" b="1">
                          <a:latin typeface="Segoe UI"/>
                          <a:cs typeface="Segoe UI"/>
                        </a:rPr>
                        <a:t>-  </a:t>
                      </a:r>
                      <a:r>
                        <a:rPr dirty="0" sz="2200" spc="-5" b="1">
                          <a:latin typeface="Segoe UI"/>
                          <a:cs typeface="Segoe UI"/>
                        </a:rPr>
                        <a:t>научные: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80035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математика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80035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физика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200" spc="-5" b="1">
                          <a:latin typeface="Segoe UI"/>
                          <a:cs typeface="Segoe UI"/>
                        </a:rPr>
                        <a:t>Гуманитарные: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80035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история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80035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литература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80035" algn="l"/>
                        </a:tabLst>
                      </a:pPr>
                      <a:r>
                        <a:rPr dirty="0" sz="2200" spc="-10">
                          <a:latin typeface="Segoe UI"/>
                          <a:cs typeface="Segoe UI"/>
                        </a:rPr>
                        <a:t>философия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279400" indent="-187960">
                        <a:lnSpc>
                          <a:spcPct val="100000"/>
                        </a:lnSpc>
                        <a:buChar char="-"/>
                        <a:tabLst>
                          <a:tab pos="280035" algn="l"/>
                        </a:tabLst>
                      </a:pPr>
                      <a:r>
                        <a:rPr dirty="0" sz="2200" spc="-5">
                          <a:latin typeface="Segoe UI"/>
                          <a:cs typeface="Segoe UI"/>
                        </a:rPr>
                        <a:t>языки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????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200" spc="-1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Никто </a:t>
                      </a:r>
                      <a:r>
                        <a:rPr dirty="0" sz="2200" spc="-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не </a:t>
                      </a:r>
                      <a:r>
                        <a:rPr dirty="0" sz="2200" spc="-2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знает.</a:t>
                      </a:r>
                      <a:endParaRPr sz="2200">
                        <a:latin typeface="Segoe UI"/>
                        <a:cs typeface="Segoe U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Единого </a:t>
                      </a:r>
                      <a:r>
                        <a:rPr dirty="0" sz="2200" spc="-5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мнения </a:t>
                      </a:r>
                      <a:r>
                        <a:rPr dirty="0" sz="2200" spc="-10">
                          <a:solidFill>
                            <a:srgbClr val="FF0000"/>
                          </a:solidFill>
                          <a:latin typeface="Segoe UI"/>
                          <a:cs typeface="Segoe UI"/>
                        </a:rPr>
                        <a:t>нет</a:t>
                      </a:r>
                      <a:endParaRPr sz="2200">
                        <a:latin typeface="Segoe UI"/>
                        <a:cs typeface="Segoe U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879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ДЛИННЫЙ </a:t>
            </a:r>
            <a:r>
              <a:rPr dirty="0" spc="-15"/>
              <a:t>«ХВОСТ»</a:t>
            </a:r>
            <a:r>
              <a:rPr dirty="0" spc="-135"/>
              <a:t> </a:t>
            </a:r>
            <a:r>
              <a:rPr dirty="0" spc="-25"/>
              <a:t>НАВЫКОВ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7304" y="1264919"/>
            <a:ext cx="10596880" cy="5450205"/>
            <a:chOff x="527304" y="1264919"/>
            <a:chExt cx="10596880" cy="5450205"/>
          </a:xfrm>
        </p:grpSpPr>
        <p:sp>
          <p:nvSpPr>
            <p:cNvPr id="4" name="object 4"/>
            <p:cNvSpPr/>
            <p:nvPr/>
          </p:nvSpPr>
          <p:spPr>
            <a:xfrm>
              <a:off x="527304" y="1264919"/>
              <a:ext cx="9474708" cy="5449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08319" y="1264919"/>
              <a:ext cx="5515356" cy="2409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7366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УРОВНИ </a:t>
            </a:r>
            <a:r>
              <a:rPr dirty="0" spc="-15"/>
              <a:t>СЛОЖНОСТИ </a:t>
            </a:r>
            <a:r>
              <a:rPr dirty="0" spc="-20"/>
              <a:t>КОГНИТИВНЫХ</a:t>
            </a:r>
            <a:r>
              <a:rPr dirty="0" spc="-70"/>
              <a:t> </a:t>
            </a:r>
            <a:r>
              <a:rPr dirty="0" spc="40"/>
              <a:t>ЗАДАЧ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286255"/>
            <a:ext cx="10649712" cy="557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6078" y="3473577"/>
            <a:ext cx="33680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Профессии, требующие творческих  (креативных)</a:t>
            </a:r>
            <a:r>
              <a:rPr dirty="0" sz="1600" spc="2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Segoe UI"/>
                <a:cs typeface="Segoe UI"/>
              </a:rPr>
              <a:t>компетенций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5233" y="1052017"/>
            <a:ext cx="4396740" cy="177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14058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Профессии,</a:t>
            </a:r>
            <a:r>
              <a:rPr dirty="0" sz="1600" spc="-55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требующие</a:t>
            </a:r>
            <a:endParaRPr sz="1600">
              <a:latin typeface="Segoe UI"/>
              <a:cs typeface="Segoe UI"/>
            </a:endParaRPr>
          </a:p>
          <a:p>
            <a:pPr algn="ctr" marL="2336165" marR="186690">
              <a:lnSpc>
                <a:spcPct val="100000"/>
              </a:lnSpc>
              <a:spcBef>
                <a:spcPts val="5"/>
              </a:spcBef>
            </a:pPr>
            <a:r>
              <a:rPr dirty="0" sz="1600" spc="-45">
                <a:solidFill>
                  <a:srgbClr val="FF0000"/>
                </a:solidFill>
                <a:latin typeface="Segoe UI"/>
                <a:cs typeface="Segoe UI"/>
              </a:rPr>
              <a:t>к</a:t>
            </a: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ом</a:t>
            </a:r>
            <a:r>
              <a:rPr dirty="0" sz="1600" spc="-15">
                <a:solidFill>
                  <a:srgbClr val="FF0000"/>
                </a:solidFill>
                <a:latin typeface="Segoe UI"/>
                <a:cs typeface="Segoe UI"/>
              </a:rPr>
              <a:t>м</a:t>
            </a: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уни</a:t>
            </a:r>
            <a:r>
              <a:rPr dirty="0" sz="1600" spc="-15">
                <a:solidFill>
                  <a:srgbClr val="FF0000"/>
                </a:solidFill>
                <a:latin typeface="Segoe UI"/>
                <a:cs typeface="Segoe UI"/>
              </a:rPr>
              <a:t>к</a:t>
            </a: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а</a:t>
            </a:r>
            <a:r>
              <a:rPr dirty="0" sz="1600">
                <a:solidFill>
                  <a:srgbClr val="FF0000"/>
                </a:solidFill>
                <a:latin typeface="Segoe UI"/>
                <a:cs typeface="Segoe UI"/>
              </a:rPr>
              <a:t>ц</a:t>
            </a:r>
            <a:r>
              <a:rPr dirty="0" sz="1600" spc="-10">
                <a:solidFill>
                  <a:srgbClr val="FF0000"/>
                </a:solidFill>
                <a:latin typeface="Segoe UI"/>
                <a:cs typeface="Segoe UI"/>
              </a:rPr>
              <a:t>ионн</a:t>
            </a:r>
            <a:r>
              <a:rPr dirty="0" sz="1600" spc="5">
                <a:solidFill>
                  <a:srgbClr val="FF0000"/>
                </a:solidFill>
                <a:latin typeface="Segoe UI"/>
                <a:cs typeface="Segoe UI"/>
              </a:rPr>
              <a:t>ы</a:t>
            </a: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х  </a:t>
            </a:r>
            <a:r>
              <a:rPr dirty="0" sz="1600" spc="-10">
                <a:solidFill>
                  <a:srgbClr val="FF0000"/>
                </a:solidFill>
                <a:latin typeface="Segoe UI"/>
                <a:cs typeface="Segoe UI"/>
              </a:rPr>
              <a:t>компетенций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100">
              <a:latin typeface="Segoe UI"/>
              <a:cs typeface="Segoe UI"/>
            </a:endParaRPr>
          </a:p>
          <a:p>
            <a:pPr marL="1283335" marR="589915" indent="-1271270">
              <a:lnSpc>
                <a:spcPct val="100000"/>
              </a:lnSpc>
              <a:spcBef>
                <a:spcPts val="1415"/>
              </a:spcBef>
            </a:pPr>
            <a:r>
              <a:rPr dirty="0" sz="1600" spc="-5">
                <a:solidFill>
                  <a:srgbClr val="FF0000"/>
                </a:solidFill>
                <a:latin typeface="Segoe UI"/>
                <a:cs typeface="Segoe UI"/>
              </a:rPr>
              <a:t>Профессии, требующие управленческих  </a:t>
            </a:r>
            <a:r>
              <a:rPr dirty="0" sz="1600" spc="-10">
                <a:solidFill>
                  <a:srgbClr val="FF0000"/>
                </a:solidFill>
                <a:latin typeface="Segoe UI"/>
                <a:cs typeface="Segoe UI"/>
              </a:rPr>
              <a:t>компетенций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344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КОМПЕТЕНЦИИ</a:t>
            </a:r>
            <a:r>
              <a:rPr dirty="0" spc="-65"/>
              <a:t> </a:t>
            </a:r>
            <a:r>
              <a:rPr dirty="0" spc="-15"/>
              <a:t>БУДУЩЕГО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1093" y="6375908"/>
            <a:ext cx="2550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https://asi.ru/future_skills/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3239" y="1441703"/>
            <a:ext cx="5430012" cy="5416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47548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САМОСТОЯТЕЛЬНАЯ</a:t>
            </a:r>
            <a:r>
              <a:rPr dirty="0" spc="-70"/>
              <a:t> </a:t>
            </a:r>
            <a:r>
              <a:rPr dirty="0" spc="-5"/>
              <a:t>РАБОТА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536318"/>
            <a:ext cx="10481945" cy="290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3100" spc="-25">
                <a:solidFill>
                  <a:srgbClr val="404040"/>
                </a:solidFill>
                <a:latin typeface="Segoe UI"/>
                <a:cs typeface="Segoe UI"/>
              </a:rPr>
              <a:t>Обсудить </a:t>
            </a:r>
            <a:r>
              <a:rPr dirty="0" sz="3100" spc="-20">
                <a:solidFill>
                  <a:srgbClr val="404040"/>
                </a:solidFill>
                <a:latin typeface="Segoe UI"/>
                <a:cs typeface="Segoe UI"/>
              </a:rPr>
              <a:t>тему </a:t>
            </a:r>
            <a:r>
              <a:rPr dirty="0" sz="3100" spc="-5">
                <a:solidFill>
                  <a:srgbClr val="404040"/>
                </a:solidFill>
                <a:latin typeface="Segoe UI"/>
                <a:cs typeface="Segoe UI"/>
              </a:rPr>
              <a:t>с</a:t>
            </a:r>
            <a:r>
              <a:rPr dirty="0" sz="3100" spc="9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3100" spc="-10">
                <a:solidFill>
                  <a:srgbClr val="404040"/>
                </a:solidFill>
                <a:latin typeface="Segoe UI"/>
                <a:cs typeface="Segoe UI"/>
              </a:rPr>
              <a:t>одногруппниками</a:t>
            </a:r>
            <a:endParaRPr sz="3100">
              <a:latin typeface="Segoe UI"/>
              <a:cs typeface="Segoe UI"/>
            </a:endParaRPr>
          </a:p>
          <a:p>
            <a:pPr marL="469900" marR="5080" indent="-457834">
              <a:lnSpc>
                <a:spcPct val="130100"/>
              </a:lnSpc>
              <a:spcBef>
                <a:spcPts val="22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3100" spc="-5">
                <a:solidFill>
                  <a:srgbClr val="404040"/>
                </a:solidFill>
                <a:latin typeface="Segoe UI"/>
                <a:cs typeface="Segoe UI"/>
              </a:rPr>
              <a:t>Оформить </a:t>
            </a:r>
            <a:r>
              <a:rPr dirty="0" sz="3100" spc="-15">
                <a:solidFill>
                  <a:srgbClr val="404040"/>
                </a:solidFill>
                <a:latin typeface="Segoe UI"/>
                <a:cs typeface="Segoe UI"/>
              </a:rPr>
              <a:t>стенограмму </a:t>
            </a:r>
            <a:r>
              <a:rPr dirty="0" sz="3100" spc="-5">
                <a:solidFill>
                  <a:srgbClr val="404040"/>
                </a:solidFill>
                <a:latin typeface="Segoe UI"/>
                <a:cs typeface="Segoe UI"/>
              </a:rPr>
              <a:t>лекции в виде эссе, дополнить  </a:t>
            </a:r>
            <a:r>
              <a:rPr dirty="0" sz="3100" spc="-25">
                <a:solidFill>
                  <a:srgbClr val="404040"/>
                </a:solidFill>
                <a:latin typeface="Segoe UI"/>
                <a:cs typeface="Segoe UI"/>
              </a:rPr>
              <a:t>его </a:t>
            </a:r>
            <a:r>
              <a:rPr dirty="0" sz="3100" spc="-30">
                <a:solidFill>
                  <a:srgbClr val="404040"/>
                </a:solidFill>
                <a:latin typeface="Segoe UI"/>
                <a:cs typeface="Segoe UI"/>
              </a:rPr>
              <a:t>результатами </a:t>
            </a:r>
            <a:r>
              <a:rPr dirty="0" sz="3100">
                <a:solidFill>
                  <a:srgbClr val="404040"/>
                </a:solidFill>
                <a:latin typeface="Segoe UI"/>
                <a:cs typeface="Segoe UI"/>
              </a:rPr>
              <a:t>обсуждения </a:t>
            </a:r>
            <a:r>
              <a:rPr dirty="0" sz="3100" spc="-5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3100" spc="1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3100" spc="-10">
                <a:solidFill>
                  <a:srgbClr val="404040"/>
                </a:solidFill>
                <a:latin typeface="Segoe UI"/>
                <a:cs typeface="Segoe UI"/>
              </a:rPr>
              <a:t>размышлений</a:t>
            </a:r>
            <a:endParaRPr sz="31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331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dirty="0" sz="3100" spc="-10">
                <a:solidFill>
                  <a:srgbClr val="404040"/>
                </a:solidFill>
                <a:latin typeface="Segoe UI"/>
                <a:cs typeface="Segoe UI"/>
              </a:rPr>
              <a:t>Загрузить </a:t>
            </a:r>
            <a:r>
              <a:rPr dirty="0" sz="3100" spc="-5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3100" spc="3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3100" spc="-10">
                <a:solidFill>
                  <a:srgbClr val="404040"/>
                </a:solidFill>
                <a:latin typeface="Segoe UI"/>
                <a:cs typeface="Segoe UI"/>
              </a:rPr>
              <a:t>СДО</a:t>
            </a:r>
            <a:endParaRPr sz="3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" y="262127"/>
            <a:ext cx="11683365" cy="6334125"/>
            <a:chOff x="254508" y="262127"/>
            <a:chExt cx="11683365" cy="6334125"/>
          </a:xfrm>
        </p:grpSpPr>
        <p:sp>
          <p:nvSpPr>
            <p:cNvPr id="3" name="object 3"/>
            <p:cNvSpPr/>
            <p:nvPr/>
          </p:nvSpPr>
          <p:spPr>
            <a:xfrm>
              <a:off x="254508" y="2334767"/>
              <a:ext cx="11683365" cy="4261485"/>
            </a:xfrm>
            <a:custGeom>
              <a:avLst/>
              <a:gdLst/>
              <a:ahLst/>
              <a:cxnLst/>
              <a:rect l="l" t="t" r="r" b="b"/>
              <a:pathLst>
                <a:path w="11683365" h="4261484">
                  <a:moveTo>
                    <a:pt x="0" y="4261104"/>
                  </a:moveTo>
                  <a:lnTo>
                    <a:pt x="11682984" y="4261104"/>
                  </a:lnTo>
                  <a:lnTo>
                    <a:pt x="11682984" y="0"/>
                  </a:lnTo>
                  <a:lnTo>
                    <a:pt x="0" y="0"/>
                  </a:lnTo>
                  <a:lnTo>
                    <a:pt x="0" y="426110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4508" y="262127"/>
              <a:ext cx="11683365" cy="2072639"/>
            </a:xfrm>
            <a:custGeom>
              <a:avLst/>
              <a:gdLst/>
              <a:ahLst/>
              <a:cxnLst/>
              <a:rect l="l" t="t" r="r" b="b"/>
              <a:pathLst>
                <a:path w="11683365" h="2072639">
                  <a:moveTo>
                    <a:pt x="11682984" y="0"/>
                  </a:moveTo>
                  <a:lnTo>
                    <a:pt x="0" y="0"/>
                  </a:lnTo>
                  <a:lnTo>
                    <a:pt x="0" y="2072639"/>
                  </a:lnTo>
                  <a:lnTo>
                    <a:pt x="11682984" y="2072639"/>
                  </a:lnTo>
                  <a:lnTo>
                    <a:pt x="11682984" y="0"/>
                  </a:lnTo>
                  <a:close/>
                </a:path>
              </a:pathLst>
            </a:custGeom>
            <a:solidFill>
              <a:srgbClr val="D246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8" y="1557654"/>
            <a:ext cx="4149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</a:rPr>
              <a:t>СТРУКТУРА</a:t>
            </a:r>
            <a:r>
              <a:rPr dirty="0" sz="3600" spc="-105">
                <a:solidFill>
                  <a:srgbClr val="FFFFFF"/>
                </a:solidFill>
              </a:rPr>
              <a:t> </a:t>
            </a:r>
            <a:r>
              <a:rPr dirty="0" sz="3600">
                <a:solidFill>
                  <a:srgbClr val="FFFFFF"/>
                </a:solidFill>
              </a:rPr>
              <a:t>ЛЕКЦИЙ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534923" y="2861234"/>
            <a:ext cx="10633075" cy="3305810"/>
            <a:chOff x="534923" y="2861234"/>
            <a:chExt cx="10633075" cy="3305810"/>
          </a:xfrm>
        </p:grpSpPr>
        <p:sp>
          <p:nvSpPr>
            <p:cNvPr id="7" name="object 7"/>
            <p:cNvSpPr/>
            <p:nvPr/>
          </p:nvSpPr>
          <p:spPr>
            <a:xfrm>
              <a:off x="534923" y="3251051"/>
              <a:ext cx="2599944" cy="26613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12591" y="2975897"/>
              <a:ext cx="2599944" cy="30892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90259" y="3061513"/>
              <a:ext cx="1897380" cy="3056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63840" y="2861234"/>
              <a:ext cx="3304032" cy="33053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51111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ФОРМИРУЕМАЯ</a:t>
            </a:r>
            <a:r>
              <a:rPr dirty="0" spc="-95"/>
              <a:t> </a:t>
            </a:r>
            <a:r>
              <a:rPr dirty="0" spc="-20"/>
              <a:t>КОМПЕТЕНЦИЯ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255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965"/>
              </a:spcBef>
            </a:pPr>
            <a:r>
              <a:rPr dirty="0" spc="-15"/>
              <a:t>Рабочая </a:t>
            </a:r>
            <a:r>
              <a:rPr dirty="0" spc="-10"/>
              <a:t>программа </a:t>
            </a:r>
            <a:r>
              <a:rPr dirty="0" spc="-5"/>
              <a:t>дисциплины </a:t>
            </a:r>
            <a:r>
              <a:rPr dirty="0" spc="-10"/>
              <a:t>«</a:t>
            </a:r>
            <a:r>
              <a:rPr dirty="0" spc="-10" b="1">
                <a:latin typeface="Segoe UI"/>
                <a:cs typeface="Segoe UI"/>
              </a:rPr>
              <a:t>Системный </a:t>
            </a:r>
            <a:r>
              <a:rPr dirty="0" spc="-15" b="1">
                <a:latin typeface="Segoe UI"/>
                <a:cs typeface="Segoe UI"/>
              </a:rPr>
              <a:t>подход </a:t>
            </a:r>
            <a:r>
              <a:rPr dirty="0" b="1">
                <a:latin typeface="Segoe UI"/>
                <a:cs typeface="Segoe UI"/>
              </a:rPr>
              <a:t>и</a:t>
            </a:r>
            <a:r>
              <a:rPr dirty="0" spc="145" b="1">
                <a:latin typeface="Segoe UI"/>
                <a:cs typeface="Segoe UI"/>
              </a:rPr>
              <a:t> </a:t>
            </a:r>
            <a:r>
              <a:rPr dirty="0" spc="-10" b="1">
                <a:latin typeface="Segoe UI"/>
                <a:cs typeface="Segoe UI"/>
              </a:rPr>
              <a:t>критическое</a:t>
            </a:r>
          </a:p>
          <a:p>
            <a:pPr marL="29209" marR="5080">
              <a:lnSpc>
                <a:spcPct val="130000"/>
              </a:lnSpc>
              <a:tabLst>
                <a:tab pos="4744720" algn="l"/>
              </a:tabLst>
            </a:pPr>
            <a:r>
              <a:rPr dirty="0" spc="-5" b="1">
                <a:latin typeface="Segoe UI"/>
                <a:cs typeface="Segoe UI"/>
              </a:rPr>
              <a:t>мышление</a:t>
            </a:r>
            <a:r>
              <a:rPr dirty="0" spc="-5"/>
              <a:t>» </a:t>
            </a:r>
            <a:r>
              <a:rPr dirty="0" spc="-15"/>
              <a:t>разработана </a:t>
            </a:r>
            <a:r>
              <a:rPr dirty="0"/>
              <a:t>в </a:t>
            </a:r>
            <a:r>
              <a:rPr dirty="0" spc="-15"/>
              <a:t>соответствии </a:t>
            </a:r>
            <a:r>
              <a:rPr dirty="0"/>
              <a:t>с </a:t>
            </a:r>
            <a:r>
              <a:rPr dirty="0" spc="-5"/>
              <a:t>Федеральными </a:t>
            </a:r>
            <a:r>
              <a:rPr dirty="0" spc="-15"/>
              <a:t>государственными  </a:t>
            </a:r>
            <a:r>
              <a:rPr dirty="0" spc="-10"/>
              <a:t>образовательными</a:t>
            </a:r>
            <a:r>
              <a:rPr dirty="0" spc="75"/>
              <a:t> </a:t>
            </a:r>
            <a:r>
              <a:rPr dirty="0" spc="-10"/>
              <a:t>стандартами	поколения</a:t>
            </a:r>
            <a:r>
              <a:rPr dirty="0" spc="35"/>
              <a:t> </a:t>
            </a:r>
            <a:r>
              <a:rPr dirty="0" spc="-5"/>
              <a:t>3++.</a:t>
            </a:r>
          </a:p>
          <a:p>
            <a:pPr marL="16510">
              <a:lnSpc>
                <a:spcPct val="100000"/>
              </a:lnSpc>
            </a:pPr>
            <a:endParaRPr sz="2300"/>
          </a:p>
          <a:p>
            <a:pPr marL="29209">
              <a:lnSpc>
                <a:spcPct val="100000"/>
              </a:lnSpc>
            </a:pPr>
            <a:r>
              <a:rPr dirty="0" spc="-5"/>
              <a:t>Ориентирована на освоение </a:t>
            </a:r>
            <a:r>
              <a:rPr dirty="0"/>
              <a:t>универсальной</a:t>
            </a:r>
            <a:r>
              <a:rPr dirty="0" spc="105"/>
              <a:t> </a:t>
            </a:r>
            <a:r>
              <a:rPr dirty="0" spc="-15"/>
              <a:t>компетенции</a:t>
            </a:r>
          </a:p>
          <a:p>
            <a:pPr marL="29209" marR="7620">
              <a:lnSpc>
                <a:spcPct val="130100"/>
              </a:lnSpc>
              <a:spcBef>
                <a:spcPts val="2205"/>
              </a:spcBef>
            </a:pPr>
            <a:r>
              <a:rPr dirty="0" spc="-5" b="1">
                <a:latin typeface="Segoe UI"/>
                <a:cs typeface="Segoe UI"/>
              </a:rPr>
              <a:t>«</a:t>
            </a:r>
            <a:r>
              <a:rPr dirty="0" spc="-5"/>
              <a:t>УК-1 </a:t>
            </a:r>
            <a:r>
              <a:rPr dirty="0"/>
              <a:t>– </a:t>
            </a:r>
            <a:r>
              <a:rPr dirty="0" spc="-5" b="1">
                <a:latin typeface="Segoe UI"/>
                <a:cs typeface="Segoe UI"/>
              </a:rPr>
              <a:t>Способен осуществлять </a:t>
            </a:r>
            <a:r>
              <a:rPr dirty="0" spc="5" b="1">
                <a:latin typeface="Segoe UI"/>
                <a:cs typeface="Segoe UI"/>
              </a:rPr>
              <a:t>поиск, </a:t>
            </a:r>
            <a:r>
              <a:rPr dirty="0" spc="-5" b="1">
                <a:latin typeface="Segoe UI"/>
                <a:cs typeface="Segoe UI"/>
              </a:rPr>
              <a:t>критический анализ </a:t>
            </a:r>
            <a:r>
              <a:rPr dirty="0" b="1">
                <a:latin typeface="Segoe UI"/>
                <a:cs typeface="Segoe UI"/>
              </a:rPr>
              <a:t>и </a:t>
            </a:r>
            <a:r>
              <a:rPr dirty="0" spc="-10" b="1">
                <a:latin typeface="Segoe UI"/>
                <a:cs typeface="Segoe UI"/>
              </a:rPr>
              <a:t>синтез  информации, применять системный </a:t>
            </a:r>
            <a:r>
              <a:rPr dirty="0" spc="-15" b="1">
                <a:latin typeface="Segoe UI"/>
                <a:cs typeface="Segoe UI"/>
              </a:rPr>
              <a:t>подход </a:t>
            </a:r>
            <a:r>
              <a:rPr dirty="0" spc="5" b="1">
                <a:latin typeface="Segoe UI"/>
                <a:cs typeface="Segoe UI"/>
              </a:rPr>
              <a:t>для </a:t>
            </a:r>
            <a:r>
              <a:rPr dirty="0" spc="-5" b="1">
                <a:latin typeface="Segoe UI"/>
                <a:cs typeface="Segoe UI"/>
              </a:rPr>
              <a:t>решения </a:t>
            </a:r>
            <a:r>
              <a:rPr dirty="0" b="1">
                <a:latin typeface="Segoe UI"/>
                <a:cs typeface="Segoe UI"/>
              </a:rPr>
              <a:t>поставленных  </a:t>
            </a:r>
            <a:r>
              <a:rPr dirty="0" spc="-5" b="1">
                <a:latin typeface="Segoe UI"/>
                <a:cs typeface="Segoe UI"/>
              </a:rPr>
              <a:t>задач»,</a:t>
            </a:r>
          </a:p>
          <a:p>
            <a:pPr marL="16510">
              <a:lnSpc>
                <a:spcPct val="100000"/>
              </a:lnSpc>
            </a:pPr>
            <a:endParaRPr sz="2300">
              <a:latin typeface="Segoe UI"/>
              <a:cs typeface="Segoe UI"/>
            </a:endParaRPr>
          </a:p>
          <a:p>
            <a:pPr marL="29209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присутствующей </a:t>
            </a:r>
            <a:r>
              <a:rPr dirty="0"/>
              <a:t>во всех </a:t>
            </a:r>
            <a:r>
              <a:rPr dirty="0" spc="-20"/>
              <a:t>ФГОС</a:t>
            </a:r>
            <a:r>
              <a:rPr dirty="0" spc="65"/>
              <a:t> </a:t>
            </a:r>
            <a:r>
              <a:rPr dirty="0" spc="-5"/>
              <a:t>3++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713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ЦЕЛЬ </a:t>
            </a:r>
            <a:r>
              <a:rPr dirty="0" spc="-5"/>
              <a:t>И</a:t>
            </a:r>
            <a:r>
              <a:rPr dirty="0" spc="-185"/>
              <a:t> </a:t>
            </a:r>
            <a:r>
              <a:rPr dirty="0" spc="35"/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631" y="1390015"/>
            <a:ext cx="11396345" cy="40271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dirty="0" sz="1800" spc="-5" b="1">
                <a:latin typeface="Segoe UI"/>
                <a:cs typeface="Segoe UI"/>
              </a:rPr>
              <a:t>Цель дисциплины: </a:t>
            </a:r>
            <a:r>
              <a:rPr dirty="0" sz="1800" spc="-5">
                <a:latin typeface="Segoe UI"/>
                <a:cs typeface="Segoe UI"/>
              </a:rPr>
              <a:t>формирование </a:t>
            </a:r>
            <a:r>
              <a:rPr dirty="0" sz="1800">
                <a:latin typeface="Segoe UI"/>
                <a:cs typeface="Segoe UI"/>
              </a:rPr>
              <a:t>у </a:t>
            </a:r>
            <a:r>
              <a:rPr dirty="0" sz="1800" spc="-5">
                <a:latin typeface="Segoe UI"/>
                <a:cs typeface="Segoe UI"/>
              </a:rPr>
              <a:t>обучающихся базовой </a:t>
            </a:r>
            <a:r>
              <a:rPr dirty="0" sz="1800" spc="-10">
                <a:latin typeface="Segoe UI"/>
                <a:cs typeface="Segoe UI"/>
              </a:rPr>
              <a:t>компетенции </a:t>
            </a:r>
            <a:r>
              <a:rPr dirty="0" sz="1800" spc="-5">
                <a:latin typeface="Segoe UI"/>
                <a:cs typeface="Segoe UI"/>
              </a:rPr>
              <a:t>решения поставленных </a:t>
            </a:r>
            <a:r>
              <a:rPr dirty="0" sz="1800" spc="-10">
                <a:latin typeface="Segoe UI"/>
                <a:cs typeface="Segoe UI"/>
              </a:rPr>
              <a:t>задач </a:t>
            </a:r>
            <a:r>
              <a:rPr dirty="0" sz="1800" spc="-5">
                <a:latin typeface="Segoe UI"/>
                <a:cs typeface="Segoe UI"/>
              </a:rPr>
              <a:t>на  </a:t>
            </a:r>
            <a:r>
              <a:rPr dirty="0" sz="1800">
                <a:latin typeface="Segoe UI"/>
                <a:cs typeface="Segoe UI"/>
              </a:rPr>
              <a:t>основе </a:t>
            </a:r>
            <a:r>
              <a:rPr dirty="0" sz="1800" spc="-15">
                <a:latin typeface="Segoe UI"/>
                <a:cs typeface="Segoe UI"/>
              </a:rPr>
              <a:t>системного </a:t>
            </a:r>
            <a:r>
              <a:rPr dirty="0" sz="1800" spc="-10">
                <a:latin typeface="Segoe UI"/>
                <a:cs typeface="Segoe UI"/>
              </a:rPr>
              <a:t>подхода, </a:t>
            </a:r>
            <a:r>
              <a:rPr dirty="0" sz="1800" spc="-5">
                <a:latin typeface="Segoe UI"/>
                <a:cs typeface="Segoe UI"/>
              </a:rPr>
              <a:t>поиска, </a:t>
            </a:r>
            <a:r>
              <a:rPr dirty="0" sz="1800" spc="-10">
                <a:latin typeface="Segoe UI"/>
                <a:cs typeface="Segoe UI"/>
              </a:rPr>
              <a:t>критического </a:t>
            </a:r>
            <a:r>
              <a:rPr dirty="0" sz="1800">
                <a:latin typeface="Segoe UI"/>
                <a:cs typeface="Segoe UI"/>
              </a:rPr>
              <a:t>анализа и </a:t>
            </a:r>
            <a:r>
              <a:rPr dirty="0" sz="1800" spc="-10">
                <a:latin typeface="Segoe UI"/>
                <a:cs typeface="Segoe UI"/>
              </a:rPr>
              <a:t>синтеза</a:t>
            </a:r>
            <a:r>
              <a:rPr dirty="0" sz="1800" spc="-20">
                <a:latin typeface="Segoe UI"/>
                <a:cs typeface="Segoe UI"/>
              </a:rPr>
              <a:t> </a:t>
            </a:r>
            <a:r>
              <a:rPr dirty="0" sz="1800" spc="-5">
                <a:latin typeface="Segoe UI"/>
                <a:cs typeface="Segoe UI"/>
              </a:rPr>
              <a:t>информации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800" spc="-5" b="1">
                <a:latin typeface="Segoe UI"/>
                <a:cs typeface="Segoe UI"/>
              </a:rPr>
              <a:t>Задачи</a:t>
            </a:r>
            <a:r>
              <a:rPr dirty="0" sz="1800" spc="-20" b="1">
                <a:latin typeface="Segoe UI"/>
                <a:cs typeface="Segoe UI"/>
              </a:rPr>
              <a:t> </a:t>
            </a:r>
            <a:r>
              <a:rPr dirty="0" sz="1800" spc="-5" b="1">
                <a:latin typeface="Segoe UI"/>
                <a:cs typeface="Segoe UI"/>
              </a:rPr>
              <a:t>дисциплины:</a:t>
            </a:r>
            <a:endParaRPr sz="1800">
              <a:latin typeface="Segoe UI"/>
              <a:cs typeface="Segoe UI"/>
            </a:endParaRPr>
          </a:p>
          <a:p>
            <a:pPr marL="12700" marR="490855">
              <a:lnSpc>
                <a:spcPts val="2030"/>
              </a:lnSpc>
              <a:spcBef>
                <a:spcPts val="1055"/>
              </a:spcBef>
              <a:buChar char="-"/>
              <a:tabLst>
                <a:tab pos="167005" algn="l"/>
              </a:tabLst>
            </a:pPr>
            <a:r>
              <a:rPr dirty="0" sz="1800" spc="-5">
                <a:latin typeface="Segoe UI"/>
                <a:cs typeface="Segoe UI"/>
              </a:rPr>
              <a:t>получение опыта </a:t>
            </a:r>
            <a:r>
              <a:rPr dirty="0" sz="1800" spc="-10">
                <a:latin typeface="Segoe UI"/>
                <a:cs typeface="Segoe UI"/>
              </a:rPr>
              <a:t>соотнесения </a:t>
            </a:r>
            <a:r>
              <a:rPr dirty="0" sz="1800" spc="-5">
                <a:latin typeface="Segoe UI"/>
                <a:cs typeface="Segoe UI"/>
              </a:rPr>
              <a:t>разнородных явлений </a:t>
            </a:r>
            <a:r>
              <a:rPr dirty="0" sz="1800">
                <a:latin typeface="Segoe UI"/>
                <a:cs typeface="Segoe UI"/>
              </a:rPr>
              <a:t>и </a:t>
            </a:r>
            <a:r>
              <a:rPr dirty="0" sz="1800" spc="-10">
                <a:latin typeface="Segoe UI"/>
                <a:cs typeface="Segoe UI"/>
              </a:rPr>
              <a:t>систематизации </a:t>
            </a:r>
            <a:r>
              <a:rPr dirty="0" sz="1800" spc="-5">
                <a:latin typeface="Segoe UI"/>
                <a:cs typeface="Segoe UI"/>
              </a:rPr>
              <a:t>их </a:t>
            </a:r>
            <a:r>
              <a:rPr dirty="0" sz="1800">
                <a:latin typeface="Segoe UI"/>
                <a:cs typeface="Segoe UI"/>
              </a:rPr>
              <a:t>в </a:t>
            </a:r>
            <a:r>
              <a:rPr dirty="0" sz="1800" spc="-10">
                <a:latin typeface="Segoe UI"/>
                <a:cs typeface="Segoe UI"/>
              </a:rPr>
              <a:t>рамках </a:t>
            </a:r>
            <a:r>
              <a:rPr dirty="0" sz="1800" spc="-5">
                <a:latin typeface="Segoe UI"/>
                <a:cs typeface="Segoe UI"/>
              </a:rPr>
              <a:t>избранных видов  деятельности;</a:t>
            </a:r>
            <a:endParaRPr sz="1800">
              <a:latin typeface="Segoe UI"/>
              <a:cs typeface="Segoe UI"/>
            </a:endParaRPr>
          </a:p>
          <a:p>
            <a:pPr marL="166370" indent="-154305">
              <a:lnSpc>
                <a:spcPct val="100000"/>
              </a:lnSpc>
              <a:spcBef>
                <a:spcPts val="815"/>
              </a:spcBef>
              <a:buChar char="-"/>
              <a:tabLst>
                <a:tab pos="167005" algn="l"/>
              </a:tabLst>
            </a:pPr>
            <a:r>
              <a:rPr dirty="0" sz="1800" spc="-5">
                <a:latin typeface="Segoe UI"/>
                <a:cs typeface="Segoe UI"/>
              </a:rPr>
              <a:t>изучение </a:t>
            </a:r>
            <a:r>
              <a:rPr dirty="0" sz="1800">
                <a:latin typeface="Segoe UI"/>
                <a:cs typeface="Segoe UI"/>
              </a:rPr>
              <a:t>основ </a:t>
            </a:r>
            <a:r>
              <a:rPr dirty="0" sz="1800" spc="-10">
                <a:latin typeface="Segoe UI"/>
                <a:cs typeface="Segoe UI"/>
              </a:rPr>
              <a:t>теории </a:t>
            </a:r>
            <a:r>
              <a:rPr dirty="0" sz="1800" spc="-15">
                <a:latin typeface="Segoe UI"/>
                <a:cs typeface="Segoe UI"/>
              </a:rPr>
              <a:t>системного </a:t>
            </a:r>
            <a:r>
              <a:rPr dirty="0" sz="1800" spc="-10">
                <a:latin typeface="Segoe UI"/>
                <a:cs typeface="Segoe UI"/>
              </a:rPr>
              <a:t>подхода </a:t>
            </a:r>
            <a:r>
              <a:rPr dirty="0" sz="1800">
                <a:latin typeface="Segoe UI"/>
                <a:cs typeface="Segoe UI"/>
              </a:rPr>
              <a:t>и </a:t>
            </a:r>
            <a:r>
              <a:rPr dirty="0" sz="1800" spc="-15">
                <a:latin typeface="Segoe UI"/>
                <a:cs typeface="Segoe UI"/>
              </a:rPr>
              <a:t>системного</a:t>
            </a:r>
            <a:r>
              <a:rPr dirty="0" sz="1800" spc="-5">
                <a:latin typeface="Segoe UI"/>
                <a:cs typeface="Segoe UI"/>
              </a:rPr>
              <a:t> анализа;</a:t>
            </a:r>
            <a:endParaRPr sz="1800">
              <a:latin typeface="Segoe UI"/>
              <a:cs typeface="Segoe UI"/>
            </a:endParaRPr>
          </a:p>
          <a:p>
            <a:pPr marL="166370" indent="-154305">
              <a:lnSpc>
                <a:spcPct val="100000"/>
              </a:lnSpc>
              <a:spcBef>
                <a:spcPts val="880"/>
              </a:spcBef>
              <a:buChar char="-"/>
              <a:tabLst>
                <a:tab pos="167005" algn="l"/>
              </a:tabLst>
            </a:pPr>
            <a:r>
              <a:rPr dirty="0" sz="1800" spc="-5">
                <a:latin typeface="Segoe UI"/>
                <a:cs typeface="Segoe UI"/>
              </a:rPr>
              <a:t>получение </a:t>
            </a:r>
            <a:r>
              <a:rPr dirty="0" sz="1800" spc="-10">
                <a:latin typeface="Segoe UI"/>
                <a:cs typeface="Segoe UI"/>
              </a:rPr>
              <a:t>базовых навыков </a:t>
            </a:r>
            <a:r>
              <a:rPr dirty="0" sz="1800" spc="-5">
                <a:latin typeface="Segoe UI"/>
                <a:cs typeface="Segoe UI"/>
              </a:rPr>
              <a:t>постановки целей, </a:t>
            </a:r>
            <a:r>
              <a:rPr dirty="0" sz="1800" spc="-10">
                <a:latin typeface="Segoe UI"/>
                <a:cs typeface="Segoe UI"/>
              </a:rPr>
              <a:t>задач, моделирования, выбора </a:t>
            </a:r>
            <a:r>
              <a:rPr dirty="0" sz="1800">
                <a:latin typeface="Segoe UI"/>
                <a:cs typeface="Segoe UI"/>
              </a:rPr>
              <a:t>и </a:t>
            </a:r>
            <a:r>
              <a:rPr dirty="0" sz="1800" spc="-5">
                <a:latin typeface="Segoe UI"/>
                <a:cs typeface="Segoe UI"/>
              </a:rPr>
              <a:t>принятия</a:t>
            </a:r>
            <a:r>
              <a:rPr dirty="0" sz="1800" spc="-20">
                <a:latin typeface="Segoe UI"/>
                <a:cs typeface="Segoe UI"/>
              </a:rPr>
              <a:t> </a:t>
            </a:r>
            <a:r>
              <a:rPr dirty="0" sz="1800" spc="-5">
                <a:latin typeface="Segoe UI"/>
                <a:cs typeface="Segoe UI"/>
              </a:rPr>
              <a:t>решений;</a:t>
            </a:r>
            <a:endParaRPr sz="1800">
              <a:latin typeface="Segoe UI"/>
              <a:cs typeface="Segoe UI"/>
            </a:endParaRPr>
          </a:p>
          <a:p>
            <a:pPr marL="12700" marR="29845">
              <a:lnSpc>
                <a:spcPts val="2039"/>
              </a:lnSpc>
              <a:spcBef>
                <a:spcPts val="1035"/>
              </a:spcBef>
              <a:buChar char="-"/>
              <a:tabLst>
                <a:tab pos="167005" algn="l"/>
              </a:tabLst>
            </a:pPr>
            <a:r>
              <a:rPr dirty="0" sz="1800" spc="-5">
                <a:latin typeface="Segoe UI"/>
                <a:cs typeface="Segoe UI"/>
              </a:rPr>
              <a:t>получение </a:t>
            </a:r>
            <a:r>
              <a:rPr dirty="0" sz="1800" spc="-10">
                <a:latin typeface="Segoe UI"/>
                <a:cs typeface="Segoe UI"/>
              </a:rPr>
              <a:t>навыков </a:t>
            </a:r>
            <a:r>
              <a:rPr dirty="0" sz="1800" spc="-5">
                <a:latin typeface="Segoe UI"/>
                <a:cs typeface="Segoe UI"/>
              </a:rPr>
              <a:t>формирования собственных </a:t>
            </a:r>
            <a:r>
              <a:rPr dirty="0" sz="1800">
                <a:latin typeface="Segoe UI"/>
                <a:cs typeface="Segoe UI"/>
              </a:rPr>
              <a:t>суждений и </a:t>
            </a:r>
            <a:r>
              <a:rPr dirty="0" sz="1800" spc="-5">
                <a:latin typeface="Segoe UI"/>
                <a:cs typeface="Segoe UI"/>
              </a:rPr>
              <a:t>оценки </a:t>
            </a:r>
            <a:r>
              <a:rPr dirty="0" sz="1800">
                <a:latin typeface="Segoe UI"/>
                <a:cs typeface="Segoe UI"/>
              </a:rPr>
              <a:t>с </a:t>
            </a:r>
            <a:r>
              <a:rPr dirty="0" sz="1800" spc="-10">
                <a:latin typeface="Segoe UI"/>
                <a:cs typeface="Segoe UI"/>
              </a:rPr>
              <a:t>учетом </a:t>
            </a:r>
            <a:r>
              <a:rPr dirty="0" sz="1800" spc="-5">
                <a:latin typeface="Segoe UI"/>
                <a:cs typeface="Segoe UI"/>
              </a:rPr>
              <a:t>различных </a:t>
            </a:r>
            <a:r>
              <a:rPr dirty="0" sz="1800" spc="-10">
                <a:latin typeface="Segoe UI"/>
                <a:cs typeface="Segoe UI"/>
              </a:rPr>
              <a:t>точек </a:t>
            </a:r>
            <a:r>
              <a:rPr dirty="0" sz="1800" spc="-5">
                <a:latin typeface="Segoe UI"/>
                <a:cs typeface="Segoe UI"/>
              </a:rPr>
              <a:t>зрения на  поставленную</a:t>
            </a:r>
            <a:r>
              <a:rPr dirty="0" sz="1800" spc="-25">
                <a:latin typeface="Segoe UI"/>
                <a:cs typeface="Segoe UI"/>
              </a:rPr>
              <a:t> </a:t>
            </a:r>
            <a:r>
              <a:rPr dirty="0" sz="1800" spc="-5">
                <a:latin typeface="Segoe UI"/>
                <a:cs typeface="Segoe UI"/>
              </a:rPr>
              <a:t>задачу;</a:t>
            </a:r>
            <a:endParaRPr sz="1800">
              <a:latin typeface="Segoe UI"/>
              <a:cs typeface="Segoe UI"/>
            </a:endParaRPr>
          </a:p>
          <a:p>
            <a:pPr marL="166370" indent="-154305">
              <a:lnSpc>
                <a:spcPct val="100000"/>
              </a:lnSpc>
              <a:spcBef>
                <a:spcPts val="815"/>
              </a:spcBef>
              <a:buChar char="-"/>
              <a:tabLst>
                <a:tab pos="167005" algn="l"/>
              </a:tabLst>
            </a:pPr>
            <a:r>
              <a:rPr dirty="0" sz="1800" spc="-5">
                <a:latin typeface="Segoe UI"/>
                <a:cs typeface="Segoe UI"/>
              </a:rPr>
              <a:t>получение </a:t>
            </a:r>
            <a:r>
              <a:rPr dirty="0" sz="1800" spc="-10">
                <a:latin typeface="Segoe UI"/>
                <a:cs typeface="Segoe UI"/>
              </a:rPr>
              <a:t>навыков </a:t>
            </a:r>
            <a:r>
              <a:rPr dirty="0" sz="1800" spc="-5">
                <a:latin typeface="Segoe UI"/>
                <a:cs typeface="Segoe UI"/>
              </a:rPr>
              <a:t>поиска </a:t>
            </a:r>
            <a:r>
              <a:rPr dirty="0" sz="1800">
                <a:latin typeface="Segoe UI"/>
                <a:cs typeface="Segoe UI"/>
              </a:rPr>
              <a:t>и </a:t>
            </a:r>
            <a:r>
              <a:rPr dirty="0" sz="1800" spc="-10">
                <a:latin typeface="Segoe UI"/>
                <a:cs typeface="Segoe UI"/>
              </a:rPr>
              <a:t>выбора </a:t>
            </a:r>
            <a:r>
              <a:rPr dirty="0" sz="1800" spc="-5">
                <a:latin typeface="Segoe UI"/>
                <a:cs typeface="Segoe UI"/>
              </a:rPr>
              <a:t>рациональных идей </a:t>
            </a:r>
            <a:r>
              <a:rPr dirty="0" sz="1800">
                <a:latin typeface="Segoe UI"/>
                <a:cs typeface="Segoe UI"/>
              </a:rPr>
              <a:t>для </a:t>
            </a:r>
            <a:r>
              <a:rPr dirty="0" sz="1800" spc="-5">
                <a:latin typeface="Segoe UI"/>
                <a:cs typeface="Segoe UI"/>
              </a:rPr>
              <a:t>решения поставленных</a:t>
            </a:r>
            <a:r>
              <a:rPr dirty="0" sz="1800" spc="-50">
                <a:latin typeface="Segoe UI"/>
                <a:cs typeface="Segoe UI"/>
              </a:rPr>
              <a:t> </a:t>
            </a:r>
            <a:r>
              <a:rPr dirty="0" sz="1800" spc="-10">
                <a:latin typeface="Segoe UI"/>
                <a:cs typeface="Segoe UI"/>
              </a:rPr>
              <a:t>задач;</a:t>
            </a:r>
            <a:endParaRPr sz="1800">
              <a:latin typeface="Segoe UI"/>
              <a:cs typeface="Segoe UI"/>
            </a:endParaRPr>
          </a:p>
          <a:p>
            <a:pPr marL="12700" marR="666115">
              <a:lnSpc>
                <a:spcPts val="2030"/>
              </a:lnSpc>
              <a:spcBef>
                <a:spcPts val="1055"/>
              </a:spcBef>
              <a:buChar char="-"/>
              <a:tabLst>
                <a:tab pos="167005" algn="l"/>
              </a:tabLst>
            </a:pPr>
            <a:r>
              <a:rPr dirty="0" sz="1800" spc="-5">
                <a:latin typeface="Segoe UI"/>
                <a:cs typeface="Segoe UI"/>
              </a:rPr>
              <a:t>получение опыта </a:t>
            </a:r>
            <a:r>
              <a:rPr dirty="0" sz="1800" spc="-15">
                <a:latin typeface="Segoe UI"/>
                <a:cs typeface="Segoe UI"/>
              </a:rPr>
              <a:t>отделения </a:t>
            </a:r>
            <a:r>
              <a:rPr dirty="0" sz="1800" spc="-10">
                <a:latin typeface="Segoe UI"/>
                <a:cs typeface="Segoe UI"/>
              </a:rPr>
              <a:t>фактов </a:t>
            </a:r>
            <a:r>
              <a:rPr dirty="0" sz="1800" spc="-20">
                <a:latin typeface="Segoe UI"/>
                <a:cs typeface="Segoe UI"/>
              </a:rPr>
              <a:t>от </a:t>
            </a:r>
            <a:r>
              <a:rPr dirty="0" sz="1800" spc="-5">
                <a:latin typeface="Segoe UI"/>
                <a:cs typeface="Segoe UI"/>
              </a:rPr>
              <a:t>мнений, интерпретаций, </a:t>
            </a:r>
            <a:r>
              <a:rPr dirty="0" sz="1800">
                <a:latin typeface="Segoe UI"/>
                <a:cs typeface="Segoe UI"/>
              </a:rPr>
              <a:t>оценок и </a:t>
            </a:r>
            <a:r>
              <a:rPr dirty="0" sz="1800" spc="-20">
                <a:latin typeface="Segoe UI"/>
                <a:cs typeface="Segoe UI"/>
              </a:rPr>
              <a:t>т.д. </a:t>
            </a:r>
            <a:r>
              <a:rPr dirty="0" sz="1800">
                <a:latin typeface="Segoe UI"/>
                <a:cs typeface="Segoe UI"/>
              </a:rPr>
              <a:t>в </a:t>
            </a:r>
            <a:r>
              <a:rPr dirty="0" sz="1800" spc="-5">
                <a:latin typeface="Segoe UI"/>
                <a:cs typeface="Segoe UI"/>
              </a:rPr>
              <a:t>рассуждениях </a:t>
            </a:r>
            <a:r>
              <a:rPr dirty="0" sz="1800">
                <a:latin typeface="Segoe UI"/>
                <a:cs typeface="Segoe UI"/>
              </a:rPr>
              <a:t>других  </a:t>
            </a:r>
            <a:r>
              <a:rPr dirty="0" sz="1800" spc="-5">
                <a:latin typeface="Segoe UI"/>
                <a:cs typeface="Segoe UI"/>
              </a:rPr>
              <a:t>участников</a:t>
            </a:r>
            <a:r>
              <a:rPr dirty="0" sz="1800" spc="-25">
                <a:latin typeface="Segoe UI"/>
                <a:cs typeface="Segoe UI"/>
              </a:rPr>
              <a:t> </a:t>
            </a:r>
            <a:r>
              <a:rPr dirty="0" sz="1800" spc="-5">
                <a:latin typeface="Segoe UI"/>
                <a:cs typeface="Segoe UI"/>
              </a:rPr>
              <a:t>деятельности.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8386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ПЕРЕЧЕНЬ </a:t>
            </a:r>
            <a:r>
              <a:rPr dirty="0" spc="-5"/>
              <a:t>ПЛАНИРУЕМЫХ </a:t>
            </a:r>
            <a:r>
              <a:rPr dirty="0" spc="-25"/>
              <a:t>РЕЗУЛЬТАТОВ</a:t>
            </a:r>
            <a:r>
              <a:rPr dirty="0" spc="-150"/>
              <a:t> </a:t>
            </a:r>
            <a:r>
              <a:rPr dirty="0"/>
              <a:t>ОБУЧЕНИЯ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2790" y="1433830"/>
            <a:ext cx="1527175" cy="5170170"/>
            <a:chOff x="732790" y="1433830"/>
            <a:chExt cx="1527175" cy="5170170"/>
          </a:xfrm>
        </p:grpSpPr>
        <p:sp>
          <p:nvSpPr>
            <p:cNvPr id="4" name="object 4"/>
            <p:cNvSpPr/>
            <p:nvPr/>
          </p:nvSpPr>
          <p:spPr>
            <a:xfrm>
              <a:off x="1653540" y="1731264"/>
              <a:ext cx="600075" cy="4354830"/>
            </a:xfrm>
            <a:custGeom>
              <a:avLst/>
              <a:gdLst/>
              <a:ahLst/>
              <a:cxnLst/>
              <a:rect l="l" t="t" r="r" b="b"/>
              <a:pathLst>
                <a:path w="600075" h="4354830">
                  <a:moveTo>
                    <a:pt x="0" y="2287524"/>
                  </a:moveTo>
                  <a:lnTo>
                    <a:pt x="299974" y="2287524"/>
                  </a:lnTo>
                  <a:lnTo>
                    <a:pt x="299974" y="4354360"/>
                  </a:lnTo>
                  <a:lnTo>
                    <a:pt x="600075" y="4354360"/>
                  </a:lnTo>
                </a:path>
                <a:path w="600075" h="4354830">
                  <a:moveTo>
                    <a:pt x="0" y="2287524"/>
                  </a:moveTo>
                  <a:lnTo>
                    <a:pt x="299974" y="2287524"/>
                  </a:lnTo>
                  <a:lnTo>
                    <a:pt x="299974" y="3210941"/>
                  </a:lnTo>
                  <a:lnTo>
                    <a:pt x="600075" y="3210941"/>
                  </a:lnTo>
                </a:path>
                <a:path w="600075" h="4354830">
                  <a:moveTo>
                    <a:pt x="0" y="2288032"/>
                  </a:moveTo>
                  <a:lnTo>
                    <a:pt x="299974" y="2288032"/>
                  </a:lnTo>
                  <a:lnTo>
                    <a:pt x="299974" y="2068068"/>
                  </a:lnTo>
                  <a:lnTo>
                    <a:pt x="600075" y="2068068"/>
                  </a:lnTo>
                </a:path>
                <a:path w="600075" h="4354830">
                  <a:moveTo>
                    <a:pt x="0" y="2287016"/>
                  </a:moveTo>
                  <a:lnTo>
                    <a:pt x="299974" y="2287016"/>
                  </a:lnTo>
                  <a:lnTo>
                    <a:pt x="299974" y="923544"/>
                  </a:lnTo>
                  <a:lnTo>
                    <a:pt x="600075" y="923544"/>
                  </a:lnTo>
                </a:path>
                <a:path w="600075" h="4354830">
                  <a:moveTo>
                    <a:pt x="0" y="2286889"/>
                  </a:moveTo>
                  <a:lnTo>
                    <a:pt x="299974" y="2286889"/>
                  </a:lnTo>
                  <a:lnTo>
                    <a:pt x="299974" y="0"/>
                  </a:lnTo>
                  <a:lnTo>
                    <a:pt x="600075" y="0"/>
                  </a:lnTo>
                </a:path>
              </a:pathLst>
            </a:custGeom>
            <a:ln w="12192">
              <a:solidFill>
                <a:srgbClr val="57883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9140" y="1440180"/>
              <a:ext cx="914400" cy="5157470"/>
            </a:xfrm>
            <a:custGeom>
              <a:avLst/>
              <a:gdLst/>
              <a:ahLst/>
              <a:cxnLst/>
              <a:rect l="l" t="t" r="r" b="b"/>
              <a:pathLst>
                <a:path w="914400" h="5157470">
                  <a:moveTo>
                    <a:pt x="914399" y="0"/>
                  </a:moveTo>
                  <a:lnTo>
                    <a:pt x="0" y="0"/>
                  </a:lnTo>
                  <a:lnTo>
                    <a:pt x="0" y="5157216"/>
                  </a:lnTo>
                  <a:lnTo>
                    <a:pt x="914399" y="5157216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9140" y="1440180"/>
              <a:ext cx="914400" cy="5157470"/>
            </a:xfrm>
            <a:custGeom>
              <a:avLst/>
              <a:gdLst/>
              <a:ahLst/>
              <a:cxnLst/>
              <a:rect l="l" t="t" r="r" b="b"/>
              <a:pathLst>
                <a:path w="914400" h="5157470">
                  <a:moveTo>
                    <a:pt x="0" y="5157216"/>
                  </a:moveTo>
                  <a:lnTo>
                    <a:pt x="914399" y="5157216"/>
                  </a:lnTo>
                  <a:lnTo>
                    <a:pt x="914399" y="0"/>
                  </a:lnTo>
                  <a:lnTo>
                    <a:pt x="0" y="0"/>
                  </a:lnTo>
                  <a:lnTo>
                    <a:pt x="0" y="5157216"/>
                  </a:lnTo>
                  <a:close/>
                </a:path>
              </a:pathLst>
            </a:custGeom>
            <a:ln w="12192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03420" y="1613916"/>
            <a:ext cx="784860" cy="481457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 marR="5080" indent="89535">
              <a:lnSpc>
                <a:spcPct val="110700"/>
              </a:lnSpc>
              <a:spcBef>
                <a:spcPts val="25"/>
              </a:spcBef>
            </a:pPr>
            <a:r>
              <a:rPr dirty="0" sz="1500" spc="-5" i="1">
                <a:latin typeface="Segoe UI"/>
                <a:cs typeface="Segoe UI"/>
              </a:rPr>
              <a:t>УК-1 </a:t>
            </a:r>
            <a:r>
              <a:rPr dirty="0" sz="1500" i="1">
                <a:latin typeface="Segoe UI"/>
                <a:cs typeface="Segoe UI"/>
              </a:rPr>
              <a:t>– </a:t>
            </a:r>
            <a:r>
              <a:rPr dirty="0" sz="1500" spc="-5" i="1">
                <a:latin typeface="Segoe UI"/>
                <a:cs typeface="Segoe UI"/>
              </a:rPr>
              <a:t>Способен осуществлять </a:t>
            </a:r>
            <a:r>
              <a:rPr dirty="0" sz="1500" spc="10" i="1">
                <a:latin typeface="Segoe UI"/>
                <a:cs typeface="Segoe UI"/>
              </a:rPr>
              <a:t>поиск, </a:t>
            </a:r>
            <a:r>
              <a:rPr dirty="0" sz="1500" spc="-5" i="1">
                <a:latin typeface="Segoe UI"/>
                <a:cs typeface="Segoe UI"/>
              </a:rPr>
              <a:t>критический  </a:t>
            </a:r>
            <a:r>
              <a:rPr dirty="0" sz="1500" i="1">
                <a:latin typeface="Segoe UI"/>
                <a:cs typeface="Segoe UI"/>
              </a:rPr>
              <a:t>анализ и </a:t>
            </a:r>
            <a:r>
              <a:rPr dirty="0" sz="1500" spc="-5" i="1">
                <a:latin typeface="Segoe UI"/>
                <a:cs typeface="Segoe UI"/>
              </a:rPr>
              <a:t>синтез информации, применять</a:t>
            </a:r>
            <a:r>
              <a:rPr dirty="0" sz="1500" spc="-15" i="1">
                <a:latin typeface="Segoe UI"/>
                <a:cs typeface="Segoe UI"/>
              </a:rPr>
              <a:t> </a:t>
            </a:r>
            <a:r>
              <a:rPr dirty="0" sz="1500" spc="-5" i="1">
                <a:latin typeface="Segoe UI"/>
                <a:cs typeface="Segoe UI"/>
              </a:rPr>
              <a:t>системный</a:t>
            </a:r>
            <a:endParaRPr sz="1500">
              <a:latin typeface="Segoe UI"/>
              <a:cs typeface="Segoe UI"/>
            </a:endParaRPr>
          </a:p>
          <a:p>
            <a:pPr marL="577850">
              <a:lnSpc>
                <a:spcPct val="100000"/>
              </a:lnSpc>
              <a:spcBef>
                <a:spcPts val="190"/>
              </a:spcBef>
            </a:pPr>
            <a:r>
              <a:rPr dirty="0" sz="1500" spc="-5" i="1">
                <a:latin typeface="Segoe UI"/>
                <a:cs typeface="Segoe UI"/>
              </a:rPr>
              <a:t>подход </a:t>
            </a:r>
            <a:r>
              <a:rPr dirty="0" sz="1500" i="1">
                <a:latin typeface="Segoe UI"/>
                <a:cs typeface="Segoe UI"/>
              </a:rPr>
              <a:t>для </a:t>
            </a:r>
            <a:r>
              <a:rPr dirty="0" sz="1500" spc="-5" i="1">
                <a:latin typeface="Segoe UI"/>
                <a:cs typeface="Segoe UI"/>
              </a:rPr>
              <a:t>решения поставленных</a:t>
            </a:r>
            <a:r>
              <a:rPr dirty="0" sz="1500" spc="-10" i="1">
                <a:latin typeface="Segoe UI"/>
                <a:cs typeface="Segoe UI"/>
              </a:rPr>
              <a:t> </a:t>
            </a:r>
            <a:r>
              <a:rPr dirty="0" sz="1500" spc="-5" i="1">
                <a:latin typeface="Segoe UI"/>
                <a:cs typeface="Segoe UI"/>
              </a:rPr>
              <a:t>задач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645" y="1488694"/>
            <a:ext cx="9190355" cy="1630045"/>
            <a:chOff x="2247645" y="1488694"/>
            <a:chExt cx="9190355" cy="1630045"/>
          </a:xfrm>
        </p:grpSpPr>
        <p:sp>
          <p:nvSpPr>
            <p:cNvPr id="9" name="object 9"/>
            <p:cNvSpPr/>
            <p:nvPr/>
          </p:nvSpPr>
          <p:spPr>
            <a:xfrm>
              <a:off x="2253995" y="1495044"/>
              <a:ext cx="9133840" cy="474345"/>
            </a:xfrm>
            <a:custGeom>
              <a:avLst/>
              <a:gdLst/>
              <a:ahLst/>
              <a:cxnLst/>
              <a:rect l="l" t="t" r="r" b="b"/>
              <a:pathLst>
                <a:path w="9133840" h="474344">
                  <a:moveTo>
                    <a:pt x="9133332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9133332" y="473963"/>
                  </a:lnTo>
                  <a:lnTo>
                    <a:pt x="9133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53995" y="1495044"/>
              <a:ext cx="9133840" cy="474345"/>
            </a:xfrm>
            <a:custGeom>
              <a:avLst/>
              <a:gdLst/>
              <a:ahLst/>
              <a:cxnLst/>
              <a:rect l="l" t="t" r="r" b="b"/>
              <a:pathLst>
                <a:path w="9133840" h="474344">
                  <a:moveTo>
                    <a:pt x="0" y="473963"/>
                  </a:moveTo>
                  <a:lnTo>
                    <a:pt x="9133332" y="473963"/>
                  </a:lnTo>
                  <a:lnTo>
                    <a:pt x="9133332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ln w="12192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53995" y="2197608"/>
              <a:ext cx="9177655" cy="914400"/>
            </a:xfrm>
            <a:custGeom>
              <a:avLst/>
              <a:gdLst/>
              <a:ahLst/>
              <a:cxnLst/>
              <a:rect l="l" t="t" r="r" b="b"/>
              <a:pathLst>
                <a:path w="9177655" h="914400">
                  <a:moveTo>
                    <a:pt x="917752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77528" y="914400"/>
                  </a:lnTo>
                  <a:lnTo>
                    <a:pt x="9177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53995" y="2197608"/>
              <a:ext cx="9177655" cy="914400"/>
            </a:xfrm>
            <a:custGeom>
              <a:avLst/>
              <a:gdLst/>
              <a:ahLst/>
              <a:cxnLst/>
              <a:rect l="l" t="t" r="r" b="b"/>
              <a:pathLst>
                <a:path w="9177655" h="914400">
                  <a:moveTo>
                    <a:pt x="0" y="914400"/>
                  </a:moveTo>
                  <a:lnTo>
                    <a:pt x="9177528" y="914400"/>
                  </a:lnTo>
                  <a:lnTo>
                    <a:pt x="9177528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1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77210" y="1608201"/>
            <a:ext cx="8528685" cy="129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556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latin typeface="Segoe UI"/>
                <a:cs typeface="Segoe UI"/>
              </a:rPr>
              <a:t>Код </a:t>
            </a:r>
            <a:r>
              <a:rPr dirty="0" sz="1500" b="1">
                <a:latin typeface="Segoe UI"/>
                <a:cs typeface="Segoe UI"/>
              </a:rPr>
              <a:t>и </a:t>
            </a:r>
            <a:r>
              <a:rPr dirty="0" sz="1500" spc="-10" b="1">
                <a:latin typeface="Segoe UI"/>
                <a:cs typeface="Segoe UI"/>
              </a:rPr>
              <a:t>содержание индикаторов</a:t>
            </a:r>
            <a:r>
              <a:rPr dirty="0" sz="1500" spc="55" b="1">
                <a:latin typeface="Segoe UI"/>
                <a:cs typeface="Segoe UI"/>
              </a:rPr>
              <a:t> </a:t>
            </a:r>
            <a:r>
              <a:rPr dirty="0" sz="1500" spc="-10" b="1">
                <a:latin typeface="Segoe UI"/>
                <a:cs typeface="Segoe UI"/>
              </a:rPr>
              <a:t>компетенции: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00">
              <a:latin typeface="Segoe UI"/>
              <a:cs typeface="Segoe UI"/>
            </a:endParaRPr>
          </a:p>
          <a:p>
            <a:pPr algn="ctr" marL="12700" marR="5080">
              <a:lnSpc>
                <a:spcPct val="101899"/>
              </a:lnSpc>
              <a:spcBef>
                <a:spcPts val="1625"/>
              </a:spcBef>
            </a:pPr>
            <a:r>
              <a:rPr dirty="0" sz="1600" spc="-5" b="1">
                <a:latin typeface="Calibri"/>
                <a:cs typeface="Calibri"/>
              </a:rPr>
              <a:t>ИУК 1.1. </a:t>
            </a:r>
            <a:r>
              <a:rPr dirty="0" sz="1600" spc="-10">
                <a:latin typeface="Calibri"/>
                <a:cs typeface="Calibri"/>
              </a:rPr>
              <a:t>Осуществляет </a:t>
            </a:r>
            <a:r>
              <a:rPr dirty="0" sz="1600" spc="-5">
                <a:latin typeface="Calibri"/>
                <a:cs typeface="Calibri"/>
              </a:rPr>
              <a:t>поиск и критический анализ информации в соответствии с </a:t>
            </a:r>
            <a:r>
              <a:rPr dirty="0" sz="1600" spc="-10">
                <a:latin typeface="Calibri"/>
                <a:cs typeface="Calibri"/>
              </a:rPr>
              <a:t>поставленными  </a:t>
            </a:r>
            <a:r>
              <a:rPr dirty="0" sz="1600" spc="-5">
                <a:latin typeface="Calibri"/>
                <a:cs typeface="Calibri"/>
              </a:rPr>
              <a:t>задачами.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47645" y="3335782"/>
            <a:ext cx="9219565" cy="927100"/>
            <a:chOff x="2247645" y="3335782"/>
            <a:chExt cx="9219565" cy="927100"/>
          </a:xfrm>
        </p:grpSpPr>
        <p:sp>
          <p:nvSpPr>
            <p:cNvPr id="15" name="object 15"/>
            <p:cNvSpPr/>
            <p:nvPr/>
          </p:nvSpPr>
          <p:spPr>
            <a:xfrm>
              <a:off x="2253995" y="3342132"/>
              <a:ext cx="9206865" cy="914400"/>
            </a:xfrm>
            <a:custGeom>
              <a:avLst/>
              <a:gdLst/>
              <a:ahLst/>
              <a:cxnLst/>
              <a:rect l="l" t="t" r="r" b="b"/>
              <a:pathLst>
                <a:path w="9206865" h="914400">
                  <a:moveTo>
                    <a:pt x="9206484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206484" y="914400"/>
                  </a:lnTo>
                  <a:lnTo>
                    <a:pt x="9206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53995" y="3342132"/>
              <a:ext cx="9206865" cy="914400"/>
            </a:xfrm>
            <a:custGeom>
              <a:avLst/>
              <a:gdLst/>
              <a:ahLst/>
              <a:cxnLst/>
              <a:rect l="l" t="t" r="r" b="b"/>
              <a:pathLst>
                <a:path w="9206865" h="914400">
                  <a:moveTo>
                    <a:pt x="0" y="914400"/>
                  </a:moveTo>
                  <a:lnTo>
                    <a:pt x="9206484" y="914400"/>
                  </a:lnTo>
                  <a:lnTo>
                    <a:pt x="9206484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261742" y="3653790"/>
            <a:ext cx="9185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ИУК 1.2. </a:t>
            </a:r>
            <a:r>
              <a:rPr dirty="0" sz="1600" spc="-10">
                <a:latin typeface="Calibri"/>
                <a:cs typeface="Calibri"/>
              </a:rPr>
              <a:t>Соотносит разнородные явления </a:t>
            </a:r>
            <a:r>
              <a:rPr dirty="0" sz="1600" spc="-5">
                <a:latin typeface="Calibri"/>
                <a:cs typeface="Calibri"/>
              </a:rPr>
              <a:t>и </a:t>
            </a:r>
            <a:r>
              <a:rPr dirty="0" sz="1600" spc="-10">
                <a:latin typeface="Calibri"/>
                <a:cs typeface="Calibri"/>
              </a:rPr>
              <a:t>систематизирует </a:t>
            </a:r>
            <a:r>
              <a:rPr dirty="0" sz="1600" spc="-5">
                <a:latin typeface="Calibri"/>
                <a:cs typeface="Calibri"/>
              </a:rPr>
              <a:t>их в </a:t>
            </a:r>
            <a:r>
              <a:rPr dirty="0" sz="1600" spc="-10">
                <a:latin typeface="Calibri"/>
                <a:cs typeface="Calibri"/>
              </a:rPr>
              <a:t>рамках </a:t>
            </a:r>
            <a:r>
              <a:rPr dirty="0" sz="1600" spc="-5">
                <a:latin typeface="Calibri"/>
                <a:cs typeface="Calibri"/>
              </a:rPr>
              <a:t>избранных </a:t>
            </a:r>
            <a:r>
              <a:rPr dirty="0" sz="1600" spc="-10">
                <a:latin typeface="Calibri"/>
                <a:cs typeface="Calibri"/>
              </a:rPr>
              <a:t>видов</a:t>
            </a:r>
            <a:r>
              <a:rPr dirty="0" sz="1600" spc="2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деятельности.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47900" y="4479035"/>
            <a:ext cx="9246235" cy="2070100"/>
            <a:chOff x="2247900" y="4479035"/>
            <a:chExt cx="9246235" cy="2070100"/>
          </a:xfrm>
        </p:grpSpPr>
        <p:sp>
          <p:nvSpPr>
            <p:cNvPr id="19" name="object 19"/>
            <p:cNvSpPr/>
            <p:nvPr/>
          </p:nvSpPr>
          <p:spPr>
            <a:xfrm>
              <a:off x="2253995" y="4485131"/>
              <a:ext cx="9218930" cy="914400"/>
            </a:xfrm>
            <a:custGeom>
              <a:avLst/>
              <a:gdLst/>
              <a:ahLst/>
              <a:cxnLst/>
              <a:rect l="l" t="t" r="r" b="b"/>
              <a:pathLst>
                <a:path w="9218930" h="914400">
                  <a:moveTo>
                    <a:pt x="921867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218676" y="914400"/>
                  </a:lnTo>
                  <a:lnTo>
                    <a:pt x="9218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53995" y="4485131"/>
              <a:ext cx="9218930" cy="914400"/>
            </a:xfrm>
            <a:custGeom>
              <a:avLst/>
              <a:gdLst/>
              <a:ahLst/>
              <a:cxnLst/>
              <a:rect l="l" t="t" r="r" b="b"/>
              <a:pathLst>
                <a:path w="9218930" h="914400">
                  <a:moveTo>
                    <a:pt x="0" y="914400"/>
                  </a:moveTo>
                  <a:lnTo>
                    <a:pt x="9218676" y="914400"/>
                  </a:lnTo>
                  <a:lnTo>
                    <a:pt x="9218676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53995" y="5628131"/>
              <a:ext cx="9234170" cy="914400"/>
            </a:xfrm>
            <a:custGeom>
              <a:avLst/>
              <a:gdLst/>
              <a:ahLst/>
              <a:cxnLst/>
              <a:rect l="l" t="t" r="r" b="b"/>
              <a:pathLst>
                <a:path w="9234170" h="914400">
                  <a:moveTo>
                    <a:pt x="923391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233916" y="914400"/>
                  </a:lnTo>
                  <a:lnTo>
                    <a:pt x="923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53995" y="5628131"/>
              <a:ext cx="9234170" cy="914400"/>
            </a:xfrm>
            <a:custGeom>
              <a:avLst/>
              <a:gdLst/>
              <a:ahLst/>
              <a:cxnLst/>
              <a:rect l="l" t="t" r="r" b="b"/>
              <a:pathLst>
                <a:path w="9234170" h="914400">
                  <a:moveTo>
                    <a:pt x="0" y="914400"/>
                  </a:moveTo>
                  <a:lnTo>
                    <a:pt x="9233916" y="914400"/>
                  </a:lnTo>
                  <a:lnTo>
                    <a:pt x="9233916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649C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360802" y="4673600"/>
            <a:ext cx="9017635" cy="19081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ctr" marL="169545" marR="175260">
              <a:lnSpc>
                <a:spcPct val="101899"/>
              </a:lnSpc>
              <a:spcBef>
                <a:spcPts val="60"/>
              </a:spcBef>
            </a:pPr>
            <a:r>
              <a:rPr dirty="0" sz="1600" spc="-5" b="1">
                <a:latin typeface="Calibri"/>
                <a:cs typeface="Calibri"/>
              </a:rPr>
              <a:t>ИУК 1.3. </a:t>
            </a:r>
            <a:r>
              <a:rPr dirty="0" sz="1600" spc="-15">
                <a:latin typeface="Calibri"/>
                <a:cs typeface="Calibri"/>
              </a:rPr>
              <a:t>Использует </a:t>
            </a:r>
            <a:r>
              <a:rPr dirty="0" sz="1600" spc="-5">
                <a:latin typeface="Calibri"/>
                <a:cs typeface="Calibri"/>
              </a:rPr>
              <a:t>теорию </a:t>
            </a:r>
            <a:r>
              <a:rPr dirty="0" sz="1600" spc="-10">
                <a:latin typeface="Calibri"/>
                <a:cs typeface="Calibri"/>
              </a:rPr>
              <a:t>системного </a:t>
            </a:r>
            <a:r>
              <a:rPr dirty="0" sz="1600" spc="-20">
                <a:latin typeface="Calibri"/>
                <a:cs typeface="Calibri"/>
              </a:rPr>
              <a:t>подхода </a:t>
            </a:r>
            <a:r>
              <a:rPr dirty="0" sz="1600" spc="-5">
                <a:latin typeface="Calibri"/>
                <a:cs typeface="Calibri"/>
              </a:rPr>
              <a:t>и </a:t>
            </a:r>
            <a:r>
              <a:rPr dirty="0" sz="1600" spc="-10">
                <a:latin typeface="Calibri"/>
                <a:cs typeface="Calibri"/>
              </a:rPr>
              <a:t>системного </a:t>
            </a:r>
            <a:r>
              <a:rPr dirty="0" sz="1600" spc="-5">
                <a:latin typeface="Calibri"/>
                <a:cs typeface="Calibri"/>
              </a:rPr>
              <a:t>анализа при </a:t>
            </a:r>
            <a:r>
              <a:rPr dirty="0" sz="1600" spc="-10">
                <a:latin typeface="Calibri"/>
                <a:cs typeface="Calibri"/>
              </a:rPr>
              <a:t>постановке </a:t>
            </a:r>
            <a:r>
              <a:rPr dirty="0" sz="1600" spc="-15">
                <a:latin typeface="Calibri"/>
                <a:cs typeface="Calibri"/>
              </a:rPr>
              <a:t>цели, </a:t>
            </a:r>
            <a:r>
              <a:rPr dirty="0" sz="1600" spc="-5">
                <a:latin typeface="Calibri"/>
                <a:cs typeface="Calibri"/>
              </a:rPr>
              <a:t>задач,  </a:t>
            </a:r>
            <a:r>
              <a:rPr dirty="0" sz="1600" spc="-15">
                <a:latin typeface="Calibri"/>
                <a:cs typeface="Calibri"/>
              </a:rPr>
              <a:t>моделировании, </a:t>
            </a:r>
            <a:r>
              <a:rPr dirty="0" sz="1600" spc="-5">
                <a:latin typeface="Calibri"/>
                <a:cs typeface="Calibri"/>
              </a:rPr>
              <a:t>выборе и принятии</a:t>
            </a:r>
            <a:r>
              <a:rPr dirty="0" sz="1600" spc="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решений.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1220"/>
              </a:spcBef>
            </a:pPr>
            <a:r>
              <a:rPr dirty="0" sz="1600" spc="-5" b="1">
                <a:latin typeface="Calibri"/>
                <a:cs typeface="Calibri"/>
              </a:rPr>
              <a:t>ИУК 1.4. </a:t>
            </a:r>
            <a:r>
              <a:rPr dirty="0" sz="1600" spc="-20">
                <a:latin typeface="Calibri"/>
                <a:cs typeface="Calibri"/>
              </a:rPr>
              <a:t>Грамотно, </a:t>
            </a:r>
            <a:r>
              <a:rPr dirty="0" sz="1600" spc="-10">
                <a:latin typeface="Calibri"/>
                <a:cs typeface="Calibri"/>
              </a:rPr>
              <a:t>логично, аргументированно формирует </a:t>
            </a:r>
            <a:r>
              <a:rPr dirty="0" sz="1600" spc="-5">
                <a:latin typeface="Calibri"/>
                <a:cs typeface="Calibri"/>
              </a:rPr>
              <a:t>собственные суждения и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оценки,</a:t>
            </a:r>
            <a:endParaRPr sz="1600">
              <a:latin typeface="Calibri"/>
              <a:cs typeface="Calibri"/>
            </a:endParaRPr>
          </a:p>
          <a:p>
            <a:pPr algn="ctr" marL="12065" marR="5080" indent="635">
              <a:lnSpc>
                <a:spcPct val="1016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рассматривает </a:t>
            </a:r>
            <a:r>
              <a:rPr dirty="0" sz="1600" spc="-10">
                <a:latin typeface="Calibri"/>
                <a:cs typeface="Calibri"/>
              </a:rPr>
              <a:t>различные точки </a:t>
            </a:r>
            <a:r>
              <a:rPr dirty="0" sz="1600" spc="-5">
                <a:latin typeface="Calibri"/>
                <a:cs typeface="Calibri"/>
              </a:rPr>
              <a:t>зрения на </a:t>
            </a:r>
            <a:r>
              <a:rPr dirty="0" sz="1600" spc="-10">
                <a:latin typeface="Calibri"/>
                <a:cs typeface="Calibri"/>
              </a:rPr>
              <a:t>поставленную </a:t>
            </a:r>
            <a:r>
              <a:rPr dirty="0" sz="1600" spc="-5">
                <a:latin typeface="Calibri"/>
                <a:cs typeface="Calibri"/>
              </a:rPr>
              <a:t>задачу; </a:t>
            </a:r>
            <a:r>
              <a:rPr dirty="0" sz="1600" spc="-15">
                <a:latin typeface="Calibri"/>
                <a:cs typeface="Calibri"/>
              </a:rPr>
              <a:t>определяет </a:t>
            </a:r>
            <a:r>
              <a:rPr dirty="0" sz="1600" spc="-5">
                <a:latin typeface="Calibri"/>
                <a:cs typeface="Calibri"/>
              </a:rPr>
              <a:t>рациональные </a:t>
            </a:r>
            <a:r>
              <a:rPr dirty="0" sz="1600" spc="-10">
                <a:latin typeface="Calibri"/>
                <a:cs typeface="Calibri"/>
              </a:rPr>
              <a:t>идеи для  </a:t>
            </a:r>
            <a:r>
              <a:rPr dirty="0" sz="1600" spc="-5">
                <a:latin typeface="Calibri"/>
                <a:cs typeface="Calibri"/>
              </a:rPr>
              <a:t>решения поставленных задач, </a:t>
            </a:r>
            <a:r>
              <a:rPr dirty="0" sz="1600" spc="-15">
                <a:latin typeface="Calibri"/>
                <a:cs typeface="Calibri"/>
              </a:rPr>
              <a:t>отличает </a:t>
            </a:r>
            <a:r>
              <a:rPr dirty="0" sz="1600">
                <a:latin typeface="Calibri"/>
                <a:cs typeface="Calibri"/>
              </a:rPr>
              <a:t>факты </a:t>
            </a:r>
            <a:r>
              <a:rPr dirty="0" sz="1600" spc="-10">
                <a:latin typeface="Calibri"/>
                <a:cs typeface="Calibri"/>
              </a:rPr>
              <a:t>от </a:t>
            </a:r>
            <a:r>
              <a:rPr dirty="0" sz="1600" spc="-5">
                <a:latin typeface="Calibri"/>
                <a:cs typeface="Calibri"/>
              </a:rPr>
              <a:t>мнений, интерпретаций, </a:t>
            </a:r>
            <a:r>
              <a:rPr dirty="0" sz="1600" spc="-10">
                <a:latin typeface="Calibri"/>
                <a:cs typeface="Calibri"/>
              </a:rPr>
              <a:t>оценок </a:t>
            </a:r>
            <a:r>
              <a:rPr dirty="0" sz="1600" spc="-5">
                <a:latin typeface="Calibri"/>
                <a:cs typeface="Calibri"/>
              </a:rPr>
              <a:t>и </a:t>
            </a:r>
            <a:r>
              <a:rPr dirty="0" sz="1600" spc="-20">
                <a:latin typeface="Calibri"/>
                <a:cs typeface="Calibri"/>
              </a:rPr>
              <a:t>т.д. </a:t>
            </a:r>
            <a:r>
              <a:rPr dirty="0" sz="1600" spc="-5">
                <a:latin typeface="Calibri"/>
                <a:cs typeface="Calibri"/>
              </a:rPr>
              <a:t>в </a:t>
            </a:r>
            <a:r>
              <a:rPr dirty="0" sz="1600" spc="-10">
                <a:latin typeface="Calibri"/>
                <a:cs typeface="Calibri"/>
              </a:rPr>
              <a:t>рассуждениях  других участников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деятельности.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8386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ПЕРЕЧЕНЬ </a:t>
            </a:r>
            <a:r>
              <a:rPr dirty="0" spc="-5"/>
              <a:t>ПЛАНИРУЕМЫХ </a:t>
            </a:r>
            <a:r>
              <a:rPr dirty="0" spc="-25"/>
              <a:t>РЕЗУЛЬТАТОВ</a:t>
            </a:r>
            <a:r>
              <a:rPr dirty="0" spc="-150"/>
              <a:t> </a:t>
            </a:r>
            <a:r>
              <a:rPr dirty="0"/>
              <a:t>ОБУЧЕНИЯ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1462481"/>
            <a:ext cx="11006455" cy="4036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i="1">
                <a:solidFill>
                  <a:srgbClr val="404040"/>
                </a:solidFill>
                <a:latin typeface="Segoe UI"/>
                <a:cs typeface="Segoe UI"/>
              </a:rPr>
              <a:t>УК-1 – </a:t>
            </a:r>
            <a:r>
              <a:rPr dirty="0" sz="1700" spc="-5" i="1">
                <a:solidFill>
                  <a:srgbClr val="404040"/>
                </a:solidFill>
                <a:latin typeface="Segoe UI"/>
                <a:cs typeface="Segoe UI"/>
              </a:rPr>
              <a:t>Способен осуществлять </a:t>
            </a:r>
            <a:r>
              <a:rPr dirty="0" sz="1700" spc="10" i="1">
                <a:solidFill>
                  <a:srgbClr val="404040"/>
                </a:solidFill>
                <a:latin typeface="Segoe UI"/>
                <a:cs typeface="Segoe UI"/>
              </a:rPr>
              <a:t>поиск, </a:t>
            </a:r>
            <a:r>
              <a:rPr dirty="0" sz="1700" spc="-5" i="1">
                <a:solidFill>
                  <a:srgbClr val="404040"/>
                </a:solidFill>
                <a:latin typeface="Segoe UI"/>
                <a:cs typeface="Segoe UI"/>
              </a:rPr>
              <a:t>критический </a:t>
            </a:r>
            <a:r>
              <a:rPr dirty="0" sz="1700" i="1">
                <a:solidFill>
                  <a:srgbClr val="404040"/>
                </a:solidFill>
                <a:latin typeface="Segoe UI"/>
                <a:cs typeface="Segoe UI"/>
              </a:rPr>
              <a:t>анализ и синтез </a:t>
            </a:r>
            <a:r>
              <a:rPr dirty="0" sz="1700" spc="-5" i="1">
                <a:solidFill>
                  <a:srgbClr val="404040"/>
                </a:solidFill>
                <a:latin typeface="Segoe UI"/>
                <a:cs typeface="Segoe UI"/>
              </a:rPr>
              <a:t>информации, </a:t>
            </a:r>
            <a:r>
              <a:rPr dirty="0" sz="1700" i="1">
                <a:solidFill>
                  <a:srgbClr val="404040"/>
                </a:solidFill>
                <a:latin typeface="Segoe UI"/>
                <a:cs typeface="Segoe UI"/>
              </a:rPr>
              <a:t>применять</a:t>
            </a:r>
            <a:r>
              <a:rPr dirty="0" sz="1700" spc="-7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 i="1">
                <a:solidFill>
                  <a:srgbClr val="404040"/>
                </a:solidFill>
                <a:latin typeface="Segoe UI"/>
                <a:cs typeface="Segoe UI"/>
              </a:rPr>
              <a:t>системный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spc="-5" i="1">
                <a:solidFill>
                  <a:srgbClr val="404040"/>
                </a:solidFill>
                <a:latin typeface="Segoe UI"/>
                <a:cs typeface="Segoe UI"/>
              </a:rPr>
              <a:t>подход </a:t>
            </a:r>
            <a:r>
              <a:rPr dirty="0" sz="1700" i="1">
                <a:solidFill>
                  <a:srgbClr val="404040"/>
                </a:solidFill>
                <a:latin typeface="Segoe UI"/>
                <a:cs typeface="Segoe UI"/>
              </a:rPr>
              <a:t>для решения поставленных</a:t>
            </a:r>
            <a:r>
              <a:rPr dirty="0" sz="1700" spc="-7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 i="1">
                <a:solidFill>
                  <a:srgbClr val="404040"/>
                </a:solidFill>
                <a:latin typeface="Segoe UI"/>
                <a:cs typeface="Segoe UI"/>
              </a:rPr>
              <a:t>задач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 b="1">
                <a:solidFill>
                  <a:srgbClr val="404040"/>
                </a:solidFill>
                <a:latin typeface="Segoe UI"/>
                <a:cs typeface="Segoe UI"/>
              </a:rPr>
              <a:t>Знать: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 b="1">
                <a:solidFill>
                  <a:srgbClr val="404040"/>
                </a:solidFill>
                <a:latin typeface="Segoe UI"/>
                <a:cs typeface="Segoe UI"/>
              </a:rPr>
              <a:t>-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основы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теории системного подхода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системного</a:t>
            </a:r>
            <a:r>
              <a:rPr dirty="0" sz="1700" spc="-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анализа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 spc="-10" b="1">
                <a:solidFill>
                  <a:srgbClr val="404040"/>
                </a:solidFill>
                <a:latin typeface="Segoe UI"/>
                <a:cs typeface="Segoe UI"/>
              </a:rPr>
              <a:t>Уметь:</a:t>
            </a:r>
            <a:endParaRPr sz="1700">
              <a:latin typeface="Segoe UI"/>
              <a:cs typeface="Segoe UI"/>
            </a:endParaRPr>
          </a:p>
          <a:p>
            <a:pPr marL="157480" indent="-144780">
              <a:lnSpc>
                <a:spcPct val="100000"/>
              </a:lnSpc>
              <a:spcBef>
                <a:spcPts val="300"/>
              </a:spcBef>
              <a:buChar char="-"/>
              <a:tabLst>
                <a:tab pos="157480" algn="l"/>
              </a:tabLst>
            </a:pP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искать,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критически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анализировать и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синтезировать информацию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в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соответствии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с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поставленными</a:t>
            </a:r>
            <a:r>
              <a:rPr dirty="0" sz="1700" spc="-4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задачами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700" spc="-5" b="1">
                <a:solidFill>
                  <a:srgbClr val="404040"/>
                </a:solidFill>
                <a:latin typeface="Segoe UI"/>
                <a:cs typeface="Segoe UI"/>
              </a:rPr>
              <a:t>Владеть:</a:t>
            </a:r>
            <a:endParaRPr sz="1700">
              <a:latin typeface="Segoe UI"/>
              <a:cs typeface="Segoe UI"/>
            </a:endParaRPr>
          </a:p>
          <a:p>
            <a:pPr marL="157480" indent="-144780">
              <a:lnSpc>
                <a:spcPct val="100000"/>
              </a:lnSpc>
              <a:spcBef>
                <a:spcPts val="300"/>
              </a:spcBef>
              <a:buChar char="-"/>
              <a:tabLst>
                <a:tab pos="157480" algn="l"/>
              </a:tabLst>
            </a:pP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опытом соотнесения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разнородных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явлений и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систематизации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их в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рамках избранных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видов</a:t>
            </a:r>
            <a:r>
              <a:rPr dirty="0" sz="1700" spc="-15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деятельности;</a:t>
            </a:r>
            <a:endParaRPr sz="1700">
              <a:latin typeface="Segoe UI"/>
              <a:cs typeface="Segoe UI"/>
            </a:endParaRPr>
          </a:p>
          <a:p>
            <a:pPr marL="157480" indent="-144780">
              <a:lnSpc>
                <a:spcPct val="100000"/>
              </a:lnSpc>
              <a:spcBef>
                <a:spcPts val="300"/>
              </a:spcBef>
              <a:buChar char="-"/>
              <a:tabLst>
                <a:tab pos="157480" algn="l"/>
              </a:tabLst>
            </a:pP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базовыми навыками постановки целей, задач, моделирования, выбора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принятия</a:t>
            </a:r>
            <a:r>
              <a:rPr dirty="0" sz="1700" spc="-15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решений;</a:t>
            </a:r>
            <a:endParaRPr sz="1700">
              <a:latin typeface="Segoe UI"/>
              <a:cs typeface="Segoe UI"/>
            </a:endParaRPr>
          </a:p>
          <a:p>
            <a:pPr marL="12700" marR="1240790">
              <a:lnSpc>
                <a:spcPct val="100000"/>
              </a:lnSpc>
              <a:spcBef>
                <a:spcPts val="305"/>
              </a:spcBef>
              <a:buChar char="-"/>
              <a:tabLst>
                <a:tab pos="157480" algn="l"/>
              </a:tabLst>
            </a:pP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навыками формирования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собственных </a:t>
            </a:r>
            <a:r>
              <a:rPr dirty="0" sz="1700" spc="5">
                <a:solidFill>
                  <a:srgbClr val="404040"/>
                </a:solidFill>
                <a:latin typeface="Segoe UI"/>
                <a:cs typeface="Segoe UI"/>
              </a:rPr>
              <a:t>суждений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оценки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с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учетом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различных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точек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зрения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на  поставленную</a:t>
            </a:r>
            <a:r>
              <a:rPr dirty="0" sz="1700" spc="-3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задачу;</a:t>
            </a:r>
            <a:endParaRPr sz="1700">
              <a:latin typeface="Segoe UI"/>
              <a:cs typeface="Segoe UI"/>
            </a:endParaRPr>
          </a:p>
          <a:p>
            <a:pPr marL="157480" indent="-144780">
              <a:lnSpc>
                <a:spcPct val="100000"/>
              </a:lnSpc>
              <a:spcBef>
                <a:spcPts val="300"/>
              </a:spcBef>
              <a:buChar char="-"/>
              <a:tabLst>
                <a:tab pos="157480" algn="l"/>
              </a:tabLst>
            </a:pP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навыками поиска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выбора рациональных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идей </a:t>
            </a:r>
            <a:r>
              <a:rPr dirty="0" sz="1700" spc="5">
                <a:solidFill>
                  <a:srgbClr val="404040"/>
                </a:solidFill>
                <a:latin typeface="Segoe UI"/>
                <a:cs typeface="Segoe UI"/>
              </a:rPr>
              <a:t>для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решения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поставленных</a:t>
            </a:r>
            <a:r>
              <a:rPr dirty="0" sz="1700" spc="-2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задач;</a:t>
            </a:r>
            <a:endParaRPr sz="1700">
              <a:latin typeface="Segoe UI"/>
              <a:cs typeface="Segoe UI"/>
            </a:endParaRPr>
          </a:p>
          <a:p>
            <a:pPr marL="157480" indent="-144780">
              <a:lnSpc>
                <a:spcPct val="100000"/>
              </a:lnSpc>
              <a:spcBef>
                <a:spcPts val="300"/>
              </a:spcBef>
              <a:buChar char="-"/>
              <a:tabLst>
                <a:tab pos="157480" algn="l"/>
              </a:tabLst>
            </a:pP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опытом </a:t>
            </a:r>
            <a:r>
              <a:rPr dirty="0" sz="1700" spc="-10">
                <a:solidFill>
                  <a:srgbClr val="404040"/>
                </a:solidFill>
                <a:latin typeface="Segoe UI"/>
                <a:cs typeface="Segoe UI"/>
              </a:rPr>
              <a:t>отделения фактов </a:t>
            </a:r>
            <a:r>
              <a:rPr dirty="0" sz="1700" spc="-20">
                <a:solidFill>
                  <a:srgbClr val="404040"/>
                </a:solidFill>
                <a:latin typeface="Segoe UI"/>
                <a:cs typeface="Segoe UI"/>
              </a:rPr>
              <a:t>от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мнений, интерпретаций, оценок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и </a:t>
            </a:r>
            <a:r>
              <a:rPr dirty="0" sz="1700" spc="-20">
                <a:solidFill>
                  <a:srgbClr val="404040"/>
                </a:solidFill>
                <a:latin typeface="Segoe UI"/>
                <a:cs typeface="Segoe UI"/>
              </a:rPr>
              <a:t>т.д. </a:t>
            </a:r>
            <a:r>
              <a:rPr dirty="0" sz="1700">
                <a:solidFill>
                  <a:srgbClr val="404040"/>
                </a:solidFill>
                <a:latin typeface="Segoe UI"/>
                <a:cs typeface="Segoe UI"/>
              </a:rPr>
              <a:t>в рассуждениях других</a:t>
            </a:r>
            <a:r>
              <a:rPr dirty="0" sz="1700" spc="-1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участников</a:t>
            </a:r>
            <a:endParaRPr sz="17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solidFill>
                  <a:srgbClr val="404040"/>
                </a:solidFill>
                <a:latin typeface="Segoe UI"/>
                <a:cs typeface="Segoe UI"/>
              </a:rPr>
              <a:t>деятельности.</a:t>
            </a:r>
            <a:endParaRPr sz="17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6484620"/>
            <a:ext cx="918210" cy="113030"/>
          </a:xfrm>
          <a:custGeom>
            <a:avLst/>
            <a:gdLst/>
            <a:ahLst/>
            <a:cxnLst/>
            <a:rect l="l" t="t" r="r" b="b"/>
            <a:pathLst>
              <a:path w="918210" h="113029">
                <a:moveTo>
                  <a:pt x="0" y="112775"/>
                </a:moveTo>
                <a:lnTo>
                  <a:pt x="918197" y="112775"/>
                </a:lnTo>
                <a:lnTo>
                  <a:pt x="918197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56031" y="265175"/>
            <a:ext cx="11683365" cy="6332220"/>
            <a:chOff x="256031" y="265175"/>
            <a:chExt cx="11683365" cy="6332220"/>
          </a:xfrm>
        </p:grpSpPr>
        <p:sp>
          <p:nvSpPr>
            <p:cNvPr id="4" name="object 4"/>
            <p:cNvSpPr/>
            <p:nvPr/>
          </p:nvSpPr>
          <p:spPr>
            <a:xfrm>
              <a:off x="256032" y="265175"/>
              <a:ext cx="11683365" cy="6332220"/>
            </a:xfrm>
            <a:custGeom>
              <a:avLst/>
              <a:gdLst/>
              <a:ahLst/>
              <a:cxnLst/>
              <a:rect l="l" t="t" r="r" b="b"/>
              <a:pathLst>
                <a:path w="11683365" h="6332220">
                  <a:moveTo>
                    <a:pt x="11682971" y="0"/>
                  </a:moveTo>
                  <a:lnTo>
                    <a:pt x="0" y="0"/>
                  </a:lnTo>
                  <a:lnTo>
                    <a:pt x="0" y="6219444"/>
                  </a:lnTo>
                  <a:lnTo>
                    <a:pt x="11270869" y="6219444"/>
                  </a:lnTo>
                  <a:lnTo>
                    <a:pt x="11270869" y="6332220"/>
                  </a:lnTo>
                  <a:lnTo>
                    <a:pt x="11682971" y="6332220"/>
                  </a:lnTo>
                  <a:lnTo>
                    <a:pt x="11682971" y="6219444"/>
                  </a:lnTo>
                  <a:lnTo>
                    <a:pt x="1168297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5790" y="1197101"/>
              <a:ext cx="10983595" cy="0"/>
            </a:xfrm>
            <a:custGeom>
              <a:avLst/>
              <a:gdLst/>
              <a:ahLst/>
              <a:cxnLst/>
              <a:rect l="l" t="t" r="r" b="b"/>
              <a:pathLst>
                <a:path w="10983595" h="0">
                  <a:moveTo>
                    <a:pt x="0" y="0"/>
                  </a:moveTo>
                  <a:lnTo>
                    <a:pt x="10983087" y="0"/>
                  </a:lnTo>
                </a:path>
              </a:pathLst>
            </a:custGeom>
            <a:ln w="25908">
              <a:solidFill>
                <a:srgbClr val="D246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2800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ПЛАН</a:t>
            </a:r>
            <a:r>
              <a:rPr dirty="0" spc="-85"/>
              <a:t> </a:t>
            </a:r>
            <a:r>
              <a:rPr dirty="0"/>
              <a:t>ОБУЧЕНИЯ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3400" y="1428750"/>
          <a:ext cx="11006455" cy="541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/>
                <a:gridCol w="6009005"/>
                <a:gridCol w="952500"/>
                <a:gridCol w="1016000"/>
                <a:gridCol w="1066800"/>
                <a:gridCol w="1308100"/>
              </a:tblGrid>
              <a:tr h="701039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№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Название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раздела,</a:t>
                      </a: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темы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Всего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з.е/час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Аудиторные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занятия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Самостоя-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75590" marR="208279" indent="-56515">
                        <a:lnSpc>
                          <a:spcPct val="114999"/>
                        </a:lnSpc>
                      </a:pPr>
                      <a:r>
                        <a:rPr dirty="0" sz="2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т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е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льная 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работа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92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Лекц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Практ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Компетенции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будущего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Логические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основы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мышления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Критическое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мышление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Системный 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подход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и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системный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анализ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15">
                          <a:latin typeface="Calibri"/>
                          <a:cs typeface="Calibri"/>
                        </a:rPr>
                        <a:t>Цели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целеполагание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Функциональный, процессный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и структурный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анализы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систем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Введение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в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теорию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принятия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решений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Использование системного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и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критического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мышления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4925" marR="1261110">
                        <a:lnSpc>
                          <a:spcPct val="114999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в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исследованиях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и при совершенствовании  </a:t>
                      </a:r>
                      <a:r>
                        <a:rPr dirty="0" sz="2000" spc="-5">
                          <a:latin typeface="Calibri"/>
                          <a:cs typeface="Calibri"/>
                        </a:rPr>
                        <a:t>существующих процессов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и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объектов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5" b="1">
                          <a:latin typeface="Calibri"/>
                          <a:cs typeface="Calibri"/>
                        </a:rPr>
                        <a:t>Итого: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72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46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202418" y="6374129"/>
            <a:ext cx="1600200" cy="462280"/>
          </a:xfrm>
          <a:custGeom>
            <a:avLst/>
            <a:gdLst/>
            <a:ahLst/>
            <a:cxnLst/>
            <a:rect l="l" t="t" r="r" b="b"/>
            <a:pathLst>
              <a:path w="1600200" h="462279">
                <a:moveTo>
                  <a:pt x="0" y="230886"/>
                </a:moveTo>
                <a:lnTo>
                  <a:pt x="11588" y="191511"/>
                </a:lnTo>
                <a:lnTo>
                  <a:pt x="45073" y="154297"/>
                </a:lnTo>
                <a:lnTo>
                  <a:pt x="98531" y="119797"/>
                </a:lnTo>
                <a:lnTo>
                  <a:pt x="170040" y="88567"/>
                </a:lnTo>
                <a:lnTo>
                  <a:pt x="211964" y="74350"/>
                </a:lnTo>
                <a:lnTo>
                  <a:pt x="257679" y="61159"/>
                </a:lnTo>
                <a:lnTo>
                  <a:pt x="306945" y="49062"/>
                </a:lnTo>
                <a:lnTo>
                  <a:pt x="359523" y="38129"/>
                </a:lnTo>
                <a:lnTo>
                  <a:pt x="415172" y="28429"/>
                </a:lnTo>
                <a:lnTo>
                  <a:pt x="473652" y="20031"/>
                </a:lnTo>
                <a:lnTo>
                  <a:pt x="534722" y="13004"/>
                </a:lnTo>
                <a:lnTo>
                  <a:pt x="598142" y="7419"/>
                </a:lnTo>
                <a:lnTo>
                  <a:pt x="663672" y="3343"/>
                </a:lnTo>
                <a:lnTo>
                  <a:pt x="731071" y="847"/>
                </a:lnTo>
                <a:lnTo>
                  <a:pt x="800100" y="0"/>
                </a:lnTo>
                <a:lnTo>
                  <a:pt x="869128" y="847"/>
                </a:lnTo>
                <a:lnTo>
                  <a:pt x="936527" y="3343"/>
                </a:lnTo>
                <a:lnTo>
                  <a:pt x="1002057" y="7419"/>
                </a:lnTo>
                <a:lnTo>
                  <a:pt x="1065477" y="13004"/>
                </a:lnTo>
                <a:lnTo>
                  <a:pt x="1126547" y="20031"/>
                </a:lnTo>
                <a:lnTo>
                  <a:pt x="1185027" y="28429"/>
                </a:lnTo>
                <a:lnTo>
                  <a:pt x="1240676" y="38129"/>
                </a:lnTo>
                <a:lnTo>
                  <a:pt x="1293254" y="49062"/>
                </a:lnTo>
                <a:lnTo>
                  <a:pt x="1342520" y="61159"/>
                </a:lnTo>
                <a:lnTo>
                  <a:pt x="1388235" y="74350"/>
                </a:lnTo>
                <a:lnTo>
                  <a:pt x="1430159" y="88567"/>
                </a:lnTo>
                <a:lnTo>
                  <a:pt x="1468049" y="103739"/>
                </a:lnTo>
                <a:lnTo>
                  <a:pt x="1530774" y="136673"/>
                </a:lnTo>
                <a:lnTo>
                  <a:pt x="1574485" y="172599"/>
                </a:lnTo>
                <a:lnTo>
                  <a:pt x="1597262" y="210963"/>
                </a:lnTo>
                <a:lnTo>
                  <a:pt x="1600200" y="230886"/>
                </a:lnTo>
                <a:lnTo>
                  <a:pt x="1597262" y="250807"/>
                </a:lnTo>
                <a:lnTo>
                  <a:pt x="1574485" y="289169"/>
                </a:lnTo>
                <a:lnTo>
                  <a:pt x="1530774" y="325095"/>
                </a:lnTo>
                <a:lnTo>
                  <a:pt x="1468049" y="358029"/>
                </a:lnTo>
                <a:lnTo>
                  <a:pt x="1430159" y="373201"/>
                </a:lnTo>
                <a:lnTo>
                  <a:pt x="1388235" y="387418"/>
                </a:lnTo>
                <a:lnTo>
                  <a:pt x="1342520" y="400609"/>
                </a:lnTo>
                <a:lnTo>
                  <a:pt x="1293254" y="412706"/>
                </a:lnTo>
                <a:lnTo>
                  <a:pt x="1240676" y="423639"/>
                </a:lnTo>
                <a:lnTo>
                  <a:pt x="1185027" y="433340"/>
                </a:lnTo>
                <a:lnTo>
                  <a:pt x="1126547" y="441738"/>
                </a:lnTo>
                <a:lnTo>
                  <a:pt x="1065477" y="448765"/>
                </a:lnTo>
                <a:lnTo>
                  <a:pt x="1002057" y="454351"/>
                </a:lnTo>
                <a:lnTo>
                  <a:pt x="936527" y="458427"/>
                </a:lnTo>
                <a:lnTo>
                  <a:pt x="869128" y="460923"/>
                </a:lnTo>
                <a:lnTo>
                  <a:pt x="800100" y="461770"/>
                </a:lnTo>
                <a:lnTo>
                  <a:pt x="731071" y="460923"/>
                </a:lnTo>
                <a:lnTo>
                  <a:pt x="663672" y="458427"/>
                </a:lnTo>
                <a:lnTo>
                  <a:pt x="598142" y="454351"/>
                </a:lnTo>
                <a:lnTo>
                  <a:pt x="534722" y="448765"/>
                </a:lnTo>
                <a:lnTo>
                  <a:pt x="473652" y="441738"/>
                </a:lnTo>
                <a:lnTo>
                  <a:pt x="415172" y="433340"/>
                </a:lnTo>
                <a:lnTo>
                  <a:pt x="359523" y="423639"/>
                </a:lnTo>
                <a:lnTo>
                  <a:pt x="306945" y="412706"/>
                </a:lnTo>
                <a:lnTo>
                  <a:pt x="257679" y="400609"/>
                </a:lnTo>
                <a:lnTo>
                  <a:pt x="211964" y="387418"/>
                </a:lnTo>
                <a:lnTo>
                  <a:pt x="170040" y="373201"/>
                </a:lnTo>
                <a:lnTo>
                  <a:pt x="132150" y="358029"/>
                </a:lnTo>
                <a:lnTo>
                  <a:pt x="69425" y="325095"/>
                </a:lnTo>
                <a:lnTo>
                  <a:pt x="25714" y="289169"/>
                </a:lnTo>
                <a:lnTo>
                  <a:pt x="2937" y="250807"/>
                </a:lnTo>
                <a:lnTo>
                  <a:pt x="0" y="23088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94105"/>
            <a:ext cx="69475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КОНУС </a:t>
            </a:r>
            <a:r>
              <a:rPr dirty="0"/>
              <a:t>ОБУЧЕНИЯ (ОПЫТА) </a:t>
            </a:r>
            <a:r>
              <a:rPr dirty="0" spc="-50"/>
              <a:t>ЭДГАРА</a:t>
            </a:r>
            <a:r>
              <a:rPr dirty="0" spc="-120"/>
              <a:t> </a:t>
            </a:r>
            <a:r>
              <a:rPr dirty="0"/>
              <a:t>ДЕЙЛА</a:t>
            </a:r>
          </a:p>
        </p:txBody>
      </p:sp>
      <p:sp>
        <p:nvSpPr>
          <p:cNvPr id="3" name="object 3"/>
          <p:cNvSpPr/>
          <p:nvPr/>
        </p:nvSpPr>
        <p:spPr>
          <a:xfrm>
            <a:off x="521208" y="1313688"/>
            <a:ext cx="8746236" cy="5335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13751</dc:creator>
  <dcterms:created xsi:type="dcterms:W3CDTF">2020-11-10T14:08:55Z</dcterms:created>
  <dcterms:modified xsi:type="dcterms:W3CDTF">2020-11-10T14:08:55Z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2020-11-10T00:00:00Z</vt:filetime>
  </property>
</Properties>
</file>