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592bdb06a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592bdb06a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just">
              <a:lnSpc>
                <a:spcPct val="115000"/>
              </a:lnSpc>
              <a:spcBef>
                <a:spcPts val="800"/>
              </a:spcBef>
              <a:spcAft>
                <a:spcPts val="0"/>
              </a:spcAft>
              <a:buSzPts val="1100"/>
              <a:buFont typeface="Trebuchet MS"/>
              <a:buAutoNum type="alphaLcPeriod"/>
            </a:pPr>
            <a:r>
              <a:rPr lang="es">
                <a:latin typeface="Trebuchet MS"/>
                <a:ea typeface="Trebuchet MS"/>
                <a:cs typeface="Trebuchet MS"/>
                <a:sym typeface="Trebuchet MS"/>
              </a:rPr>
              <a:t>Cocción de Cerveza: en múltiplos de 3 preferiblemente, con un bidón de ‘reserva’ por cada tres grupos de 3.</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Tanque cocción: toma sus datos y se conecta con el resto, primero con los otros 2 del grupo que vierten también a fermentación, y de detectar un fallo, con el de ‘reserva’. Sensor o aparato empleado + datos tomados + considerados errores:</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PH: HI 99151.Niveles entre 4.5 y 5.7. Valor fuera de este es considerado fallo.</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Temperatura: Ds18b20. 55ºC-65ºC. Valor fuera de esto es considerado fallo. Sensor tipo </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Tiempo: Cuenta atrás. 90 minutos.</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Graduación: ‘Báscula’. Se mide respecto a la densidad del principio y del final de la fermentación.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592bdb06a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592bdb06a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just">
              <a:lnSpc>
                <a:spcPct val="115000"/>
              </a:lnSpc>
              <a:spcBef>
                <a:spcPts val="800"/>
              </a:spcBef>
              <a:spcAft>
                <a:spcPts val="0"/>
              </a:spcAft>
              <a:buSzPts val="1100"/>
              <a:buFont typeface="Trebuchet MS"/>
              <a:buAutoNum type="alphaLcPeriod"/>
            </a:pPr>
            <a:r>
              <a:rPr lang="es">
                <a:latin typeface="Trebuchet MS"/>
                <a:ea typeface="Trebuchet MS"/>
                <a:cs typeface="Trebuchet MS"/>
                <a:sym typeface="Trebuchet MS"/>
              </a:rPr>
              <a:t>Fase de fermentación: </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Trasvase: Como la masa es igual, se vierte al acabar el tiempo indicado, una vez se haya enfriado el mosto.</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Bombas de impulsión: sensor de presión en la mitad de los tubos. Sensor peso también en las fermentadoras.</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Báscula para controlar la cantidad de levadura restante.</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Parámetros comunes:</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Temperatura mosto: Ds18b20.</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Cantidad O2: dos tipos a medir:</a:t>
            </a:r>
            <a:endParaRPr>
              <a:latin typeface="Trebuchet MS"/>
              <a:ea typeface="Trebuchet MS"/>
              <a:cs typeface="Trebuchet MS"/>
              <a:sym typeface="Trebuchet MS"/>
            </a:endParaRPr>
          </a:p>
          <a:p>
            <a:pPr indent="-298450" lvl="4" marL="2286000" rtl="0" algn="just">
              <a:lnSpc>
                <a:spcPct val="115000"/>
              </a:lnSpc>
              <a:spcBef>
                <a:spcPts val="0"/>
              </a:spcBef>
              <a:spcAft>
                <a:spcPts val="0"/>
              </a:spcAft>
              <a:buSzPts val="1100"/>
              <a:buFont typeface="Trebuchet MS"/>
              <a:buAutoNum type="alphaLcPeriod"/>
            </a:pPr>
            <a:r>
              <a:rPr lang="es">
                <a:latin typeface="Trebuchet MS"/>
                <a:ea typeface="Trebuchet MS"/>
                <a:cs typeface="Trebuchet MS"/>
                <a:sym typeface="Trebuchet MS"/>
              </a:rPr>
              <a:t>Líquido: </a:t>
            </a:r>
            <a:r>
              <a:rPr lang="es">
                <a:highlight>
                  <a:srgbClr val="FFFFFF"/>
                </a:highlight>
              </a:rPr>
              <a:t>Sensor InPro 6950 y Transmisor M700 con módulo de trazas de O2.</a:t>
            </a:r>
            <a:endParaRPr>
              <a:highlight>
                <a:srgbClr val="FFFFFF"/>
              </a:highlight>
            </a:endParaRPr>
          </a:p>
          <a:p>
            <a:pPr indent="-298450" lvl="4" marL="2286000" rtl="0" algn="just">
              <a:lnSpc>
                <a:spcPct val="115000"/>
              </a:lnSpc>
              <a:spcBef>
                <a:spcPts val="0"/>
              </a:spcBef>
              <a:spcAft>
                <a:spcPts val="0"/>
              </a:spcAft>
              <a:buSzPts val="1100"/>
              <a:buAutoNum type="alphaLcPeriod"/>
            </a:pPr>
            <a:r>
              <a:rPr lang="es">
                <a:highlight>
                  <a:srgbClr val="FFFFFF"/>
                </a:highlight>
              </a:rPr>
              <a:t>Gaseoso: Sensor InPro 6950 con membrana de gas y Transmisor M700 con módulo de trazas de O2</a:t>
            </a:r>
            <a:endParaRPr>
              <a:highlight>
                <a:srgbClr val="FFFFFF"/>
              </a:highlight>
            </a:endParaRPr>
          </a:p>
          <a:p>
            <a:pPr indent="-298450" lvl="3" marL="1828800" rtl="0" algn="just">
              <a:lnSpc>
                <a:spcPct val="115000"/>
              </a:lnSpc>
              <a:spcBef>
                <a:spcPts val="0"/>
              </a:spcBef>
              <a:spcAft>
                <a:spcPts val="0"/>
              </a:spcAft>
              <a:buSzPts val="1100"/>
              <a:buAutoNum type="arabicPeriod"/>
            </a:pPr>
            <a:r>
              <a:rPr lang="es">
                <a:highlight>
                  <a:srgbClr val="FFFFFF"/>
                </a:highlight>
              </a:rPr>
              <a:t>PH: </a:t>
            </a:r>
            <a:r>
              <a:rPr lang="es">
                <a:latin typeface="Trebuchet MS"/>
                <a:ea typeface="Trebuchet MS"/>
                <a:cs typeface="Trebuchet MS"/>
                <a:sym typeface="Trebuchet MS"/>
              </a:rPr>
              <a:t>HI 99151.</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Graduación: ‘Báscula’. Se mide respecto a la densidad del principio y del final de la fermentación. (medición final).</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Presión: sensor de presión captador de fuerza que mide la deformación de la membrana por efecto de los gases. En la parte superior.</a:t>
            </a:r>
            <a:endParaRPr>
              <a:latin typeface="Trebuchet MS"/>
              <a:ea typeface="Trebuchet MS"/>
              <a:cs typeface="Trebuchet MS"/>
              <a:sym typeface="Trebuchet MS"/>
            </a:endParaRPr>
          </a:p>
          <a:p>
            <a:pPr indent="0" lvl="0" marL="0" rtl="0" algn="l">
              <a:spcBef>
                <a:spcPts val="8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592bdb06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592bdb06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400">
                <a:latin typeface="Nunito"/>
                <a:ea typeface="Nunito"/>
                <a:cs typeface="Nunito"/>
                <a:sym typeface="Nunito"/>
              </a:rPr>
              <a:t>R</a:t>
            </a:r>
            <a:r>
              <a:rPr lang="es" sz="1400">
                <a:latin typeface="Nunito"/>
                <a:ea typeface="Nunito"/>
                <a:cs typeface="Nunito"/>
                <a:sym typeface="Nunito"/>
              </a:rPr>
              <a:t>epeated as long as the quality measured by the sensor of turbidity and X-rays is enough to continue.</a:t>
            </a:r>
            <a:endParaRPr sz="1400">
              <a:latin typeface="Nunito"/>
              <a:ea typeface="Nunito"/>
              <a:cs typeface="Nunito"/>
              <a:sym typeface="Nunito"/>
            </a:endParaRPr>
          </a:p>
          <a:p>
            <a:pPr indent="-298450" lvl="2" marL="1371600" rtl="0" algn="just">
              <a:lnSpc>
                <a:spcPct val="115000"/>
              </a:lnSpc>
              <a:spcBef>
                <a:spcPts val="1600"/>
              </a:spcBef>
              <a:spcAft>
                <a:spcPts val="0"/>
              </a:spcAft>
              <a:buSzPts val="1100"/>
              <a:buFont typeface="Trebuchet MS"/>
              <a:buAutoNum type="romanLcPeriod"/>
            </a:pPr>
            <a:r>
              <a:rPr lang="es">
                <a:latin typeface="Trebuchet MS"/>
                <a:ea typeface="Trebuchet MS"/>
                <a:cs typeface="Trebuchet MS"/>
                <a:sym typeface="Trebuchet MS"/>
              </a:rPr>
              <a:t>Presión de entrada y salida: tubo de Bourdon digital. Cuando se sabe que no pasa cerveza, se envía su señal, que si es distinta a la normal en reposo, está deformado y ha de ser calibrado.</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Calidad: Pasar a otro tanque con un circuito de filtro integrado, el cual cada vez que termina, determina en una muestra de la cerveza con un sensor de turbidez su calidad, hasta alcanzado el nivel deseado.</a:t>
            </a:r>
            <a:endParaRPr>
              <a:latin typeface="Trebuchet MS"/>
              <a:ea typeface="Trebuchet MS"/>
              <a:cs typeface="Trebuchet MS"/>
              <a:sym typeface="Trebuchet MS"/>
            </a:endParaRPr>
          </a:p>
          <a:p>
            <a:pPr indent="-298450" lvl="0" marL="4572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Tanque de prellenado:</a:t>
            </a:r>
            <a:endParaRPr>
              <a:latin typeface="Trebuchet MS"/>
              <a:ea typeface="Trebuchet MS"/>
              <a:cs typeface="Trebuchet MS"/>
              <a:sym typeface="Trebuchet MS"/>
            </a:endParaRPr>
          </a:p>
          <a:p>
            <a:pPr indent="-298450" lvl="1" marL="914400" rtl="0" algn="just">
              <a:lnSpc>
                <a:spcPct val="115000"/>
              </a:lnSpc>
              <a:spcBef>
                <a:spcPts val="0"/>
              </a:spcBef>
              <a:spcAft>
                <a:spcPts val="0"/>
              </a:spcAft>
              <a:buSzPts val="1100"/>
              <a:buFont typeface="Trebuchet MS"/>
              <a:buAutoNum type="alphaLcPeriod"/>
            </a:pPr>
            <a:r>
              <a:rPr lang="es">
                <a:latin typeface="Trebuchet MS"/>
                <a:ea typeface="Trebuchet MS"/>
                <a:cs typeface="Trebuchet MS"/>
                <a:sym typeface="Trebuchet MS"/>
              </a:rPr>
              <a:t>Cantidad: Báscula. Contrastamos con los datos del principio y así sabemos la cantidad exacta que queda, y si se detectan fugas.</a:t>
            </a:r>
            <a:endParaRPr>
              <a:latin typeface="Trebuchet MS"/>
              <a:ea typeface="Trebuchet MS"/>
              <a:cs typeface="Trebuchet MS"/>
              <a:sym typeface="Trebuchet MS"/>
            </a:endParaRPr>
          </a:p>
          <a:p>
            <a:pPr indent="0" lvl="0" marL="0" rtl="0" algn="l">
              <a:lnSpc>
                <a:spcPct val="115000"/>
              </a:lnSpc>
              <a:spcBef>
                <a:spcPts val="800"/>
              </a:spcBef>
              <a:spcAft>
                <a:spcPts val="0"/>
              </a:spcAft>
              <a:buNone/>
            </a:pPr>
            <a:r>
              <a:t/>
            </a:r>
            <a:endParaRPr sz="1400">
              <a:latin typeface="Nunito"/>
              <a:ea typeface="Nunito"/>
              <a:cs typeface="Nunito"/>
              <a:sym typeface="Nunito"/>
            </a:endParaRPr>
          </a:p>
          <a:p>
            <a:pPr indent="0" lvl="0" marL="0" rtl="0" algn="l">
              <a:lnSpc>
                <a:spcPct val="115000"/>
              </a:lnSpc>
              <a:spcBef>
                <a:spcPts val="1600"/>
              </a:spcBef>
              <a:spcAft>
                <a:spcPts val="1600"/>
              </a:spcAft>
              <a:buNone/>
            </a:pPr>
            <a:r>
              <a:t/>
            </a:r>
            <a:endParaRPr sz="1400">
              <a:latin typeface="Nunito"/>
              <a:ea typeface="Nunito"/>
              <a:cs typeface="Nunito"/>
              <a:sym typeface="Nuni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592bdb06a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592bdb06a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just">
              <a:lnSpc>
                <a:spcPct val="115000"/>
              </a:lnSpc>
              <a:spcBef>
                <a:spcPts val="800"/>
              </a:spcBef>
              <a:spcAft>
                <a:spcPts val="0"/>
              </a:spcAft>
              <a:buSzPts val="1100"/>
              <a:buFont typeface="Trebuchet MS"/>
              <a:buAutoNum type="alphaLcPeriod"/>
            </a:pPr>
            <a:r>
              <a:rPr lang="es">
                <a:latin typeface="Trebuchet MS"/>
                <a:ea typeface="Trebuchet MS"/>
                <a:cs typeface="Trebuchet MS"/>
                <a:sym typeface="Trebuchet MS"/>
              </a:rPr>
              <a:t>Proceso de mezclado: Controlar la cantidad según el porcentaje máximo del tanque llenado finalmente, se echará la parte equivalente respecto al mejor caso.</a:t>
            </a:r>
            <a:endParaRPr>
              <a:latin typeface="Trebuchet MS"/>
              <a:ea typeface="Trebuchet MS"/>
              <a:cs typeface="Trebuchet MS"/>
              <a:sym typeface="Trebuchet MS"/>
            </a:endParaRPr>
          </a:p>
          <a:p>
            <a:pPr indent="0" lvl="0" marL="0" rtl="0" algn="l">
              <a:spcBef>
                <a:spcPts val="8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592bdb06a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592bdb06a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just">
              <a:lnSpc>
                <a:spcPct val="115000"/>
              </a:lnSpc>
              <a:spcBef>
                <a:spcPts val="800"/>
              </a:spcBef>
              <a:spcAft>
                <a:spcPts val="0"/>
              </a:spcAft>
              <a:buSzPts val="1100"/>
              <a:buFont typeface="Trebuchet MS"/>
              <a:buAutoNum type="alphaLcPeriod"/>
            </a:pPr>
            <a:r>
              <a:rPr lang="es">
                <a:latin typeface="Trebuchet MS"/>
                <a:ea typeface="Trebuchet MS"/>
                <a:cs typeface="Trebuchet MS"/>
                <a:sym typeface="Trebuchet MS"/>
              </a:rPr>
              <a:t>Fase de envasado: </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Controlar la llenadora: </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Cantidad botellas o barriles: dejar un espacio entre ellos, y con un sensor de proximidad de ultrasonidos, contar.</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Rendimiento: báscula final, pesa cada recipiente en varias líneas individualmente.</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Controlar la taponadora: </a:t>
            </a:r>
            <a:endParaRPr>
              <a:latin typeface="Trebuchet MS"/>
              <a:ea typeface="Trebuchet MS"/>
              <a:cs typeface="Trebuchet MS"/>
              <a:sym typeface="Trebuchet MS"/>
            </a:endParaRPr>
          </a:p>
          <a:p>
            <a:pPr indent="-298450" lvl="3" marL="1828800" rtl="0" algn="just">
              <a:lnSpc>
                <a:spcPct val="115000"/>
              </a:lnSpc>
              <a:spcBef>
                <a:spcPts val="0"/>
              </a:spcBef>
              <a:spcAft>
                <a:spcPts val="0"/>
              </a:spcAft>
              <a:buSzPts val="1100"/>
              <a:buFont typeface="Trebuchet MS"/>
              <a:buAutoNum type="arabicPeriod"/>
            </a:pPr>
            <a:r>
              <a:rPr lang="es">
                <a:latin typeface="Trebuchet MS"/>
                <a:ea typeface="Trebuchet MS"/>
                <a:cs typeface="Trebuchet MS"/>
                <a:sym typeface="Trebuchet MS"/>
              </a:rPr>
              <a:t>Rendimiento: al ser siempre el mismo movimiento, reconocimiento de imagen para detectar el movimiento de la máquina poniendo tapones y que identifica los tapones.</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Controlar la etiquetadora: reconocimiento de imagen.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592bdb06a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592bdb06a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just">
              <a:lnSpc>
                <a:spcPct val="115000"/>
              </a:lnSpc>
              <a:spcBef>
                <a:spcPts val="800"/>
              </a:spcBef>
              <a:spcAft>
                <a:spcPts val="0"/>
              </a:spcAft>
              <a:buSzPts val="1100"/>
              <a:buFont typeface="Trebuchet MS"/>
              <a:buAutoNum type="alphaLcPeriod"/>
            </a:pPr>
            <a:r>
              <a:rPr lang="es">
                <a:latin typeface="Trebuchet MS"/>
                <a:ea typeface="Trebuchet MS"/>
                <a:cs typeface="Trebuchet MS"/>
                <a:sym typeface="Trebuchet MS"/>
              </a:rPr>
              <a:t>Fase de expedición:</a:t>
            </a:r>
            <a:endParaRPr>
              <a:latin typeface="Trebuchet MS"/>
              <a:ea typeface="Trebuchet MS"/>
              <a:cs typeface="Trebuchet MS"/>
              <a:sym typeface="Trebuchet MS"/>
            </a:endParaRPr>
          </a:p>
          <a:p>
            <a:pPr indent="-298450" lvl="2" marL="1371600" rtl="0" algn="just">
              <a:lnSpc>
                <a:spcPct val="115000"/>
              </a:lnSpc>
              <a:spcBef>
                <a:spcPts val="0"/>
              </a:spcBef>
              <a:spcAft>
                <a:spcPts val="0"/>
              </a:spcAft>
              <a:buSzPts val="1100"/>
              <a:buFont typeface="Trebuchet MS"/>
              <a:buAutoNum type="romanLcPeriod"/>
            </a:pPr>
            <a:r>
              <a:rPr lang="es">
                <a:latin typeface="Trebuchet MS"/>
                <a:ea typeface="Trebuchet MS"/>
                <a:cs typeface="Trebuchet MS"/>
                <a:sym typeface="Trebuchet MS"/>
              </a:rPr>
              <a:t>El Stock está completamente identificado mediante un código QR puesto según los pedidos de los clientes. Los que ya están pedidos pasan directamente a la planta de poner los códigos y finalmente a la conservación o distribución. Las que no tienen, quedan en conservación esperando esa oportunidad.</a:t>
            </a:r>
            <a:endParaRPr>
              <a:latin typeface="Trebuchet MS"/>
              <a:ea typeface="Trebuchet MS"/>
              <a:cs typeface="Trebuchet MS"/>
              <a:sym typeface="Trebuchet MS"/>
            </a:endParaRPr>
          </a:p>
          <a:p>
            <a:pPr indent="0" lvl="0" marL="0" rtl="0" algn="l">
              <a:spcBef>
                <a:spcPts val="8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592bdb06a_1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592bdb06a_1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92bdb06a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92bdb06a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592bdb06a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592bdb06a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592bdb06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592bdb06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800"/>
              </a:spcBef>
              <a:spcAft>
                <a:spcPts val="0"/>
              </a:spcAft>
              <a:buSzPts val="1100"/>
              <a:buFont typeface="Trebuchet MS"/>
              <a:buChar char="●"/>
            </a:pPr>
            <a:r>
              <a:rPr lang="es">
                <a:latin typeface="Trebuchet MS"/>
                <a:ea typeface="Trebuchet MS"/>
                <a:cs typeface="Trebuchet MS"/>
                <a:sym typeface="Trebuchet MS"/>
              </a:rPr>
              <a:t>Como se realiza la solicitud de las materias primas (Pedidos/Stock)?</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Estamos asumiendo que la planta en Valencia está la fuente principal de las materias primas para los de más plantas. Esta planta es especial porque gestionando el pedido a los proveedores y está haciendo el control de calidad de la materia prima antes de enviarlo a los de más plantas. La producción local de Valencia sigue el mismo sistema de solicitud de las materias primas como las demás plantas, solo que dependiente de la situación local, no hace falta un transporte de este material.</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Las plantas de producción están continuamente informando el sistema ERP central sobre su estado del almacén/stock local. Este sistema está estimando cuánto dura la materia existente y en función de esto pide entregas nuevas desde la planta de Valencia a la planta necesaria. El sistema inteligente de pedido está explicado más adelante.</a:t>
            </a:r>
            <a:endParaRPr>
              <a:latin typeface="Trebuchet MS"/>
              <a:ea typeface="Trebuchet MS"/>
              <a:cs typeface="Trebuchet MS"/>
              <a:sym typeface="Trebuchet MS"/>
            </a:endParaRPr>
          </a:p>
          <a:p>
            <a:pPr indent="-298450" lvl="0" marL="457200" rtl="0" algn="just">
              <a:lnSpc>
                <a:spcPct val="115000"/>
              </a:lnSpc>
              <a:spcBef>
                <a:spcPts val="800"/>
              </a:spcBef>
              <a:spcAft>
                <a:spcPts val="0"/>
              </a:spcAft>
              <a:buSzPts val="1100"/>
              <a:buFont typeface="Trebuchet MS"/>
              <a:buChar char="●"/>
            </a:pPr>
            <a:r>
              <a:rPr lang="es">
                <a:latin typeface="Trebuchet MS"/>
                <a:ea typeface="Trebuchet MS"/>
                <a:cs typeface="Trebuchet MS"/>
                <a:sym typeface="Trebuchet MS"/>
              </a:rPr>
              <a:t>Como realizar el control de calidad de la materia prima, antes de llegar a planta producción?</a:t>
            </a:r>
            <a:endParaRPr>
              <a:latin typeface="Trebuchet MS"/>
              <a:ea typeface="Trebuchet MS"/>
              <a:cs typeface="Trebuchet MS"/>
              <a:sym typeface="Trebuchet MS"/>
            </a:endParaRPr>
          </a:p>
          <a:p>
            <a:pPr indent="-298450" lvl="0" marL="457200" rtl="0" algn="just">
              <a:lnSpc>
                <a:spcPct val="115000"/>
              </a:lnSpc>
              <a:spcBef>
                <a:spcPts val="0"/>
              </a:spcBef>
              <a:spcAft>
                <a:spcPts val="0"/>
              </a:spcAft>
              <a:buSzPts val="1100"/>
              <a:buFont typeface="Trebuchet MS"/>
              <a:buChar char="●"/>
            </a:pPr>
            <a:r>
              <a:rPr lang="es">
                <a:latin typeface="Trebuchet MS"/>
                <a:ea typeface="Trebuchet MS"/>
                <a:cs typeface="Trebuchet MS"/>
                <a:sym typeface="Trebuchet MS"/>
              </a:rPr>
              <a:t>Como realizar el control de calidad de la materia prima, recibida?</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El parte de la materia prima de la planta de Valencia en función de los órdenes de ERP pide de los proveedores disponibles la materia prima. Una vez que llega allí pasa por distintos pasos de control de calidad. </a:t>
            </a:r>
            <a:r>
              <a:rPr b="1" lang="es">
                <a:latin typeface="Trebuchet MS"/>
                <a:ea typeface="Trebuchet MS"/>
                <a:cs typeface="Trebuchet MS"/>
                <a:sym typeface="Trebuchet MS"/>
              </a:rPr>
              <a:t>Es la responsabilidad de esta planta de hacer los pedidos adecuados</a:t>
            </a:r>
            <a:r>
              <a:rPr lang="es">
                <a:latin typeface="Trebuchet MS"/>
                <a:ea typeface="Trebuchet MS"/>
                <a:cs typeface="Trebuchet MS"/>
                <a:sym typeface="Trebuchet MS"/>
              </a:rPr>
              <a:t>; en el sentido de elegir el proveedor que ofrece el mejor ratio de precio/calidad y pedir la cantidad necesaria, teniendo en cuenta la historia de cada proveedor. Así que si se sabe que un proveedor suele enviar material de baja calidad (material que no se pasará el control de calidad) se tiene que pedir más de la materia para compensar este avería.</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La control de calidad está automatizada donde es posible y factible, utilizando sistemas de </a:t>
            </a:r>
            <a:r>
              <a:rPr b="1" lang="es">
                <a:latin typeface="Trebuchet MS"/>
                <a:ea typeface="Trebuchet MS"/>
                <a:cs typeface="Trebuchet MS"/>
                <a:sym typeface="Trebuchet MS"/>
              </a:rPr>
              <a:t>inspección visual utilizando ‘computer vision’ </a:t>
            </a:r>
            <a:r>
              <a:rPr lang="es">
                <a:latin typeface="Trebuchet MS"/>
                <a:ea typeface="Trebuchet MS"/>
                <a:cs typeface="Trebuchet MS"/>
                <a:sym typeface="Trebuchet MS"/>
              </a:rPr>
              <a:t>que puede clasificar la materia prima. Sensores que miden distintos características de la materia prima y basado en reglas empíricas está clasificando la materia en calidad alta, bajo y mala (se tira).</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La materia se </a:t>
            </a:r>
            <a:r>
              <a:rPr b="1" lang="es">
                <a:latin typeface="Trebuchet MS"/>
                <a:ea typeface="Trebuchet MS"/>
                <a:cs typeface="Trebuchet MS"/>
                <a:sym typeface="Trebuchet MS"/>
              </a:rPr>
              <a:t>evasé</a:t>
            </a:r>
            <a:r>
              <a:rPr lang="es">
                <a:latin typeface="Trebuchet MS"/>
                <a:ea typeface="Trebuchet MS"/>
                <a:cs typeface="Trebuchet MS"/>
                <a:sym typeface="Trebuchet MS"/>
              </a:rPr>
              <a:t> en de manera que se puede perseguir durante cada paso de la producción. Para ser capaz de encontrar todas las productos finales efectuados en caso de una contaminación de la materia, y para relacionar la calidad del producto final con la calidad de la materia prima. Los envases reciben un código </a:t>
            </a:r>
            <a:r>
              <a:rPr b="1" lang="es">
                <a:latin typeface="Trebuchet MS"/>
                <a:ea typeface="Trebuchet MS"/>
                <a:cs typeface="Trebuchet MS"/>
                <a:sym typeface="Trebuchet MS"/>
              </a:rPr>
              <a:t>QR</a:t>
            </a:r>
            <a:r>
              <a:rPr lang="es">
                <a:latin typeface="Trebuchet MS"/>
                <a:ea typeface="Trebuchet MS"/>
                <a:cs typeface="Trebuchet MS"/>
                <a:sym typeface="Trebuchet MS"/>
              </a:rPr>
              <a:t> </a:t>
            </a:r>
            <a:r>
              <a:rPr b="1" lang="es">
                <a:latin typeface="Trebuchet MS"/>
                <a:ea typeface="Trebuchet MS"/>
                <a:cs typeface="Trebuchet MS"/>
                <a:sym typeface="Trebuchet MS"/>
              </a:rPr>
              <a:t>registrado</a:t>
            </a:r>
            <a:r>
              <a:rPr lang="es">
                <a:latin typeface="Trebuchet MS"/>
                <a:ea typeface="Trebuchet MS"/>
                <a:cs typeface="Trebuchet MS"/>
                <a:sym typeface="Trebuchet MS"/>
              </a:rPr>
              <a:t> en la planta y se pasa al nivel ERP con información sobre su origen (el proveedor, su calidad y información meta necesaria).</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Este material clasificado y registrado se transporte en camión a las plantas de producción. Si los recursos permitan, se incluyen “</a:t>
            </a:r>
            <a:r>
              <a:rPr b="1" lang="es">
                <a:latin typeface="Trebuchet MS"/>
                <a:ea typeface="Trebuchet MS"/>
                <a:cs typeface="Trebuchet MS"/>
                <a:sym typeface="Trebuchet MS"/>
              </a:rPr>
              <a:t>Data Loggers</a:t>
            </a:r>
            <a:r>
              <a:rPr lang="es">
                <a:latin typeface="Trebuchet MS"/>
                <a:ea typeface="Trebuchet MS"/>
                <a:cs typeface="Trebuchet MS"/>
                <a:sym typeface="Trebuchet MS"/>
              </a:rPr>
              <a:t>” que miden características como aceleración, humedad y temperatura durante el transporte. Una vez que llegan a su destino, se aprove que los envases están intactos y los sensores de transporte no han medido valores extremos.</a:t>
            </a:r>
            <a:endParaRPr>
              <a:latin typeface="Trebuchet MS"/>
              <a:ea typeface="Trebuchet MS"/>
              <a:cs typeface="Trebuchet MS"/>
              <a:sym typeface="Trebuchet MS"/>
            </a:endParaRPr>
          </a:p>
          <a:p>
            <a:pPr indent="0" lvl="0" marL="457200" rtl="0" algn="just">
              <a:lnSpc>
                <a:spcPct val="115000"/>
              </a:lnSpc>
              <a:spcBef>
                <a:spcPts val="800"/>
              </a:spcBef>
              <a:spcAft>
                <a:spcPts val="800"/>
              </a:spcAft>
              <a:buNone/>
            </a:pPr>
            <a:r>
              <a:rPr lang="es">
                <a:latin typeface="Trebuchet MS"/>
                <a:ea typeface="Trebuchet MS"/>
                <a:cs typeface="Trebuchet MS"/>
                <a:sym typeface="Trebuchet MS"/>
              </a:rPr>
              <a:t>(https://www.microdaq.com/applications/shipping-transportation.php)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592bdb06a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592bdb06a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800"/>
              </a:spcBef>
              <a:spcAft>
                <a:spcPts val="0"/>
              </a:spcAft>
              <a:buSzPts val="1100"/>
              <a:buFont typeface="Trebuchet MS"/>
              <a:buChar char="●"/>
            </a:pPr>
            <a:r>
              <a:rPr lang="es">
                <a:latin typeface="Trebuchet MS"/>
                <a:ea typeface="Trebuchet MS"/>
                <a:cs typeface="Trebuchet MS"/>
                <a:sym typeface="Trebuchet MS"/>
              </a:rPr>
              <a:t>Como se integrarían las distintas plantas para poder transferir los datos?</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Estamos proponiendo un sistema ERP central, que está colocado en el centro de los datos en la oficina principal de la empresa. Cada planta está conectada a este centro de los datos utilizando el red/internet público, encriptado por un VPN.</a:t>
            </a:r>
            <a:endParaRPr>
              <a:latin typeface="Trebuchet MS"/>
              <a:ea typeface="Trebuchet MS"/>
              <a:cs typeface="Trebuchet MS"/>
              <a:sym typeface="Trebuchet MS"/>
            </a:endParaRPr>
          </a:p>
          <a:p>
            <a:pPr indent="0" lvl="0" marL="457200" rtl="0" algn="just">
              <a:lnSpc>
                <a:spcPct val="115000"/>
              </a:lnSpc>
              <a:spcBef>
                <a:spcPts val="800"/>
              </a:spcBef>
              <a:spcAft>
                <a:spcPts val="0"/>
              </a:spcAft>
              <a:buNone/>
            </a:pPr>
            <a:r>
              <a:rPr lang="es">
                <a:latin typeface="Trebuchet MS"/>
                <a:ea typeface="Trebuchet MS"/>
                <a:cs typeface="Trebuchet MS"/>
                <a:sym typeface="Trebuchet MS"/>
              </a:rPr>
              <a:t>Cada planta tiene procesos de regulación internos, y esta solo comunicándose con el sistema ERP central al respecto de temas de: estado de la producción (producción media), estado del stock/cuanto de material prima queda, en caso de errores o fallos envia eventos de tipo warning/alarmas.</a:t>
            </a:r>
            <a:endParaRPr>
              <a:latin typeface="Trebuchet MS"/>
              <a:ea typeface="Trebuchet MS"/>
              <a:cs typeface="Trebuchet MS"/>
              <a:sym typeface="Trebuchet MS"/>
            </a:endParaRPr>
          </a:p>
          <a:p>
            <a:pPr indent="0" lvl="0" marL="457200" rtl="0" algn="just">
              <a:lnSpc>
                <a:spcPct val="115000"/>
              </a:lnSpc>
              <a:spcBef>
                <a:spcPts val="800"/>
              </a:spcBef>
              <a:spcAft>
                <a:spcPts val="800"/>
              </a:spcAft>
              <a:buNone/>
            </a:pPr>
            <a:r>
              <a:rPr lang="es">
                <a:latin typeface="Trebuchet MS"/>
                <a:ea typeface="Trebuchet MS"/>
                <a:cs typeface="Trebuchet MS"/>
                <a:sym typeface="Trebuchet MS"/>
              </a:rPr>
              <a:t>Esta comunicación está utilizando un sistema web (tipo REST) encriptado por https.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592bdb06a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592bdb06a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lang="es">
                <a:latin typeface="Trebuchet MS"/>
                <a:ea typeface="Trebuchet MS"/>
                <a:cs typeface="Trebuchet MS"/>
                <a:sym typeface="Trebuchet MS"/>
              </a:rPr>
              <a:t>El centro de los datos en la oficina principal de la empresa está amaneciendo los datos de manera persistente y al largo plazo. Los medidos de cada máquina de cada planta se acumulen en los plantas locales y </a:t>
            </a:r>
            <a:r>
              <a:rPr b="1" lang="es">
                <a:latin typeface="Trebuchet MS"/>
                <a:ea typeface="Trebuchet MS"/>
                <a:cs typeface="Trebuchet MS"/>
                <a:sym typeface="Trebuchet MS"/>
              </a:rPr>
              <a:t>una vez la semana</a:t>
            </a:r>
            <a:r>
              <a:rPr lang="es">
                <a:latin typeface="Trebuchet MS"/>
                <a:ea typeface="Trebuchet MS"/>
                <a:cs typeface="Trebuchet MS"/>
                <a:sym typeface="Trebuchet MS"/>
              </a:rPr>
              <a:t> estos datos </a:t>
            </a:r>
            <a:r>
              <a:rPr b="1" lang="es">
                <a:latin typeface="Trebuchet MS"/>
                <a:ea typeface="Trebuchet MS"/>
                <a:cs typeface="Trebuchet MS"/>
                <a:sym typeface="Trebuchet MS"/>
              </a:rPr>
              <a:t>sean transportados físicamente a la oficina principal</a:t>
            </a:r>
            <a:r>
              <a:rPr lang="es">
                <a:latin typeface="Trebuchet MS"/>
                <a:ea typeface="Trebuchet MS"/>
                <a:cs typeface="Trebuchet MS"/>
                <a:sym typeface="Trebuchet MS"/>
              </a:rPr>
              <a:t>.</a:t>
            </a:r>
            <a:endParaRPr>
              <a:latin typeface="Trebuchet MS"/>
              <a:ea typeface="Trebuchet MS"/>
              <a:cs typeface="Trebuchet MS"/>
              <a:sym typeface="Trebuchet MS"/>
            </a:endParaRPr>
          </a:p>
          <a:p>
            <a:pPr indent="0" lvl="0" marL="0" rtl="0" algn="just">
              <a:lnSpc>
                <a:spcPct val="115000"/>
              </a:lnSpc>
              <a:spcBef>
                <a:spcPts val="800"/>
              </a:spcBef>
              <a:spcAft>
                <a:spcPts val="0"/>
              </a:spcAft>
              <a:buNone/>
            </a:pPr>
            <a:r>
              <a:rPr lang="es">
                <a:latin typeface="Trebuchet MS"/>
                <a:ea typeface="Trebuchet MS"/>
                <a:cs typeface="Trebuchet MS"/>
                <a:sym typeface="Trebuchet MS"/>
              </a:rPr>
              <a:t>Se asume un tamaño de </a:t>
            </a:r>
            <a:r>
              <a:rPr b="1" lang="es">
                <a:latin typeface="Trebuchet MS"/>
                <a:ea typeface="Trebuchet MS"/>
                <a:cs typeface="Trebuchet MS"/>
                <a:sym typeface="Trebuchet MS"/>
              </a:rPr>
              <a:t>200000 variables</a:t>
            </a:r>
            <a:r>
              <a:rPr lang="es">
                <a:latin typeface="Trebuchet MS"/>
                <a:ea typeface="Trebuchet MS"/>
                <a:cs typeface="Trebuchet MS"/>
                <a:sym typeface="Trebuchet MS"/>
              </a:rPr>
              <a:t> por planta, medido con una </a:t>
            </a:r>
            <a:r>
              <a:rPr b="1" lang="es">
                <a:latin typeface="Trebuchet MS"/>
                <a:ea typeface="Trebuchet MS"/>
                <a:cs typeface="Trebuchet MS"/>
                <a:sym typeface="Trebuchet MS"/>
              </a:rPr>
              <a:t>frecuencia de 1hz</a:t>
            </a:r>
            <a:r>
              <a:rPr lang="es">
                <a:latin typeface="Trebuchet MS"/>
                <a:ea typeface="Trebuchet MS"/>
                <a:cs typeface="Trebuchet MS"/>
                <a:sym typeface="Trebuchet MS"/>
              </a:rPr>
              <a:t>, produciendo 0.2 MB pro segundo, aumentando </a:t>
            </a:r>
            <a:r>
              <a:rPr b="1" lang="es">
                <a:latin typeface="Trebuchet MS"/>
                <a:ea typeface="Trebuchet MS"/>
                <a:cs typeface="Trebuchet MS"/>
                <a:sym typeface="Trebuchet MS"/>
              </a:rPr>
              <a:t>alrededor de 20 GB por dia</a:t>
            </a:r>
            <a:r>
              <a:rPr lang="es">
                <a:latin typeface="Trebuchet MS"/>
                <a:ea typeface="Trebuchet MS"/>
                <a:cs typeface="Trebuchet MS"/>
                <a:sym typeface="Trebuchet MS"/>
              </a:rPr>
              <a:t> por planta; alrededor de 6TB por año y planta.</a:t>
            </a:r>
            <a:endParaRPr>
              <a:latin typeface="Trebuchet MS"/>
              <a:ea typeface="Trebuchet MS"/>
              <a:cs typeface="Trebuchet MS"/>
              <a:sym typeface="Trebuchet MS"/>
            </a:endParaRPr>
          </a:p>
          <a:p>
            <a:pPr indent="0" lvl="0" marL="0" rtl="0" algn="just">
              <a:lnSpc>
                <a:spcPct val="115000"/>
              </a:lnSpc>
              <a:spcBef>
                <a:spcPts val="800"/>
              </a:spcBef>
              <a:spcAft>
                <a:spcPts val="0"/>
              </a:spcAft>
              <a:buNone/>
            </a:pPr>
            <a:r>
              <a:rPr lang="es">
                <a:latin typeface="Trebuchet MS"/>
                <a:ea typeface="Trebuchet MS"/>
                <a:cs typeface="Trebuchet MS"/>
                <a:sym typeface="Trebuchet MS"/>
              </a:rPr>
              <a:t>El sistema de datos entonces tiene ser capaz de almacén </a:t>
            </a:r>
            <a:r>
              <a:rPr b="1" lang="es">
                <a:latin typeface="Trebuchet MS"/>
                <a:ea typeface="Trebuchet MS"/>
                <a:cs typeface="Trebuchet MS"/>
                <a:sym typeface="Trebuchet MS"/>
              </a:rPr>
              <a:t>60 GB de datos por día y 18 TB por año</a:t>
            </a:r>
            <a:r>
              <a:rPr lang="es">
                <a:latin typeface="Trebuchet MS"/>
                <a:ea typeface="Trebuchet MS"/>
                <a:cs typeface="Trebuchet MS"/>
                <a:sym typeface="Trebuchet MS"/>
              </a:rPr>
              <a:t>. Se asume que estos son las </a:t>
            </a:r>
            <a:r>
              <a:rPr b="1" lang="es">
                <a:latin typeface="Trebuchet MS"/>
                <a:ea typeface="Trebuchet MS"/>
                <a:cs typeface="Trebuchet MS"/>
                <a:sym typeface="Trebuchet MS"/>
              </a:rPr>
              <a:t>datos brutos (sin procesar) que no son relevantes para el sistema ERP ni tiempo real</a:t>
            </a:r>
            <a:r>
              <a:rPr lang="es">
                <a:latin typeface="Trebuchet MS"/>
                <a:ea typeface="Trebuchet MS"/>
                <a:cs typeface="Trebuchet MS"/>
                <a:sym typeface="Trebuchet MS"/>
              </a:rPr>
              <a:t>. Sea almacenado de forma comprimida (assume una compresión de 50%) de manera más barata y sin estructura. Durante el import de estos datos, datos derivados sea calculan que aumentan a </a:t>
            </a:r>
            <a:r>
              <a:rPr b="1" lang="es">
                <a:latin typeface="Trebuchet MS"/>
                <a:ea typeface="Trebuchet MS"/>
                <a:cs typeface="Trebuchet MS"/>
                <a:sym typeface="Trebuchet MS"/>
              </a:rPr>
              <a:t>10% del tamaño original</a:t>
            </a:r>
            <a:r>
              <a:rPr lang="es">
                <a:latin typeface="Trebuchet MS"/>
                <a:ea typeface="Trebuchet MS"/>
                <a:cs typeface="Trebuchet MS"/>
                <a:sym typeface="Trebuchet MS"/>
              </a:rPr>
              <a:t>. Generando costes por HDD de 30 GB, 3 euros por día, con una redundancia, 10 pro dia, ~4000 euros por año. Que sea sin importancia al respecto de los costes general del centro de los datos.</a:t>
            </a:r>
            <a:endParaRPr>
              <a:latin typeface="Trebuchet MS"/>
              <a:ea typeface="Trebuchet MS"/>
              <a:cs typeface="Trebuchet MS"/>
              <a:sym typeface="Trebuchet MS"/>
            </a:endParaRPr>
          </a:p>
          <a:p>
            <a:pPr indent="0" lvl="0" marL="0" rtl="0" algn="just">
              <a:lnSpc>
                <a:spcPct val="115000"/>
              </a:lnSpc>
              <a:spcBef>
                <a:spcPts val="800"/>
              </a:spcBef>
              <a:spcAft>
                <a:spcPts val="0"/>
              </a:spcAft>
              <a:buNone/>
            </a:pPr>
            <a:r>
              <a:rPr lang="es">
                <a:latin typeface="Trebuchet MS"/>
                <a:ea typeface="Trebuchet MS"/>
                <a:cs typeface="Trebuchet MS"/>
                <a:sym typeface="Trebuchet MS"/>
              </a:rPr>
              <a:t>(Asumiendo 10 cent/GB , https://www.forbes.com/sites/tomcoughlin/2018/12/21/digital-storage-projections-for-2019-part-1/)</a:t>
            </a:r>
            <a:endParaRPr>
              <a:latin typeface="Trebuchet MS"/>
              <a:ea typeface="Trebuchet MS"/>
              <a:cs typeface="Trebuchet MS"/>
              <a:sym typeface="Trebuchet MS"/>
            </a:endParaRPr>
          </a:p>
          <a:p>
            <a:pPr indent="0" lvl="0" marL="0" rtl="0" algn="just">
              <a:lnSpc>
                <a:spcPct val="115000"/>
              </a:lnSpc>
              <a:spcBef>
                <a:spcPts val="800"/>
              </a:spcBef>
              <a:spcAft>
                <a:spcPts val="0"/>
              </a:spcAft>
              <a:buNone/>
            </a:pPr>
            <a:r>
              <a:rPr lang="es">
                <a:latin typeface="Trebuchet MS"/>
                <a:ea typeface="Trebuchet MS"/>
                <a:cs typeface="Trebuchet MS"/>
                <a:sym typeface="Trebuchet MS"/>
              </a:rPr>
              <a:t>Estos datos </a:t>
            </a:r>
            <a:r>
              <a:rPr b="1" lang="es">
                <a:latin typeface="Trebuchet MS"/>
                <a:ea typeface="Trebuchet MS"/>
                <a:cs typeface="Trebuchet MS"/>
                <a:sym typeface="Trebuchet MS"/>
              </a:rPr>
              <a:t>(~6GB por día)</a:t>
            </a:r>
            <a:r>
              <a:rPr lang="es">
                <a:latin typeface="Trebuchet MS"/>
                <a:ea typeface="Trebuchet MS"/>
                <a:cs typeface="Trebuchet MS"/>
                <a:sym typeface="Trebuchet MS"/>
              </a:rPr>
              <a:t> sean procesado de </a:t>
            </a:r>
            <a:r>
              <a:rPr b="1" lang="es">
                <a:latin typeface="Trebuchet MS"/>
                <a:ea typeface="Trebuchet MS"/>
                <a:cs typeface="Trebuchet MS"/>
                <a:sym typeface="Trebuchet MS"/>
              </a:rPr>
              <a:t>un sistema de tipo spark</a:t>
            </a:r>
            <a:r>
              <a:rPr lang="es">
                <a:latin typeface="Trebuchet MS"/>
                <a:ea typeface="Trebuchet MS"/>
                <a:cs typeface="Trebuchet MS"/>
                <a:sym typeface="Trebuchet MS"/>
              </a:rPr>
              <a:t> que ofrece flexibilidad de procesar los datos, de almacenar y es capaz de gestionar el tamaño de datos. Además hay </a:t>
            </a:r>
            <a:r>
              <a:rPr b="1" lang="es">
                <a:latin typeface="Trebuchet MS"/>
                <a:ea typeface="Trebuchet MS"/>
                <a:cs typeface="Trebuchet MS"/>
                <a:sym typeface="Trebuchet MS"/>
              </a:rPr>
              <a:t>un siguiente nivel (~10%, 600BM/día)</a:t>
            </a:r>
            <a:r>
              <a:rPr lang="es">
                <a:latin typeface="Trebuchet MS"/>
                <a:ea typeface="Trebuchet MS"/>
                <a:cs typeface="Trebuchet MS"/>
                <a:sym typeface="Trebuchet MS"/>
              </a:rPr>
              <a:t>, que extraje características críticos como KPI y valores relevantes para el sistema ERP, y lo propone en una forma semi-estructura en </a:t>
            </a:r>
            <a:r>
              <a:rPr b="1" lang="es">
                <a:latin typeface="Trebuchet MS"/>
                <a:ea typeface="Trebuchet MS"/>
                <a:cs typeface="Trebuchet MS"/>
                <a:sym typeface="Trebuchet MS"/>
              </a:rPr>
              <a:t>una BBDD de tipo monogDB</a:t>
            </a:r>
            <a:r>
              <a:rPr lang="es">
                <a:latin typeface="Trebuchet MS"/>
                <a:ea typeface="Trebuchet MS"/>
                <a:cs typeface="Trebuchet MS"/>
                <a:sym typeface="Trebuchet MS"/>
              </a:rPr>
              <a:t>. Esta BBDD es que se </a:t>
            </a:r>
            <a:r>
              <a:rPr b="1" lang="es">
                <a:latin typeface="Trebuchet MS"/>
                <a:ea typeface="Trebuchet MS"/>
                <a:cs typeface="Trebuchet MS"/>
                <a:sym typeface="Trebuchet MS"/>
              </a:rPr>
              <a:t>utiliza para generar reportes y sea utilizado por el sistema ERP por datos históricos</a:t>
            </a:r>
            <a:r>
              <a:rPr lang="es">
                <a:latin typeface="Trebuchet MS"/>
                <a:ea typeface="Trebuchet MS"/>
                <a:cs typeface="Trebuchet MS"/>
                <a:sym typeface="Trebuchet MS"/>
              </a:rPr>
              <a:t>.</a:t>
            </a:r>
            <a:endParaRPr>
              <a:latin typeface="Trebuchet MS"/>
              <a:ea typeface="Trebuchet MS"/>
              <a:cs typeface="Trebuchet MS"/>
              <a:sym typeface="Trebuchet MS"/>
            </a:endParaRPr>
          </a:p>
          <a:p>
            <a:pPr indent="0" lvl="0" marL="0" rtl="0" algn="just">
              <a:lnSpc>
                <a:spcPct val="115000"/>
              </a:lnSpc>
              <a:spcBef>
                <a:spcPts val="800"/>
              </a:spcBef>
              <a:spcAft>
                <a:spcPts val="800"/>
              </a:spcAft>
              <a:buNone/>
            </a:pPr>
            <a:r>
              <a:rPr lang="es">
                <a:latin typeface="Trebuchet MS"/>
                <a:ea typeface="Trebuchet MS"/>
                <a:cs typeface="Trebuchet MS"/>
                <a:sym typeface="Trebuchet MS"/>
              </a:rPr>
              <a:t>(mongoDB limit 32TB, https://docs.mongodb.com/manual/reference/limits/)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592bdb06a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592bdb06a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s"/>
              <a:t>Maquinaria</a:t>
            </a:r>
            <a:endParaRPr/>
          </a:p>
          <a:p>
            <a:pPr indent="0" lvl="0" marL="457200" rtl="0" algn="l">
              <a:lnSpc>
                <a:spcPct val="115000"/>
              </a:lnSpc>
              <a:spcBef>
                <a:spcPts val="0"/>
              </a:spcBef>
              <a:spcAft>
                <a:spcPts val="0"/>
              </a:spcAft>
              <a:buNone/>
            </a:pPr>
            <a:r>
              <a:rPr lang="es"/>
              <a:t>Sistema Fieldbus (AI-i standard) utilizados por </a:t>
            </a:r>
            <a:r>
              <a:rPr b="1" lang="es"/>
              <a:t>PLC’s</a:t>
            </a:r>
            <a:r>
              <a:rPr lang="es"/>
              <a:t> (Programable Logical Circuits) y </a:t>
            </a:r>
            <a:r>
              <a:rPr b="1" lang="es"/>
              <a:t>HMI’s</a:t>
            </a:r>
            <a:r>
              <a:rPr lang="es"/>
              <a:t> (Human interface panels).</a:t>
            </a:r>
            <a:endParaRPr/>
          </a:p>
          <a:p>
            <a:pPr indent="0" lvl="0" marL="457200" rtl="0" algn="l">
              <a:lnSpc>
                <a:spcPct val="115000"/>
              </a:lnSpc>
              <a:spcBef>
                <a:spcPts val="0"/>
              </a:spcBef>
              <a:spcAft>
                <a:spcPts val="0"/>
              </a:spcAft>
              <a:buNone/>
            </a:pPr>
            <a:r>
              <a:rPr lang="es"/>
              <a:t>Utilizado por sistemas de automatización y de informática industrial.</a:t>
            </a:r>
            <a:endParaRPr/>
          </a:p>
          <a:p>
            <a:pPr indent="0" lvl="0" marL="457200" rtl="0" algn="l">
              <a:lnSpc>
                <a:spcPct val="115000"/>
              </a:lnSpc>
              <a:spcBef>
                <a:spcPts val="0"/>
              </a:spcBef>
              <a:spcAft>
                <a:spcPts val="0"/>
              </a:spcAft>
              <a:buNone/>
            </a:pPr>
            <a:r>
              <a:rPr lang="es"/>
              <a:t>Ejecuta software como ‘Siemens Simatic’ </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s"/>
              <a:t>Gestión de Planta (comunicación externa, documentos, control de asistencia, del acceso, …)</a:t>
            </a:r>
            <a:endParaRPr/>
          </a:p>
          <a:p>
            <a:pPr indent="0" lvl="0" marL="457200" rtl="0" algn="l">
              <a:lnSpc>
                <a:spcPct val="115000"/>
              </a:lnSpc>
              <a:spcBef>
                <a:spcPts val="0"/>
              </a:spcBef>
              <a:spcAft>
                <a:spcPts val="0"/>
              </a:spcAft>
              <a:buNone/>
            </a:pPr>
            <a:r>
              <a:rPr lang="es"/>
              <a:t>Red ethernet tradicional local, con PC independientes, poco de infraestructura IT local para almacenar datos locales.</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s"/>
              <a:t>Conexión con la oficina central</a:t>
            </a:r>
            <a:endParaRPr/>
          </a:p>
          <a:p>
            <a:pPr indent="0" lvl="0" marL="457200" rtl="0" algn="l">
              <a:lnSpc>
                <a:spcPct val="115000"/>
              </a:lnSpc>
              <a:spcBef>
                <a:spcPts val="0"/>
              </a:spcBef>
              <a:spcAft>
                <a:spcPts val="0"/>
              </a:spcAft>
              <a:buNone/>
            </a:pPr>
            <a:r>
              <a:rPr lang="es"/>
              <a:t>Conexión utilizando redes públicos (GSM, cable), encriptado por CPN, punto a punto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592bdb06a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592bdb06a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AS-i Bus, utilizado por los distintos PLC’s, sensores y actores, y software de configuración y control (</a:t>
            </a:r>
            <a:r>
              <a:rPr b="1" lang="es" sz="1000">
                <a:solidFill>
                  <a:srgbClr val="333333"/>
                </a:solidFill>
              </a:rPr>
              <a:t>SIMATIC S7) </a:t>
            </a:r>
            <a:r>
              <a:rPr lang="es" sz="1000">
                <a:solidFill>
                  <a:srgbClr val="333333"/>
                </a:solidFill>
              </a:rPr>
              <a:t>y de</a:t>
            </a:r>
            <a:r>
              <a:rPr lang="es"/>
              <a:t> monitorización/visualización (</a:t>
            </a:r>
            <a:r>
              <a:rPr b="1" lang="es" sz="1000">
                <a:solidFill>
                  <a:srgbClr val="333333"/>
                </a:solidFill>
              </a:rPr>
              <a:t> WinCC).</a:t>
            </a:r>
            <a:endParaRPr b="1" sz="1000">
              <a:solidFill>
                <a:srgbClr val="333333"/>
              </a:solidFill>
            </a:endParaRPr>
          </a:p>
          <a:p>
            <a:pPr indent="0" lvl="0" marL="0" rtl="0" algn="l">
              <a:lnSpc>
                <a:spcPct val="115000"/>
              </a:lnSpc>
              <a:spcBef>
                <a:spcPts val="0"/>
              </a:spcBef>
              <a:spcAft>
                <a:spcPts val="0"/>
              </a:spcAft>
              <a:buNone/>
            </a:pPr>
            <a:r>
              <a:t/>
            </a:r>
            <a:endParaRPr b="1" sz="1000">
              <a:solidFill>
                <a:srgbClr val="333333"/>
              </a:solidFill>
            </a:endParaRPr>
          </a:p>
          <a:p>
            <a:pPr indent="0" lvl="0" marL="0" rtl="0" algn="l">
              <a:lnSpc>
                <a:spcPct val="115000"/>
              </a:lnSpc>
              <a:spcBef>
                <a:spcPts val="0"/>
              </a:spcBef>
              <a:spcAft>
                <a:spcPts val="0"/>
              </a:spcAft>
              <a:buNone/>
            </a:pPr>
            <a:r>
              <a:rPr b="1" lang="es" sz="1000">
                <a:solidFill>
                  <a:srgbClr val="333333"/>
                </a:solidFill>
              </a:rPr>
              <a:t>(https://w3.siemens.com/mcms/industrial-controls/en/industrial-communication/as-interface/as-interface/Pages/default.aspx?tabcardname=software#SIMATIC_20HMI_20__20WinCC)</a:t>
            </a:r>
            <a:endParaRPr b="1" sz="100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592bdb06a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592bdb06a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Primero el global de la planta, que es el encargado de comunicarse directamente con el ERP. De este obtiene datos como los litros que necesita producir o los clientes, y le comunica el correcto funcionamiento, así como de dónde vienen los fallos.</a:t>
            </a:r>
            <a:endParaRPr/>
          </a:p>
          <a:p>
            <a:pPr indent="0" lvl="0" marL="0" rtl="0" algn="l">
              <a:lnSpc>
                <a:spcPct val="115000"/>
              </a:lnSpc>
              <a:spcBef>
                <a:spcPts val="0"/>
              </a:spcBef>
              <a:spcAft>
                <a:spcPts val="0"/>
              </a:spcAft>
              <a:buNone/>
            </a:pPr>
            <a:r>
              <a:rPr lang="es"/>
              <a:t>Debajo se encuentra cada cadena completa.</a:t>
            </a:r>
            <a:endParaRPr/>
          </a:p>
          <a:p>
            <a:pPr indent="0" lvl="0" marL="0" rtl="0" algn="l">
              <a:lnSpc>
                <a:spcPct val="115000"/>
              </a:lnSpc>
              <a:spcBef>
                <a:spcPts val="0"/>
              </a:spcBef>
              <a:spcAft>
                <a:spcPts val="0"/>
              </a:spcAft>
              <a:buNone/>
            </a:pPr>
            <a:r>
              <a:rPr lang="es"/>
              <a:t>Dentro de ella, las PLC de cada máquina, que emiten los errores con la información y la identificación. </a:t>
            </a:r>
            <a:endParaRPr/>
          </a:p>
          <a:p>
            <a:pPr indent="0" lvl="0" marL="0" rtl="0" algn="l">
              <a:lnSpc>
                <a:spcPct val="115000"/>
              </a:lnSpc>
              <a:spcBef>
                <a:spcPts val="0"/>
              </a:spcBef>
              <a:spcAft>
                <a:spcPts val="0"/>
              </a:spcAft>
              <a:buNone/>
            </a:pPr>
            <a:r>
              <a:rPr lang="es"/>
              <a:t>Sabemos de dónde vienen los errores porque cada unidad de materia prima está identificada.</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Tecnologías</a:t>
            </a:r>
            <a:endParaRPr/>
          </a:p>
          <a:p>
            <a:pPr indent="0" lvl="0" marL="0" rtl="0" algn="l">
              <a:lnSpc>
                <a:spcPct val="115000"/>
              </a:lnSpc>
              <a:spcBef>
                <a:spcPts val="0"/>
              </a:spcBef>
              <a:spcAft>
                <a:spcPts val="0"/>
              </a:spcAft>
              <a:buNone/>
            </a:pPr>
            <a:r>
              <a:rPr lang="es"/>
              <a:t>AS-i Bus, utilizado por los distintos PLC’s, sensores y actores, y software de configuración y control (</a:t>
            </a:r>
            <a:r>
              <a:rPr b="1" lang="es" sz="1000">
                <a:solidFill>
                  <a:srgbClr val="333333"/>
                </a:solidFill>
              </a:rPr>
              <a:t>SIMATIC S7) </a:t>
            </a:r>
            <a:r>
              <a:rPr lang="es" sz="1000">
                <a:solidFill>
                  <a:srgbClr val="333333"/>
                </a:solidFill>
              </a:rPr>
              <a:t>y de</a:t>
            </a:r>
            <a:r>
              <a:rPr lang="es"/>
              <a:t> monitorización/visualización (</a:t>
            </a:r>
            <a:r>
              <a:rPr b="1" lang="es" sz="1000">
                <a:solidFill>
                  <a:srgbClr val="333333"/>
                </a:solidFill>
              </a:rPr>
              <a:t> WinCC).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Advanced Beer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Asier Serrano Aramburu, Manuel Pasieka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Valencia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Beer boiling process</a:t>
            </a:r>
            <a:endParaRPr>
              <a:solidFill>
                <a:srgbClr val="000000"/>
              </a:solidFill>
            </a:endParaRPr>
          </a:p>
        </p:txBody>
      </p:sp>
      <p:pic>
        <p:nvPicPr>
          <p:cNvPr id="354" name="Google Shape;354;p22"/>
          <p:cNvPicPr preferRelativeResize="0"/>
          <p:nvPr/>
        </p:nvPicPr>
        <p:blipFill>
          <a:blip r:embed="rId3">
            <a:alphaModFix/>
          </a:blip>
          <a:stretch>
            <a:fillRect/>
          </a:stretch>
        </p:blipFill>
        <p:spPr>
          <a:xfrm>
            <a:off x="2825675" y="1597883"/>
            <a:ext cx="1099356" cy="1357992"/>
          </a:xfrm>
          <a:prstGeom prst="rect">
            <a:avLst/>
          </a:prstGeom>
          <a:noFill/>
          <a:ln>
            <a:noFill/>
          </a:ln>
        </p:spPr>
      </p:pic>
      <p:pic>
        <p:nvPicPr>
          <p:cNvPr id="355" name="Google Shape;355;p22"/>
          <p:cNvPicPr preferRelativeResize="0"/>
          <p:nvPr/>
        </p:nvPicPr>
        <p:blipFill>
          <a:blip r:embed="rId3">
            <a:alphaModFix/>
          </a:blip>
          <a:stretch>
            <a:fillRect/>
          </a:stretch>
        </p:blipFill>
        <p:spPr>
          <a:xfrm>
            <a:off x="5190045" y="1597875"/>
            <a:ext cx="1099356" cy="1357992"/>
          </a:xfrm>
          <a:prstGeom prst="rect">
            <a:avLst/>
          </a:prstGeom>
          <a:noFill/>
          <a:ln>
            <a:noFill/>
          </a:ln>
        </p:spPr>
      </p:pic>
      <p:pic>
        <p:nvPicPr>
          <p:cNvPr id="356" name="Google Shape;356;p22"/>
          <p:cNvPicPr preferRelativeResize="0"/>
          <p:nvPr/>
        </p:nvPicPr>
        <p:blipFill>
          <a:blip r:embed="rId3">
            <a:alphaModFix/>
          </a:blip>
          <a:stretch>
            <a:fillRect/>
          </a:stretch>
        </p:blipFill>
        <p:spPr>
          <a:xfrm>
            <a:off x="3925030" y="1597883"/>
            <a:ext cx="1099356" cy="1357992"/>
          </a:xfrm>
          <a:prstGeom prst="rect">
            <a:avLst/>
          </a:prstGeom>
          <a:noFill/>
          <a:ln>
            <a:noFill/>
          </a:ln>
        </p:spPr>
      </p:pic>
      <p:sp>
        <p:nvSpPr>
          <p:cNvPr id="357" name="Google Shape;357;p22"/>
          <p:cNvSpPr txBox="1"/>
          <p:nvPr/>
        </p:nvSpPr>
        <p:spPr>
          <a:xfrm>
            <a:off x="651075" y="2955875"/>
            <a:ext cx="7890900" cy="18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	The large cans work together in groups of three, to make it easier to identify errors in the fermentation phase.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Temperature sensor Ds18b20.</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PH sensor HI 99151.</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Countdown dispositive, 90’.</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Scale on the floor, counts the total weight before boiling process.</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The PLC of each group sends to the next phase’s machines the PH and weight measured, once it is cold enough.</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Fermentation process</a:t>
            </a:r>
            <a:endParaRPr>
              <a:solidFill>
                <a:srgbClr val="000000"/>
              </a:solidFill>
            </a:endParaRPr>
          </a:p>
        </p:txBody>
      </p:sp>
      <p:sp>
        <p:nvSpPr>
          <p:cNvPr id="363" name="Google Shape;363;p23"/>
          <p:cNvSpPr txBox="1"/>
          <p:nvPr>
            <p:ph idx="1" type="body"/>
          </p:nvPr>
        </p:nvSpPr>
        <p:spPr>
          <a:xfrm>
            <a:off x="716175" y="1713350"/>
            <a:ext cx="7865100" cy="324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s" sz="1400">
                <a:solidFill>
                  <a:srgbClr val="000000"/>
                </a:solidFill>
              </a:rPr>
              <a:t>Transfer: controlled by </a:t>
            </a:r>
            <a:r>
              <a:rPr lang="es" sz="1400">
                <a:solidFill>
                  <a:srgbClr val="000000"/>
                </a:solidFill>
              </a:rPr>
              <a:t>pressure</a:t>
            </a:r>
            <a:r>
              <a:rPr lang="es" sz="1400">
                <a:solidFill>
                  <a:srgbClr val="000000"/>
                </a:solidFill>
              </a:rPr>
              <a:t> sensors in real time.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Bombs: also </a:t>
            </a:r>
            <a:r>
              <a:rPr lang="es" sz="1400">
                <a:solidFill>
                  <a:srgbClr val="000000"/>
                </a:solidFill>
              </a:rPr>
              <a:t>pressure</a:t>
            </a:r>
            <a:r>
              <a:rPr lang="es" sz="1400">
                <a:solidFill>
                  <a:srgbClr val="000000"/>
                </a:solidFill>
              </a:rPr>
              <a:t> sensors, in the tubes. Scale on the floor.</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Yeast: calculate the weight.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General parameters:</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s" sz="1400">
                <a:solidFill>
                  <a:srgbClr val="000000"/>
                </a:solidFill>
              </a:rPr>
              <a:t>Temperature: </a:t>
            </a:r>
            <a:r>
              <a:rPr lang="es" sz="1400">
                <a:solidFill>
                  <a:srgbClr val="000000"/>
                </a:solidFill>
              </a:rPr>
              <a:t>Ds18b20.</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s" sz="1400">
                <a:solidFill>
                  <a:srgbClr val="000000"/>
                </a:solidFill>
              </a:rPr>
              <a:t>O2 quantity: </a:t>
            </a:r>
            <a:endParaRPr sz="1400">
              <a:solidFill>
                <a:srgbClr val="000000"/>
              </a:solidFill>
            </a:endParaRPr>
          </a:p>
          <a:p>
            <a:pPr indent="-317500" lvl="2" marL="1371600" rtl="0" algn="l">
              <a:spcBef>
                <a:spcPts val="0"/>
              </a:spcBef>
              <a:spcAft>
                <a:spcPts val="0"/>
              </a:spcAft>
              <a:buClr>
                <a:srgbClr val="000000"/>
              </a:buClr>
              <a:buSzPts val="1400"/>
              <a:buAutoNum type="romanLcPeriod"/>
            </a:pPr>
            <a:r>
              <a:rPr lang="es" sz="1400">
                <a:solidFill>
                  <a:srgbClr val="000000"/>
                </a:solidFill>
              </a:rPr>
              <a:t>Liquid: </a:t>
            </a:r>
            <a:r>
              <a:rPr lang="es" sz="1400">
                <a:solidFill>
                  <a:srgbClr val="000000"/>
                </a:solidFill>
                <a:highlight>
                  <a:srgbClr val="FFFFFF"/>
                </a:highlight>
                <a:latin typeface="Arial"/>
                <a:ea typeface="Arial"/>
                <a:cs typeface="Arial"/>
                <a:sym typeface="Arial"/>
              </a:rPr>
              <a:t>InPro 6950 &amp; Transmitter M700</a:t>
            </a:r>
            <a:endParaRPr sz="1400">
              <a:solidFill>
                <a:srgbClr val="000000"/>
              </a:solidFill>
            </a:endParaRPr>
          </a:p>
          <a:p>
            <a:pPr indent="-317500" lvl="2" marL="1371600" rtl="0" algn="l">
              <a:spcBef>
                <a:spcPts val="0"/>
              </a:spcBef>
              <a:spcAft>
                <a:spcPts val="0"/>
              </a:spcAft>
              <a:buClr>
                <a:srgbClr val="000000"/>
              </a:buClr>
              <a:buSzPts val="1400"/>
              <a:buAutoNum type="romanLcPeriod"/>
            </a:pPr>
            <a:r>
              <a:rPr lang="es" sz="1400">
                <a:solidFill>
                  <a:srgbClr val="000000"/>
                </a:solidFill>
              </a:rPr>
              <a:t>Gaseous: </a:t>
            </a:r>
            <a:r>
              <a:rPr lang="es" sz="1400">
                <a:solidFill>
                  <a:srgbClr val="000000"/>
                </a:solidFill>
                <a:highlight>
                  <a:srgbClr val="FFFFFF"/>
                </a:highlight>
                <a:latin typeface="Arial"/>
                <a:ea typeface="Arial"/>
                <a:cs typeface="Arial"/>
                <a:sym typeface="Arial"/>
              </a:rPr>
              <a:t>InPro 6950 with gas membrane  &amp; transmitter M700.</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AutoNum type="alphaLcPeriod"/>
            </a:pPr>
            <a:r>
              <a:rPr lang="es" sz="1400">
                <a:solidFill>
                  <a:srgbClr val="000000"/>
                </a:solidFill>
                <a:highlight>
                  <a:srgbClr val="FFFFFF"/>
                </a:highlight>
                <a:latin typeface="Arial"/>
                <a:ea typeface="Arial"/>
                <a:cs typeface="Arial"/>
                <a:sym typeface="Arial"/>
              </a:rPr>
              <a:t>PH: </a:t>
            </a:r>
            <a:r>
              <a:rPr lang="es">
                <a:solidFill>
                  <a:srgbClr val="000000"/>
                </a:solidFill>
                <a:latin typeface="Trebuchet MS"/>
                <a:ea typeface="Trebuchet MS"/>
                <a:cs typeface="Trebuchet MS"/>
                <a:sym typeface="Trebuchet MS"/>
              </a:rPr>
              <a:t>HI 99151.</a:t>
            </a:r>
            <a:endParaRPr>
              <a:solidFill>
                <a:srgbClr val="000000"/>
              </a:solidFill>
              <a:latin typeface="Trebuchet MS"/>
              <a:ea typeface="Trebuchet MS"/>
              <a:cs typeface="Trebuchet MS"/>
              <a:sym typeface="Trebuchet MS"/>
            </a:endParaRPr>
          </a:p>
          <a:p>
            <a:pPr indent="-298450" lvl="1" marL="914400" rtl="0" algn="l">
              <a:spcBef>
                <a:spcPts val="0"/>
              </a:spcBef>
              <a:spcAft>
                <a:spcPts val="0"/>
              </a:spcAft>
              <a:buClr>
                <a:srgbClr val="000000"/>
              </a:buClr>
              <a:buSzPts val="1100"/>
              <a:buFont typeface="Trebuchet MS"/>
              <a:buAutoNum type="alphaLcPeriod"/>
            </a:pPr>
            <a:r>
              <a:rPr lang="es">
                <a:solidFill>
                  <a:srgbClr val="000000"/>
                </a:solidFill>
                <a:latin typeface="Trebuchet MS"/>
                <a:ea typeface="Trebuchet MS"/>
                <a:cs typeface="Trebuchet MS"/>
                <a:sym typeface="Trebuchet MS"/>
              </a:rPr>
              <a:t>Measure the final weight to calculate the degree of alcohol.</a:t>
            </a:r>
            <a:endParaRPr>
              <a:solidFill>
                <a:srgbClr val="000000"/>
              </a:solidFill>
              <a:latin typeface="Trebuchet MS"/>
              <a:ea typeface="Trebuchet MS"/>
              <a:cs typeface="Trebuchet MS"/>
              <a:sym typeface="Trebuchet MS"/>
            </a:endParaRPr>
          </a:p>
          <a:p>
            <a:pPr indent="-298450" lvl="1" marL="914400" rtl="0" algn="l">
              <a:spcBef>
                <a:spcPts val="0"/>
              </a:spcBef>
              <a:spcAft>
                <a:spcPts val="0"/>
              </a:spcAft>
              <a:buClr>
                <a:srgbClr val="000000"/>
              </a:buClr>
              <a:buSzPts val="1100"/>
              <a:buFont typeface="Trebuchet MS"/>
              <a:buAutoNum type="alphaLcPeriod"/>
            </a:pPr>
            <a:r>
              <a:t/>
            </a:r>
            <a:endParaRPr>
              <a:solidFill>
                <a:srgbClr val="00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Filtering and </a:t>
            </a:r>
            <a:r>
              <a:rPr lang="es">
                <a:solidFill>
                  <a:srgbClr val="000000"/>
                </a:solidFill>
              </a:rPr>
              <a:t>pre filling</a:t>
            </a:r>
            <a:r>
              <a:rPr lang="es">
                <a:solidFill>
                  <a:srgbClr val="000000"/>
                </a:solidFill>
              </a:rPr>
              <a:t> processes</a:t>
            </a:r>
            <a:endParaRPr>
              <a:solidFill>
                <a:srgbClr val="000000"/>
              </a:solidFill>
            </a:endParaRPr>
          </a:p>
        </p:txBody>
      </p:sp>
      <p:sp>
        <p:nvSpPr>
          <p:cNvPr id="369" name="Google Shape;369;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00000"/>
                </a:solidFill>
              </a:rPr>
              <a:t>Circular circuit managed by the PLC. Other parameters measured:</a:t>
            </a:r>
            <a:endParaRPr sz="1400">
              <a:solidFill>
                <a:srgbClr val="000000"/>
              </a:solidFill>
            </a:endParaRPr>
          </a:p>
          <a:p>
            <a:pPr indent="-317500" lvl="0" marL="457200" rtl="0" algn="l">
              <a:spcBef>
                <a:spcPts val="1600"/>
              </a:spcBef>
              <a:spcAft>
                <a:spcPts val="0"/>
              </a:spcAft>
              <a:buClr>
                <a:srgbClr val="000000"/>
              </a:buClr>
              <a:buSzPts val="1400"/>
              <a:buChar char="●"/>
            </a:pPr>
            <a:r>
              <a:rPr lang="es" sz="1400">
                <a:solidFill>
                  <a:srgbClr val="000000"/>
                </a:solidFill>
              </a:rPr>
              <a:t>Pressure of entrance and exit: digital Bourdon tube.</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Amount of traces: X-rays.</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Temperature: </a:t>
            </a:r>
            <a:r>
              <a:rPr lang="es" sz="1400">
                <a:solidFill>
                  <a:srgbClr val="000000"/>
                </a:solidFill>
              </a:rPr>
              <a:t>Ds18b20.</a:t>
            </a:r>
            <a:endParaRPr sz="1400">
              <a:solidFill>
                <a:srgbClr val="000000"/>
              </a:solidFill>
            </a:endParaRPr>
          </a:p>
          <a:p>
            <a:pPr indent="0" lvl="0" marL="0" rtl="0" algn="l">
              <a:spcBef>
                <a:spcPts val="1600"/>
              </a:spcBef>
              <a:spcAft>
                <a:spcPts val="1600"/>
              </a:spcAft>
              <a:buNone/>
            </a:pPr>
            <a:r>
              <a:rPr lang="es" sz="1400">
                <a:solidFill>
                  <a:srgbClr val="000000"/>
                </a:solidFill>
              </a:rPr>
              <a:t>The prefill tank’s weight is measured and contrasted with the last to detect leaks and keep track of the exact volume of beer.</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Mixing process</a:t>
            </a:r>
            <a:endParaRPr>
              <a:solidFill>
                <a:srgbClr val="000000"/>
              </a:solidFill>
            </a:endParaRPr>
          </a:p>
        </p:txBody>
      </p:sp>
      <p:sp>
        <p:nvSpPr>
          <p:cNvPr id="375" name="Google Shape;375;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s" sz="1400">
                <a:solidFill>
                  <a:srgbClr val="000000"/>
                </a:solidFill>
              </a:rPr>
              <a:t>Galicia’s lemon beer: the amount of lemon juice is proportional to the one of beer measured before.</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General additives:</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Lactose.</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Dextrose.</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Sulfites.</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The ingredients added at this phase are introduced in the beer according to the amount of beer.</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Bottling</a:t>
            </a:r>
            <a:r>
              <a:rPr lang="es">
                <a:solidFill>
                  <a:srgbClr val="000000"/>
                </a:solidFill>
              </a:rPr>
              <a:t> process</a:t>
            </a:r>
            <a:endParaRPr>
              <a:solidFill>
                <a:srgbClr val="000000"/>
              </a:solidFill>
            </a:endParaRPr>
          </a:p>
        </p:txBody>
      </p:sp>
      <p:sp>
        <p:nvSpPr>
          <p:cNvPr id="381" name="Google Shape;381;p26"/>
          <p:cNvSpPr txBox="1"/>
          <p:nvPr>
            <p:ph idx="1" type="body"/>
          </p:nvPr>
        </p:nvSpPr>
        <p:spPr>
          <a:xfrm>
            <a:off x="1303800" y="1597875"/>
            <a:ext cx="7030500" cy="342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s" sz="1400">
                <a:solidFill>
                  <a:srgbClr val="000000"/>
                </a:solidFill>
              </a:rPr>
              <a:t>Controlling the filling:</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Quantity of bottles and barrels: the calculated to supply the total demand.</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Performance: individual weighing of the recipients, once filled.</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Controlling the capping machine:</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Counting: image recognition system detects if the cap is well put.</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Checking: bipartite mould with the proper form checks </a:t>
            </a:r>
            <a:r>
              <a:rPr lang="es" sz="1400">
                <a:solidFill>
                  <a:srgbClr val="000000"/>
                </a:solidFill>
              </a:rPr>
              <a:t>whether</a:t>
            </a:r>
            <a:r>
              <a:rPr lang="es" sz="1400">
                <a:solidFill>
                  <a:srgbClr val="000000"/>
                </a:solidFill>
              </a:rPr>
              <a:t> it is well closed or not.</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Performance: real time calculation of </a:t>
            </a:r>
            <a:r>
              <a:rPr lang="es" sz="1400">
                <a:solidFill>
                  <a:srgbClr val="000000"/>
                </a:solidFill>
              </a:rPr>
              <a:t>successfully</a:t>
            </a:r>
            <a:r>
              <a:rPr lang="es" sz="1400">
                <a:solidFill>
                  <a:srgbClr val="000000"/>
                </a:solidFill>
              </a:rPr>
              <a:t> caped cans per period.</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Controlling the label, using for both situations image recognition:</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By set: cameras at the end of the production chain check if the previously labeled packs have the right QR code.</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By can: cameras check if the cans are labeled.</a:t>
            </a:r>
            <a:endParaRPr sz="1400">
              <a:solidFill>
                <a:srgbClr val="000000"/>
              </a:solidFill>
            </a:endParaRPr>
          </a:p>
          <a:p>
            <a:pPr indent="0" lvl="0" marL="9144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Tracking</a:t>
            </a:r>
            <a:endParaRPr>
              <a:solidFill>
                <a:srgbClr val="000000"/>
              </a:solidFill>
            </a:endParaRPr>
          </a:p>
        </p:txBody>
      </p:sp>
      <p:sp>
        <p:nvSpPr>
          <p:cNvPr id="387" name="Google Shape;387;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Stock identified by QR codes.</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EAP </a:t>
            </a:r>
            <a:r>
              <a:rPr lang="es" sz="1400">
                <a:solidFill>
                  <a:srgbClr val="000000"/>
                </a:solidFill>
                <a:highlight>
                  <a:srgbClr val="FFFFFF"/>
                </a:highlight>
              </a:rPr>
              <a:t>knows</a:t>
            </a:r>
            <a:r>
              <a:rPr lang="es" sz="1400">
                <a:solidFill>
                  <a:srgbClr val="000000"/>
                </a:solidFill>
                <a:highlight>
                  <a:srgbClr val="FFFFFF"/>
                </a:highlight>
              </a:rPr>
              <a:t> all the information of the product by reading this code.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The sets are conserved in special conservation rooms, ordered by customer’s identifications.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Important parameters are continuously measured, such as:</a:t>
            </a:r>
            <a:endParaRPr sz="1400">
              <a:solidFill>
                <a:srgbClr val="000000"/>
              </a:solidFill>
              <a:highlight>
                <a:srgbClr val="FFFFFF"/>
              </a:highlight>
            </a:endParaRPr>
          </a:p>
          <a:p>
            <a:pPr indent="-317500" lvl="1" marL="1371600" rtl="0" algn="l">
              <a:spcBef>
                <a:spcPts val="0"/>
              </a:spcBef>
              <a:spcAft>
                <a:spcPts val="0"/>
              </a:spcAft>
              <a:buClr>
                <a:srgbClr val="000000"/>
              </a:buClr>
              <a:buSzPts val="1400"/>
              <a:buChar char="○"/>
            </a:pPr>
            <a:r>
              <a:rPr lang="es" sz="1400">
                <a:solidFill>
                  <a:srgbClr val="000000"/>
                </a:solidFill>
                <a:highlight>
                  <a:srgbClr val="FFFFFF"/>
                </a:highlight>
              </a:rPr>
              <a:t>Temperature.</a:t>
            </a:r>
            <a:endParaRPr sz="1400">
              <a:solidFill>
                <a:srgbClr val="000000"/>
              </a:solidFill>
              <a:highlight>
                <a:srgbClr val="FFFFFF"/>
              </a:highlight>
            </a:endParaRPr>
          </a:p>
          <a:p>
            <a:pPr indent="-317500" lvl="1" marL="1371600" rtl="0" algn="l">
              <a:spcBef>
                <a:spcPts val="0"/>
              </a:spcBef>
              <a:spcAft>
                <a:spcPts val="0"/>
              </a:spcAft>
              <a:buClr>
                <a:srgbClr val="000000"/>
              </a:buClr>
              <a:buSzPts val="1400"/>
              <a:buChar char="○"/>
            </a:pPr>
            <a:r>
              <a:rPr lang="es" sz="1400">
                <a:solidFill>
                  <a:srgbClr val="000000"/>
                </a:solidFill>
                <a:highlight>
                  <a:srgbClr val="FFFFFF"/>
                </a:highlight>
              </a:rPr>
              <a:t>Humidity.</a:t>
            </a:r>
            <a:endParaRPr sz="1400">
              <a:solidFill>
                <a:srgbClr val="000000"/>
              </a:solidFill>
              <a:highlight>
                <a:srgbClr val="FFFFFF"/>
              </a:highlight>
            </a:endParaRPr>
          </a:p>
          <a:p>
            <a:pPr indent="0" lvl="0" marL="0" rtl="0" algn="l">
              <a:spcBef>
                <a:spcPts val="1600"/>
              </a:spcBef>
              <a:spcAft>
                <a:spcPts val="1600"/>
              </a:spcAft>
              <a:buNone/>
            </a:pPr>
            <a:r>
              <a:t/>
            </a:r>
            <a:endParaRPr>
              <a:highlight>
                <a:srgbClr val="FFFFFF"/>
              </a:highlight>
            </a:endParaRPr>
          </a:p>
        </p:txBody>
      </p:sp>
      <p:pic>
        <p:nvPicPr>
          <p:cNvPr id="388" name="Google Shape;388;p27"/>
          <p:cNvPicPr preferRelativeResize="0"/>
          <p:nvPr/>
        </p:nvPicPr>
        <p:blipFill>
          <a:blip r:embed="rId3">
            <a:alphaModFix/>
          </a:blip>
          <a:stretch>
            <a:fillRect/>
          </a:stretch>
        </p:blipFill>
        <p:spPr>
          <a:xfrm>
            <a:off x="7259675" y="3268188"/>
            <a:ext cx="1597874" cy="1597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8"/>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Thank you for your attention!</a:t>
            </a:r>
            <a:endParaRPr/>
          </a:p>
        </p:txBody>
      </p:sp>
      <p:sp>
        <p:nvSpPr>
          <p:cNvPr id="394" name="Google Shape;394;p2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Asier Serrano Aramburu, Manuel Pasieka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Valencia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124000" y="152400"/>
            <a:ext cx="4018200" cy="4838699"/>
          </a:xfrm>
          <a:prstGeom prst="rect">
            <a:avLst/>
          </a:prstGeom>
          <a:noFill/>
          <a:ln>
            <a:noFill/>
          </a:ln>
        </p:spPr>
      </p:pic>
      <p:sp>
        <p:nvSpPr>
          <p:cNvPr id="284" name="Google Shape;284;p14"/>
          <p:cNvSpPr txBox="1"/>
          <p:nvPr/>
        </p:nvSpPr>
        <p:spPr>
          <a:xfrm>
            <a:off x="379625" y="257650"/>
            <a:ext cx="40920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Overview</a:t>
            </a:r>
            <a:endParaRPr sz="2000">
              <a:latin typeface="Nunito"/>
              <a:ea typeface="Nunito"/>
              <a:cs typeface="Nunito"/>
              <a:sym typeface="Nunito"/>
            </a:endParaRPr>
          </a:p>
        </p:txBody>
      </p:sp>
      <p:sp>
        <p:nvSpPr>
          <p:cNvPr id="285" name="Google Shape;285;p14"/>
          <p:cNvSpPr txBox="1"/>
          <p:nvPr/>
        </p:nvSpPr>
        <p:spPr>
          <a:xfrm>
            <a:off x="4437525" y="1376350"/>
            <a:ext cx="3875700" cy="30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3 Factories</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1 Central Office</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1 Resource Distribution Center</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Factories communicate with the central office</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which is controlling resource delivery from storage to the production.</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nvSpPr>
        <p:spPr>
          <a:xfrm>
            <a:off x="837750" y="650600"/>
            <a:ext cx="74685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Central Office (CO)</a:t>
            </a:r>
            <a:endParaRPr sz="20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Keeps track of production and stock in each factory</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Holds the main data center which is running the ERP system</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Receives client orders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Coordinates ordering and transport of primary resources/materials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Coordinates the delivery of the final product to customers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Holds all historic data collected in order to facilitate methods to optimize production over time</a:t>
            </a:r>
            <a:endParaRPr sz="1200">
              <a:latin typeface="Nunito"/>
              <a:ea typeface="Nunito"/>
              <a:cs typeface="Nunito"/>
              <a:sym typeface="Nunito"/>
            </a:endParaRPr>
          </a:p>
          <a:p>
            <a:pPr indent="0" lvl="0" marL="457200" rtl="0" algn="l">
              <a:spcBef>
                <a:spcPts val="0"/>
              </a:spcBef>
              <a:spcAft>
                <a:spcPts val="0"/>
              </a:spcAft>
              <a:buNone/>
            </a:pPr>
            <a:r>
              <a:rPr lang="es" sz="1200">
                <a:latin typeface="Nunito"/>
                <a:ea typeface="Nunito"/>
                <a:cs typeface="Nunito"/>
                <a:sym typeface="Nunito"/>
              </a:rPr>
              <a:t>(demand/supply models, predictive </a:t>
            </a:r>
            <a:r>
              <a:rPr lang="es" sz="1200">
                <a:latin typeface="Nunito"/>
                <a:ea typeface="Nunito"/>
                <a:cs typeface="Nunito"/>
                <a:sym typeface="Nunito"/>
              </a:rPr>
              <a:t>maintenances</a:t>
            </a:r>
            <a:r>
              <a:rPr lang="es" sz="1200">
                <a:latin typeface="Nunito"/>
                <a:ea typeface="Nunito"/>
                <a:cs typeface="Nunito"/>
                <a:sym typeface="Nunito"/>
              </a:rPr>
              <a:t>, general data science stuff)</a:t>
            </a:r>
            <a:endParaRPr sz="1200">
              <a:latin typeface="Nunito"/>
              <a:ea typeface="Nunito"/>
              <a:cs typeface="Nunito"/>
              <a:sym typeface="Nunito"/>
            </a:endParaRPr>
          </a:p>
        </p:txBody>
      </p:sp>
      <p:sp>
        <p:nvSpPr>
          <p:cNvPr id="291" name="Google Shape;291;p15"/>
          <p:cNvSpPr txBox="1"/>
          <p:nvPr/>
        </p:nvSpPr>
        <p:spPr>
          <a:xfrm>
            <a:off x="837750" y="2407700"/>
            <a:ext cx="74685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Factory (F)</a:t>
            </a:r>
            <a:endParaRPr sz="20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Specialized in one different products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Monitors and controls production</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Receives orders from the main office, and reports on current state of production and storage</a:t>
            </a:r>
            <a:endParaRPr sz="1200">
              <a:latin typeface="Nunito"/>
              <a:ea typeface="Nunito"/>
              <a:cs typeface="Nunito"/>
              <a:sym typeface="Nunito"/>
            </a:endParaRPr>
          </a:p>
          <a:p>
            <a:pPr indent="0" lvl="0" marL="914400" rtl="0" algn="l">
              <a:spcBef>
                <a:spcPts val="0"/>
              </a:spcBef>
              <a:spcAft>
                <a:spcPts val="0"/>
              </a:spcAft>
              <a:buNone/>
            </a:pPr>
            <a:r>
              <a:t/>
            </a:r>
            <a:endParaRPr sz="1200">
              <a:latin typeface="Nunito"/>
              <a:ea typeface="Nunito"/>
              <a:cs typeface="Nunito"/>
              <a:sym typeface="Nunito"/>
            </a:endParaRPr>
          </a:p>
        </p:txBody>
      </p:sp>
      <p:sp>
        <p:nvSpPr>
          <p:cNvPr id="292" name="Google Shape;292;p15"/>
          <p:cNvSpPr txBox="1"/>
          <p:nvPr/>
        </p:nvSpPr>
        <p:spPr>
          <a:xfrm>
            <a:off x="837750" y="3527500"/>
            <a:ext cx="74685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Resource Distribution Center (RDC)</a:t>
            </a:r>
            <a:endParaRPr sz="20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Acquires primary resources/material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Performs quality control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s" sz="1200">
                <a:latin typeface="Nunito"/>
                <a:ea typeface="Nunito"/>
                <a:cs typeface="Nunito"/>
                <a:sym typeface="Nunito"/>
              </a:rPr>
              <a:t>Sends resources to factories</a:t>
            </a:r>
            <a:endParaRPr sz="1200">
              <a:latin typeface="Nunito"/>
              <a:ea typeface="Nunito"/>
              <a:cs typeface="Nunito"/>
              <a:sym typeface="Nunito"/>
            </a:endParaRPr>
          </a:p>
          <a:p>
            <a:pPr indent="0" lvl="0" marL="914400" rtl="0" algn="l">
              <a:spcBef>
                <a:spcPts val="0"/>
              </a:spcBef>
              <a:spcAft>
                <a:spcPts val="0"/>
              </a:spcAft>
              <a:buNone/>
            </a:pPr>
            <a:r>
              <a:t/>
            </a:r>
            <a:endParaRPr sz="1200">
              <a:latin typeface="Nunito"/>
              <a:ea typeface="Nunito"/>
              <a:cs typeface="Nunito"/>
              <a:sym typeface="Nunito"/>
            </a:endParaRPr>
          </a:p>
        </p:txBody>
      </p:sp>
      <p:sp>
        <p:nvSpPr>
          <p:cNvPr id="293" name="Google Shape;293;p15"/>
          <p:cNvSpPr txBox="1"/>
          <p:nvPr/>
        </p:nvSpPr>
        <p:spPr>
          <a:xfrm>
            <a:off x="299500" y="143250"/>
            <a:ext cx="57201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Main sites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nvSpPr>
        <p:spPr>
          <a:xfrm>
            <a:off x="636350" y="179825"/>
            <a:ext cx="39840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Orders and Stock</a:t>
            </a:r>
            <a:endParaRPr sz="2000">
              <a:latin typeface="Nunito"/>
              <a:ea typeface="Nunito"/>
              <a:cs typeface="Nunito"/>
              <a:sym typeface="Nunito"/>
            </a:endParaRPr>
          </a:p>
        </p:txBody>
      </p:sp>
      <p:sp>
        <p:nvSpPr>
          <p:cNvPr id="299" name="Google Shape;299;p16"/>
          <p:cNvSpPr txBox="1"/>
          <p:nvPr/>
        </p:nvSpPr>
        <p:spPr>
          <a:xfrm>
            <a:off x="836925" y="892275"/>
            <a:ext cx="7781400" cy="40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The CO is controlling the production, but is ‘outsourcing’ the</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the acquisition and transport of primary resources to the RDC.</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The RDC receives the order to acquire X amount of resources and deliver it to a specific factory.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RDC selects </a:t>
            </a:r>
            <a:r>
              <a:rPr lang="es">
                <a:latin typeface="Nunito"/>
                <a:ea typeface="Nunito"/>
                <a:cs typeface="Nunito"/>
                <a:sym typeface="Nunito"/>
              </a:rPr>
              <a:t>suppliers</a:t>
            </a:r>
            <a:r>
              <a:rPr lang="es">
                <a:latin typeface="Nunito"/>
                <a:ea typeface="Nunito"/>
                <a:cs typeface="Nunito"/>
                <a:sym typeface="Nunito"/>
              </a:rPr>
              <a:t> based on price and quality, and performs quality control on incoming goods. It keeps a minimal depot (enough for 24h) of processed goods that are ready for shipping.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Quality control is evaluating goods is automatized using computer vision and traditional sensors. Goods are classified by quality, and packed into units that are tracked throughout the production process.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Resources are transported by truck to the different factories (assuming delivery times 8-10h)</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Each factory has its own limited storage (enough for 24h)</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nvSpPr>
        <p:spPr>
          <a:xfrm>
            <a:off x="272100" y="149325"/>
            <a:ext cx="42999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Communication between Central office and factories</a:t>
            </a:r>
            <a:endParaRPr sz="2000">
              <a:latin typeface="Nunito"/>
              <a:ea typeface="Nunito"/>
              <a:cs typeface="Nunito"/>
              <a:sym typeface="Nunito"/>
            </a:endParaRPr>
          </a:p>
        </p:txBody>
      </p:sp>
      <p:sp>
        <p:nvSpPr>
          <p:cNvPr id="305" name="Google Shape;305;p17"/>
          <p:cNvSpPr txBox="1"/>
          <p:nvPr/>
        </p:nvSpPr>
        <p:spPr>
          <a:xfrm>
            <a:off x="5643675" y="1097375"/>
            <a:ext cx="3113100" cy="3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The CO contains a data center that running a ERP system.</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CO is communicating with the different factories over public telecommunications networks. This communication is encrypted the point to point VPN connections, and by https secured REST interfaces.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06" name="Google Shape;306;p17"/>
          <p:cNvPicPr preferRelativeResize="0"/>
          <p:nvPr/>
        </p:nvPicPr>
        <p:blipFill>
          <a:blip r:embed="rId3">
            <a:alphaModFix/>
          </a:blip>
          <a:stretch>
            <a:fillRect/>
          </a:stretch>
        </p:blipFill>
        <p:spPr>
          <a:xfrm>
            <a:off x="272098" y="1097373"/>
            <a:ext cx="4916200" cy="334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nvSpPr>
        <p:spPr>
          <a:xfrm>
            <a:off x="272100" y="149325"/>
            <a:ext cx="42999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Central Data Storage</a:t>
            </a:r>
            <a:endParaRPr sz="2000">
              <a:latin typeface="Nunito"/>
              <a:ea typeface="Nunito"/>
              <a:cs typeface="Nunito"/>
              <a:sym typeface="Nunito"/>
            </a:endParaRPr>
          </a:p>
        </p:txBody>
      </p:sp>
      <p:sp>
        <p:nvSpPr>
          <p:cNvPr id="312" name="Google Shape;312;p18"/>
          <p:cNvSpPr txBox="1"/>
          <p:nvPr/>
        </p:nvSpPr>
        <p:spPr>
          <a:xfrm>
            <a:off x="6808225" y="1306400"/>
            <a:ext cx="42999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3" name="Google Shape;313;p18"/>
          <p:cNvSpPr txBox="1"/>
          <p:nvPr/>
        </p:nvSpPr>
        <p:spPr>
          <a:xfrm>
            <a:off x="6113975" y="1172025"/>
            <a:ext cx="2933700" cy="3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Raw data is delivered physically from each factory once a week</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Raw data is processed and aggregated providing two access points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Critical: Used by the ERP system containing historical data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Aggregated: Used for all kind of BI related Data Analysis tasks (supply demand/modeling, predictive </a:t>
            </a:r>
            <a:r>
              <a:rPr lang="es">
                <a:latin typeface="Nunito"/>
                <a:ea typeface="Nunito"/>
                <a:cs typeface="Nunito"/>
                <a:sym typeface="Nunito"/>
              </a:rPr>
              <a:t>maintenance</a:t>
            </a:r>
            <a:r>
              <a:rPr lang="es">
                <a:latin typeface="Nunito"/>
                <a:ea typeface="Nunito"/>
                <a:cs typeface="Nunito"/>
                <a:sym typeface="Nunito"/>
              </a:rPr>
              <a:t>, …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152400" y="1590275"/>
            <a:ext cx="5809176" cy="25170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19"/>
          <p:cNvPicPr preferRelativeResize="0"/>
          <p:nvPr/>
        </p:nvPicPr>
        <p:blipFill>
          <a:blip r:embed="rId3">
            <a:alphaModFix/>
          </a:blip>
          <a:stretch>
            <a:fillRect/>
          </a:stretch>
        </p:blipFill>
        <p:spPr>
          <a:xfrm>
            <a:off x="189750" y="943700"/>
            <a:ext cx="3111099" cy="4057950"/>
          </a:xfrm>
          <a:prstGeom prst="rect">
            <a:avLst/>
          </a:prstGeom>
          <a:noFill/>
          <a:ln>
            <a:noFill/>
          </a:ln>
        </p:spPr>
      </p:pic>
      <p:sp>
        <p:nvSpPr>
          <p:cNvPr id="320" name="Google Shape;320;p19"/>
          <p:cNvSpPr txBox="1"/>
          <p:nvPr/>
        </p:nvSpPr>
        <p:spPr>
          <a:xfrm>
            <a:off x="189750" y="119450"/>
            <a:ext cx="42999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Communication Networks</a:t>
            </a:r>
            <a:endParaRPr sz="2000">
              <a:latin typeface="Nunito"/>
              <a:ea typeface="Nunito"/>
              <a:cs typeface="Nunito"/>
              <a:sym typeface="Nunito"/>
            </a:endParaRPr>
          </a:p>
        </p:txBody>
      </p:sp>
      <p:sp>
        <p:nvSpPr>
          <p:cNvPr id="321" name="Google Shape;321;p19"/>
          <p:cNvSpPr txBox="1"/>
          <p:nvPr/>
        </p:nvSpPr>
        <p:spPr>
          <a:xfrm>
            <a:off x="4628400" y="948075"/>
            <a:ext cx="42999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Three isolated networks with different technologies and security policies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s">
                <a:latin typeface="Nunito"/>
                <a:ea typeface="Nunito"/>
                <a:cs typeface="Nunito"/>
                <a:sym typeface="Nunito"/>
              </a:rPr>
              <a:t>General IT</a:t>
            </a:r>
            <a:endParaRPr b="1">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Ethernet Bus providing infrastructure for general IT requirements (time tracking, file storage, telecommunication)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s">
                <a:latin typeface="Nunito"/>
                <a:ea typeface="Nunito"/>
                <a:cs typeface="Nunito"/>
                <a:sym typeface="Nunito"/>
              </a:rPr>
              <a:t>Factory control network</a:t>
            </a:r>
            <a:endParaRPr b="1">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Field bus system (AI-i) used by sensors, actors, PLC’s, HMI’s</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Monitoring and logging system</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s">
                <a:latin typeface="Nunito"/>
                <a:ea typeface="Nunito"/>
                <a:cs typeface="Nunito"/>
                <a:sym typeface="Nunito"/>
              </a:rPr>
              <a:t>External Network connection</a:t>
            </a:r>
            <a:endParaRPr b="1">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Use of public network infrastructure (GSM, cable)</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encrypted by p2p VPN.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20"/>
          <p:cNvPicPr preferRelativeResize="0"/>
          <p:nvPr/>
        </p:nvPicPr>
        <p:blipFill rotWithShape="1">
          <a:blip r:embed="rId3">
            <a:alphaModFix/>
          </a:blip>
          <a:srcRect b="0" l="28769" r="0" t="0"/>
          <a:stretch/>
        </p:blipFill>
        <p:spPr>
          <a:xfrm>
            <a:off x="0" y="667850"/>
            <a:ext cx="4784749" cy="3777776"/>
          </a:xfrm>
          <a:prstGeom prst="rect">
            <a:avLst/>
          </a:prstGeom>
          <a:noFill/>
          <a:ln>
            <a:noFill/>
          </a:ln>
        </p:spPr>
      </p:pic>
      <p:sp>
        <p:nvSpPr>
          <p:cNvPr id="327" name="Google Shape;327;p20"/>
          <p:cNvSpPr txBox="1"/>
          <p:nvPr/>
        </p:nvSpPr>
        <p:spPr>
          <a:xfrm>
            <a:off x="0" y="46250"/>
            <a:ext cx="5328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Nunito"/>
                <a:ea typeface="Nunito"/>
                <a:cs typeface="Nunito"/>
                <a:sym typeface="Nunito"/>
              </a:rPr>
              <a:t>Operator Control and Monitoring Systems</a:t>
            </a:r>
            <a:endParaRPr sz="2000">
              <a:latin typeface="Nunito"/>
              <a:ea typeface="Nunito"/>
              <a:cs typeface="Nunito"/>
              <a:sym typeface="Nunito"/>
            </a:endParaRPr>
          </a:p>
        </p:txBody>
      </p:sp>
      <p:sp>
        <p:nvSpPr>
          <p:cNvPr id="328" name="Google Shape;328;p20"/>
          <p:cNvSpPr txBox="1"/>
          <p:nvPr/>
        </p:nvSpPr>
        <p:spPr>
          <a:xfrm>
            <a:off x="5180500" y="1739175"/>
            <a:ext cx="3829800" cy="30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Using the AS-i Bus for communication between sensors, actors and PLC components.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Controlled with SIMATIC S7</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Monitoring and Visualization with WinCC</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Information flow</a:t>
            </a:r>
            <a:endParaRPr>
              <a:solidFill>
                <a:srgbClr val="000000"/>
              </a:solidFill>
            </a:endParaRPr>
          </a:p>
        </p:txBody>
      </p:sp>
      <p:sp>
        <p:nvSpPr>
          <p:cNvPr id="334" name="Google Shape;334;p21"/>
          <p:cNvSpPr/>
          <p:nvPr/>
        </p:nvSpPr>
        <p:spPr>
          <a:xfrm>
            <a:off x="3395975" y="2767175"/>
            <a:ext cx="18912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PLANT’S SUPERVISION</a:t>
            </a:r>
            <a:endParaRPr b="1"/>
          </a:p>
        </p:txBody>
      </p:sp>
      <p:sp>
        <p:nvSpPr>
          <p:cNvPr id="335" name="Google Shape;335;p21"/>
          <p:cNvSpPr/>
          <p:nvPr/>
        </p:nvSpPr>
        <p:spPr>
          <a:xfrm>
            <a:off x="858100" y="2767175"/>
            <a:ext cx="15786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ERP</a:t>
            </a:r>
            <a:endParaRPr b="1"/>
          </a:p>
        </p:txBody>
      </p:sp>
      <p:sp>
        <p:nvSpPr>
          <p:cNvPr id="336" name="Google Shape;336;p21"/>
          <p:cNvSpPr/>
          <p:nvPr/>
        </p:nvSpPr>
        <p:spPr>
          <a:xfrm>
            <a:off x="6246425" y="2741500"/>
            <a:ext cx="18912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PLCs</a:t>
            </a:r>
            <a:endParaRPr b="1"/>
          </a:p>
        </p:txBody>
      </p:sp>
      <p:sp>
        <p:nvSpPr>
          <p:cNvPr id="337" name="Google Shape;337;p21"/>
          <p:cNvSpPr/>
          <p:nvPr/>
        </p:nvSpPr>
        <p:spPr>
          <a:xfrm rot="-5400978">
            <a:off x="4144050" y="3147975"/>
            <a:ext cx="1054800" cy="2089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rot="-5400978">
            <a:off x="6454772" y="3247425"/>
            <a:ext cx="1054800" cy="1890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rot="5399022">
            <a:off x="6454768" y="1179814"/>
            <a:ext cx="1054800" cy="1890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rot="5399022">
            <a:off x="4123176" y="1007325"/>
            <a:ext cx="1054800" cy="2235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txBox="1"/>
          <p:nvPr/>
        </p:nvSpPr>
        <p:spPr>
          <a:xfrm>
            <a:off x="6654000" y="1947725"/>
            <a:ext cx="9300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Machine</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info.</a:t>
            </a:r>
            <a:endParaRPr>
              <a:latin typeface="Nunito"/>
              <a:ea typeface="Nunito"/>
              <a:cs typeface="Nunito"/>
              <a:sym typeface="Nunito"/>
            </a:endParaRPr>
          </a:p>
        </p:txBody>
      </p:sp>
      <p:sp>
        <p:nvSpPr>
          <p:cNvPr id="342" name="Google Shape;342;p21"/>
          <p:cNvSpPr txBox="1"/>
          <p:nvPr/>
        </p:nvSpPr>
        <p:spPr>
          <a:xfrm>
            <a:off x="4109400" y="1999075"/>
            <a:ext cx="11514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Problems &amp;</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needs</a:t>
            </a:r>
            <a:endParaRPr>
              <a:latin typeface="Nunito"/>
              <a:ea typeface="Nunito"/>
              <a:cs typeface="Nunito"/>
              <a:sym typeface="Nunito"/>
            </a:endParaRPr>
          </a:p>
        </p:txBody>
      </p:sp>
      <p:sp>
        <p:nvSpPr>
          <p:cNvPr id="343" name="Google Shape;343;p21"/>
          <p:cNvSpPr txBox="1"/>
          <p:nvPr/>
        </p:nvSpPr>
        <p:spPr>
          <a:xfrm>
            <a:off x="1784050" y="2131875"/>
            <a:ext cx="9300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Critical info.</a:t>
            </a:r>
            <a:endParaRPr>
              <a:latin typeface="Nunito"/>
              <a:ea typeface="Nunito"/>
              <a:cs typeface="Nunito"/>
              <a:sym typeface="Nunito"/>
            </a:endParaRPr>
          </a:p>
        </p:txBody>
      </p:sp>
      <p:sp>
        <p:nvSpPr>
          <p:cNvPr id="344" name="Google Shape;344;p21"/>
          <p:cNvSpPr txBox="1"/>
          <p:nvPr/>
        </p:nvSpPr>
        <p:spPr>
          <a:xfrm>
            <a:off x="6409550" y="3809800"/>
            <a:ext cx="10809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Requisites &amp; stops</a:t>
            </a:r>
            <a:endParaRPr>
              <a:latin typeface="Nunito"/>
              <a:ea typeface="Nunito"/>
              <a:cs typeface="Nunito"/>
              <a:sym typeface="Nunito"/>
            </a:endParaRPr>
          </a:p>
        </p:txBody>
      </p:sp>
      <p:sp>
        <p:nvSpPr>
          <p:cNvPr id="345" name="Google Shape;345;p21"/>
          <p:cNvSpPr txBox="1"/>
          <p:nvPr/>
        </p:nvSpPr>
        <p:spPr>
          <a:xfrm>
            <a:off x="4070700" y="3835850"/>
            <a:ext cx="10026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Quantity</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and time</a:t>
            </a:r>
            <a:endParaRPr>
              <a:latin typeface="Nunito"/>
              <a:ea typeface="Nunito"/>
              <a:cs typeface="Nunito"/>
              <a:sym typeface="Nunito"/>
            </a:endParaRPr>
          </a:p>
        </p:txBody>
      </p:sp>
      <p:sp>
        <p:nvSpPr>
          <p:cNvPr id="346" name="Google Shape;346;p21"/>
          <p:cNvSpPr txBox="1"/>
          <p:nvPr/>
        </p:nvSpPr>
        <p:spPr>
          <a:xfrm>
            <a:off x="1731850" y="3809800"/>
            <a:ext cx="10026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Demand</a:t>
            </a:r>
            <a:endParaRPr>
              <a:latin typeface="Nunito"/>
              <a:ea typeface="Nunito"/>
              <a:cs typeface="Nunito"/>
              <a:sym typeface="Nunito"/>
            </a:endParaRPr>
          </a:p>
        </p:txBody>
      </p:sp>
      <p:sp>
        <p:nvSpPr>
          <p:cNvPr id="347" name="Google Shape;347;p21"/>
          <p:cNvSpPr/>
          <p:nvPr/>
        </p:nvSpPr>
        <p:spPr>
          <a:xfrm rot="5399022">
            <a:off x="1747551" y="1066725"/>
            <a:ext cx="1054800" cy="21171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rot="-5400978">
            <a:off x="1802800" y="3150375"/>
            <a:ext cx="1054800" cy="2085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