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3/23/2022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3/23/2022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3/23/2022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7443D-57E3-489C-AE06-CDE82F080C29}"/>
              </a:ext>
            </a:extLst>
          </p:cNvPr>
          <p:cNvSpPr>
            <a:spLocks noGrp="1"/>
          </p:cNvSpPr>
          <p:nvPr>
            <p:ph type="ctrTitle"/>
          </p:nvPr>
        </p:nvSpPr>
        <p:spPr/>
        <p:txBody>
          <a:bodyPr>
            <a:normAutofit fontScale="90000"/>
          </a:bodyPr>
          <a:lstStyle/>
          <a:p>
            <a:r>
              <a:rPr lang="es-PY" dirty="0"/>
              <a:t>Mapa de Imágenes HTML</a:t>
            </a:r>
          </a:p>
        </p:txBody>
      </p:sp>
    </p:spTree>
    <p:extLst>
      <p:ext uri="{BB962C8B-B14F-4D97-AF65-F5344CB8AC3E}">
        <p14:creationId xmlns:p14="http://schemas.microsoft.com/office/powerpoint/2010/main" val="2243265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3CED4-D80B-4844-8177-D65F41EEC540}"/>
              </a:ext>
            </a:extLst>
          </p:cNvPr>
          <p:cNvSpPr>
            <a:spLocks noGrp="1"/>
          </p:cNvSpPr>
          <p:nvPr>
            <p:ph type="title"/>
          </p:nvPr>
        </p:nvSpPr>
        <p:spPr/>
        <p:txBody>
          <a:bodyPr/>
          <a:lstStyle/>
          <a:p>
            <a:r>
              <a:rPr lang="es-PY" dirty="0"/>
              <a:t>Atributo </a:t>
            </a:r>
            <a:r>
              <a:rPr lang="es-PY" dirty="0" err="1"/>
              <a:t>coords</a:t>
            </a:r>
            <a:br>
              <a:rPr lang="es-PY" dirty="0"/>
            </a:br>
            <a:endParaRPr lang="es-PY" dirty="0"/>
          </a:p>
        </p:txBody>
      </p:sp>
      <p:sp>
        <p:nvSpPr>
          <p:cNvPr id="3" name="Marcador de contenido 2">
            <a:extLst>
              <a:ext uri="{FF2B5EF4-FFF2-40B4-BE49-F238E27FC236}">
                <a16:creationId xmlns:a16="http://schemas.microsoft.com/office/drawing/2014/main" id="{71CAF9FA-C690-48BE-875A-AEB23CDD482F}"/>
              </a:ext>
            </a:extLst>
          </p:cNvPr>
          <p:cNvSpPr>
            <a:spLocks noGrp="1"/>
          </p:cNvSpPr>
          <p:nvPr>
            <p:ph idx="1"/>
          </p:nvPr>
        </p:nvSpPr>
        <p:spPr>
          <a:xfrm>
            <a:off x="277091" y="1569978"/>
            <a:ext cx="11078094" cy="3997828"/>
          </a:xfrm>
        </p:spPr>
        <p:txBody>
          <a:bodyPr>
            <a:normAutofit/>
          </a:bodyPr>
          <a:lstStyle/>
          <a:p>
            <a:r>
              <a:rPr lang="es-PY" sz="3200" dirty="0"/>
              <a:t>El atributo </a:t>
            </a:r>
            <a:r>
              <a:rPr lang="es-PY" sz="3200" dirty="0" err="1"/>
              <a:t>coords</a:t>
            </a:r>
            <a:r>
              <a:rPr lang="es-PY" sz="3200" dirty="0"/>
              <a:t> se escribe de la siguiente forma: </a:t>
            </a:r>
            <a:r>
              <a:rPr lang="es-PY" sz="3200" dirty="0" err="1"/>
              <a:t>coords</a:t>
            </a:r>
            <a:r>
              <a:rPr lang="es-PY" sz="3200" dirty="0"/>
              <a:t>= “</a:t>
            </a:r>
            <a:r>
              <a:rPr lang="es-PY" sz="3200" dirty="0" err="1"/>
              <a:t>x,x,x,x</a:t>
            </a:r>
            <a:r>
              <a:rPr lang="es-PY" sz="3200" dirty="0"/>
              <a:t>”, entendiendo que cada “x” representa un punto en la imagen. Cada coordenada debe ir separada por comas.</a:t>
            </a:r>
          </a:p>
          <a:p>
            <a:r>
              <a:rPr lang="es-PY" sz="3200" dirty="0"/>
              <a:t>Y el dónde nos dirigirá esa área nos lo indicará el atributo “</a:t>
            </a:r>
            <a:r>
              <a:rPr lang="es-PY" sz="3200" dirty="0" err="1"/>
              <a:t>href</a:t>
            </a:r>
            <a:r>
              <a:rPr lang="es-PY" sz="3200" dirty="0"/>
              <a:t>”</a:t>
            </a:r>
          </a:p>
          <a:p>
            <a:endParaRPr lang="es-PY" sz="3200" dirty="0"/>
          </a:p>
        </p:txBody>
      </p:sp>
      <p:pic>
        <p:nvPicPr>
          <p:cNvPr id="4" name="Imagen 3">
            <a:extLst>
              <a:ext uri="{FF2B5EF4-FFF2-40B4-BE49-F238E27FC236}">
                <a16:creationId xmlns:a16="http://schemas.microsoft.com/office/drawing/2014/main" id="{1272790D-5117-45B1-B4C2-345D21BED6D3}"/>
              </a:ext>
            </a:extLst>
          </p:cNvPr>
          <p:cNvPicPr>
            <a:picLocks noChangeAspect="1"/>
          </p:cNvPicPr>
          <p:nvPr/>
        </p:nvPicPr>
        <p:blipFill rotWithShape="1">
          <a:blip r:embed="rId2"/>
          <a:srcRect l="24409" t="21632" r="12046" b="61930"/>
          <a:stretch/>
        </p:blipFill>
        <p:spPr>
          <a:xfrm>
            <a:off x="1199728" y="4887014"/>
            <a:ext cx="9792544" cy="1361583"/>
          </a:xfrm>
          <a:prstGeom prst="rect">
            <a:avLst/>
          </a:prstGeom>
        </p:spPr>
      </p:pic>
    </p:spTree>
    <p:extLst>
      <p:ext uri="{BB962C8B-B14F-4D97-AF65-F5344CB8AC3E}">
        <p14:creationId xmlns:p14="http://schemas.microsoft.com/office/powerpoint/2010/main" val="257806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93BD4-3499-4C30-98B8-8042EA45AB4E}"/>
              </a:ext>
            </a:extLst>
          </p:cNvPr>
          <p:cNvSpPr>
            <a:spLocks noGrp="1"/>
          </p:cNvSpPr>
          <p:nvPr>
            <p:ph type="title"/>
          </p:nvPr>
        </p:nvSpPr>
        <p:spPr/>
        <p:txBody>
          <a:bodyPr/>
          <a:lstStyle/>
          <a:p>
            <a:r>
              <a:rPr lang="es-PY" dirty="0"/>
              <a:t>Atributo </a:t>
            </a:r>
            <a:r>
              <a:rPr lang="es-PY" dirty="0" err="1"/>
              <a:t>href</a:t>
            </a:r>
            <a:endParaRPr lang="es-PY" dirty="0"/>
          </a:p>
        </p:txBody>
      </p:sp>
      <p:sp>
        <p:nvSpPr>
          <p:cNvPr id="3" name="Marcador de contenido 2">
            <a:extLst>
              <a:ext uri="{FF2B5EF4-FFF2-40B4-BE49-F238E27FC236}">
                <a16:creationId xmlns:a16="http://schemas.microsoft.com/office/drawing/2014/main" id="{8751F971-067E-45D9-93F4-F606C71E6801}"/>
              </a:ext>
            </a:extLst>
          </p:cNvPr>
          <p:cNvSpPr>
            <a:spLocks noGrp="1"/>
          </p:cNvSpPr>
          <p:nvPr>
            <p:ph idx="1"/>
          </p:nvPr>
        </p:nvSpPr>
        <p:spPr>
          <a:xfrm>
            <a:off x="1064030" y="1513501"/>
            <a:ext cx="9772117" cy="1077229"/>
          </a:xfrm>
        </p:spPr>
        <p:txBody>
          <a:bodyPr>
            <a:normAutofit/>
          </a:bodyPr>
          <a:lstStyle/>
          <a:p>
            <a:r>
              <a:rPr lang="es-PY" sz="3600" dirty="0"/>
              <a:t>Aquí deberemos indicar el destino del área.</a:t>
            </a:r>
          </a:p>
        </p:txBody>
      </p:sp>
      <p:pic>
        <p:nvPicPr>
          <p:cNvPr id="4" name="Imagen 3">
            <a:extLst>
              <a:ext uri="{FF2B5EF4-FFF2-40B4-BE49-F238E27FC236}">
                <a16:creationId xmlns:a16="http://schemas.microsoft.com/office/drawing/2014/main" id="{1BD7235E-F109-4099-B0FD-CF99E37FFF4B}"/>
              </a:ext>
            </a:extLst>
          </p:cNvPr>
          <p:cNvPicPr>
            <a:picLocks noChangeAspect="1"/>
          </p:cNvPicPr>
          <p:nvPr/>
        </p:nvPicPr>
        <p:blipFill rotWithShape="1">
          <a:blip r:embed="rId2"/>
          <a:srcRect l="34725" t="20770" r="11121" b="60719"/>
          <a:stretch/>
        </p:blipFill>
        <p:spPr>
          <a:xfrm>
            <a:off x="746665" y="3071844"/>
            <a:ext cx="10698669" cy="1965669"/>
          </a:xfrm>
          <a:prstGeom prst="rect">
            <a:avLst/>
          </a:prstGeom>
        </p:spPr>
      </p:pic>
    </p:spTree>
    <p:extLst>
      <p:ext uri="{BB962C8B-B14F-4D97-AF65-F5344CB8AC3E}">
        <p14:creationId xmlns:p14="http://schemas.microsoft.com/office/powerpoint/2010/main" val="252750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228C5-CC1D-4BFF-9C15-B322A24E5E91}"/>
              </a:ext>
            </a:extLst>
          </p:cNvPr>
          <p:cNvSpPr>
            <a:spLocks noGrp="1"/>
          </p:cNvSpPr>
          <p:nvPr>
            <p:ph type="title"/>
          </p:nvPr>
        </p:nvSpPr>
        <p:spPr>
          <a:xfrm>
            <a:off x="9060873" y="2258627"/>
            <a:ext cx="1875026" cy="1077229"/>
          </a:xfrm>
        </p:spPr>
        <p:txBody>
          <a:bodyPr/>
          <a:lstStyle/>
          <a:p>
            <a:r>
              <a:rPr lang="es-PY" dirty="0" err="1"/>
              <a:t>usemap</a:t>
            </a:r>
            <a:br>
              <a:rPr lang="es-PY" dirty="0"/>
            </a:br>
            <a:endParaRPr lang="es-PY" dirty="0"/>
          </a:p>
        </p:txBody>
      </p:sp>
      <p:sp>
        <p:nvSpPr>
          <p:cNvPr id="3" name="Marcador de contenido 2">
            <a:extLst>
              <a:ext uri="{FF2B5EF4-FFF2-40B4-BE49-F238E27FC236}">
                <a16:creationId xmlns:a16="http://schemas.microsoft.com/office/drawing/2014/main" id="{73A2A91C-13EF-4932-92E2-0507AF4CFBC8}"/>
              </a:ext>
            </a:extLst>
          </p:cNvPr>
          <p:cNvSpPr>
            <a:spLocks noGrp="1"/>
          </p:cNvSpPr>
          <p:nvPr>
            <p:ph idx="1"/>
          </p:nvPr>
        </p:nvSpPr>
        <p:spPr>
          <a:xfrm>
            <a:off x="798023" y="1047988"/>
            <a:ext cx="7697586" cy="3997828"/>
          </a:xfrm>
        </p:spPr>
        <p:txBody>
          <a:bodyPr>
            <a:noAutofit/>
          </a:bodyPr>
          <a:lstStyle/>
          <a:p>
            <a:r>
              <a:rPr lang="es-PY" sz="3200" dirty="0"/>
              <a:t>Hasta ahora te habíamos indicado cómo podías escribir un mapa de imágenes y cómo definir su área, pero no te habíamos dicho cómo indicar qué imagen es la que llevará el mapa.</a:t>
            </a:r>
          </a:p>
          <a:p>
            <a:r>
              <a:rPr lang="es-PY" sz="3200" dirty="0"/>
              <a:t>Este atributo se escribe de la siguiente forma: </a:t>
            </a:r>
            <a:r>
              <a:rPr lang="es-PY" sz="3200" dirty="0" err="1"/>
              <a:t>usemap</a:t>
            </a:r>
            <a:r>
              <a:rPr lang="es-PY" sz="3200" dirty="0"/>
              <a:t>=“#x”, siendo x el nombre del mapa de imágenes que queramos utilizar.</a:t>
            </a:r>
          </a:p>
        </p:txBody>
      </p:sp>
      <p:pic>
        <p:nvPicPr>
          <p:cNvPr id="4" name="Imagen 3">
            <a:extLst>
              <a:ext uri="{FF2B5EF4-FFF2-40B4-BE49-F238E27FC236}">
                <a16:creationId xmlns:a16="http://schemas.microsoft.com/office/drawing/2014/main" id="{0FE0D88D-61F4-438B-AB1C-FE19045755AD}"/>
              </a:ext>
            </a:extLst>
          </p:cNvPr>
          <p:cNvPicPr>
            <a:picLocks noChangeAspect="1"/>
          </p:cNvPicPr>
          <p:nvPr/>
        </p:nvPicPr>
        <p:blipFill rotWithShape="1">
          <a:blip r:embed="rId2"/>
          <a:srcRect l="5182" t="10005" r="26774" b="73557"/>
          <a:stretch/>
        </p:blipFill>
        <p:spPr>
          <a:xfrm>
            <a:off x="3591098" y="5780771"/>
            <a:ext cx="8296102" cy="1077229"/>
          </a:xfrm>
          <a:prstGeom prst="rect">
            <a:avLst/>
          </a:prstGeom>
        </p:spPr>
      </p:pic>
    </p:spTree>
    <p:extLst>
      <p:ext uri="{BB962C8B-B14F-4D97-AF65-F5344CB8AC3E}">
        <p14:creationId xmlns:p14="http://schemas.microsoft.com/office/powerpoint/2010/main" val="303707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jemplo de imagen que incluye un mapa de imagen">
            <a:extLst>
              <a:ext uri="{FF2B5EF4-FFF2-40B4-BE49-F238E27FC236}">
                <a16:creationId xmlns:a16="http://schemas.microsoft.com/office/drawing/2014/main" id="{109FD75C-E582-4307-BDDF-132E3DDE3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075" y="2700996"/>
            <a:ext cx="2991270" cy="389396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B3B5B8F-0143-4837-B57B-3EE1E47F9B56}"/>
              </a:ext>
            </a:extLst>
          </p:cNvPr>
          <p:cNvPicPr>
            <a:picLocks noChangeAspect="1"/>
          </p:cNvPicPr>
          <p:nvPr/>
        </p:nvPicPr>
        <p:blipFill rotWithShape="1">
          <a:blip r:embed="rId3"/>
          <a:srcRect t="11374" r="8091" b="56406"/>
          <a:stretch/>
        </p:blipFill>
        <p:spPr>
          <a:xfrm>
            <a:off x="349135" y="386888"/>
            <a:ext cx="11205556" cy="2111433"/>
          </a:xfrm>
          <a:prstGeom prst="rect">
            <a:avLst/>
          </a:prstGeom>
        </p:spPr>
      </p:pic>
    </p:spTree>
    <p:extLst>
      <p:ext uri="{BB962C8B-B14F-4D97-AF65-F5344CB8AC3E}">
        <p14:creationId xmlns:p14="http://schemas.microsoft.com/office/powerpoint/2010/main" val="416668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B4A96D-4B8A-4C48-BA22-7FA514722C28}"/>
              </a:ext>
            </a:extLst>
          </p:cNvPr>
          <p:cNvSpPr>
            <a:spLocks noGrp="1"/>
          </p:cNvSpPr>
          <p:nvPr>
            <p:ph idx="1"/>
          </p:nvPr>
        </p:nvSpPr>
        <p:spPr>
          <a:xfrm>
            <a:off x="2327031" y="1690609"/>
            <a:ext cx="7796540" cy="3997828"/>
          </a:xfrm>
        </p:spPr>
        <p:txBody>
          <a:bodyPr>
            <a:normAutofit/>
          </a:bodyPr>
          <a:lstStyle/>
          <a:p>
            <a:pPr marL="0" indent="0">
              <a:buNone/>
            </a:pPr>
            <a:r>
              <a:rPr lang="es-PY" sz="3600" dirty="0"/>
              <a:t>HTML nos permite la opción de crear diferentes enlaces </a:t>
            </a:r>
            <a:r>
              <a:rPr lang="es-PY" sz="3600" b="1" u="sng" dirty="0" err="1"/>
              <a:t>url</a:t>
            </a:r>
            <a:r>
              <a:rPr lang="es-PY" sz="3600" dirty="0"/>
              <a:t> dentro de una misma imagen. Es decir, podemos hacer que diferentes partes de una imagen tengan enlaces que nos permitan ir a diferentes destinos.</a:t>
            </a:r>
          </a:p>
        </p:txBody>
      </p:sp>
    </p:spTree>
    <p:extLst>
      <p:ext uri="{BB962C8B-B14F-4D97-AF65-F5344CB8AC3E}">
        <p14:creationId xmlns:p14="http://schemas.microsoft.com/office/powerpoint/2010/main" val="168732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8BB33A3D-9AD0-4E4B-B396-2A5113C46D98}"/>
              </a:ext>
            </a:extLst>
          </p:cNvPr>
          <p:cNvSpPr>
            <a:spLocks noGrp="1"/>
          </p:cNvSpPr>
          <p:nvPr>
            <p:ph idx="1"/>
          </p:nvPr>
        </p:nvSpPr>
        <p:spPr>
          <a:xfrm>
            <a:off x="1625283" y="1089843"/>
            <a:ext cx="8773360" cy="4949449"/>
          </a:xfrm>
        </p:spPr>
        <p:txBody>
          <a:bodyPr>
            <a:normAutofit/>
          </a:bodyPr>
          <a:lstStyle/>
          <a:p>
            <a:r>
              <a:rPr lang="es-PY" sz="2800" dirty="0"/>
              <a:t>Las fotos en las que queramos introducir un mapa de imágenes deberán ser de uno de estos tres formatos: .</a:t>
            </a:r>
            <a:r>
              <a:rPr lang="es-PY" sz="2800" dirty="0" err="1"/>
              <a:t>jpg</a:t>
            </a:r>
            <a:r>
              <a:rPr lang="es-PY" sz="2800" dirty="0"/>
              <a:t>, .gif o .png, que son los tres formatos recomendables para todos los navegadores.</a:t>
            </a:r>
          </a:p>
          <a:p>
            <a:r>
              <a:rPr lang="es-PY" sz="2800" dirty="0"/>
              <a:t>Lo difícil de crear un mapa de imágenes no es el mapa en sí, sino encontrar las coordenadas en la imagen. Aunque existen programas de edición de imágenes que nos ayudarían en esa tarea.</a:t>
            </a:r>
          </a:p>
        </p:txBody>
      </p:sp>
    </p:spTree>
    <p:extLst>
      <p:ext uri="{BB962C8B-B14F-4D97-AF65-F5344CB8AC3E}">
        <p14:creationId xmlns:p14="http://schemas.microsoft.com/office/powerpoint/2010/main" val="190238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9CB16-BD3C-429C-A32C-7E8D64E76A5B}"/>
              </a:ext>
            </a:extLst>
          </p:cNvPr>
          <p:cNvSpPr>
            <a:spLocks noGrp="1"/>
          </p:cNvSpPr>
          <p:nvPr>
            <p:ph type="title"/>
          </p:nvPr>
        </p:nvSpPr>
        <p:spPr>
          <a:xfrm>
            <a:off x="1044358" y="483569"/>
            <a:ext cx="10297719" cy="1077229"/>
          </a:xfrm>
        </p:spPr>
        <p:txBody>
          <a:bodyPr/>
          <a:lstStyle/>
          <a:p>
            <a:r>
              <a:rPr lang="es-PY" dirty="0"/>
              <a:t>El tag </a:t>
            </a:r>
            <a:r>
              <a:rPr lang="es-PY" dirty="0" err="1"/>
              <a:t>map</a:t>
            </a:r>
            <a:endParaRPr lang="es-PY" dirty="0"/>
          </a:p>
        </p:txBody>
      </p:sp>
      <p:sp>
        <p:nvSpPr>
          <p:cNvPr id="3" name="Marcador de contenido 2">
            <a:extLst>
              <a:ext uri="{FF2B5EF4-FFF2-40B4-BE49-F238E27FC236}">
                <a16:creationId xmlns:a16="http://schemas.microsoft.com/office/drawing/2014/main" id="{C9BA7DFF-3109-4904-80FC-1D6A9A6A50F8}"/>
              </a:ext>
            </a:extLst>
          </p:cNvPr>
          <p:cNvSpPr>
            <a:spLocks noGrp="1"/>
          </p:cNvSpPr>
          <p:nvPr>
            <p:ph idx="1"/>
          </p:nvPr>
        </p:nvSpPr>
        <p:spPr>
          <a:xfrm>
            <a:off x="1044358" y="1560798"/>
            <a:ext cx="5567457" cy="5031194"/>
          </a:xfrm>
        </p:spPr>
        <p:txBody>
          <a:bodyPr>
            <a:normAutofit fontScale="92500" lnSpcReduction="20000"/>
          </a:bodyPr>
          <a:lstStyle/>
          <a:p>
            <a:r>
              <a:rPr lang="es-PY" sz="2800" dirty="0"/>
              <a:t>Cómo ya podemos suponer, &lt;</a:t>
            </a:r>
            <a:r>
              <a:rPr lang="es-PY" sz="2800" dirty="0" err="1"/>
              <a:t>map</a:t>
            </a:r>
            <a:r>
              <a:rPr lang="es-PY" sz="2800" dirty="0"/>
              <a:t>&gt; es el tag necesario para poder crear un mapa de imágenes en </a:t>
            </a:r>
            <a:r>
              <a:rPr lang="es-PY" sz="2800" dirty="0" err="1"/>
              <a:t>html</a:t>
            </a:r>
            <a:r>
              <a:rPr lang="es-PY" sz="2800" dirty="0"/>
              <a:t>. Por supuesto, posee un cierre: &lt;/</a:t>
            </a:r>
            <a:r>
              <a:rPr lang="es-PY" sz="2800" dirty="0" err="1"/>
              <a:t>map</a:t>
            </a:r>
            <a:r>
              <a:rPr lang="es-PY" sz="2800" dirty="0"/>
              <a:t>&gt;.</a:t>
            </a:r>
          </a:p>
          <a:p>
            <a:r>
              <a:rPr lang="es-PY" sz="2800" dirty="0"/>
              <a:t>Este tag debe ir acompañado del atributo </a:t>
            </a:r>
            <a:r>
              <a:rPr lang="es-PY" sz="2800" dirty="0" err="1"/>
              <a:t>name</a:t>
            </a:r>
            <a:r>
              <a:rPr lang="es-PY" sz="2800" dirty="0"/>
              <a:t>= “x”, para indicar el nombre del mapa. Por tanto si queremos hacer un mapa que se llame ejemplo 1, escribiremos: </a:t>
            </a:r>
          </a:p>
          <a:p>
            <a:pPr marL="0" indent="0">
              <a:buNone/>
            </a:pPr>
            <a:r>
              <a:rPr lang="es-PY" sz="2800" dirty="0"/>
              <a:t>&lt;</a:t>
            </a:r>
            <a:r>
              <a:rPr lang="es-PY" sz="2800" dirty="0" err="1"/>
              <a:t>map</a:t>
            </a:r>
            <a:r>
              <a:rPr lang="es-PY" sz="2800" dirty="0"/>
              <a:t> </a:t>
            </a:r>
            <a:r>
              <a:rPr lang="es-PY" sz="2800" dirty="0" err="1"/>
              <a:t>name</a:t>
            </a:r>
            <a:r>
              <a:rPr lang="es-PY" sz="2800" dirty="0"/>
              <a:t>= “ejemplo1”&gt;</a:t>
            </a:r>
          </a:p>
          <a:p>
            <a:endParaRPr lang="es-PY" sz="2800" dirty="0"/>
          </a:p>
        </p:txBody>
      </p:sp>
      <p:pic>
        <p:nvPicPr>
          <p:cNvPr id="4" name="Imagen 3">
            <a:extLst>
              <a:ext uri="{FF2B5EF4-FFF2-40B4-BE49-F238E27FC236}">
                <a16:creationId xmlns:a16="http://schemas.microsoft.com/office/drawing/2014/main" id="{5BE6BCA7-B8DB-484D-B8B4-73EEA01AA15C}"/>
              </a:ext>
            </a:extLst>
          </p:cNvPr>
          <p:cNvPicPr>
            <a:picLocks noChangeAspect="1"/>
          </p:cNvPicPr>
          <p:nvPr/>
        </p:nvPicPr>
        <p:blipFill rotWithShape="1">
          <a:blip r:embed="rId2"/>
          <a:srcRect r="48360" b="53362"/>
          <a:stretch/>
        </p:blipFill>
        <p:spPr>
          <a:xfrm>
            <a:off x="6611815" y="1885285"/>
            <a:ext cx="5158153" cy="2748677"/>
          </a:xfrm>
          <a:prstGeom prst="rect">
            <a:avLst/>
          </a:prstGeom>
        </p:spPr>
      </p:pic>
    </p:spTree>
    <p:extLst>
      <p:ext uri="{BB962C8B-B14F-4D97-AF65-F5344CB8AC3E}">
        <p14:creationId xmlns:p14="http://schemas.microsoft.com/office/powerpoint/2010/main" val="223701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FECA4-547A-49BA-8659-2B16F04E654C}"/>
              </a:ext>
            </a:extLst>
          </p:cNvPr>
          <p:cNvSpPr>
            <a:spLocks noGrp="1"/>
          </p:cNvSpPr>
          <p:nvPr>
            <p:ph type="title"/>
          </p:nvPr>
        </p:nvSpPr>
        <p:spPr>
          <a:xfrm>
            <a:off x="7610622" y="158262"/>
            <a:ext cx="3803579" cy="1077229"/>
          </a:xfrm>
        </p:spPr>
        <p:txBody>
          <a:bodyPr/>
          <a:lstStyle/>
          <a:p>
            <a:pPr algn="ctr"/>
            <a:r>
              <a:rPr lang="es-PY" dirty="0"/>
              <a:t>Atributo área</a:t>
            </a:r>
          </a:p>
        </p:txBody>
      </p:sp>
      <p:sp>
        <p:nvSpPr>
          <p:cNvPr id="3" name="Marcador de contenido 2">
            <a:extLst>
              <a:ext uri="{FF2B5EF4-FFF2-40B4-BE49-F238E27FC236}">
                <a16:creationId xmlns:a16="http://schemas.microsoft.com/office/drawing/2014/main" id="{AF54D8A7-E1CE-4827-8CC3-78E4859A1433}"/>
              </a:ext>
            </a:extLst>
          </p:cNvPr>
          <p:cNvSpPr>
            <a:spLocks noGrp="1"/>
          </p:cNvSpPr>
          <p:nvPr>
            <p:ph idx="1"/>
          </p:nvPr>
        </p:nvSpPr>
        <p:spPr>
          <a:xfrm>
            <a:off x="676103" y="861646"/>
            <a:ext cx="10529454" cy="5838092"/>
          </a:xfrm>
        </p:spPr>
        <p:txBody>
          <a:bodyPr>
            <a:normAutofit fontScale="92500"/>
          </a:bodyPr>
          <a:lstStyle/>
          <a:p>
            <a:r>
              <a:rPr lang="es-PY" sz="3200" dirty="0"/>
              <a:t>El mapa de imágenes lleva un área dentro de la cual podremos pinchar para dirigirnos al destino que hayamos preestablecido. Pero, por supuesto, esa área se la tenemos que indicar al navegador para que la interprete.</a:t>
            </a:r>
          </a:p>
          <a:p>
            <a:r>
              <a:rPr lang="es-PY" sz="3200" dirty="0"/>
              <a:t>La zona del enlace se indica dentro de la etiqueta, estableciendo las coordenadas de dicha área. También podemos escribirle un texto alternativo, un “</a:t>
            </a:r>
            <a:r>
              <a:rPr lang="es-PY" sz="3200" dirty="0" err="1"/>
              <a:t>alt</a:t>
            </a:r>
            <a:r>
              <a:rPr lang="es-PY" sz="3200" dirty="0"/>
              <a:t>”, al área.</a:t>
            </a:r>
          </a:p>
          <a:p>
            <a:r>
              <a:rPr lang="es-PY" sz="3200" dirty="0"/>
              <a:t>Existen tres tipos de áreas. </a:t>
            </a:r>
          </a:p>
          <a:p>
            <a:endParaRPr lang="es-PY" sz="3200" dirty="0"/>
          </a:p>
        </p:txBody>
      </p:sp>
    </p:spTree>
    <p:extLst>
      <p:ext uri="{BB962C8B-B14F-4D97-AF65-F5344CB8AC3E}">
        <p14:creationId xmlns:p14="http://schemas.microsoft.com/office/powerpoint/2010/main" val="273300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9A0C1-3056-4123-BE2F-B9EC78F83CB7}"/>
              </a:ext>
            </a:extLst>
          </p:cNvPr>
          <p:cNvSpPr>
            <a:spLocks noGrp="1"/>
          </p:cNvSpPr>
          <p:nvPr>
            <p:ph type="title"/>
          </p:nvPr>
        </p:nvSpPr>
        <p:spPr/>
        <p:txBody>
          <a:bodyPr>
            <a:normAutofit/>
          </a:bodyPr>
          <a:lstStyle/>
          <a:p>
            <a:r>
              <a:rPr lang="es-PY" dirty="0"/>
              <a:t>Atributo </a:t>
            </a:r>
            <a:r>
              <a:rPr lang="es-PY" dirty="0" err="1"/>
              <a:t>shape</a:t>
            </a:r>
            <a:br>
              <a:rPr lang="es-PY" dirty="0"/>
            </a:br>
            <a:endParaRPr lang="es-PY" dirty="0"/>
          </a:p>
        </p:txBody>
      </p:sp>
      <p:sp>
        <p:nvSpPr>
          <p:cNvPr id="3" name="Marcador de contenido 2">
            <a:extLst>
              <a:ext uri="{FF2B5EF4-FFF2-40B4-BE49-F238E27FC236}">
                <a16:creationId xmlns:a16="http://schemas.microsoft.com/office/drawing/2014/main" id="{520F733B-C8B3-4633-835F-D3D0A97D76BC}"/>
              </a:ext>
            </a:extLst>
          </p:cNvPr>
          <p:cNvSpPr>
            <a:spLocks noGrp="1"/>
          </p:cNvSpPr>
          <p:nvPr>
            <p:ph idx="1"/>
          </p:nvPr>
        </p:nvSpPr>
        <p:spPr>
          <a:xfrm>
            <a:off x="1044550" y="1346670"/>
            <a:ext cx="10892525" cy="2759817"/>
          </a:xfrm>
        </p:spPr>
        <p:txBody>
          <a:bodyPr>
            <a:normAutofit/>
          </a:bodyPr>
          <a:lstStyle/>
          <a:p>
            <a:r>
              <a:rPr lang="es-PY" sz="3200" dirty="0"/>
              <a:t>Este atributo nos indicará el tipo de área que es. Como hemos dicho existen tres tipos: rectangular (</a:t>
            </a:r>
            <a:r>
              <a:rPr lang="es-PY" sz="3200" dirty="0" err="1"/>
              <a:t>rect</a:t>
            </a:r>
            <a:r>
              <a:rPr lang="es-PY" sz="3200" dirty="0"/>
              <a:t>), poligonal (</a:t>
            </a:r>
            <a:r>
              <a:rPr lang="es-PY" sz="3200" dirty="0" err="1"/>
              <a:t>poly</a:t>
            </a:r>
            <a:r>
              <a:rPr lang="es-PY" sz="3200" dirty="0"/>
              <a:t>) o circular (</a:t>
            </a:r>
            <a:r>
              <a:rPr lang="es-PY" sz="3200" dirty="0" err="1"/>
              <a:t>circle</a:t>
            </a:r>
            <a:r>
              <a:rPr lang="es-PY" sz="3200" dirty="0"/>
              <a:t>) y cada una de ellas tiene unas características diferentes. </a:t>
            </a:r>
          </a:p>
        </p:txBody>
      </p:sp>
      <p:pic>
        <p:nvPicPr>
          <p:cNvPr id="4" name="Imagen 3">
            <a:extLst>
              <a:ext uri="{FF2B5EF4-FFF2-40B4-BE49-F238E27FC236}">
                <a16:creationId xmlns:a16="http://schemas.microsoft.com/office/drawing/2014/main" id="{1E3B5CF0-4BA7-4316-BA53-18C0AFB44CB4}"/>
              </a:ext>
            </a:extLst>
          </p:cNvPr>
          <p:cNvPicPr>
            <a:picLocks noChangeAspect="1"/>
          </p:cNvPicPr>
          <p:nvPr/>
        </p:nvPicPr>
        <p:blipFill rotWithShape="1">
          <a:blip r:embed="rId2"/>
          <a:srcRect l="5614" t="19239" r="28954" b="70105"/>
          <a:stretch/>
        </p:blipFill>
        <p:spPr>
          <a:xfrm>
            <a:off x="266008" y="4405746"/>
            <a:ext cx="11421687" cy="1105584"/>
          </a:xfrm>
          <a:prstGeom prst="rect">
            <a:avLst/>
          </a:prstGeom>
        </p:spPr>
      </p:pic>
    </p:spTree>
    <p:extLst>
      <p:ext uri="{BB962C8B-B14F-4D97-AF65-F5344CB8AC3E}">
        <p14:creationId xmlns:p14="http://schemas.microsoft.com/office/powerpoint/2010/main" val="119776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3351D3-2ED0-4F2C-ACC7-24DB62AEA66B}"/>
              </a:ext>
            </a:extLst>
          </p:cNvPr>
          <p:cNvSpPr>
            <a:spLocks noGrp="1"/>
          </p:cNvSpPr>
          <p:nvPr>
            <p:ph idx="1"/>
          </p:nvPr>
        </p:nvSpPr>
        <p:spPr>
          <a:xfrm>
            <a:off x="1080655" y="1430086"/>
            <a:ext cx="9688990" cy="3997828"/>
          </a:xfrm>
        </p:spPr>
        <p:txBody>
          <a:bodyPr>
            <a:normAutofit/>
          </a:bodyPr>
          <a:lstStyle/>
          <a:p>
            <a:r>
              <a:rPr lang="es-PY" sz="3600" dirty="0" err="1"/>
              <a:t>shape</a:t>
            </a:r>
            <a:r>
              <a:rPr lang="es-PY" sz="3600" dirty="0"/>
              <a:t>=“</a:t>
            </a:r>
            <a:r>
              <a:rPr lang="es-PY" sz="3600" dirty="0" err="1"/>
              <a:t>rect</a:t>
            </a:r>
            <a:r>
              <a:rPr lang="es-PY" sz="3600" dirty="0"/>
              <a:t>” : Este tipo de área crea un mapa de imagen rectangular. Para definir la zona que incluirá ese mapa deberemos definir la esquina superior izquierda del área y la esquina inferior derecha.</a:t>
            </a:r>
          </a:p>
          <a:p>
            <a:endParaRPr lang="es-PY" sz="3600" dirty="0"/>
          </a:p>
        </p:txBody>
      </p:sp>
      <p:pic>
        <p:nvPicPr>
          <p:cNvPr id="4" name="Imagen 3">
            <a:extLst>
              <a:ext uri="{FF2B5EF4-FFF2-40B4-BE49-F238E27FC236}">
                <a16:creationId xmlns:a16="http://schemas.microsoft.com/office/drawing/2014/main" id="{BE1846FA-5758-494F-A666-3BB360560727}"/>
              </a:ext>
            </a:extLst>
          </p:cNvPr>
          <p:cNvPicPr>
            <a:picLocks noChangeAspect="1"/>
          </p:cNvPicPr>
          <p:nvPr/>
        </p:nvPicPr>
        <p:blipFill rotWithShape="1">
          <a:blip r:embed="rId2"/>
          <a:srcRect t="19497" r="29500" b="73912"/>
          <a:stretch/>
        </p:blipFill>
        <p:spPr>
          <a:xfrm>
            <a:off x="202276" y="4804459"/>
            <a:ext cx="11787447" cy="623455"/>
          </a:xfrm>
          <a:prstGeom prst="rect">
            <a:avLst/>
          </a:prstGeom>
        </p:spPr>
      </p:pic>
    </p:spTree>
    <p:extLst>
      <p:ext uri="{BB962C8B-B14F-4D97-AF65-F5344CB8AC3E}">
        <p14:creationId xmlns:p14="http://schemas.microsoft.com/office/powerpoint/2010/main" val="37769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888785-ACB1-4511-B265-28DF63AB9B22}"/>
              </a:ext>
            </a:extLst>
          </p:cNvPr>
          <p:cNvSpPr>
            <a:spLocks noGrp="1"/>
          </p:cNvSpPr>
          <p:nvPr>
            <p:ph idx="1"/>
          </p:nvPr>
        </p:nvSpPr>
        <p:spPr>
          <a:xfrm>
            <a:off x="847898" y="821832"/>
            <a:ext cx="9722241" cy="3997828"/>
          </a:xfrm>
        </p:spPr>
        <p:txBody>
          <a:bodyPr>
            <a:normAutofit/>
          </a:bodyPr>
          <a:lstStyle/>
          <a:p>
            <a:r>
              <a:rPr lang="es-PY" sz="3600" dirty="0" err="1"/>
              <a:t>shape</a:t>
            </a:r>
            <a:r>
              <a:rPr lang="es-PY" sz="3600" dirty="0"/>
              <a:t>=“</a:t>
            </a:r>
            <a:r>
              <a:rPr lang="es-PY" sz="3600" dirty="0" err="1"/>
              <a:t>circle</a:t>
            </a:r>
            <a:r>
              <a:rPr lang="es-PY" sz="3600" dirty="0"/>
              <a:t>” : Este tipo de área crea un mapa de imagen circular. Nosotros sólo debemos indicarle el centro de la circunferencia y el radio del mismo.</a:t>
            </a:r>
          </a:p>
          <a:p>
            <a:endParaRPr lang="es-PY" sz="3600" dirty="0"/>
          </a:p>
        </p:txBody>
      </p:sp>
      <p:pic>
        <p:nvPicPr>
          <p:cNvPr id="4" name="Imagen 3">
            <a:extLst>
              <a:ext uri="{FF2B5EF4-FFF2-40B4-BE49-F238E27FC236}">
                <a16:creationId xmlns:a16="http://schemas.microsoft.com/office/drawing/2014/main" id="{EBA9586B-4210-45B0-AB5D-4521F132B3F1}"/>
              </a:ext>
            </a:extLst>
          </p:cNvPr>
          <p:cNvPicPr>
            <a:picLocks noChangeAspect="1"/>
          </p:cNvPicPr>
          <p:nvPr/>
        </p:nvPicPr>
        <p:blipFill rotWithShape="1">
          <a:blip r:embed="rId2"/>
          <a:srcRect l="5454" t="29133" r="32227" b="66807"/>
          <a:stretch/>
        </p:blipFill>
        <p:spPr>
          <a:xfrm>
            <a:off x="160208" y="4156362"/>
            <a:ext cx="11871584" cy="415638"/>
          </a:xfrm>
          <a:prstGeom prst="rect">
            <a:avLst/>
          </a:prstGeom>
        </p:spPr>
      </p:pic>
    </p:spTree>
    <p:extLst>
      <p:ext uri="{BB962C8B-B14F-4D97-AF65-F5344CB8AC3E}">
        <p14:creationId xmlns:p14="http://schemas.microsoft.com/office/powerpoint/2010/main" val="191566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E0CD48-5D53-411C-8A53-00697964F5F2}"/>
              </a:ext>
            </a:extLst>
          </p:cNvPr>
          <p:cNvSpPr>
            <a:spLocks noGrp="1"/>
          </p:cNvSpPr>
          <p:nvPr>
            <p:ph idx="1"/>
          </p:nvPr>
        </p:nvSpPr>
        <p:spPr>
          <a:xfrm>
            <a:off x="759229" y="406196"/>
            <a:ext cx="10673541" cy="3997828"/>
          </a:xfrm>
        </p:spPr>
        <p:txBody>
          <a:bodyPr>
            <a:normAutofit/>
          </a:bodyPr>
          <a:lstStyle/>
          <a:p>
            <a:r>
              <a:rPr lang="es-PY" sz="3200" dirty="0" err="1"/>
              <a:t>shape</a:t>
            </a:r>
            <a:r>
              <a:rPr lang="es-PY" sz="3200" dirty="0"/>
              <a:t>=“</a:t>
            </a:r>
            <a:r>
              <a:rPr lang="es-PY" sz="3200" dirty="0" err="1"/>
              <a:t>poly</a:t>
            </a:r>
            <a:r>
              <a:rPr lang="es-PY" sz="3200" dirty="0"/>
              <a:t>” : Este tipo de área es la más versátil de todas, la que más posibilidades nos ofrece, ya que nos permite crear una zona personalizada. Para crearla debemos indicarle los diferentes puntos del polígono que hagamos y de una forma ordenada, siguiendo el camino que nosotros hemos trazado para hacerlo.</a:t>
            </a:r>
          </a:p>
          <a:p>
            <a:endParaRPr lang="es-PY" sz="3200" dirty="0"/>
          </a:p>
        </p:txBody>
      </p:sp>
      <p:pic>
        <p:nvPicPr>
          <p:cNvPr id="4" name="Imagen 3">
            <a:extLst>
              <a:ext uri="{FF2B5EF4-FFF2-40B4-BE49-F238E27FC236}">
                <a16:creationId xmlns:a16="http://schemas.microsoft.com/office/drawing/2014/main" id="{E3416341-A97F-4071-8C36-D522DCB7A741}"/>
              </a:ext>
            </a:extLst>
          </p:cNvPr>
          <p:cNvPicPr>
            <a:picLocks noChangeAspect="1"/>
          </p:cNvPicPr>
          <p:nvPr/>
        </p:nvPicPr>
        <p:blipFill rotWithShape="1">
          <a:blip r:embed="rId2"/>
          <a:srcRect l="6226" t="25581" r="11227" b="69345"/>
          <a:stretch/>
        </p:blipFill>
        <p:spPr>
          <a:xfrm>
            <a:off x="232755" y="4195345"/>
            <a:ext cx="11726488" cy="417358"/>
          </a:xfrm>
          <a:prstGeom prst="rect">
            <a:avLst/>
          </a:prstGeom>
        </p:spPr>
      </p:pic>
    </p:spTree>
    <p:extLst>
      <p:ext uri="{BB962C8B-B14F-4D97-AF65-F5344CB8AC3E}">
        <p14:creationId xmlns:p14="http://schemas.microsoft.com/office/powerpoint/2010/main" val="4152104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40</TotalTime>
  <Words>577</Words>
  <Application>Microsoft Office PowerPoint</Application>
  <PresentationFormat>Panorámica</PresentationFormat>
  <Paragraphs>25</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MS Shell Dlg 2</vt:lpstr>
      <vt:lpstr>Wingdings</vt:lpstr>
      <vt:lpstr>Wingdings 3</vt:lpstr>
      <vt:lpstr>Madison</vt:lpstr>
      <vt:lpstr>Mapa de Imágenes HTML</vt:lpstr>
      <vt:lpstr>Presentación de PowerPoint</vt:lpstr>
      <vt:lpstr>Presentación de PowerPoint</vt:lpstr>
      <vt:lpstr>El tag map</vt:lpstr>
      <vt:lpstr>Atributo área</vt:lpstr>
      <vt:lpstr>Atributo shape </vt:lpstr>
      <vt:lpstr>Presentación de PowerPoint</vt:lpstr>
      <vt:lpstr>Presentación de PowerPoint</vt:lpstr>
      <vt:lpstr>Presentación de PowerPoint</vt:lpstr>
      <vt:lpstr>Atributo coords </vt:lpstr>
      <vt:lpstr>Atributo href</vt:lpstr>
      <vt:lpstr>usemap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 de Imágenes HTML</dc:title>
  <dc:creator>Maria Eugenia Gonzalez Ferreira</dc:creator>
  <cp:lastModifiedBy>Pedro Brizuela</cp:lastModifiedBy>
  <cp:revision>4</cp:revision>
  <dcterms:created xsi:type="dcterms:W3CDTF">2019-04-08T15:06:00Z</dcterms:created>
  <dcterms:modified xsi:type="dcterms:W3CDTF">2022-03-24T01:19:19Z</dcterms:modified>
</cp:coreProperties>
</file>