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2" r:id="rId6"/>
    <p:sldId id="271" r:id="rId7"/>
    <p:sldId id="273" r:id="rId8"/>
    <p:sldId id="274" r:id="rId9"/>
    <p:sldId id="275" r:id="rId10"/>
    <p:sldId id="276"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E5C3723-08FD-48EC-B5BA-B84E5EBD6A8A}" type="datetimeFigureOut">
              <a:rPr lang="pt-BR" smtClean="0"/>
              <a:pPr/>
              <a:t>12/03/2019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18F3E3-E95A-446A-80D9-D6F147B7915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C3723-08FD-48EC-B5BA-B84E5EBD6A8A}" type="datetimeFigureOut">
              <a:rPr lang="pt-BR" smtClean="0"/>
              <a:pPr/>
              <a:t>12/03/2019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8F3E3-E95A-446A-80D9-D6F147B7915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0" y="4283571"/>
            <a:ext cx="9144000" cy="2564904"/>
          </a:xfrm>
          <a:prstGeom prst="rect">
            <a:avLst/>
          </a:prstGeom>
          <a:gradFill>
            <a:gsLst>
              <a:gs pos="0">
                <a:schemeClr val="bg1">
                  <a:lumMod val="75000"/>
                </a:schemeClr>
              </a:gs>
              <a:gs pos="1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p:cNvSpPr txBox="1"/>
          <p:nvPr/>
        </p:nvSpPr>
        <p:spPr>
          <a:xfrm>
            <a:off x="180082" y="5072074"/>
            <a:ext cx="6392182" cy="830997"/>
          </a:xfrm>
          <a:prstGeom prst="rect">
            <a:avLst/>
          </a:prstGeom>
          <a:noFill/>
        </p:spPr>
        <p:txBody>
          <a:bodyPr wrap="square" rtlCol="0">
            <a:spAutoFit/>
          </a:bodyPr>
          <a:lstStyle/>
          <a:p>
            <a:r>
              <a:rPr lang="pt-BR" sz="2400" b="1" dirty="0" smtClean="0">
                <a:latin typeface="Arial" pitchFamily="34" charset="0"/>
                <a:cs typeface="Arial" pitchFamily="34" charset="0"/>
              </a:rPr>
              <a:t>Programação Orientada a Objetos em C#</a:t>
            </a:r>
          </a:p>
          <a:p>
            <a:r>
              <a:rPr lang="pt-BR" sz="2400" dirty="0" smtClean="0">
                <a:latin typeface="Arial" pitchFamily="34" charset="0"/>
                <a:cs typeface="Arial" pitchFamily="34" charset="0"/>
              </a:rPr>
              <a:t>Aula 01 (12/03/2019)</a:t>
            </a:r>
            <a:endParaRPr lang="pt-BR" sz="2400" dirty="0">
              <a:latin typeface="Arial" pitchFamily="34" charset="0"/>
              <a:cs typeface="Arial" pitchFamily="34" charset="0"/>
            </a:endParaRPr>
          </a:p>
        </p:txBody>
      </p:sp>
      <p:pic>
        <p:nvPicPr>
          <p:cNvPr id="9" name="Picture 2" descr="logo"/>
          <p:cNvPicPr>
            <a:picLocks noChangeAspect="1" noChangeArrowheads="1"/>
          </p:cNvPicPr>
          <p:nvPr/>
        </p:nvPicPr>
        <p:blipFill>
          <a:blip r:embed="rId2" cstate="print">
            <a:lum bright="6000" contrast="30000"/>
          </a:blip>
          <a:srcRect r="77428"/>
          <a:stretch>
            <a:fillRect/>
          </a:stretch>
        </p:blipFill>
        <p:spPr bwMode="auto">
          <a:xfrm>
            <a:off x="7308304" y="4697970"/>
            <a:ext cx="1152128" cy="1179302"/>
          </a:xfrm>
          <a:prstGeom prst="rect">
            <a:avLst/>
          </a:prstGeom>
          <a:noFill/>
          <a:ln w="9525">
            <a:noFill/>
            <a:miter lim="800000"/>
            <a:headEnd/>
            <a:tailEnd/>
          </a:ln>
        </p:spPr>
      </p:pic>
      <p:sp>
        <p:nvSpPr>
          <p:cNvPr id="10" name="CaixaDeTexto 9"/>
          <p:cNvSpPr txBox="1"/>
          <p:nvPr/>
        </p:nvSpPr>
        <p:spPr>
          <a:xfrm>
            <a:off x="7020272" y="5949280"/>
            <a:ext cx="1728192" cy="523220"/>
          </a:xfrm>
          <a:prstGeom prst="rect">
            <a:avLst/>
          </a:prstGeom>
          <a:noFill/>
        </p:spPr>
        <p:txBody>
          <a:bodyPr wrap="square" rtlCol="0">
            <a:spAutoFit/>
          </a:bodyPr>
          <a:lstStyle/>
          <a:p>
            <a:pPr algn="ctr"/>
            <a:r>
              <a:rPr lang="pt-BR" sz="1400" b="1" dirty="0" smtClean="0"/>
              <a:t>COTI Informática</a:t>
            </a:r>
          </a:p>
          <a:p>
            <a:pPr algn="ctr"/>
            <a:r>
              <a:rPr lang="pt-BR" sz="1400" b="1" dirty="0" smtClean="0">
                <a:solidFill>
                  <a:schemeClr val="tx2">
                    <a:lumMod val="50000"/>
                  </a:schemeClr>
                </a:solidFill>
              </a:rPr>
              <a:t>Escola de Nerds</a:t>
            </a:r>
            <a:endParaRPr lang="pt-BR" sz="1600" b="1" dirty="0">
              <a:solidFill>
                <a:schemeClr val="tx2">
                  <a:lumMod val="50000"/>
                </a:schemeClr>
              </a:solidFill>
            </a:endParaRPr>
          </a:p>
        </p:txBody>
      </p:sp>
      <p:cxnSp>
        <p:nvCxnSpPr>
          <p:cNvPr id="11" name="Conector reto 10"/>
          <p:cNvCxnSpPr/>
          <p:nvPr/>
        </p:nvCxnSpPr>
        <p:spPr>
          <a:xfrm>
            <a:off x="6660232" y="4509120"/>
            <a:ext cx="0" cy="2160240"/>
          </a:xfrm>
          <a:prstGeom prst="line">
            <a:avLst/>
          </a:prstGeom>
          <a:ln>
            <a:solidFill>
              <a:schemeClr val="bg1">
                <a:lumMod val="65000"/>
              </a:schemeClr>
            </a:solidFill>
          </a:ln>
          <a:scene3d>
            <a:camera prst="orthographicFront"/>
            <a:lightRig rig="threePt" dir="t"/>
          </a:scene3d>
          <a:sp3d prstMaterial="dkEdge"/>
        </p:spPr>
        <p:style>
          <a:lnRef idx="1">
            <a:schemeClr val="accent1"/>
          </a:lnRef>
          <a:fillRef idx="0">
            <a:schemeClr val="accent1"/>
          </a:fillRef>
          <a:effectRef idx="0">
            <a:schemeClr val="accent1"/>
          </a:effectRef>
          <a:fontRef idx="minor">
            <a:schemeClr val="tx1"/>
          </a:fontRef>
        </p:style>
      </p:cxnSp>
      <p:pic>
        <p:nvPicPr>
          <p:cNvPr id="9218" name="Picture 2" descr="Imagem relacionada"/>
          <p:cNvPicPr>
            <a:picLocks noChangeAspect="1" noChangeArrowheads="1"/>
          </p:cNvPicPr>
          <p:nvPr/>
        </p:nvPicPr>
        <p:blipFill>
          <a:blip r:embed="rId3" cstate="print"/>
          <a:srcRect/>
          <a:stretch>
            <a:fillRect/>
          </a:stretch>
        </p:blipFill>
        <p:spPr bwMode="auto">
          <a:xfrm>
            <a:off x="0" y="0"/>
            <a:ext cx="9144000" cy="426622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normAutofit/>
          </a:bodyPr>
          <a:lstStyle/>
          <a:p>
            <a:pPr algn="l"/>
            <a:r>
              <a:rPr lang="pt-BR" sz="3600" dirty="0" smtClean="0"/>
              <a:t> Sobrescrita de Métodos (</a:t>
            </a:r>
            <a:r>
              <a:rPr lang="pt-BR" sz="3600" b="1" dirty="0" err="1" smtClean="0"/>
              <a:t>Override</a:t>
            </a:r>
            <a:r>
              <a:rPr lang="pt-BR" sz="3600" dirty="0" smtClean="0"/>
              <a:t>)</a:t>
            </a:r>
            <a:endParaRPr lang="pt-BR" sz="3600"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Recurso de programação orientada a objetos que permite ao desenvolvedor em uma classe "filha" (subclasse) reprogramar métodos herdados de sua "superclasse“</a:t>
            </a:r>
          </a:p>
          <a:p>
            <a:pPr>
              <a:buNone/>
            </a:pPr>
            <a:endParaRPr lang="pt-BR" sz="700" dirty="0" smtClean="0"/>
          </a:p>
          <a:p>
            <a:pPr>
              <a:buNone/>
            </a:pPr>
            <a:r>
              <a:rPr lang="pt-BR" sz="1400" dirty="0" smtClean="0"/>
              <a:t>     </a:t>
            </a:r>
            <a:r>
              <a:rPr lang="pt-BR" sz="1600" dirty="0" err="1" smtClean="0"/>
              <a:t>public</a:t>
            </a:r>
            <a:r>
              <a:rPr lang="pt-BR" sz="1600" dirty="0" smtClean="0"/>
              <a:t> </a:t>
            </a:r>
            <a:r>
              <a:rPr lang="pt-BR" sz="1600" dirty="0" err="1" smtClean="0"/>
              <a:t>class</a:t>
            </a:r>
            <a:r>
              <a:rPr lang="pt-BR" sz="1600" dirty="0" smtClean="0"/>
              <a:t> A</a:t>
            </a:r>
          </a:p>
          <a:p>
            <a:pPr>
              <a:buNone/>
            </a:pPr>
            <a:r>
              <a:rPr lang="pt-BR" sz="1600" dirty="0" smtClean="0"/>
              <a:t>    {</a:t>
            </a:r>
          </a:p>
          <a:p>
            <a:pPr>
              <a:buNone/>
            </a:pPr>
            <a:r>
              <a:rPr lang="pt-BR" sz="1600" b="1" dirty="0" smtClean="0"/>
              <a:t>        </a:t>
            </a:r>
            <a:r>
              <a:rPr lang="pt-BR" sz="1600" b="1" dirty="0" err="1" smtClean="0"/>
              <a:t>public</a:t>
            </a:r>
            <a:r>
              <a:rPr lang="pt-BR" sz="1600" b="1" dirty="0" smtClean="0"/>
              <a:t> virtual </a:t>
            </a:r>
            <a:r>
              <a:rPr lang="pt-BR" sz="1600" b="1" dirty="0" err="1" smtClean="0"/>
              <a:t>void</a:t>
            </a:r>
            <a:r>
              <a:rPr lang="pt-BR" sz="1600" b="1" dirty="0" smtClean="0"/>
              <a:t> Imprimir()</a:t>
            </a:r>
            <a:endParaRPr lang="pt-BR" sz="1600" dirty="0" smtClean="0"/>
          </a:p>
          <a:p>
            <a:pPr>
              <a:buNone/>
            </a:pPr>
            <a:r>
              <a:rPr lang="pt-BR" sz="1600" dirty="0" smtClean="0"/>
              <a:t>        {</a:t>
            </a:r>
          </a:p>
          <a:p>
            <a:pPr>
              <a:buNone/>
            </a:pPr>
            <a:r>
              <a:rPr lang="pt-BR" sz="1600" dirty="0" smtClean="0"/>
              <a:t>            Console.</a:t>
            </a:r>
            <a:r>
              <a:rPr lang="pt-BR" sz="1600" dirty="0" err="1" smtClean="0"/>
              <a:t>WriteLine</a:t>
            </a:r>
            <a:r>
              <a:rPr lang="pt-BR" sz="1600" dirty="0" smtClean="0"/>
              <a:t>("Imprime A");</a:t>
            </a:r>
          </a:p>
          <a:p>
            <a:pPr>
              <a:buNone/>
            </a:pPr>
            <a:r>
              <a:rPr lang="pt-BR" sz="1600" dirty="0" smtClean="0"/>
              <a:t>        }</a:t>
            </a:r>
          </a:p>
          <a:p>
            <a:pPr>
              <a:buNone/>
            </a:pPr>
            <a:r>
              <a:rPr lang="pt-BR" sz="1600" dirty="0" smtClean="0"/>
              <a:t>    }</a:t>
            </a:r>
          </a:p>
          <a:p>
            <a:pPr>
              <a:buNone/>
            </a:pPr>
            <a:r>
              <a:rPr lang="pt-BR" sz="1600" dirty="0" smtClean="0"/>
              <a:t> </a:t>
            </a:r>
          </a:p>
          <a:p>
            <a:pPr>
              <a:buNone/>
            </a:pPr>
            <a:r>
              <a:rPr lang="pt-BR" sz="1600" dirty="0" smtClean="0"/>
              <a:t>    </a:t>
            </a:r>
            <a:r>
              <a:rPr lang="pt-BR" sz="1600" dirty="0" err="1" smtClean="0"/>
              <a:t>public</a:t>
            </a:r>
            <a:r>
              <a:rPr lang="pt-BR" sz="1600" dirty="0" smtClean="0"/>
              <a:t> </a:t>
            </a:r>
            <a:r>
              <a:rPr lang="pt-BR" sz="1600" dirty="0" err="1" smtClean="0"/>
              <a:t>class</a:t>
            </a:r>
            <a:r>
              <a:rPr lang="pt-BR" sz="1600" dirty="0" smtClean="0"/>
              <a:t> B : A</a:t>
            </a:r>
          </a:p>
          <a:p>
            <a:pPr>
              <a:buNone/>
            </a:pPr>
            <a:r>
              <a:rPr lang="pt-BR" sz="1600" dirty="0" smtClean="0"/>
              <a:t>    {</a:t>
            </a:r>
          </a:p>
          <a:p>
            <a:pPr>
              <a:buNone/>
            </a:pPr>
            <a:r>
              <a:rPr lang="pt-BR" sz="1600" dirty="0" smtClean="0"/>
              <a:t>  </a:t>
            </a:r>
            <a:r>
              <a:rPr lang="pt-BR" sz="1600" b="1" dirty="0" smtClean="0"/>
              <a:t>      </a:t>
            </a:r>
            <a:r>
              <a:rPr lang="pt-BR" sz="1600" b="1" dirty="0" err="1" smtClean="0"/>
              <a:t>public</a:t>
            </a:r>
            <a:r>
              <a:rPr lang="pt-BR" sz="1600" b="1" dirty="0" smtClean="0"/>
              <a:t> </a:t>
            </a:r>
            <a:r>
              <a:rPr lang="pt-BR" sz="1600" b="1" dirty="0" err="1" smtClean="0"/>
              <a:t>override</a:t>
            </a:r>
            <a:r>
              <a:rPr lang="pt-BR" sz="1600" b="1" dirty="0" smtClean="0"/>
              <a:t> </a:t>
            </a:r>
            <a:r>
              <a:rPr lang="pt-BR" sz="1600" b="1" dirty="0" err="1" smtClean="0"/>
              <a:t>void</a:t>
            </a:r>
            <a:r>
              <a:rPr lang="pt-BR" sz="1600" b="1" dirty="0" smtClean="0"/>
              <a:t> Imprimir()</a:t>
            </a:r>
            <a:endParaRPr lang="pt-BR" sz="1600" dirty="0" smtClean="0"/>
          </a:p>
          <a:p>
            <a:pPr>
              <a:buNone/>
            </a:pPr>
            <a:r>
              <a:rPr lang="pt-BR" sz="1600" dirty="0" smtClean="0"/>
              <a:t>        {</a:t>
            </a:r>
          </a:p>
          <a:p>
            <a:pPr>
              <a:buNone/>
            </a:pPr>
            <a:r>
              <a:rPr lang="pt-BR" sz="1600" dirty="0" smtClean="0"/>
              <a:t>            Console.</a:t>
            </a:r>
            <a:r>
              <a:rPr lang="pt-BR" sz="1600" dirty="0" err="1" smtClean="0"/>
              <a:t>WriteLine</a:t>
            </a:r>
            <a:r>
              <a:rPr lang="pt-BR" sz="1600" dirty="0" smtClean="0"/>
              <a:t>("Imprime B");</a:t>
            </a:r>
          </a:p>
          <a:p>
            <a:pPr>
              <a:buNone/>
            </a:pPr>
            <a:r>
              <a:rPr lang="pt-BR" sz="1600" dirty="0" smtClean="0"/>
              <a:t>        }</a:t>
            </a:r>
          </a:p>
          <a:p>
            <a:pPr>
              <a:buNone/>
            </a:pPr>
            <a:r>
              <a:rPr lang="pt-BR" sz="1600" dirty="0" smtClean="0"/>
              <a:t>    }</a:t>
            </a:r>
            <a:endParaRPr lang="pt-BR" sz="1800" dirty="0" smtClean="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25" name="Rectangle 1"/>
          <p:cNvSpPr>
            <a:spLocks noChangeArrowheads="1"/>
          </p:cNvSpPr>
          <p:nvPr/>
        </p:nvSpPr>
        <p:spPr bwMode="auto">
          <a:xfrm>
            <a:off x="4716016" y="2276872"/>
            <a:ext cx="3816424" cy="39395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3200" b="1"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virtual</a:t>
            </a:r>
            <a:endParaRPr kumimoji="0" lang="pt-B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mj-lt"/>
                <a:ea typeface="Times New Roman" pitchFamily="18" charset="0"/>
                <a:cs typeface="Arial" pitchFamily="34" charset="0"/>
              </a:rPr>
              <a:t>É uma palavra reservada da linguagem utilizada para permitir que um método seja sobrescrito por uma subclasse.</a:t>
            </a:r>
          </a:p>
          <a:p>
            <a:pPr marL="0" marR="0" lvl="0" indent="0" algn="l" defTabSz="914400" rtl="0" eaLnBrk="0" fontAlgn="base" latinLnBrk="0" hangingPunct="0">
              <a:lnSpc>
                <a:spcPct val="100000"/>
              </a:lnSpc>
              <a:spcBef>
                <a:spcPct val="0"/>
              </a:spcBef>
              <a:spcAft>
                <a:spcPct val="0"/>
              </a:spcAft>
              <a:buClrTx/>
              <a:buSzTx/>
              <a:buFontTx/>
              <a:buNone/>
              <a:tabLst/>
            </a:pPr>
            <a:endParaRPr lang="pt-BR" sz="2000" dirty="0" smtClean="0">
              <a:latin typeface="+mj-l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mj-lt"/>
                <a:ea typeface="Times New Roman" pitchFamily="18" charset="0"/>
                <a:cs typeface="Arial" pitchFamily="34" charset="0"/>
              </a:rPr>
              <a:t>Para que haja sobrescrita de método, a superclasse sempre deverá declarar o método que seja permitir sobrescrever como "virtual"</a:t>
            </a:r>
            <a:endParaRPr kumimoji="0" lang="pt-BR" sz="20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Classes</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As </a:t>
            </a:r>
            <a:r>
              <a:rPr lang="pt-BR" sz="2000" i="1" dirty="0" smtClean="0"/>
              <a:t>classes</a:t>
            </a:r>
            <a:r>
              <a:rPr lang="pt-BR" sz="2000" dirty="0" smtClean="0"/>
              <a:t> são os tipos do C# mais fundamentais. Uma classe é uma estrutura de dados que combina ações (métodos e outros membros da função) e estado (campos) em uma única unidade.</a:t>
            </a:r>
          </a:p>
          <a:p>
            <a:r>
              <a:rPr lang="pt-BR" sz="2000" dirty="0" smtClean="0"/>
              <a:t>Uma classe fornece uma definição para </a:t>
            </a:r>
            <a:r>
              <a:rPr lang="pt-BR" sz="2000" i="1" dirty="0" smtClean="0"/>
              <a:t>instâncias</a:t>
            </a:r>
            <a:r>
              <a:rPr lang="pt-BR" sz="2000" dirty="0" smtClean="0"/>
              <a:t> da classe criadas dinamicamente, também conhecidas como </a:t>
            </a:r>
            <a:r>
              <a:rPr lang="pt-BR" sz="2000" i="1" dirty="0" smtClean="0"/>
              <a:t>objetos</a:t>
            </a:r>
            <a:r>
              <a:rPr lang="pt-BR" sz="2000" dirty="0" smtClean="0"/>
              <a:t>. </a:t>
            </a:r>
          </a:p>
          <a:p>
            <a:r>
              <a:rPr lang="pt-BR" sz="2000" dirty="0" smtClean="0"/>
              <a:t>As classes dão suporte à </a:t>
            </a:r>
            <a:r>
              <a:rPr lang="pt-BR" sz="2000" i="1" dirty="0" smtClean="0"/>
              <a:t>herança</a:t>
            </a:r>
            <a:r>
              <a:rPr lang="pt-BR" sz="2000" dirty="0" smtClean="0"/>
              <a:t> e </a:t>
            </a:r>
            <a:r>
              <a:rPr lang="pt-BR" sz="2000" i="1" dirty="0" smtClean="0"/>
              <a:t>polimorfismo</a:t>
            </a:r>
            <a:r>
              <a:rPr lang="pt-BR" sz="2000" dirty="0" smtClean="0"/>
              <a:t>, mecanismos nos quais </a:t>
            </a:r>
            <a:r>
              <a:rPr lang="pt-BR" sz="2000" i="1" dirty="0" smtClean="0"/>
              <a:t>classes derivadas</a:t>
            </a:r>
            <a:r>
              <a:rPr lang="pt-BR" sz="2000" dirty="0" smtClean="0"/>
              <a:t> podem estender e especializar </a:t>
            </a:r>
            <a:r>
              <a:rPr lang="pt-BR" sz="2000" i="1" dirty="0" smtClean="0"/>
              <a:t>classes base</a:t>
            </a:r>
            <a:r>
              <a:rPr lang="pt-BR" sz="2000" dirty="0" smtClean="0"/>
              <a:t>.</a:t>
            </a:r>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9218" name="Picture 2" descr="Resultado de imagem para class programming"/>
          <p:cNvPicPr>
            <a:picLocks noChangeAspect="1" noChangeArrowheads="1"/>
          </p:cNvPicPr>
          <p:nvPr/>
        </p:nvPicPr>
        <p:blipFill>
          <a:blip r:embed="rId3" cstate="print"/>
          <a:srcRect/>
          <a:stretch>
            <a:fillRect/>
          </a:stretch>
        </p:blipFill>
        <p:spPr bwMode="auto">
          <a:xfrm>
            <a:off x="1447378" y="3789040"/>
            <a:ext cx="6076950" cy="26955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Modificadores de Visibilidade</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pPr>
              <a:buNone/>
            </a:pPr>
            <a:r>
              <a:rPr lang="pt-BR" sz="2400" b="1" dirty="0" err="1" smtClean="0"/>
              <a:t>public</a:t>
            </a:r>
            <a:endParaRPr lang="pt-BR" sz="2000" dirty="0" smtClean="0"/>
          </a:p>
          <a:p>
            <a:r>
              <a:rPr lang="pt-BR" sz="2000" dirty="0" smtClean="0"/>
              <a:t>Define acesso total para uma classe, atributo ou método.</a:t>
            </a:r>
          </a:p>
          <a:p>
            <a:pPr>
              <a:buNone/>
            </a:pPr>
            <a:r>
              <a:rPr lang="pt-BR" sz="2000" dirty="0" smtClean="0"/>
              <a:t> </a:t>
            </a:r>
          </a:p>
          <a:p>
            <a:pPr>
              <a:buNone/>
            </a:pPr>
            <a:r>
              <a:rPr lang="pt-BR" sz="2400" b="1" dirty="0" err="1" smtClean="0"/>
              <a:t>internal</a:t>
            </a:r>
            <a:endParaRPr lang="pt-BR" sz="2000" dirty="0" smtClean="0"/>
          </a:p>
          <a:p>
            <a:r>
              <a:rPr lang="pt-BR" sz="2000" dirty="0" smtClean="0"/>
              <a:t>Permite acesso somente dentro do mesmo namespace ou arquivo.</a:t>
            </a:r>
          </a:p>
          <a:p>
            <a:endParaRPr lang="pt-BR" sz="2000" dirty="0" smtClean="0"/>
          </a:p>
          <a:p>
            <a:pPr>
              <a:buNone/>
            </a:pPr>
            <a:r>
              <a:rPr lang="pt-BR" sz="2400" b="1" dirty="0" err="1" smtClean="0"/>
              <a:t>protected</a:t>
            </a:r>
            <a:endParaRPr lang="pt-BR" sz="2000" dirty="0" smtClean="0"/>
          </a:p>
          <a:p>
            <a:r>
              <a:rPr lang="pt-BR" sz="2000" dirty="0" smtClean="0"/>
              <a:t>Permite (para atributos ou métodos) acesso somente por meio de herança.</a:t>
            </a:r>
          </a:p>
          <a:p>
            <a:endParaRPr lang="pt-BR" sz="2000" dirty="0" smtClean="0"/>
          </a:p>
          <a:p>
            <a:pPr>
              <a:buNone/>
            </a:pPr>
            <a:r>
              <a:rPr lang="pt-BR" sz="2400" b="1" dirty="0" err="1" smtClean="0"/>
              <a:t>private</a:t>
            </a:r>
            <a:endParaRPr lang="pt-BR" sz="2000" dirty="0" smtClean="0"/>
          </a:p>
          <a:p>
            <a:r>
              <a:rPr lang="pt-BR" sz="2000" dirty="0" smtClean="0"/>
              <a:t>Permite (para atributos ou métodos) acesso somente dentro da própria classe onde o elemento foi declarado.</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Objeto</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Consiste de uma variável criada a partir do espaço de memória de uma classe. Também é chamado de instancia da classe.</a:t>
            </a:r>
          </a:p>
          <a:p>
            <a:endParaRPr lang="pt-BR" sz="2000" dirty="0" smtClean="0"/>
          </a:p>
          <a:p>
            <a:pPr>
              <a:buNone/>
            </a:pPr>
            <a:r>
              <a:rPr lang="pt-BR" sz="3600" b="1" dirty="0" smtClean="0">
                <a:latin typeface="Courier New" pitchFamily="49" charset="0"/>
                <a:cs typeface="Courier New" pitchFamily="49" charset="0"/>
              </a:rPr>
              <a:t>Cliente c = </a:t>
            </a:r>
            <a:r>
              <a:rPr lang="pt-BR" sz="3600" b="1" dirty="0" err="1" smtClean="0">
                <a:latin typeface="Courier New" pitchFamily="49" charset="0"/>
                <a:cs typeface="Courier New" pitchFamily="49" charset="0"/>
              </a:rPr>
              <a:t>new</a:t>
            </a:r>
            <a:r>
              <a:rPr lang="pt-BR" sz="3600" b="1" dirty="0" smtClean="0">
                <a:latin typeface="Courier New" pitchFamily="49" charset="0"/>
                <a:cs typeface="Courier New" pitchFamily="49" charset="0"/>
              </a:rPr>
              <a:t> Cliente();</a:t>
            </a:r>
            <a:endParaRPr lang="pt-BR" sz="3600" dirty="0" smtClean="0">
              <a:latin typeface="Courier New" pitchFamily="49" charset="0"/>
              <a:cs typeface="Courier New" pitchFamily="49" charset="0"/>
            </a:endParaRPr>
          </a:p>
          <a:p>
            <a:pPr>
              <a:buNone/>
            </a:pPr>
            <a:r>
              <a:rPr lang="pt-BR" sz="2000" dirty="0" smtClean="0"/>
              <a:t>          [Classe]          [Objeto]        [Criando espaço de memória - </a:t>
            </a:r>
            <a:r>
              <a:rPr lang="pt-BR" sz="2000" b="1" dirty="0" smtClean="0"/>
              <a:t>Instância</a:t>
            </a:r>
            <a:r>
              <a:rPr lang="pt-BR" sz="2000" dirty="0" smtClean="0"/>
              <a:t>]</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172" name="Picture 4" descr="Resultado de imagem para object programming"/>
          <p:cNvPicPr>
            <a:picLocks noChangeAspect="1" noChangeArrowheads="1"/>
          </p:cNvPicPr>
          <p:nvPr/>
        </p:nvPicPr>
        <p:blipFill>
          <a:blip r:embed="rId3" cstate="print"/>
          <a:srcRect/>
          <a:stretch>
            <a:fillRect/>
          </a:stretch>
        </p:blipFill>
        <p:spPr bwMode="auto">
          <a:xfrm>
            <a:off x="1043608" y="3861048"/>
            <a:ext cx="6819384" cy="244827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a:t>
            </a:r>
            <a:r>
              <a:rPr lang="pt-BR" dirty="0" err="1" smtClean="0"/>
              <a:t>Encapsulamento</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Ao invés de declararmos os atributos como públicos, iremos mantê-los com visibilidade "</a:t>
            </a:r>
            <a:r>
              <a:rPr lang="pt-BR" sz="2000" dirty="0" err="1" smtClean="0"/>
              <a:t>private</a:t>
            </a:r>
            <a:r>
              <a:rPr lang="pt-BR" sz="2000" dirty="0" smtClean="0"/>
              <a:t>" e criar métodos que permitam acessar os atributos.</a:t>
            </a:r>
          </a:p>
          <a:p>
            <a:endParaRPr lang="pt-BR" sz="2000" dirty="0" smtClean="0"/>
          </a:p>
          <a:p>
            <a:r>
              <a:rPr lang="pt-BR" sz="2000" dirty="0" smtClean="0"/>
              <a:t>Um exemplo de </a:t>
            </a:r>
            <a:r>
              <a:rPr lang="pt-BR" sz="2000" dirty="0" err="1" smtClean="0"/>
              <a:t>encapsulamento</a:t>
            </a:r>
            <a:r>
              <a:rPr lang="pt-BR" sz="2000" dirty="0" smtClean="0"/>
              <a:t> ocorre quando uma classe declara seus atributos como privados e cria métodos públicos que permitem acessar indiretamente os atributos.</a:t>
            </a:r>
          </a:p>
          <a:p>
            <a:endParaRPr lang="pt-BR" sz="2000" dirty="0" smtClean="0"/>
          </a:p>
          <a:p>
            <a:r>
              <a:rPr lang="pt-BR" sz="2000" dirty="0" smtClean="0"/>
              <a:t>Estes métodos são </a:t>
            </a:r>
            <a:br>
              <a:rPr lang="pt-BR" sz="2000" dirty="0" smtClean="0"/>
            </a:br>
            <a:r>
              <a:rPr lang="pt-BR" sz="2000" dirty="0" smtClean="0"/>
              <a:t>chamados de </a:t>
            </a:r>
            <a:r>
              <a:rPr lang="pt-BR" sz="2000" b="1" dirty="0" smtClean="0"/>
              <a:t>set</a:t>
            </a:r>
            <a:r>
              <a:rPr lang="pt-BR" sz="2000" dirty="0" smtClean="0"/>
              <a:t> e </a:t>
            </a:r>
            <a:r>
              <a:rPr lang="pt-BR" sz="2000" b="1" dirty="0" err="1" smtClean="0"/>
              <a:t>get</a:t>
            </a:r>
            <a:endParaRPr lang="pt-BR" sz="2000" dirty="0" smtClean="0"/>
          </a:p>
          <a:p>
            <a:endParaRPr lang="pt-BR" sz="2000" dirty="0" smtClean="0"/>
          </a:p>
          <a:p>
            <a:pPr lvl="0"/>
            <a:r>
              <a:rPr lang="pt-BR" sz="2400" b="1" dirty="0" smtClean="0"/>
              <a:t>set</a:t>
            </a:r>
            <a:r>
              <a:rPr lang="pt-BR" sz="2400" dirty="0" smtClean="0"/>
              <a:t> (entrada de dados)</a:t>
            </a:r>
          </a:p>
          <a:p>
            <a:pPr lvl="0"/>
            <a:r>
              <a:rPr lang="pt-BR" sz="2400" b="1" dirty="0" err="1" smtClean="0"/>
              <a:t>get</a:t>
            </a:r>
            <a:r>
              <a:rPr lang="pt-BR" sz="2400" dirty="0" smtClean="0"/>
              <a:t> (</a:t>
            </a:r>
            <a:r>
              <a:rPr lang="pt-BR" sz="2400" dirty="0" err="1" smtClean="0"/>
              <a:t>saida</a:t>
            </a:r>
            <a:r>
              <a:rPr lang="pt-BR" sz="2400" dirty="0" smtClean="0"/>
              <a:t> de dados)</a:t>
            </a:r>
          </a:p>
          <a:p>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Resultado de imagem para encapsulate programming"/>
          <p:cNvPicPr>
            <a:picLocks noChangeAspect="1" noChangeArrowheads="1"/>
          </p:cNvPicPr>
          <p:nvPr/>
        </p:nvPicPr>
        <p:blipFill>
          <a:blip r:embed="rId3" cstate="print"/>
          <a:srcRect/>
          <a:stretch>
            <a:fillRect/>
          </a:stretch>
        </p:blipFill>
        <p:spPr bwMode="auto">
          <a:xfrm>
            <a:off x="3923928" y="3501008"/>
            <a:ext cx="4752528" cy="277230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a:t>
            </a:r>
            <a:r>
              <a:rPr lang="pt-BR" dirty="0" err="1" smtClean="0"/>
              <a:t>Object</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Toda classe em C#, implicitamente, </a:t>
            </a:r>
            <a:br>
              <a:rPr lang="pt-BR" sz="2000" dirty="0" smtClean="0"/>
            </a:br>
            <a:r>
              <a:rPr lang="pt-BR" sz="2000" dirty="0" smtClean="0"/>
              <a:t>herda uma superclasse chamada </a:t>
            </a:r>
            <a:r>
              <a:rPr lang="pt-BR" sz="2000" b="1" dirty="0" err="1" smtClean="0"/>
              <a:t>Object</a:t>
            </a:r>
            <a:endParaRPr lang="pt-BR" sz="2000" b="1" dirty="0" smtClean="0"/>
          </a:p>
          <a:p>
            <a:endParaRPr lang="pt-BR" sz="2000" b="1" dirty="0" smtClean="0"/>
          </a:p>
          <a:p>
            <a:r>
              <a:rPr lang="pt-BR" sz="2000" dirty="0" smtClean="0"/>
              <a:t>Portanto, toda </a:t>
            </a:r>
            <a:r>
              <a:rPr lang="pt-BR" sz="2000" dirty="0" err="1" smtClean="0"/>
              <a:t>object</a:t>
            </a:r>
            <a:r>
              <a:rPr lang="pt-BR" sz="2000" dirty="0" smtClean="0"/>
              <a:t> criado sempre mostra 4 funções/métodos herdados da classe </a:t>
            </a:r>
            <a:r>
              <a:rPr lang="pt-BR" sz="2000" dirty="0" err="1" smtClean="0"/>
              <a:t>Object</a:t>
            </a:r>
            <a:r>
              <a:rPr lang="pt-BR" sz="2000" dirty="0" smtClean="0"/>
              <a:t>: </a:t>
            </a:r>
            <a:r>
              <a:rPr lang="pt-BR" sz="2000" b="1" dirty="0" err="1" smtClean="0"/>
              <a:t>ToString</a:t>
            </a:r>
            <a:r>
              <a:rPr lang="pt-BR" sz="2000" b="1" dirty="0" smtClean="0"/>
              <a:t>()</a:t>
            </a:r>
            <a:r>
              <a:rPr lang="pt-BR" sz="2000" dirty="0" smtClean="0"/>
              <a:t>, </a:t>
            </a:r>
            <a:r>
              <a:rPr lang="pt-BR" sz="2000" b="1" dirty="0" err="1" smtClean="0"/>
              <a:t>Equals</a:t>
            </a:r>
            <a:r>
              <a:rPr lang="pt-BR" sz="2000" b="1" dirty="0" smtClean="0"/>
              <a:t>()</a:t>
            </a:r>
            <a:r>
              <a:rPr lang="pt-BR" sz="2000" dirty="0" smtClean="0"/>
              <a:t>, </a:t>
            </a:r>
            <a:r>
              <a:rPr lang="pt-BR" sz="2000" b="1" dirty="0" err="1" smtClean="0"/>
              <a:t>getHashCode</a:t>
            </a:r>
            <a:r>
              <a:rPr lang="pt-BR" sz="2000" b="1" dirty="0" smtClean="0"/>
              <a:t>()</a:t>
            </a:r>
            <a:r>
              <a:rPr lang="pt-BR" sz="2000" dirty="0" smtClean="0"/>
              <a:t> e </a:t>
            </a:r>
            <a:r>
              <a:rPr lang="pt-BR" sz="2000" b="1" dirty="0" err="1" smtClean="0"/>
              <a:t>GetType</a:t>
            </a:r>
            <a:r>
              <a:rPr lang="pt-BR" sz="2000" b="1" dirty="0" smtClean="0"/>
              <a:t>()</a:t>
            </a:r>
            <a:endParaRPr lang="pt-BR" sz="2000" dirty="0" smtClean="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Resultado de imagem para object class"/>
          <p:cNvPicPr>
            <a:picLocks noChangeAspect="1" noChangeArrowheads="1"/>
          </p:cNvPicPr>
          <p:nvPr/>
        </p:nvPicPr>
        <p:blipFill>
          <a:blip r:embed="rId3" cstate="print"/>
          <a:srcRect/>
          <a:stretch>
            <a:fillRect/>
          </a:stretch>
        </p:blipFill>
        <p:spPr bwMode="auto">
          <a:xfrm>
            <a:off x="1331640" y="3068960"/>
            <a:ext cx="6552728" cy="336202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Herança</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É um tipo de relacionamento entre classes que utiliza a abstração do verbo "SER". Define uma relação de hierarquia entre classes, também chamado de generalização / especialização. </a:t>
            </a:r>
          </a:p>
          <a:p>
            <a:endParaRPr lang="pt-BR" sz="2000" dirty="0" smtClean="0"/>
          </a:p>
          <a:p>
            <a:pPr>
              <a:buNone/>
            </a:pPr>
            <a:r>
              <a:rPr lang="pt-BR" sz="2000" b="1" dirty="0" smtClean="0"/>
              <a:t>Exemplo:</a:t>
            </a:r>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Imagem 6"/>
          <p:cNvPicPr/>
          <p:nvPr/>
        </p:nvPicPr>
        <p:blipFill>
          <a:blip r:embed="rId3" cstate="print"/>
          <a:srcRect l="31106" t="29640" r="13027" b="17174"/>
          <a:stretch>
            <a:fillRect/>
          </a:stretch>
        </p:blipFill>
        <p:spPr bwMode="auto">
          <a:xfrm>
            <a:off x="1547664" y="2276872"/>
            <a:ext cx="5904656" cy="39881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lstStyle/>
          <a:p>
            <a:pPr algn="l"/>
            <a:r>
              <a:rPr lang="pt-BR" dirty="0" smtClean="0"/>
              <a:t> </a:t>
            </a:r>
            <a:r>
              <a:rPr lang="pt-BR" dirty="0" err="1" smtClean="0"/>
              <a:t>ENUMs</a:t>
            </a:r>
            <a:endParaRPr lang="pt-BR"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Um tipo de enumeração (também chamado de uma enumeração ou enum) fornece uma maneira eficiente para definir um conjunto de constantes integrais nomeadas que podem ser atribuídas a um valor. Por exemplo, suponha que você precisa definir uma variável cujo valor representará um dia da semana. Há apenas sete valores significativos que essa variável armazenará. Para definir esses valores, você pode usar um tipo de enumeração, que é declarado usando a palavra-chave </a:t>
            </a:r>
            <a:r>
              <a:rPr lang="pt-BR" sz="2000" u="sng" dirty="0" smtClean="0"/>
              <a:t>enum</a:t>
            </a:r>
            <a:r>
              <a:rPr lang="pt-BR" sz="2000" dirty="0" smtClean="0"/>
              <a:t>.</a:t>
            </a:r>
          </a:p>
          <a:p>
            <a:pPr>
              <a:buNone/>
            </a:pPr>
            <a:endParaRPr lang="pt-BR" sz="2000" dirty="0" smtClean="0"/>
          </a:p>
          <a:p>
            <a:pPr>
              <a:buNone/>
            </a:pPr>
            <a:r>
              <a:rPr lang="pt-BR" sz="2000" b="1" dirty="0" smtClean="0"/>
              <a:t>Exemplo:</a:t>
            </a:r>
            <a:endParaRPr lang="pt-BR" sz="2000" b="1"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m 7"/>
          <p:cNvPicPr/>
          <p:nvPr/>
        </p:nvPicPr>
        <p:blipFill>
          <a:blip r:embed="rId3" cstate="print"/>
          <a:srcRect l="35628" t="32964" r="19142" b="49030"/>
          <a:stretch>
            <a:fillRect/>
          </a:stretch>
        </p:blipFill>
        <p:spPr bwMode="auto">
          <a:xfrm>
            <a:off x="827584" y="4221088"/>
            <a:ext cx="7151909"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229600" cy="1143000"/>
          </a:xfrm>
        </p:spPr>
        <p:txBody>
          <a:bodyPr>
            <a:normAutofit/>
          </a:bodyPr>
          <a:lstStyle/>
          <a:p>
            <a:pPr algn="l"/>
            <a:r>
              <a:rPr lang="pt-BR" sz="3600" dirty="0" smtClean="0"/>
              <a:t> Sobrecarga de Métodos (</a:t>
            </a:r>
            <a:r>
              <a:rPr lang="pt-BR" sz="3600" b="1" dirty="0" err="1" smtClean="0"/>
              <a:t>Overloading</a:t>
            </a:r>
            <a:r>
              <a:rPr lang="pt-BR" sz="3600" dirty="0" smtClean="0"/>
              <a:t>)</a:t>
            </a:r>
            <a:endParaRPr lang="pt-BR" sz="3600" dirty="0"/>
          </a:p>
        </p:txBody>
      </p:sp>
      <p:sp>
        <p:nvSpPr>
          <p:cNvPr id="6" name="Espaço Reservado para Conteúdo 5"/>
          <p:cNvSpPr>
            <a:spLocks noGrp="1"/>
          </p:cNvSpPr>
          <p:nvPr>
            <p:ph idx="1"/>
          </p:nvPr>
        </p:nvSpPr>
        <p:spPr>
          <a:xfrm>
            <a:off x="323528" y="1243581"/>
            <a:ext cx="8219256" cy="2257427"/>
          </a:xfrm>
        </p:spPr>
        <p:txBody>
          <a:bodyPr>
            <a:noAutofit/>
          </a:bodyPr>
          <a:lstStyle/>
          <a:p>
            <a:r>
              <a:rPr lang="pt-BR" sz="2000" dirty="0" smtClean="0"/>
              <a:t>Recurso de programação orientada a objetos que permite ao desenvolvedor declarar métodos em uma classe com o mesmo nome, porem com entrada de argumentos diferentes.</a:t>
            </a:r>
          </a:p>
          <a:p>
            <a:pPr>
              <a:buNone/>
            </a:pPr>
            <a:r>
              <a:rPr lang="pt-BR" sz="2000" b="1" dirty="0" smtClean="0"/>
              <a:t>	Por exemplo:</a:t>
            </a:r>
          </a:p>
          <a:p>
            <a:pPr>
              <a:buNone/>
            </a:pPr>
            <a:r>
              <a:rPr lang="pt-BR" sz="2000" dirty="0" smtClean="0"/>
              <a:t> </a:t>
            </a:r>
            <a:endParaRPr lang="pt-BR" sz="1600" dirty="0" smtClean="0"/>
          </a:p>
          <a:p>
            <a:pPr>
              <a:buNone/>
            </a:pPr>
            <a:r>
              <a:rPr lang="pt-BR" sz="1600" dirty="0" smtClean="0"/>
              <a:t>    </a:t>
            </a:r>
            <a:r>
              <a:rPr lang="pt-BR" sz="1600" dirty="0" err="1" smtClean="0"/>
              <a:t>public</a:t>
            </a:r>
            <a:r>
              <a:rPr lang="pt-BR" sz="1600" dirty="0" smtClean="0"/>
              <a:t> </a:t>
            </a:r>
            <a:r>
              <a:rPr lang="pt-BR" sz="1600" dirty="0" err="1" smtClean="0"/>
              <a:t>class</a:t>
            </a:r>
            <a:r>
              <a:rPr lang="pt-BR" sz="1600" dirty="0" smtClean="0"/>
              <a:t> Calculo</a:t>
            </a:r>
          </a:p>
          <a:p>
            <a:pPr>
              <a:buNone/>
            </a:pPr>
            <a:r>
              <a:rPr lang="pt-BR" sz="1600" dirty="0" smtClean="0"/>
              <a:t>    {</a:t>
            </a:r>
          </a:p>
          <a:p>
            <a:pPr>
              <a:buNone/>
            </a:pPr>
            <a:r>
              <a:rPr lang="pt-BR" sz="1600" dirty="0" smtClean="0"/>
              <a:t>     </a:t>
            </a:r>
            <a:r>
              <a:rPr lang="pt-BR" sz="1600" b="1" dirty="0" smtClean="0"/>
              <a:t>   </a:t>
            </a:r>
            <a:r>
              <a:rPr lang="pt-BR" sz="1600" b="1" dirty="0" err="1" smtClean="0"/>
              <a:t>public</a:t>
            </a:r>
            <a:r>
              <a:rPr lang="pt-BR" sz="1600" b="1" dirty="0" smtClean="0"/>
              <a:t> </a:t>
            </a:r>
            <a:r>
              <a:rPr lang="pt-BR" sz="1600" b="1" dirty="0" err="1" smtClean="0"/>
              <a:t>double</a:t>
            </a:r>
            <a:r>
              <a:rPr lang="pt-BR" sz="1600" b="1" dirty="0" smtClean="0"/>
              <a:t> Somar(</a:t>
            </a:r>
            <a:r>
              <a:rPr lang="pt-BR" sz="1600" b="1" dirty="0" err="1" smtClean="0"/>
              <a:t>double</a:t>
            </a:r>
            <a:r>
              <a:rPr lang="pt-BR" sz="1600" b="1" dirty="0" smtClean="0"/>
              <a:t> a, </a:t>
            </a:r>
            <a:r>
              <a:rPr lang="pt-BR" sz="1600" b="1" dirty="0" err="1" smtClean="0"/>
              <a:t>double</a:t>
            </a:r>
            <a:r>
              <a:rPr lang="pt-BR" sz="1600" b="1" dirty="0" smtClean="0"/>
              <a:t> b)</a:t>
            </a:r>
            <a:endParaRPr lang="pt-BR" sz="1600" dirty="0" smtClean="0"/>
          </a:p>
          <a:p>
            <a:pPr>
              <a:buNone/>
            </a:pPr>
            <a:r>
              <a:rPr lang="pt-BR" sz="1600" dirty="0" smtClean="0"/>
              <a:t>        {</a:t>
            </a:r>
          </a:p>
          <a:p>
            <a:pPr>
              <a:buNone/>
            </a:pPr>
            <a:r>
              <a:rPr lang="pt-BR" sz="1600" dirty="0" smtClean="0"/>
              <a:t>            </a:t>
            </a:r>
            <a:r>
              <a:rPr lang="pt-BR" sz="1600" dirty="0" err="1" smtClean="0"/>
              <a:t>return</a:t>
            </a:r>
            <a:r>
              <a:rPr lang="pt-BR" sz="1600" dirty="0" smtClean="0"/>
              <a:t> a + b;</a:t>
            </a:r>
          </a:p>
          <a:p>
            <a:pPr>
              <a:buNone/>
            </a:pPr>
            <a:r>
              <a:rPr lang="pt-BR" sz="1600" dirty="0" smtClean="0"/>
              <a:t>        }</a:t>
            </a:r>
          </a:p>
          <a:p>
            <a:pPr>
              <a:buNone/>
            </a:pPr>
            <a:r>
              <a:rPr lang="pt-BR" sz="1600" dirty="0" smtClean="0"/>
              <a:t> </a:t>
            </a:r>
            <a:br>
              <a:rPr lang="pt-BR" sz="1600" dirty="0" smtClean="0"/>
            </a:br>
            <a:r>
              <a:rPr lang="pt-BR" sz="1600" dirty="0" smtClean="0"/>
              <a:t> </a:t>
            </a:r>
            <a:r>
              <a:rPr lang="pt-BR" sz="1600" b="1" dirty="0" smtClean="0"/>
              <a:t> </a:t>
            </a:r>
            <a:r>
              <a:rPr lang="pt-BR" sz="1600" b="1" dirty="0" err="1" smtClean="0"/>
              <a:t>public</a:t>
            </a:r>
            <a:r>
              <a:rPr lang="pt-BR" sz="1600" b="1" dirty="0" smtClean="0"/>
              <a:t> </a:t>
            </a:r>
            <a:r>
              <a:rPr lang="pt-BR" sz="1600" b="1" dirty="0" err="1" smtClean="0"/>
              <a:t>double</a:t>
            </a:r>
            <a:r>
              <a:rPr lang="pt-BR" sz="1600" b="1" dirty="0" smtClean="0"/>
              <a:t> Somar(</a:t>
            </a:r>
            <a:r>
              <a:rPr lang="pt-BR" sz="1600" b="1" dirty="0" err="1" smtClean="0"/>
              <a:t>double</a:t>
            </a:r>
            <a:r>
              <a:rPr lang="pt-BR" sz="1600" b="1" dirty="0" smtClean="0"/>
              <a:t> a, </a:t>
            </a:r>
            <a:r>
              <a:rPr lang="pt-BR" sz="1600" b="1" dirty="0" err="1" smtClean="0"/>
              <a:t>double</a:t>
            </a:r>
            <a:r>
              <a:rPr lang="pt-BR" sz="1600" b="1" dirty="0" smtClean="0"/>
              <a:t> b, </a:t>
            </a:r>
            <a:r>
              <a:rPr lang="pt-BR" sz="1600" b="1" dirty="0" err="1" smtClean="0"/>
              <a:t>double</a:t>
            </a:r>
            <a:r>
              <a:rPr lang="pt-BR" sz="1600" b="1" dirty="0" smtClean="0"/>
              <a:t> c)</a:t>
            </a:r>
            <a:endParaRPr lang="pt-BR" sz="1600" dirty="0" smtClean="0"/>
          </a:p>
          <a:p>
            <a:pPr>
              <a:buNone/>
            </a:pPr>
            <a:r>
              <a:rPr lang="pt-BR" sz="1600" dirty="0" smtClean="0"/>
              <a:t>         {</a:t>
            </a:r>
          </a:p>
          <a:p>
            <a:pPr>
              <a:buNone/>
            </a:pPr>
            <a:r>
              <a:rPr lang="pt-BR" sz="1600" dirty="0" smtClean="0"/>
              <a:t>            </a:t>
            </a:r>
            <a:r>
              <a:rPr lang="pt-BR" sz="1600" dirty="0" err="1" smtClean="0"/>
              <a:t>return</a:t>
            </a:r>
            <a:r>
              <a:rPr lang="pt-BR" sz="1600" dirty="0" smtClean="0"/>
              <a:t> a + b + c;</a:t>
            </a:r>
          </a:p>
          <a:p>
            <a:pPr>
              <a:buNone/>
            </a:pPr>
            <a:r>
              <a:rPr lang="pt-BR" sz="1600" dirty="0" smtClean="0"/>
              <a:t>        }</a:t>
            </a:r>
          </a:p>
          <a:p>
            <a:pPr>
              <a:buNone/>
            </a:pPr>
            <a:r>
              <a:rPr lang="pt-BR" sz="1600" dirty="0" smtClean="0"/>
              <a:t>    }</a:t>
            </a:r>
            <a:endParaRPr lang="pt-BR" sz="2000" dirty="0" smtClean="0"/>
          </a:p>
          <a:p>
            <a:pPr>
              <a:buNone/>
            </a:pPr>
            <a:endParaRPr lang="pt-BR" sz="2000" dirty="0"/>
          </a:p>
        </p:txBody>
      </p:sp>
      <p:pic>
        <p:nvPicPr>
          <p:cNvPr id="9" name="Imagem 8" descr="logo"/>
          <p:cNvPicPr/>
          <p:nvPr/>
        </p:nvPicPr>
        <p:blipFill>
          <a:blip r:embed="rId2" cstate="print">
            <a:lum bright="6000" contrast="30000"/>
          </a:blip>
          <a:srcRect r="77428"/>
          <a:stretch>
            <a:fillRect/>
          </a:stretch>
        </p:blipFill>
        <p:spPr bwMode="auto">
          <a:xfrm>
            <a:off x="8072462" y="71414"/>
            <a:ext cx="1000125" cy="1038225"/>
          </a:xfrm>
          <a:prstGeom prst="rect">
            <a:avLst/>
          </a:prstGeom>
          <a:noFill/>
          <a:ln w="9525">
            <a:noFill/>
            <a:miter lim="800000"/>
            <a:headEnd/>
            <a:tailEnd/>
          </a:ln>
        </p:spPr>
      </p:pic>
      <p:cxnSp>
        <p:nvCxnSpPr>
          <p:cNvPr id="10" name="Conector reto 9"/>
          <p:cNvCxnSpPr/>
          <p:nvPr/>
        </p:nvCxnSpPr>
        <p:spPr>
          <a:xfrm>
            <a:off x="142844" y="1000108"/>
            <a:ext cx="792958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Resultado de imagem para overloading method"/>
          <p:cNvPicPr>
            <a:picLocks noChangeAspect="1" noChangeArrowheads="1"/>
          </p:cNvPicPr>
          <p:nvPr/>
        </p:nvPicPr>
        <p:blipFill>
          <a:blip r:embed="rId3" cstate="print"/>
          <a:srcRect/>
          <a:stretch>
            <a:fillRect/>
          </a:stretch>
        </p:blipFill>
        <p:spPr bwMode="auto">
          <a:xfrm>
            <a:off x="4932040" y="2708920"/>
            <a:ext cx="3906542" cy="216024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TotalTime>
  <Words>348</Words>
  <Application>Microsoft Office PowerPoint</Application>
  <PresentationFormat>Apresentação na tela (4:3)</PresentationFormat>
  <Paragraphs>84</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Slide 1</vt:lpstr>
      <vt:lpstr> Classes</vt:lpstr>
      <vt:lpstr> Modificadores de Visibilidade</vt:lpstr>
      <vt:lpstr> Objeto</vt:lpstr>
      <vt:lpstr> Encapsulamento</vt:lpstr>
      <vt:lpstr> Object</vt:lpstr>
      <vt:lpstr> Herança</vt:lpstr>
      <vt:lpstr> ENUMs</vt:lpstr>
      <vt:lpstr> Sobrecarga de Métodos (Overloading)</vt:lpstr>
      <vt:lpstr> Sobrescrita de Métodos (Override)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Automação de Teste de Software</dc:title>
  <dc:creator>COTI</dc:creator>
  <cp:lastModifiedBy>COTI</cp:lastModifiedBy>
  <cp:revision>23</cp:revision>
  <dcterms:created xsi:type="dcterms:W3CDTF">2017-03-07T20:29:05Z</dcterms:created>
  <dcterms:modified xsi:type="dcterms:W3CDTF">2019-03-12T23:35:23Z</dcterms:modified>
</cp:coreProperties>
</file>