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embeddings/oleObject1.bin" ContentType="application/vnd.openxmlformats-officedocument.oleObject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bookmarkIdSeed="2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965" r:id="rId2"/>
    <p:sldId id="914" r:id="rId3"/>
    <p:sldId id="966" r:id="rId4"/>
    <p:sldId id="972" r:id="rId5"/>
    <p:sldId id="973" r:id="rId6"/>
    <p:sldId id="974" r:id="rId7"/>
    <p:sldId id="975" r:id="rId8"/>
    <p:sldId id="977" r:id="rId9"/>
    <p:sldId id="978" r:id="rId10"/>
    <p:sldId id="976" r:id="rId11"/>
    <p:sldId id="979" r:id="rId12"/>
    <p:sldId id="980" r:id="rId13"/>
    <p:sldId id="967" r:id="rId14"/>
    <p:sldId id="971" r:id="rId15"/>
  </p:sldIdLst>
  <p:sldSz cx="9144000" cy="6858000" type="overhead"/>
  <p:notesSz cx="6807200" cy="99393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192">
          <p15:clr>
            <a:srgbClr val="A4A3A4"/>
          </p15:clr>
        </p15:guide>
        <p15:guide id="2" pos="4091">
          <p15:clr>
            <a:srgbClr val="A4A3A4"/>
          </p15:clr>
        </p15:guide>
        <p15:guide id="3" orient="horz" pos="1207">
          <p15:clr>
            <a:srgbClr val="A4A3A4"/>
          </p15:clr>
        </p15:guide>
        <p15:guide id="4" orient="horz" pos="3488">
          <p15:clr>
            <a:srgbClr val="A4A3A4"/>
          </p15:clr>
        </p15:guide>
        <p15:guide id="5" pos="5396">
          <p15:clr>
            <a:srgbClr val="A4A3A4"/>
          </p15:clr>
        </p15:guide>
        <p15:guide id="6" pos="6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5377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he University Of Melbourne" initials="TUOM" lastIdx="4" clrIdx="0"/>
  <p:cmAuthor id="1" name="Jim Minifie" initials="" lastIdx="9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D4582A"/>
    <a:srgbClr val="FF9900"/>
    <a:srgbClr val="800000"/>
    <a:srgbClr val="008000"/>
    <a:srgbClr val="99CC00"/>
    <a:srgbClr val="FEC35A"/>
    <a:srgbClr val="F68B33"/>
    <a:srgbClr val="A02226"/>
    <a:srgbClr val="6212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96" autoAdjust="0"/>
    <p:restoredTop sz="89371" autoAdjust="0"/>
  </p:normalViewPr>
  <p:slideViewPr>
    <p:cSldViewPr snapToGrid="0" snapToObjects="1">
      <p:cViewPr>
        <p:scale>
          <a:sx n="75" d="100"/>
          <a:sy n="75" d="100"/>
        </p:scale>
        <p:origin x="-1832" y="-504"/>
      </p:cViewPr>
      <p:guideLst>
        <p:guide orient="horz" pos="4319"/>
        <p:guide/>
      </p:guideLst>
    </p:cSldViewPr>
  </p:slideViewPr>
  <p:outlineViewPr>
    <p:cViewPr>
      <p:scale>
        <a:sx n="35" d="100"/>
        <a:sy n="35" d="100"/>
      </p:scale>
      <p:origin x="0" y="130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68"/>
    </p:cViewPr>
  </p:sorterViewPr>
  <p:notesViewPr>
    <p:cSldViewPr>
      <p:cViewPr varScale="1">
        <p:scale>
          <a:sx n="140" d="100"/>
          <a:sy n="140" d="100"/>
        </p:scale>
        <p:origin x="-1952" y="-112"/>
      </p:cViewPr>
      <p:guideLst>
        <p:guide orient="horz" pos="5377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9575" cy="496888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6040" y="0"/>
            <a:ext cx="2949575" cy="496888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r">
              <a:defRPr sz="1200"/>
            </a:lvl1pPr>
          </a:lstStyle>
          <a:p>
            <a:fld id="{A297A913-6A07-4B06-9DE3-984D8236D5A8}" type="datetimeFigureOut">
              <a:rPr lang="en-US" smtClean="0"/>
              <a:pPr/>
              <a:t>13/08/15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9440863"/>
            <a:ext cx="2949575" cy="496887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6040" y="9440863"/>
            <a:ext cx="2949575" cy="496887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r">
              <a:defRPr sz="1200"/>
            </a:lvl1pPr>
          </a:lstStyle>
          <a:p>
            <a:fld id="{C5F5D7BF-266A-46A7-8F01-D1BE5F99FA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297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0529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4" tIns="45767" rIns="91534" bIns="45767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084" y="0"/>
            <a:ext cx="2950529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4" tIns="45767" rIns="91534" bIns="45767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728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405" y="4721745"/>
            <a:ext cx="5446396" cy="447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4" tIns="45767" rIns="91534" bIns="457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305"/>
            <a:ext cx="2950529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4" tIns="45767" rIns="91534" bIns="45767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084" y="9440305"/>
            <a:ext cx="2950529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4" tIns="45767" rIns="91534" bIns="4576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731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5863"/>
          </a:xfrm>
          <a:ln/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3842" indent="-28609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4372" indent="-22887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2120" indent="-22887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9869" indent="-22887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7618" indent="-2288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5366" indent="-2288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33115" indent="-2288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90863" indent="-2288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4699E70-4236-5C4F-B142-00EE5AB0789E}" type="slidenum">
              <a:rPr lang="en-US" sz="1200"/>
              <a:pPr/>
              <a:t>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291048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Note(s):</a:t>
            </a:r>
          </a:p>
          <a:p>
            <a:pPr lvl="0"/>
            <a:r>
              <a:rPr lang="en-US" dirty="0" smtClean="0"/>
              <a:t>Source(s):</a:t>
            </a:r>
          </a:p>
          <a:p>
            <a:pPr lvl="0"/>
            <a:r>
              <a:rPr lang="en-US" dirty="0" smtClean="0"/>
              <a:t>Spreadsheet file path: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20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80443" y="2591601"/>
            <a:ext cx="6780334" cy="1231106"/>
          </a:xfrm>
        </p:spPr>
        <p:txBody>
          <a:bodyPr/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80443" y="4105276"/>
            <a:ext cx="6780334" cy="369332"/>
          </a:xfrm>
        </p:spPr>
        <p:txBody>
          <a:bodyPr/>
          <a:lstStyle>
            <a:lvl1pPr algn="r">
              <a:defRPr sz="2400"/>
            </a:lvl1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0" hangingPunct="0">
              <a:defRPr sz="1400" i="0"/>
            </a:lvl1pPr>
          </a:lstStyle>
          <a:p>
            <a:fld id="{3E7C0CC8-E12B-4B1E-958E-BC6C5916F62C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33128" name="Picture 8" descr="Grattan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37943" y="981075"/>
            <a:ext cx="3922834" cy="10810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3223" y="1076325"/>
            <a:ext cx="7977554" cy="18466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AU" smtClean="0"/>
              <a:t>stuff</a:t>
            </a:r>
            <a:endParaRPr lang="en-AU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238" y="455965"/>
            <a:ext cx="6381750" cy="461616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235" y="1076325"/>
            <a:ext cx="7977553" cy="276950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pPr lvl="0"/>
            <a:endParaRPr lang="en-AU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537801" y="6261100"/>
            <a:ext cx="7558454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0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vmlDrawing" Target="../drawings/vmlDrawing1.vml"/><Relationship Id="rId6" Type="http://schemas.openxmlformats.org/officeDocument/2006/relationships/tags" Target="../tags/tag1.xml"/><Relationship Id="rId7" Type="http://schemas.openxmlformats.org/officeDocument/2006/relationships/oleObject" Target="../embeddings/oleObject1.bin"/><Relationship Id="rId8" Type="http://schemas.openxmlformats.org/officeDocument/2006/relationships/image" Target="../media/image1.emf"/><Relationship Id="rId9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934087930"/>
              </p:ext>
            </p:extLst>
          </p:nvPr>
        </p:nvGraphicFramePr>
        <p:xfrm>
          <a:off x="1590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3" name="think-cell Slide" r:id="rId7" imgW="418" imgH="433" progId="TCLayout.ActiveDocument.1">
                  <p:embed/>
                </p:oleObj>
              </mc:Choice>
              <mc:Fallback>
                <p:oleObj name="think-cell Slide" r:id="rId7" imgW="418" imgH="43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90" y="1592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3227" y="548244"/>
            <a:ext cx="6381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3223" y="1076326"/>
            <a:ext cx="797755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smtClean="0"/>
              <a:t>Heading </a:t>
            </a:r>
            <a:endParaRPr lang="en-US" smtClean="0"/>
          </a:p>
          <a:p>
            <a:pPr lvl="1"/>
            <a:r>
              <a:rPr lang="en-US" smtClean="0"/>
              <a:t>First bullet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583223" y="984250"/>
            <a:ext cx="7977554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/>
          </a:p>
        </p:txBody>
      </p:sp>
      <p:pic>
        <p:nvPicPr>
          <p:cNvPr id="1032" name="Picture 8" descr="GrattanLogo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121770" y="333434"/>
            <a:ext cx="1439008" cy="39687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7836608" y="6476301"/>
            <a:ext cx="8053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E232749A-1F16-48E7-8C9C-B29AF4C40EC4}" type="slidenum">
              <a:rPr lang="en-US" sz="1100" i="0" smtClean="0"/>
              <a:pPr algn="r"/>
              <a:t>‹#›</a:t>
            </a:fld>
            <a:endParaRPr lang="en-US" sz="1100" i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902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7800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200">
          <a:solidFill>
            <a:schemeClr val="tx1"/>
          </a:solidFill>
          <a:latin typeface="+mn-lt"/>
          <a:ea typeface="+mn-ea"/>
        </a:defRPr>
      </a:lvl2pPr>
      <a:lvl3pPr marL="403225" indent="-222250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  <a:ea typeface="+mn-ea"/>
        </a:defRPr>
      </a:lvl3pPr>
      <a:lvl4pPr marL="560388" indent="-142875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200">
          <a:solidFill>
            <a:schemeClr val="tx1"/>
          </a:solidFill>
          <a:latin typeface="+mn-lt"/>
          <a:ea typeface="+mn-ea"/>
        </a:defRPr>
      </a:lvl4pPr>
      <a:lvl5pPr marL="7889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5pPr>
      <a:lvl6pPr marL="12461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6pPr>
      <a:lvl7pPr marL="17033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7pPr>
      <a:lvl8pPr marL="21605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8pPr>
      <a:lvl9pPr marL="26177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08000" y="3560174"/>
            <a:ext cx="8052777" cy="861774"/>
          </a:xfrm>
        </p:spPr>
        <p:txBody>
          <a:bodyPr/>
          <a:lstStyle/>
          <a:p>
            <a:r>
              <a:rPr lang="en-AU" sz="2800" dirty="0" smtClean="0">
                <a:latin typeface="Arial" charset="0"/>
                <a:ea typeface="ＭＳ Ｐゴシック" charset="0"/>
              </a:rPr>
              <a:t>Classification and regression trees – a primer</a:t>
            </a:r>
            <a:endParaRPr lang="en-AU" sz="2400" dirty="0">
              <a:latin typeface="Arial" charset="0"/>
              <a:ea typeface="ＭＳ Ｐゴシック" charset="0"/>
            </a:endParaRPr>
          </a:p>
        </p:txBody>
      </p:sp>
      <p:sp>
        <p:nvSpPr>
          <p:cNvPr id="6146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780443" y="4604511"/>
            <a:ext cx="6780334" cy="677108"/>
          </a:xfrm>
        </p:spPr>
        <p:txBody>
          <a:bodyPr/>
          <a:lstStyle/>
          <a:p>
            <a:pPr marL="0" indent="0"/>
            <a:r>
              <a:rPr lang="en-AU" sz="2000" dirty="0">
                <a:latin typeface="Arial" charset="0"/>
                <a:ea typeface="ＭＳ Ｐゴシック" charset="0"/>
              </a:rPr>
              <a:t>Jim </a:t>
            </a:r>
            <a:r>
              <a:rPr lang="en-AU" sz="2000" dirty="0" smtClean="0">
                <a:latin typeface="Arial" charset="0"/>
                <a:ea typeface="ＭＳ Ｐゴシック" charset="0"/>
              </a:rPr>
              <a:t>Savage</a:t>
            </a:r>
            <a:r>
              <a:rPr lang="en-AU" sz="2000" dirty="0">
                <a:latin typeface="Arial" charset="0"/>
                <a:ea typeface="ＭＳ Ｐゴシック" charset="0"/>
              </a:rPr>
              <a:t/>
            </a:r>
            <a:br>
              <a:rPr lang="en-AU" sz="2000" dirty="0">
                <a:latin typeface="Arial" charset="0"/>
                <a:ea typeface="ＭＳ Ｐゴシック" charset="0"/>
              </a:rPr>
            </a:br>
            <a:endParaRPr lang="en-AU" dirty="0">
              <a:latin typeface="Arial" charset="0"/>
              <a:ea typeface="ＭＳ Ｐゴシック" charset="0"/>
            </a:endParaRPr>
          </a:p>
        </p:txBody>
      </p:sp>
      <p:sp>
        <p:nvSpPr>
          <p:cNvPr id="6147" name="TextBox 2"/>
          <p:cNvSpPr txBox="1">
            <a:spLocks noChangeArrowheads="1"/>
          </p:cNvSpPr>
          <p:nvPr/>
        </p:nvSpPr>
        <p:spPr bwMode="auto">
          <a:xfrm>
            <a:off x="1421423" y="4733930"/>
            <a:ext cx="1846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6148" name="TextBox 3"/>
          <p:cNvSpPr txBox="1">
            <a:spLocks noChangeArrowheads="1"/>
          </p:cNvSpPr>
          <p:nvPr/>
        </p:nvSpPr>
        <p:spPr bwMode="auto">
          <a:xfrm>
            <a:off x="728296" y="1327155"/>
            <a:ext cx="1846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5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Demonstration with data</a:t>
            </a:r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464221"/>
              </p:ext>
            </p:extLst>
          </p:nvPr>
        </p:nvGraphicFramePr>
        <p:xfrm>
          <a:off x="710239" y="1254114"/>
          <a:ext cx="7747962" cy="3906261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382536"/>
                <a:gridCol w="1382536"/>
                <a:gridCol w="2217818"/>
                <a:gridCol w="1382536"/>
                <a:gridCol w="1382536"/>
              </a:tblGrid>
              <a:tr h="500959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1" u="none" strike="noStrike" dirty="0">
                          <a:effectLst/>
                        </a:rPr>
                        <a:t>Colour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81" marR="4181" marT="41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1" u="none" strike="noStrike" dirty="0">
                          <a:effectLst/>
                        </a:rPr>
                        <a:t>Shape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81" marR="4181" marT="41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1" u="none" strike="noStrike" dirty="0">
                          <a:effectLst/>
                        </a:rPr>
                        <a:t>Year purchased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81" marR="4181" marT="41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1" u="none" strike="noStrike" dirty="0">
                          <a:effectLst/>
                        </a:rPr>
                        <a:t>Kit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81" marR="4181" marT="41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1" u="none" strike="noStrike" dirty="0">
                          <a:effectLst/>
                        </a:rPr>
                        <a:t># of bumps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81" marR="4181" marT="4181" marB="0" anchor="b"/>
                </a:tc>
              </a:tr>
              <a:tr h="60084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</a:rPr>
                        <a:t>Red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81" marR="4181" marT="41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>
                          <a:effectLst/>
                        </a:rPr>
                        <a:t>Rectangular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81" marR="4181" marT="41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>
                          <a:effectLst/>
                        </a:rPr>
                        <a:t>1992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81" marR="4181" marT="41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>
                          <a:effectLst/>
                        </a:rPr>
                        <a:t>Generic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81" marR="4181" marT="41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>
                          <a:effectLst/>
                        </a:rPr>
                        <a:t>6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81" marR="4181" marT="4181" marB="0" anchor="b"/>
                </a:tc>
              </a:tr>
              <a:tr h="500959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</a:rPr>
                        <a:t>Grey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81" marR="4181" marT="41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>
                          <a:effectLst/>
                        </a:rPr>
                        <a:t>Hull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81" marR="4181" marT="41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>
                          <a:effectLst/>
                        </a:rPr>
                        <a:t>2007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81" marR="4181" marT="41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>
                          <a:effectLst/>
                        </a:rPr>
                        <a:t>Spaceship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81" marR="4181" marT="41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>
                          <a:effectLst/>
                        </a:rPr>
                        <a:t>27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81" marR="4181" marT="4181" marB="0" anchor="b"/>
                </a:tc>
              </a:tr>
              <a:tr h="60084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</a:rPr>
                        <a:t>White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81" marR="4181" marT="41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>
                          <a:effectLst/>
                        </a:rPr>
                        <a:t>Rectangular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81" marR="4181" marT="41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>
                          <a:effectLst/>
                        </a:rPr>
                        <a:t>2004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81" marR="4181" marT="41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>
                          <a:effectLst/>
                        </a:rPr>
                        <a:t>Generic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81" marR="4181" marT="41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>
                          <a:effectLst/>
                        </a:rPr>
                        <a:t>2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81" marR="4181" marT="4181" marB="0" anchor="b"/>
                </a:tc>
              </a:tr>
              <a:tr h="500959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</a:rPr>
                        <a:t>Grey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81" marR="4181" marT="41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>
                          <a:effectLst/>
                        </a:rPr>
                        <a:t>Wheel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81" marR="4181" marT="41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>
                          <a:effectLst/>
                        </a:rPr>
                        <a:t>2007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81" marR="4181" marT="41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>
                          <a:effectLst/>
                        </a:rPr>
                        <a:t>Spaceship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81" marR="4181" marT="41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>
                          <a:effectLst/>
                        </a:rPr>
                        <a:t>4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81" marR="4181" marT="4181" marB="0" anchor="b"/>
                </a:tc>
              </a:tr>
              <a:tr h="60084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</a:rPr>
                        <a:t>Blue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81" marR="4181" marT="41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>
                          <a:effectLst/>
                        </a:rPr>
                        <a:t>Rectangular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81" marR="4181" marT="41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>
                          <a:effectLst/>
                        </a:rPr>
                        <a:t>2001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81" marR="4181" marT="41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>
                          <a:effectLst/>
                        </a:rPr>
                        <a:t>Generic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81" marR="4181" marT="41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>
                          <a:effectLst/>
                        </a:rPr>
                        <a:t>12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81" marR="4181" marT="4181" marB="0" anchor="b"/>
                </a:tc>
              </a:tr>
              <a:tr h="60084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>
                          <a:effectLst/>
                        </a:rPr>
                        <a:t>Black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81" marR="4181" marT="41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>
                          <a:effectLst/>
                        </a:rPr>
                        <a:t>Windshield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81" marR="4181" marT="41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>
                          <a:effectLst/>
                        </a:rPr>
                        <a:t>2007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81" marR="4181" marT="41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>
                          <a:effectLst/>
                        </a:rPr>
                        <a:t>Spaceship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81" marR="4181" marT="41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</a:rPr>
                        <a:t>6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81" marR="4181" marT="4181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4801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Demonstration with data</a:t>
            </a:r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604397"/>
              </p:ext>
            </p:extLst>
          </p:nvPr>
        </p:nvGraphicFramePr>
        <p:xfrm>
          <a:off x="138738" y="1323942"/>
          <a:ext cx="2765072" cy="3906261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382536"/>
                <a:gridCol w="1382536"/>
              </a:tblGrid>
              <a:tr h="500959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Colour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Shape</a:t>
                      </a:r>
                    </a:p>
                  </a:txBody>
                  <a:tcPr marL="9525" marR="9525" marT="9525" marB="0" anchor="b"/>
                </a:tc>
              </a:tr>
              <a:tr h="600846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Grey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Hull</a:t>
                      </a:r>
                    </a:p>
                  </a:txBody>
                  <a:tcPr marL="9525" marR="9525" marT="9525" marB="0" anchor="b"/>
                </a:tc>
              </a:tr>
              <a:tr h="500959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Rectangular</a:t>
                      </a:r>
                    </a:p>
                  </a:txBody>
                  <a:tcPr marL="9525" marR="9525" marT="9525" marB="0" anchor="b"/>
                </a:tc>
              </a:tr>
              <a:tr h="600846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White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Rectangular</a:t>
                      </a:r>
                    </a:p>
                  </a:txBody>
                  <a:tcPr marL="9525" marR="9525" marT="9525" marB="0" anchor="b"/>
                </a:tc>
              </a:tr>
              <a:tr h="500959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Rectangular</a:t>
                      </a:r>
                    </a:p>
                  </a:txBody>
                  <a:tcPr marL="9525" marR="9525" marT="9525" marB="0" anchor="b"/>
                </a:tc>
              </a:tr>
              <a:tr h="600846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Grey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Wheel</a:t>
                      </a:r>
                    </a:p>
                  </a:txBody>
                  <a:tcPr marL="9525" marR="9525" marT="9525" marB="0" anchor="b"/>
                </a:tc>
              </a:tr>
              <a:tr h="600846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Black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Windshield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374580"/>
              </p:ext>
            </p:extLst>
          </p:nvPr>
        </p:nvGraphicFramePr>
        <p:xfrm>
          <a:off x="3123238" y="1323942"/>
          <a:ext cx="2765072" cy="396346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382536"/>
                <a:gridCol w="1382536"/>
              </a:tblGrid>
              <a:tr h="500959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Colour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Year purchased</a:t>
                      </a:r>
                    </a:p>
                  </a:txBody>
                  <a:tcPr marL="9525" marR="9525" marT="9525" marB="0" anchor="b"/>
                </a:tc>
              </a:tr>
              <a:tr h="600846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1992</a:t>
                      </a:r>
                    </a:p>
                  </a:txBody>
                  <a:tcPr marL="9525" marR="9525" marT="9525" marB="0" anchor="b"/>
                </a:tc>
              </a:tr>
              <a:tr h="500959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2001</a:t>
                      </a:r>
                    </a:p>
                  </a:txBody>
                  <a:tcPr marL="9525" marR="9525" marT="9525" marB="0" anchor="b"/>
                </a:tc>
              </a:tr>
              <a:tr h="600846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White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2004</a:t>
                      </a:r>
                    </a:p>
                  </a:txBody>
                  <a:tcPr marL="9525" marR="9525" marT="9525" marB="0" anchor="b"/>
                </a:tc>
              </a:tr>
              <a:tr h="500959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Grey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2007</a:t>
                      </a:r>
                    </a:p>
                  </a:txBody>
                  <a:tcPr marL="9525" marR="9525" marT="9525" marB="0" anchor="b"/>
                </a:tc>
              </a:tr>
              <a:tr h="600846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Grey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2007</a:t>
                      </a:r>
                    </a:p>
                  </a:txBody>
                  <a:tcPr marL="9525" marR="9525" marT="9525" marB="0" anchor="b"/>
                </a:tc>
              </a:tr>
              <a:tr h="600846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Black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2007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101067"/>
              </p:ext>
            </p:extLst>
          </p:nvPr>
        </p:nvGraphicFramePr>
        <p:xfrm>
          <a:off x="6107738" y="1323942"/>
          <a:ext cx="2765072" cy="3906261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382536"/>
                <a:gridCol w="1382536"/>
              </a:tblGrid>
              <a:tr h="500959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Colour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</a:t>
                      </a:r>
                    </a:p>
                  </a:txBody>
                  <a:tcPr marL="9525" marR="9525" marT="9525" marB="0" anchor="b"/>
                </a:tc>
              </a:tr>
              <a:tr h="600846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Generic</a:t>
                      </a:r>
                    </a:p>
                  </a:txBody>
                  <a:tcPr marL="9525" marR="9525" marT="9525" marB="0" anchor="b"/>
                </a:tc>
              </a:tr>
              <a:tr h="500959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White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Generic</a:t>
                      </a:r>
                    </a:p>
                  </a:txBody>
                  <a:tcPr marL="9525" marR="9525" marT="9525" marB="0" anchor="b"/>
                </a:tc>
              </a:tr>
              <a:tr h="600846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Generic</a:t>
                      </a:r>
                    </a:p>
                  </a:txBody>
                  <a:tcPr marL="9525" marR="9525" marT="9525" marB="0" anchor="b"/>
                </a:tc>
              </a:tr>
              <a:tr h="500959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Grey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Spaceship</a:t>
                      </a:r>
                    </a:p>
                  </a:txBody>
                  <a:tcPr marL="9525" marR="9525" marT="9525" marB="0" anchor="b"/>
                </a:tc>
              </a:tr>
              <a:tr h="600846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Grey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Spaceship</a:t>
                      </a:r>
                    </a:p>
                  </a:txBody>
                  <a:tcPr marL="9525" marR="9525" marT="9525" marB="0" anchor="b"/>
                </a:tc>
              </a:tr>
              <a:tr h="600846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Black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Spaceship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39900" y="5664200"/>
            <a:ext cx="57023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800" dirty="0" smtClean="0"/>
              <a:t>Split up with each covariate and sort by the covariate</a:t>
            </a:r>
          </a:p>
        </p:txBody>
      </p:sp>
    </p:spTree>
    <p:extLst>
      <p:ext uri="{BB962C8B-B14F-4D97-AF65-F5344CB8AC3E}">
        <p14:creationId xmlns:p14="http://schemas.microsoft.com/office/powerpoint/2010/main" val="2224625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Demonstration with data</a:t>
            </a:r>
            <a:endParaRPr lang="en-A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448378"/>
              </p:ext>
            </p:extLst>
          </p:nvPr>
        </p:nvGraphicFramePr>
        <p:xfrm>
          <a:off x="583238" y="1323942"/>
          <a:ext cx="2765072" cy="396346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382536"/>
                <a:gridCol w="1382536"/>
              </a:tblGrid>
              <a:tr h="500959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Colour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Year purchased</a:t>
                      </a:r>
                    </a:p>
                  </a:txBody>
                  <a:tcPr marL="9525" marR="9525" marT="9525" marB="0" anchor="b"/>
                </a:tc>
              </a:tr>
              <a:tr h="600846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1992</a:t>
                      </a:r>
                    </a:p>
                  </a:txBody>
                  <a:tcPr marL="9525" marR="9525" marT="9525" marB="0" anchor="b"/>
                </a:tc>
              </a:tr>
              <a:tr h="500959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2001</a:t>
                      </a:r>
                    </a:p>
                  </a:txBody>
                  <a:tcPr marL="9525" marR="9525" marT="9525" marB="0" anchor="b"/>
                </a:tc>
              </a:tr>
              <a:tr h="600846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White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2004</a:t>
                      </a:r>
                    </a:p>
                  </a:txBody>
                  <a:tcPr marL="9525" marR="9525" marT="9525" marB="0" anchor="b"/>
                </a:tc>
              </a:tr>
              <a:tr h="500959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Grey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2007</a:t>
                      </a:r>
                    </a:p>
                  </a:txBody>
                  <a:tcPr marL="9525" marR="9525" marT="9525" marB="0" anchor="b"/>
                </a:tc>
              </a:tr>
              <a:tr h="600846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Grey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2007</a:t>
                      </a:r>
                    </a:p>
                  </a:txBody>
                  <a:tcPr marL="9525" marR="9525" marT="9525" marB="0" anchor="b"/>
                </a:tc>
              </a:tr>
              <a:tr h="600846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Black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2007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39900" y="5664200"/>
            <a:ext cx="57023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800" dirty="0" smtClean="0"/>
              <a:t>Calculate the improvement in impurity if we make the split along each value of year purchased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56000" y="1323942"/>
            <a:ext cx="5016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dirty="0" smtClean="0"/>
              <a:t>Beginning impurity = 0.78</a:t>
            </a:r>
          </a:p>
          <a:p>
            <a:endParaRPr lang="en-AU" sz="1800" dirty="0"/>
          </a:p>
          <a:p>
            <a:r>
              <a:rPr lang="en-AU" sz="1800" dirty="0" smtClean="0"/>
              <a:t>Impurity if split at 1992 = 0 left and 0.72 right</a:t>
            </a:r>
          </a:p>
          <a:p>
            <a:r>
              <a:rPr lang="en-AU" sz="1800" dirty="0" smtClean="0"/>
              <a:t>Gain in purity = 0.06</a:t>
            </a:r>
          </a:p>
          <a:p>
            <a:endParaRPr lang="en-AU" sz="1800" dirty="0"/>
          </a:p>
          <a:p>
            <a:endParaRPr lang="en-AU" sz="1800" dirty="0" smtClean="0"/>
          </a:p>
        </p:txBody>
      </p:sp>
    </p:spTree>
    <p:extLst>
      <p:ext uri="{BB962C8B-B14F-4D97-AF65-F5344CB8AC3E}">
        <p14:creationId xmlns:p14="http://schemas.microsoft.com/office/powerpoint/2010/main" val="1741413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does a tree look like?</a:t>
            </a:r>
            <a:endParaRPr lang="en-AU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877845"/>
              </p:ext>
            </p:extLst>
          </p:nvPr>
        </p:nvGraphicFramePr>
        <p:xfrm>
          <a:off x="366712" y="1074738"/>
          <a:ext cx="8459787" cy="15352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9976"/>
                <a:gridCol w="939976"/>
                <a:gridCol w="566319"/>
                <a:gridCol w="1313633"/>
                <a:gridCol w="845834"/>
                <a:gridCol w="1319675"/>
                <a:gridCol w="899778"/>
                <a:gridCol w="1064737"/>
                <a:gridCol w="569859"/>
              </a:tblGrid>
              <a:tr h="172863">
                <a:tc>
                  <a:txBody>
                    <a:bodyPr/>
                    <a:lstStyle/>
                    <a:p>
                      <a:pPr algn="l" fontAlgn="ctr"/>
                      <a:r>
                        <a:rPr lang="en-AU" sz="1400" b="1" u="none" strike="noStrike" dirty="0">
                          <a:effectLst/>
                        </a:rPr>
                        <a:t>affairs</a:t>
                      </a:r>
                      <a:endParaRPr lang="en-AU" sz="1400" b="1" i="0" u="none" strike="noStrike" dirty="0">
                        <a:solidFill>
                          <a:srgbClr val="555555"/>
                        </a:solidFill>
                        <a:effectLst/>
                        <a:latin typeface="Segoe UI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400" b="1" u="none" strike="noStrike" dirty="0">
                          <a:effectLst/>
                        </a:rPr>
                        <a:t>gender</a:t>
                      </a:r>
                      <a:endParaRPr lang="en-AU" sz="1400" b="1" i="0" u="none" strike="noStrike" dirty="0">
                        <a:solidFill>
                          <a:srgbClr val="555555"/>
                        </a:solidFill>
                        <a:effectLst/>
                        <a:latin typeface="Segoe UI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400" b="1" u="none" strike="noStrike" dirty="0">
                          <a:effectLst/>
                        </a:rPr>
                        <a:t>age</a:t>
                      </a:r>
                      <a:endParaRPr lang="en-AU" sz="1400" b="1" i="0" u="none" strike="noStrike" dirty="0">
                        <a:solidFill>
                          <a:srgbClr val="555555"/>
                        </a:solidFill>
                        <a:effectLst/>
                        <a:latin typeface="Segoe UI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400" b="1" u="none" strike="noStrike" dirty="0" err="1">
                          <a:effectLst/>
                        </a:rPr>
                        <a:t>yearsmarried</a:t>
                      </a:r>
                      <a:endParaRPr lang="en-AU" sz="1400" b="1" i="0" u="none" strike="noStrike" dirty="0">
                        <a:solidFill>
                          <a:srgbClr val="555555"/>
                        </a:solidFill>
                        <a:effectLst/>
                        <a:latin typeface="Segoe UI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400" b="1" u="none" strike="noStrike" dirty="0">
                          <a:effectLst/>
                        </a:rPr>
                        <a:t>children</a:t>
                      </a:r>
                      <a:endParaRPr lang="en-AU" sz="1400" b="1" i="0" u="none" strike="noStrike" dirty="0">
                        <a:solidFill>
                          <a:srgbClr val="555555"/>
                        </a:solidFill>
                        <a:effectLst/>
                        <a:latin typeface="Segoe UI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400" b="1" u="none" strike="noStrike" dirty="0">
                          <a:effectLst/>
                        </a:rPr>
                        <a:t>religiousness</a:t>
                      </a:r>
                      <a:endParaRPr lang="en-AU" sz="1400" b="1" i="0" u="none" strike="noStrike" dirty="0">
                        <a:solidFill>
                          <a:srgbClr val="555555"/>
                        </a:solidFill>
                        <a:effectLst/>
                        <a:latin typeface="Segoe UI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400" b="1" u="none" strike="noStrike" dirty="0">
                          <a:effectLst/>
                        </a:rPr>
                        <a:t>education</a:t>
                      </a:r>
                      <a:endParaRPr lang="en-AU" sz="1400" b="1" i="0" u="none" strike="noStrike" dirty="0">
                        <a:solidFill>
                          <a:srgbClr val="555555"/>
                        </a:solidFill>
                        <a:effectLst/>
                        <a:latin typeface="Segoe UI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400" b="1" u="none" strike="noStrike" dirty="0">
                          <a:effectLst/>
                        </a:rPr>
                        <a:t>occupation</a:t>
                      </a:r>
                      <a:endParaRPr lang="en-AU" sz="1400" b="1" i="0" u="none" strike="noStrike" dirty="0">
                        <a:solidFill>
                          <a:srgbClr val="555555"/>
                        </a:solidFill>
                        <a:effectLst/>
                        <a:latin typeface="Segoe UI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400" b="1" u="none" strike="noStrike" dirty="0">
                          <a:effectLst/>
                        </a:rPr>
                        <a:t>rating</a:t>
                      </a:r>
                      <a:endParaRPr lang="en-AU" sz="1400" b="1" i="0" u="none" strike="noStrike" dirty="0">
                        <a:solidFill>
                          <a:srgbClr val="555555"/>
                        </a:solidFill>
                        <a:effectLst/>
                        <a:latin typeface="Segoe UI"/>
                      </a:endParaRPr>
                    </a:p>
                  </a:txBody>
                  <a:tcPr marL="5961" marR="5961" marT="5961" marB="0" anchor="ctr"/>
                </a:tc>
              </a:tr>
              <a:tr h="125177"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u="none" strike="noStrike">
                          <a:effectLst/>
                        </a:rPr>
                        <a:t>0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400" u="none" strike="noStrike">
                          <a:effectLst/>
                        </a:rPr>
                        <a:t>male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u="none" strike="noStrike">
                          <a:effectLst/>
                        </a:rPr>
                        <a:t>37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u="none" strike="noStrike">
                          <a:effectLst/>
                        </a:rPr>
                        <a:t>10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400" u="none" strike="noStrike">
                          <a:effectLst/>
                        </a:rPr>
                        <a:t>no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u="none" strike="noStrike">
                          <a:effectLst/>
                        </a:rPr>
                        <a:t>3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u="none" strike="noStrike">
                          <a:effectLst/>
                        </a:rPr>
                        <a:t>18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u="none" strike="noStrike">
                          <a:effectLst/>
                        </a:rPr>
                        <a:t>7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u="none" strike="noStrike">
                          <a:effectLst/>
                        </a:rPr>
                        <a:t>4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5961" marR="5961" marT="5961" marB="0" anchor="ctr"/>
                </a:tc>
              </a:tr>
              <a:tr h="125177"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u="none" strike="noStrike">
                          <a:effectLst/>
                        </a:rPr>
                        <a:t>0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400" u="none" strike="noStrike">
                          <a:effectLst/>
                        </a:rPr>
                        <a:t>female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u="none" strike="noStrike">
                          <a:effectLst/>
                        </a:rPr>
                        <a:t>27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u="none" strike="noStrike">
                          <a:effectLst/>
                        </a:rPr>
                        <a:t>4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400" u="none" strike="noStrike">
                          <a:effectLst/>
                        </a:rPr>
                        <a:t>no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u="none" strike="noStrike">
                          <a:effectLst/>
                        </a:rPr>
                        <a:t>4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u="none" strike="noStrike">
                          <a:effectLst/>
                        </a:rPr>
                        <a:t>14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u="none" strike="noStrike">
                          <a:effectLst/>
                        </a:rPr>
                        <a:t>6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u="none" strike="noStrike">
                          <a:effectLst/>
                        </a:rPr>
                        <a:t>4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5961" marR="5961" marT="5961" marB="0" anchor="ctr"/>
                </a:tc>
              </a:tr>
              <a:tr h="125177"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u="none" strike="noStrike">
                          <a:effectLst/>
                        </a:rPr>
                        <a:t>0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400" u="none" strike="noStrike">
                          <a:effectLst/>
                        </a:rPr>
                        <a:t>female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u="none" strike="noStrike">
                          <a:effectLst/>
                        </a:rPr>
                        <a:t>32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u="none" strike="noStrike">
                          <a:effectLst/>
                        </a:rPr>
                        <a:t>15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400" u="none" strike="noStrike">
                          <a:effectLst/>
                        </a:rPr>
                        <a:t>yes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u="none" strike="noStrike">
                          <a:effectLst/>
                        </a:rPr>
                        <a:t>1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u="none" strike="noStrike">
                          <a:effectLst/>
                        </a:rPr>
                        <a:t>12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u="none" strike="noStrike">
                          <a:effectLst/>
                        </a:rPr>
                        <a:t>1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u="none" strike="noStrike">
                          <a:effectLst/>
                        </a:rPr>
                        <a:t>4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5961" marR="5961" marT="5961" marB="0" anchor="ctr"/>
                </a:tc>
              </a:tr>
              <a:tr h="125177"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u="none" strike="noStrike">
                          <a:effectLst/>
                        </a:rPr>
                        <a:t>0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400" u="none" strike="noStrike">
                          <a:effectLst/>
                        </a:rPr>
                        <a:t>male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u="none" strike="noStrike">
                          <a:effectLst/>
                        </a:rPr>
                        <a:t>57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u="none" strike="noStrike">
                          <a:effectLst/>
                        </a:rPr>
                        <a:t>15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400" u="none" strike="noStrike">
                          <a:effectLst/>
                        </a:rPr>
                        <a:t>yes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u="none" strike="noStrike">
                          <a:effectLst/>
                        </a:rPr>
                        <a:t>5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u="none" strike="noStrike">
                          <a:effectLst/>
                        </a:rPr>
                        <a:t>18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u="none" strike="noStrike">
                          <a:effectLst/>
                        </a:rPr>
                        <a:t>6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u="none" strike="noStrike">
                          <a:effectLst/>
                        </a:rPr>
                        <a:t>5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5961" marR="5961" marT="5961" marB="0" anchor="ctr"/>
                </a:tc>
              </a:tr>
              <a:tr h="125177"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u="none" strike="noStrike">
                          <a:effectLst/>
                        </a:rPr>
                        <a:t>3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400" u="none" strike="noStrike">
                          <a:effectLst/>
                        </a:rPr>
                        <a:t>male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u="none" strike="noStrike">
                          <a:effectLst/>
                        </a:rPr>
                        <a:t>27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u="none" strike="noStrike">
                          <a:effectLst/>
                        </a:rPr>
                        <a:t>1.5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400" u="none" strike="noStrike">
                          <a:effectLst/>
                        </a:rPr>
                        <a:t>no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u="none" strike="noStrike">
                          <a:effectLst/>
                        </a:rPr>
                        <a:t>3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u="none" strike="noStrike">
                          <a:effectLst/>
                        </a:rPr>
                        <a:t>18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u="none" strike="noStrike">
                          <a:effectLst/>
                        </a:rPr>
                        <a:t>4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u="none" strike="noStrike">
                          <a:effectLst/>
                        </a:rPr>
                        <a:t>4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5961" marR="5961" marT="5961" marB="0" anchor="ctr"/>
                </a:tc>
              </a:tr>
              <a:tr h="125177"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u="none" strike="noStrike">
                          <a:effectLst/>
                        </a:rPr>
                        <a:t>3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400" u="none" strike="noStrike">
                          <a:effectLst/>
                        </a:rPr>
                        <a:t>female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u="none" strike="noStrike">
                          <a:effectLst/>
                        </a:rPr>
                        <a:t>27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u="none" strike="noStrike">
                          <a:effectLst/>
                        </a:rPr>
                        <a:t>4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400" u="none" strike="noStrike">
                          <a:effectLst/>
                        </a:rPr>
                        <a:t>yes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u="none" strike="noStrike">
                          <a:effectLst/>
                        </a:rPr>
                        <a:t>3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u="none" strike="noStrike">
                          <a:effectLst/>
                        </a:rPr>
                        <a:t>17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u="none" strike="noStrike">
                          <a:effectLst/>
                        </a:rPr>
                        <a:t>1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u="none" strike="noStrike" dirty="0">
                          <a:effectLst/>
                        </a:rPr>
                        <a:t>5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5961" marR="5961" marT="5961" marB="0" anchor="ctr"/>
                </a:tc>
              </a:tr>
            </a:tbl>
          </a:graphicData>
        </a:graphic>
      </p:graphicFrame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12" y="2609985"/>
            <a:ext cx="8015287" cy="4153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8643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17396" y="525994"/>
            <a:ext cx="6381750" cy="369332"/>
          </a:xfrm>
        </p:spPr>
        <p:txBody>
          <a:bodyPr/>
          <a:lstStyle/>
          <a:p>
            <a:r>
              <a:rPr lang="en-US" dirty="0" smtClean="0"/>
              <a:t>CART leaves define groups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3226" y="1136908"/>
            <a:ext cx="7989273" cy="32778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2300" dirty="0" smtClean="0"/>
              <a:t>When multiple observations fall in a leaf, we know that they are similar </a:t>
            </a:r>
            <a:r>
              <a:rPr lang="en-AU" sz="2300" i="1" dirty="0" smtClean="0"/>
              <a:t>in the attributes that help to predict the dependent variable</a:t>
            </a:r>
            <a:r>
              <a:rPr lang="en-AU" sz="2300" dirty="0" smtClean="0"/>
              <a:t>.</a:t>
            </a:r>
          </a:p>
          <a:p>
            <a:endParaRPr lang="en-AU" sz="2300" dirty="0"/>
          </a:p>
          <a:p>
            <a:r>
              <a:rPr lang="en-AU" sz="2300" dirty="0" smtClean="0"/>
              <a:t>One could make a small leap of faith to suggest that members of each group may feel the effect of a policy to similar degrees. Likewise, there may be significant differences across the groups. </a:t>
            </a:r>
            <a:endParaRPr lang="en-AU" sz="2300" dirty="0"/>
          </a:p>
          <a:p>
            <a:endParaRPr lang="en-AU" sz="2300" dirty="0"/>
          </a:p>
        </p:txBody>
      </p:sp>
    </p:spTree>
    <p:extLst>
      <p:ext uri="{BB962C8B-B14F-4D97-AF65-F5344CB8AC3E}">
        <p14:creationId xmlns:p14="http://schemas.microsoft.com/office/powerpoint/2010/main" val="254999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>
          <a:xfrm>
            <a:off x="583227" y="455964"/>
            <a:ext cx="6381750" cy="461616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What’s the problem?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7171" name="TextBox 5"/>
          <p:cNvSpPr txBox="1">
            <a:spLocks noChangeArrowheads="1"/>
          </p:cNvSpPr>
          <p:nvPr/>
        </p:nvSpPr>
        <p:spPr bwMode="auto">
          <a:xfrm>
            <a:off x="199292" y="5981709"/>
            <a:ext cx="1846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83227" y="1048008"/>
            <a:ext cx="7989273" cy="504753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2300" b="1" dirty="0" smtClean="0"/>
              <a:t>The world is complex! A policy may work on one group, but not another</a:t>
            </a:r>
            <a:endParaRPr lang="en-AU" sz="23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300" dirty="0" smtClean="0"/>
              <a:t>How do I know which groups are which?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300" dirty="0" smtClean="0"/>
              <a:t>As our work moves closer to implementation-ready advice, we need to think deeply about this stuff.</a:t>
            </a:r>
          </a:p>
          <a:p>
            <a:endParaRPr lang="en-AU" sz="2300" dirty="0"/>
          </a:p>
          <a:p>
            <a:r>
              <a:rPr lang="en-AU" sz="2300" b="1" dirty="0" smtClean="0"/>
              <a:t>Most of the standard statistical techniques fail to identify which groups will respond to a policy shift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300" dirty="0" smtClean="0"/>
              <a:t>It’s generally not enough to just say that a certain school, or hospital, or super fund category will respond differently.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300" dirty="0" smtClean="0"/>
              <a:t>What if there are categories that are particularly likely to respond differently buried within the existing hierarchy?</a:t>
            </a:r>
          </a:p>
        </p:txBody>
      </p:sp>
    </p:spTree>
    <p:extLst>
      <p:ext uri="{BB962C8B-B14F-4D97-AF65-F5344CB8AC3E}">
        <p14:creationId xmlns:p14="http://schemas.microsoft.com/office/powerpoint/2010/main" val="2822216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238" y="86633"/>
            <a:ext cx="6381750" cy="830948"/>
          </a:xfrm>
        </p:spPr>
        <p:txBody>
          <a:bodyPr/>
          <a:lstStyle/>
          <a:p>
            <a:r>
              <a:rPr lang="en-AU" dirty="0" smtClean="0"/>
              <a:t>Classification trees as a step towards better research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583226" y="1136908"/>
            <a:ext cx="7989273" cy="45704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2300" b="1" dirty="0" smtClean="0"/>
              <a:t>Classification and regression trees (CART) group observations that are similar to one another</a:t>
            </a:r>
            <a:endParaRPr lang="en-AU" sz="2300" b="1" dirty="0"/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2300" dirty="0" smtClean="0"/>
              <a:t>Aim to group observations that are similar on one variable (say, income)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2300" dirty="0" smtClean="0"/>
              <a:t>However, ideally we’d want a model that can group observations without knowing the value of the grouping variable (income)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2300" dirty="0" smtClean="0"/>
              <a:t>Otherwise we would just cheat by putting observations with similar income together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300" dirty="0" smtClean="0"/>
              <a:t>Want to define the grouping using a set of TRUE/FALSE rules which apply to the other information we have about each observation</a:t>
            </a:r>
            <a:endParaRPr lang="en-AU" sz="2300" dirty="0"/>
          </a:p>
        </p:txBody>
      </p:sp>
    </p:spTree>
    <p:extLst>
      <p:ext uri="{BB962C8B-B14F-4D97-AF65-F5344CB8AC3E}">
        <p14:creationId xmlns:p14="http://schemas.microsoft.com/office/powerpoint/2010/main" val="37465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238" y="86633"/>
            <a:ext cx="6381750" cy="830948"/>
          </a:xfrm>
        </p:spPr>
        <p:txBody>
          <a:bodyPr/>
          <a:lstStyle/>
          <a:p>
            <a:r>
              <a:rPr lang="en-AU" dirty="0" smtClean="0"/>
              <a:t>An example – sorting Lego blocks into colour</a:t>
            </a:r>
            <a:endParaRPr lang="en-AU" dirty="0"/>
          </a:p>
        </p:txBody>
      </p:sp>
      <p:pic>
        <p:nvPicPr>
          <p:cNvPr id="20482" name="Picture 2" descr="http://ckx.org/wp-content/uploads/2014/03/treasure_hunting_pi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7581"/>
            <a:ext cx="9144000" cy="604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054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238" y="455965"/>
            <a:ext cx="6381750" cy="461616"/>
          </a:xfrm>
        </p:spPr>
        <p:txBody>
          <a:bodyPr/>
          <a:lstStyle/>
          <a:p>
            <a:r>
              <a:rPr lang="en-AU" dirty="0" smtClean="0"/>
              <a:t>Sorting </a:t>
            </a:r>
            <a:r>
              <a:rPr lang="en-AU" dirty="0"/>
              <a:t>L</a:t>
            </a:r>
            <a:r>
              <a:rPr lang="en-AU" dirty="0" smtClean="0"/>
              <a:t>ego with CART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583226" y="1136908"/>
            <a:ext cx="7989273" cy="4339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2300" b="1" dirty="0" smtClean="0"/>
              <a:t>Aim: create piles of </a:t>
            </a:r>
            <a:r>
              <a:rPr lang="en-AU" sz="2300" b="1" dirty="0"/>
              <a:t>L</a:t>
            </a:r>
            <a:r>
              <a:rPr lang="en-AU" sz="2300" b="1" dirty="0" smtClean="0"/>
              <a:t>ego that are the same colour, while blindfolded.</a:t>
            </a:r>
          </a:p>
          <a:p>
            <a:endParaRPr lang="en-AU" sz="2300" b="1" dirty="0"/>
          </a:p>
          <a:p>
            <a:r>
              <a:rPr lang="en-AU" sz="2300" dirty="0" smtClean="0"/>
              <a:t>You have a friend who can tell you a few things about each block (but not the colour)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300" dirty="0" smtClean="0"/>
              <a:t>What year it was purchased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300" dirty="0" smtClean="0"/>
              <a:t>What kit it belongs 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300" dirty="0" smtClean="0"/>
          </a:p>
          <a:p>
            <a:r>
              <a:rPr lang="en-AU" sz="2300" dirty="0" smtClean="0"/>
              <a:t>You can also touch the Lego pieces, determine the shape, number of plugs/bumps, etc. </a:t>
            </a:r>
          </a:p>
          <a:p>
            <a:endParaRPr lang="en-AU" sz="2300" dirty="0"/>
          </a:p>
          <a:p>
            <a:r>
              <a:rPr lang="en-AU" sz="2300" dirty="0" smtClean="0"/>
              <a:t>How do you make the decision?</a:t>
            </a:r>
            <a:endParaRPr lang="en-AU" sz="2300" dirty="0"/>
          </a:p>
        </p:txBody>
      </p:sp>
    </p:spTree>
    <p:extLst>
      <p:ext uri="{BB962C8B-B14F-4D97-AF65-F5344CB8AC3E}">
        <p14:creationId xmlns:p14="http://schemas.microsoft.com/office/powerpoint/2010/main" val="1757660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238" y="455965"/>
            <a:ext cx="6381750" cy="461616"/>
          </a:xfrm>
        </p:spPr>
        <p:txBody>
          <a:bodyPr/>
          <a:lstStyle/>
          <a:p>
            <a:r>
              <a:rPr lang="en-AU" dirty="0" smtClean="0"/>
              <a:t>Training set vs. test set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583226" y="1136908"/>
            <a:ext cx="7989273" cy="4339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2300" dirty="0" smtClean="0"/>
              <a:t>Of course, it’s impossible to do this without first relating each of these attributes to the colour. </a:t>
            </a:r>
          </a:p>
          <a:p>
            <a:endParaRPr lang="en-AU" sz="2300" dirty="0"/>
          </a:p>
          <a:p>
            <a:r>
              <a:rPr lang="en-AU" sz="2300" dirty="0" smtClean="0"/>
              <a:t>Training set – a small bucket of the whole pile of </a:t>
            </a:r>
            <a:r>
              <a:rPr lang="en-AU" sz="2300" dirty="0"/>
              <a:t>L</a:t>
            </a:r>
            <a:r>
              <a:rPr lang="en-AU" sz="2300" dirty="0" smtClean="0"/>
              <a:t>ego that you are allowed to examine without a blindfold</a:t>
            </a:r>
          </a:p>
          <a:p>
            <a:endParaRPr lang="en-AU" sz="2300" dirty="0"/>
          </a:p>
          <a:p>
            <a:r>
              <a:rPr lang="en-AU" sz="2300" dirty="0" smtClean="0"/>
              <a:t>Test set – the remaining Lego, which you must sort while blindfolded. </a:t>
            </a:r>
          </a:p>
          <a:p>
            <a:endParaRPr lang="en-AU" sz="2300" dirty="0"/>
          </a:p>
          <a:p>
            <a:r>
              <a:rPr lang="en-AU" sz="2300" dirty="0" smtClean="0"/>
              <a:t>The process of learning about the relationship between the attributes of the blocks and their colours is ‘building a model’. In the case below, we call it ‘growing a tree’. </a:t>
            </a:r>
            <a:endParaRPr lang="en-AU" sz="2300" dirty="0"/>
          </a:p>
        </p:txBody>
      </p:sp>
    </p:spTree>
    <p:extLst>
      <p:ext uri="{BB962C8B-B14F-4D97-AF65-F5344CB8AC3E}">
        <p14:creationId xmlns:p14="http://schemas.microsoft.com/office/powerpoint/2010/main" val="2980327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Introduction to impurity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583226" y="1136908"/>
            <a:ext cx="7989273" cy="4462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2300" dirty="0" smtClean="0"/>
              <a:t>Let’s say there are only two colours in the pile, red and blue</a:t>
            </a:r>
            <a:endParaRPr lang="en-AU" sz="2300" dirty="0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1358900" y="1981200"/>
            <a:ext cx="0" cy="35941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1358900" y="5575300"/>
            <a:ext cx="54102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4152900" y="5575300"/>
            <a:ext cx="0" cy="101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5518150" y="5703332"/>
            <a:ext cx="25019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800" dirty="0" smtClean="0"/>
              <a:t>100% red, 0% blue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75326" y="5703332"/>
            <a:ext cx="25019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800" dirty="0" smtClean="0"/>
              <a:t>0% red, 100% blue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01950" y="5703332"/>
            <a:ext cx="25019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800" dirty="0" smtClean="0"/>
              <a:t>50% red, 50% blue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950" y="1583184"/>
            <a:ext cx="25019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800" dirty="0" smtClean="0"/>
              <a:t>Impurity</a:t>
            </a:r>
          </a:p>
        </p:txBody>
      </p:sp>
      <p:sp>
        <p:nvSpPr>
          <p:cNvPr id="15" name="Freeform 14"/>
          <p:cNvSpPr/>
          <p:nvPr/>
        </p:nvSpPr>
        <p:spPr bwMode="auto">
          <a:xfrm>
            <a:off x="1358900" y="2399566"/>
            <a:ext cx="5257800" cy="3175734"/>
          </a:xfrm>
          <a:custGeom>
            <a:avLst/>
            <a:gdLst>
              <a:gd name="connsiteX0" fmla="*/ 0 w 5257800"/>
              <a:gd name="connsiteY0" fmla="*/ 3175734 h 3175734"/>
              <a:gd name="connsiteX1" fmla="*/ 1625600 w 5257800"/>
              <a:gd name="connsiteY1" fmla="*/ 546834 h 3175734"/>
              <a:gd name="connsiteX2" fmla="*/ 2730500 w 5257800"/>
              <a:gd name="connsiteY2" fmla="*/ 734 h 3175734"/>
              <a:gd name="connsiteX3" fmla="*/ 3784600 w 5257800"/>
              <a:gd name="connsiteY3" fmla="*/ 584934 h 3175734"/>
              <a:gd name="connsiteX4" fmla="*/ 5257800 w 5257800"/>
              <a:gd name="connsiteY4" fmla="*/ 3175734 h 3175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7800" h="3175734">
                <a:moveTo>
                  <a:pt x="0" y="3175734"/>
                </a:moveTo>
                <a:cubicBezTo>
                  <a:pt x="585258" y="2125867"/>
                  <a:pt x="1170517" y="1076001"/>
                  <a:pt x="1625600" y="546834"/>
                </a:cubicBezTo>
                <a:cubicBezTo>
                  <a:pt x="2080683" y="17667"/>
                  <a:pt x="2370667" y="-5616"/>
                  <a:pt x="2730500" y="734"/>
                </a:cubicBezTo>
                <a:cubicBezTo>
                  <a:pt x="3090333" y="7084"/>
                  <a:pt x="3363383" y="55767"/>
                  <a:pt x="3784600" y="584934"/>
                </a:cubicBezTo>
                <a:cubicBezTo>
                  <a:pt x="4205817" y="1114101"/>
                  <a:pt x="4731808" y="2144917"/>
                  <a:pt x="5257800" y="3175734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 flipV="1">
            <a:off x="4152900" y="2399566"/>
            <a:ext cx="0" cy="31757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59839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Introduction to impurity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83226" y="1136908"/>
                <a:ext cx="7989273" cy="56223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sz="2300" dirty="0" smtClean="0"/>
                  <a:t>What if there are more (K) colours of blocks?</a:t>
                </a:r>
                <a:endParaRPr lang="en-AU" sz="2300" dirty="0"/>
              </a:p>
              <a:p>
                <a:endParaRPr lang="en-AU" sz="2300" dirty="0" smtClean="0"/>
              </a:p>
              <a:p>
                <a:r>
                  <a:rPr lang="en-AU" sz="2300" dirty="0" smtClean="0"/>
                  <a:t>Two impurity functions used:</a:t>
                </a:r>
              </a:p>
              <a:p>
                <a:endParaRPr lang="en-AU" sz="2300" dirty="0"/>
              </a:p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300" b="0" i="1" smtClean="0">
                          <a:latin typeface="Cambria Math"/>
                        </a:rPr>
                        <m:t>𝐼</m:t>
                      </m:r>
                      <m:r>
                        <a:rPr lang="en-AU" sz="23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AU" sz="23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sz="23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AU" sz="2300" b="0" i="1" smtClean="0">
                              <a:latin typeface="Cambria Math"/>
                            </a:rPr>
                            <m:t>= 1</m:t>
                          </m:r>
                        </m:sub>
                        <m:sup>
                          <m:r>
                            <a:rPr lang="en-AU" sz="2300" b="0" i="1" smtClean="0">
                              <a:latin typeface="Cambria Math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AU" sz="23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AU" sz="23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AU" sz="23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AU" sz="2300" b="0" i="1" smtClean="0">
                              <a:latin typeface="Cambria Math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AU" sz="23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AU" sz="23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AU" sz="23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AU" sz="2300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AU" sz="2300" dirty="0" smtClean="0"/>
              </a:p>
              <a:p>
                <a:r>
                  <a:rPr lang="en-AU" sz="2300" dirty="0" smtClean="0"/>
                  <a:t>Or</a:t>
                </a:r>
              </a:p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300" i="1">
                          <a:latin typeface="Cambria Math"/>
                        </a:rPr>
                        <m:t>𝐼</m:t>
                      </m:r>
                      <m:r>
                        <a:rPr lang="en-AU" sz="23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AU" sz="23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sz="2300" i="1">
                              <a:latin typeface="Cambria Math"/>
                            </a:rPr>
                            <m:t>𝑖</m:t>
                          </m:r>
                          <m:r>
                            <a:rPr lang="en-AU" sz="2300" i="1">
                              <a:latin typeface="Cambria Math"/>
                            </a:rPr>
                            <m:t>= 1</m:t>
                          </m:r>
                        </m:sub>
                        <m:sup>
                          <m:r>
                            <a:rPr lang="en-AU" sz="2300" i="1">
                              <a:latin typeface="Cambria Math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AU" sz="23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AU" sz="23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AU" sz="23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AU" sz="23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AU" sz="2300" b="0" i="1" smtClean="0">
                              <a:latin typeface="Cambria Math"/>
                            </a:rPr>
                            <m:t>𝑙𝑛</m:t>
                          </m:r>
                          <m:r>
                            <a:rPr lang="en-AU" sz="23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AU" sz="23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AU" sz="23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AU" sz="23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AU" sz="2300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AU" sz="2300" dirty="0"/>
              </a:p>
              <a:p>
                <a:r>
                  <a:rPr lang="en-AU" sz="2300" dirty="0" smtClean="0"/>
                  <a:t>Where p</a:t>
                </a:r>
                <a:r>
                  <a:rPr lang="en-AU" sz="2300" baseline="-25000" dirty="0" smtClean="0"/>
                  <a:t>i</a:t>
                </a:r>
                <a:r>
                  <a:rPr lang="en-AU" sz="2300" dirty="0" smtClean="0"/>
                  <a:t> is the proportion of Lego blocks in each pile belonging to each colour</a:t>
                </a:r>
              </a:p>
              <a:p>
                <a:endParaRPr lang="en-AU" sz="2300" dirty="0"/>
              </a:p>
              <a:p>
                <a:r>
                  <a:rPr lang="en-AU" sz="2300" dirty="0" smtClean="0"/>
                  <a:t>Importantly, these function are maximised when the </a:t>
                </a:r>
                <a:r>
                  <a:rPr lang="en-AU" sz="2300" dirty="0" err="1" smtClean="0"/>
                  <a:t>p</a:t>
                </a:r>
                <a:r>
                  <a:rPr lang="en-AU" sz="2300" baseline="-25000" dirty="0" err="1" smtClean="0"/>
                  <a:t>i</a:t>
                </a:r>
                <a:r>
                  <a:rPr lang="en-AU" sz="2300" dirty="0" err="1" smtClean="0"/>
                  <a:t>s</a:t>
                </a:r>
                <a:r>
                  <a:rPr lang="en-AU" sz="2300" dirty="0" smtClean="0"/>
                  <a:t> are all equal</a:t>
                </a:r>
                <a:endParaRPr lang="en-AU" sz="23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26" y="1136908"/>
                <a:ext cx="7989273" cy="5622308"/>
              </a:xfrm>
              <a:prstGeom prst="rect">
                <a:avLst/>
              </a:prstGeom>
              <a:blipFill rotWithShape="1">
                <a:blip r:embed="rId2"/>
                <a:stretch>
                  <a:fillRect l="-1145" t="-759" b="-130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757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Introduction to impurity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583226" y="1136908"/>
            <a:ext cx="7989273" cy="54014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2300" dirty="0" smtClean="0"/>
              <a:t>The rules of impurity: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3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300" dirty="0" smtClean="0"/>
              <a:t>Very heterogeneous samples have high impurity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300" dirty="0" smtClean="0"/>
              <a:t>A pile of blocks the same colour will have an impurity of 0</a:t>
            </a:r>
          </a:p>
          <a:p>
            <a:endParaRPr lang="en-AU" sz="2300" dirty="0"/>
          </a:p>
          <a:p>
            <a:r>
              <a:rPr lang="en-AU" sz="2300" dirty="0" smtClean="0"/>
              <a:t>So, what we want to do is define rules that split up the pile of </a:t>
            </a:r>
            <a:r>
              <a:rPr lang="en-AU" sz="2300" dirty="0"/>
              <a:t>L</a:t>
            </a:r>
            <a:r>
              <a:rPr lang="en-AU" sz="2300" dirty="0" smtClean="0"/>
              <a:t>ego into smaller piles so that these smaller piles are less impure than the initial pile</a:t>
            </a:r>
          </a:p>
          <a:p>
            <a:endParaRPr lang="en-AU" sz="2300" dirty="0"/>
          </a:p>
          <a:p>
            <a:r>
              <a:rPr lang="en-AU" sz="2300" dirty="0" smtClean="0"/>
              <a:t>How is this done?</a:t>
            </a:r>
          </a:p>
          <a:p>
            <a:endParaRPr lang="en-AU" sz="2300" dirty="0"/>
          </a:p>
          <a:p>
            <a:r>
              <a:rPr lang="en-AU" sz="2300" dirty="0" smtClean="0"/>
              <a:t>For continuous dependent variables, we use variance rather than impurity</a:t>
            </a:r>
          </a:p>
          <a:p>
            <a:endParaRPr lang="en-AU" sz="2300" dirty="0"/>
          </a:p>
          <a:p>
            <a:endParaRPr lang="en-AU" sz="2300" dirty="0"/>
          </a:p>
        </p:txBody>
      </p:sp>
    </p:spTree>
    <p:extLst>
      <p:ext uri="{BB962C8B-B14F-4D97-AF65-F5344CB8AC3E}">
        <p14:creationId xmlns:p14="http://schemas.microsoft.com/office/powerpoint/2010/main" val="954937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harts for OVERHEADS 101227">
  <a:themeElements>
    <a:clrScheme name="Grattan 1">
      <a:dk1>
        <a:srgbClr val="000000"/>
      </a:dk1>
      <a:lt1>
        <a:srgbClr val="FFFFFF"/>
      </a:lt1>
      <a:dk2>
        <a:srgbClr val="621214"/>
      </a:dk2>
      <a:lt2>
        <a:srgbClr val="A02226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solidFill>
          <a:srgbClr val="C0504D"/>
        </a:solidFill>
      </a:spPr>
      <a:bodyPr wrap="square" rtlCol="0">
        <a:spAutoFit/>
      </a:bodyPr>
      <a:lstStyle>
        <a:defPPr>
          <a:defRPr sz="1100" dirty="0" err="1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Charts for OVERHEADS 101227</Template>
  <TotalTime>87073</TotalTime>
  <Words>906</Words>
  <Application>Microsoft Macintosh PowerPoint</Application>
  <PresentationFormat>Overhead</PresentationFormat>
  <Paragraphs>236</Paragraphs>
  <Slides>14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Charts for OVERHEADS 101227</vt:lpstr>
      <vt:lpstr>think-cell Slide</vt:lpstr>
      <vt:lpstr>Classification and regression trees – a primer</vt:lpstr>
      <vt:lpstr>What’s the problem?</vt:lpstr>
      <vt:lpstr>Classification trees as a step towards better research</vt:lpstr>
      <vt:lpstr>An example – sorting Lego blocks into colour</vt:lpstr>
      <vt:lpstr>Sorting Lego with CART</vt:lpstr>
      <vt:lpstr>Training set vs. test set</vt:lpstr>
      <vt:lpstr>Introduction to impurity</vt:lpstr>
      <vt:lpstr>Introduction to impurity</vt:lpstr>
      <vt:lpstr>Introduction to impurity</vt:lpstr>
      <vt:lpstr>Demonstration with data</vt:lpstr>
      <vt:lpstr>Demonstration with data</vt:lpstr>
      <vt:lpstr>Demonstration with data</vt:lpstr>
      <vt:lpstr>What does a tree look like?</vt:lpstr>
      <vt:lpstr>CART leaves define groups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Superannuation fees:  Why they are high, why it matters and how to get them down</dc:title>
  <dc:creator>Sandra Chan-Clayton</dc:creator>
  <cp:lastModifiedBy>James Savage</cp:lastModifiedBy>
  <cp:revision>2873</cp:revision>
  <cp:lastPrinted>2014-05-28T05:00:37Z</cp:lastPrinted>
  <dcterms:created xsi:type="dcterms:W3CDTF">2011-11-24T01:02:50Z</dcterms:created>
  <dcterms:modified xsi:type="dcterms:W3CDTF">2015-08-13T05:20:52Z</dcterms:modified>
</cp:coreProperties>
</file>