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78" r:id="rId5"/>
    <p:sldId id="262" r:id="rId6"/>
    <p:sldId id="263" r:id="rId7"/>
    <p:sldId id="268" r:id="rId8"/>
    <p:sldId id="265" r:id="rId9"/>
    <p:sldId id="267" r:id="rId10"/>
    <p:sldId id="266" r:id="rId11"/>
    <p:sldId id="269" r:id="rId12"/>
    <p:sldId id="270" r:id="rId13"/>
    <p:sldId id="277" r:id="rId14"/>
    <p:sldId id="272" r:id="rId15"/>
    <p:sldId id="276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823"/>
    <a:srgbClr val="E51841"/>
    <a:srgbClr val="E51843"/>
    <a:srgbClr val="973735"/>
    <a:srgbClr val="A73E3B"/>
    <a:srgbClr val="34084C"/>
    <a:srgbClr val="CD053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>
        <c:manualLayout>
          <c:xMode val="edge"/>
          <c:yMode val="edge"/>
          <c:x val="0.32534366797900344"/>
          <c:y val="0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Subscription</c:v>
                </c:pt>
                <c:pt idx="1">
                  <c:v>Donations</c:v>
                </c:pt>
                <c:pt idx="2">
                  <c:v>Web app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3787242503777963"/>
          <c:y val="0.41025066560924545"/>
          <c:w val="0.29394575678040247"/>
          <c:h val="0.29951651277403307"/>
        </c:manualLayout>
      </c:layout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9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48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266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022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57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16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434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88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409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8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36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94E0-08FB-4795-AAE7-96086C0F26F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8797-8779-440A-8EA1-23CB5AB39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589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191000"/>
            <a:ext cx="46482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E5184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MESSIAH</a:t>
            </a:r>
            <a:endParaRPr lang="en-US" sz="7200" dirty="0">
              <a:solidFill>
                <a:srgbClr val="E5184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E51841"/>
          </a:solidFill>
          <a:ln>
            <a:solidFill>
              <a:srgbClr val="E518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D053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0400" y="6396335"/>
            <a:ext cx="24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www.messiahapp.com</a:t>
            </a:r>
            <a:endParaRPr lang="en-US" sz="2400" dirty="0">
              <a:solidFill>
                <a:schemeClr val="bg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478" y="639633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@messiahapp</a:t>
            </a:r>
            <a:endParaRPr lang="en-US" sz="2400" dirty="0">
              <a:solidFill>
                <a:schemeClr val="bg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6400800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/messiahapp</a:t>
            </a:r>
            <a:endParaRPr lang="en-US" sz="2400" dirty="0">
              <a:solidFill>
                <a:schemeClr val="bg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pic>
        <p:nvPicPr>
          <p:cNvPr id="13" name="Picture 12" descr="Comp_SocialIc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00800"/>
            <a:ext cx="457200" cy="409433"/>
          </a:xfrm>
          <a:prstGeom prst="rect">
            <a:avLst/>
          </a:prstGeom>
        </p:spPr>
      </p:pic>
      <p:pic>
        <p:nvPicPr>
          <p:cNvPr id="14" name="Picture 13" descr="Comp_SocialIc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6354738"/>
            <a:ext cx="561975" cy="503261"/>
          </a:xfrm>
          <a:prstGeom prst="rect">
            <a:avLst/>
          </a:prstGeom>
          <a:noFill/>
        </p:spPr>
      </p:pic>
      <p:pic>
        <p:nvPicPr>
          <p:cNvPr id="24" name="Picture 23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200" y="1143000"/>
            <a:ext cx="4876800" cy="3072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45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705600" cy="1143000"/>
          </a:xfrm>
        </p:spPr>
        <p:txBody>
          <a:bodyPr>
            <a:noAutofit/>
          </a:bodyPr>
          <a:lstStyle/>
          <a:p>
            <a:pPr rtl="1"/>
            <a:r>
              <a:rPr lang="en-US" sz="60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Tahoma" pitchFamily="34" charset="0"/>
              </a:rPr>
              <a:t>BUSINESS MODEL</a:t>
            </a:r>
            <a:endParaRPr lang="ar-JO" sz="6000" dirty="0">
              <a:solidFill>
                <a:srgbClr val="FF0000"/>
              </a:solidFill>
              <a:latin typeface="Open Sans Condensed Light" pitchFamily="34" charset="0"/>
              <a:ea typeface="Open Sans Condensed Light" pitchFamily="34" charset="0"/>
              <a:cs typeface="Tahoma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graphicFrame>
        <p:nvGraphicFramePr>
          <p:cNvPr id="15" name="Chart 14"/>
          <p:cNvGraphicFramePr/>
          <p:nvPr/>
        </p:nvGraphicFramePr>
        <p:xfrm>
          <a:off x="4419600" y="1676400"/>
          <a:ext cx="50292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1000" y="2286000"/>
            <a:ext cx="41889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 Freemium model.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 Subscription based,</a:t>
            </a:r>
          </a:p>
          <a:p>
            <a:r>
              <a:rPr lang="en-US" sz="2800" dirty="0" smtClean="0">
                <a:latin typeface="Arial Narrow" pitchFamily="34" charset="0"/>
              </a:rPr>
              <a:t>	 50c/user/month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 Donations in 6 different V.Cs.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 Tracking through web app</a:t>
            </a:r>
          </a:p>
          <a:p>
            <a:pPr lvl="2"/>
            <a:r>
              <a:rPr lang="en-US" sz="2800" dirty="0" smtClean="0">
                <a:latin typeface="Arial Narrow" pitchFamily="34" charset="0"/>
              </a:rPr>
              <a:t>2 $/subscription/month</a:t>
            </a:r>
          </a:p>
        </p:txBody>
      </p:sp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6705600" cy="1143000"/>
          </a:xfrm>
        </p:spPr>
        <p:txBody>
          <a:bodyPr>
            <a:noAutofit/>
          </a:bodyPr>
          <a:lstStyle/>
          <a:p>
            <a:pPr rtl="1"/>
            <a:r>
              <a:rPr lang="en-US" sz="40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FINANCIALS: PROJECTIONS FOR 4 YEARS</a:t>
            </a:r>
            <a:endParaRPr lang="ar-JO" sz="4000" dirty="0">
              <a:solidFill>
                <a:srgbClr val="FF0000"/>
              </a:solidFill>
              <a:latin typeface="Open Sans Condensed Light" pitchFamily="34" charset="0"/>
              <a:ea typeface="Open Sans Condensed Light" pitchFamily="34" charset="0"/>
              <a:cs typeface="Tahoma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4" y="1447800"/>
            <a:ext cx="7788596" cy="4746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772400" cy="1143000"/>
          </a:xfrm>
        </p:spPr>
        <p:txBody>
          <a:bodyPr>
            <a:noAutofit/>
          </a:bodyPr>
          <a:lstStyle/>
          <a:p>
            <a:pPr rtl="1"/>
            <a:r>
              <a:rPr lang="en-US" sz="28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FINANCIALS: 1</a:t>
            </a:r>
            <a:r>
              <a:rPr lang="en-US" sz="2800" baseline="300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ST</a:t>
            </a:r>
            <a:r>
              <a:rPr lang="en-US" sz="28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 YEAR BROKEN DOWN TO MONTHS</a:t>
            </a:r>
            <a:br>
              <a:rPr lang="en-US" sz="28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TILL GROSS PROFIT MARGIN</a:t>
            </a:r>
            <a:endParaRPr lang="ar-JO" sz="2800" dirty="0">
              <a:solidFill>
                <a:srgbClr val="FF0000"/>
              </a:solidFill>
              <a:latin typeface="Open Sans Condensed Light" pitchFamily="34" charset="0"/>
              <a:ea typeface="Open Sans Condensed Light" pitchFamily="34" charset="0"/>
              <a:cs typeface="Tahoma" pitchFamily="34" charset="0"/>
            </a:endParaRPr>
          </a:p>
        </p:txBody>
      </p: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09600"/>
            <a:ext cx="1247801" cy="7860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8142"/>
            <a:ext cx="9144000" cy="17417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772400" cy="1143000"/>
          </a:xfrm>
        </p:spPr>
        <p:txBody>
          <a:bodyPr>
            <a:noAutofit/>
          </a:bodyPr>
          <a:lstStyle/>
          <a:p>
            <a:pPr rtl="1"/>
            <a:r>
              <a:rPr lang="en-US" sz="28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FINANCIALS: 1</a:t>
            </a:r>
            <a:r>
              <a:rPr lang="en-US" sz="2800" baseline="300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ST</a:t>
            </a:r>
            <a:r>
              <a:rPr lang="en-US" sz="28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 YEAR BROKEN DOWN TO MONTHS</a:t>
            </a:r>
            <a:br>
              <a:rPr lang="en-US" sz="28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TILL NET PROFIT MARGIN</a:t>
            </a:r>
            <a:endParaRPr lang="ar-JO" sz="2800" dirty="0">
              <a:solidFill>
                <a:srgbClr val="FF0000"/>
              </a:solidFill>
              <a:latin typeface="Open Sans Condensed Light" pitchFamily="34" charset="0"/>
              <a:ea typeface="Open Sans Condensed Light" pitchFamily="34" charset="0"/>
              <a:cs typeface="Tahoma" pitchFamily="34" charset="0"/>
            </a:endParaRPr>
          </a:p>
        </p:txBody>
      </p: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09600"/>
            <a:ext cx="1247801" cy="786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060"/>
            <a:ext cx="9144000" cy="2568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8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48600" cy="1143000"/>
          </a:xfrm>
        </p:spPr>
        <p:txBody>
          <a:bodyPr>
            <a:noAutofit/>
          </a:bodyPr>
          <a:lstStyle/>
          <a:p>
            <a:pPr rtl="1"/>
            <a:r>
              <a:rPr lang="en-US" sz="36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FUNDING REQUIRED FOR THE FIRST 3 MONTHS</a:t>
            </a:r>
            <a:endParaRPr lang="ar-JO" sz="3600" dirty="0">
              <a:solidFill>
                <a:srgbClr val="FF0000"/>
              </a:solidFill>
              <a:latin typeface="Open Sans Condensed Light" pitchFamily="34" charset="0"/>
              <a:ea typeface="Open Sans Condensed Light" pitchFamily="34" charset="0"/>
              <a:cs typeface="Tahoma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0600" y="5105400"/>
            <a:ext cx="7467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MILESTONES: </a:t>
            </a:r>
          </a:p>
          <a:p>
            <a:r>
              <a:rPr lang="en-US" dirty="0" smtClean="0"/>
              <a:t>MONTH1:	Reach 4250 users and atleast 128 paying users.</a:t>
            </a:r>
          </a:p>
          <a:p>
            <a:r>
              <a:rPr lang="en-US" dirty="0" smtClean="0"/>
              <a:t>MONTH2:	Reach 8500 users and atleast 191 paying users.</a:t>
            </a:r>
          </a:p>
          <a:p>
            <a:r>
              <a:rPr lang="en-US" dirty="0" smtClean="0"/>
              <a:t>MONTH3:	Reach 12750 users and atleast 255 paying users.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4" y="1488578"/>
            <a:ext cx="5355056" cy="3616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48600" cy="1143000"/>
          </a:xfrm>
        </p:spPr>
        <p:txBody>
          <a:bodyPr>
            <a:noAutofit/>
          </a:bodyPr>
          <a:lstStyle/>
          <a:p>
            <a:pPr rtl="1"/>
            <a:r>
              <a:rPr lang="en-US" sz="36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FUNDING REQUIRED FOR THE FIRST YEAR</a:t>
            </a:r>
            <a:endParaRPr lang="ar-JO" sz="3600" dirty="0">
              <a:solidFill>
                <a:srgbClr val="FF0000"/>
              </a:solidFill>
              <a:latin typeface="Open Sans Condensed Light" pitchFamily="34" charset="0"/>
              <a:ea typeface="Open Sans Condensed Light" pitchFamily="34" charset="0"/>
              <a:cs typeface="Tahoma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5000" y="1905000"/>
            <a:ext cx="45592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IN FIRST YEAR WE NEED 30,000 JD for:</a:t>
            </a:r>
          </a:p>
          <a:p>
            <a:endParaRPr lang="en-US" sz="2800" dirty="0" smtClean="0"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51000 users.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829 paying users.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Establish office.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Hiring experts.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Marketing.</a:t>
            </a:r>
          </a:p>
          <a:p>
            <a:pPr marL="342900" indent="-342900">
              <a:buAutoNum type="arabicPeriod"/>
            </a:pPr>
            <a:endParaRPr lang="en-US" sz="2800" dirty="0" smtClean="0"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05600" cy="1143000"/>
          </a:xfrm>
        </p:spPr>
        <p:txBody>
          <a:bodyPr>
            <a:no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SUMMARY</a:t>
            </a:r>
            <a:endParaRPr lang="ar-JO" sz="4800" dirty="0">
              <a:solidFill>
                <a:srgbClr val="FF0000"/>
              </a:solidFill>
              <a:latin typeface="Open Sans Condensed Light" pitchFamily="34" charset="0"/>
              <a:ea typeface="Open Sans Condensed Light" pitchFamily="34" charset="0"/>
              <a:cs typeface="Tahoma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20574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As per Quran “whoever kills a human begin, it shall be as if he killed all mankind, </a:t>
            </a:r>
            <a:r>
              <a:rPr lang="en-US" sz="32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and whoever saved the life of one, it shall be as if he had saved the life of all mankind”</a:t>
            </a:r>
            <a:r>
              <a:rPr lang="en-US" sz="24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.</a:t>
            </a:r>
          </a:p>
          <a:p>
            <a:endParaRPr lang="en-US" sz="2000" dirty="0" smtClean="0"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r>
              <a:rPr lang="en-US" sz="32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So our is aim not only to establish our startup but to save some lives and earn some recognition for the life hereafter.</a:t>
            </a:r>
          </a:p>
        </p:txBody>
      </p:sp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15470"/>
            <a:ext cx="2153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EBTIHAJ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Founder and 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Graphic Designer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Masters in Computer Sc</a:t>
            </a:r>
            <a:endParaRPr lang="en-US" sz="2000" dirty="0"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pic>
        <p:nvPicPr>
          <p:cNvPr id="7" name="Picture 6" descr="ebtiha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19870"/>
            <a:ext cx="2105025" cy="2676525"/>
          </a:xfrm>
          <a:prstGeom prst="rect">
            <a:avLst/>
          </a:prstGeom>
        </p:spPr>
      </p:pic>
      <p:pic>
        <p:nvPicPr>
          <p:cNvPr id="8" name="Picture 7" descr="haro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819870"/>
            <a:ext cx="2105025" cy="2676525"/>
          </a:xfrm>
          <a:prstGeom prst="rect">
            <a:avLst/>
          </a:prstGeom>
        </p:spPr>
      </p:pic>
      <p:pic>
        <p:nvPicPr>
          <p:cNvPr id="9" name="Picture 8" descr="mubassi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19870"/>
            <a:ext cx="2105025" cy="2676525"/>
          </a:xfrm>
          <a:prstGeom prst="rect">
            <a:avLst/>
          </a:prstGeom>
        </p:spPr>
      </p:pic>
      <p:pic>
        <p:nvPicPr>
          <p:cNvPr id="10" name="Picture 9" descr="zahi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1819870"/>
            <a:ext cx="2105025" cy="2676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0" y="4715470"/>
            <a:ext cx="2153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ZAHID ALI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Co-Founder and 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Android developer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Masters in Computer Sc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715470"/>
            <a:ext cx="22990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MUBASSIR </a:t>
            </a:r>
            <a:r>
              <a:rPr lang="en-US" sz="20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HAYAT</a:t>
            </a:r>
            <a:endParaRPr lang="en-US" sz="2000" b="1" dirty="0" smtClean="0"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Co-Founder and 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Web developer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Bachelors in Computer 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4748" y="4715470"/>
            <a:ext cx="2419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HAROON BAIG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Co-Founder and 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iOS Developer</a:t>
            </a:r>
          </a:p>
          <a:p>
            <a:pPr algn="ctr"/>
            <a:r>
              <a:rPr lang="en-US" sz="2000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Bachelors in Computer Eng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26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88899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30480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E5184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THE TEAM</a:t>
            </a:r>
            <a:endParaRPr lang="en-US" sz="6000" dirty="0">
              <a:solidFill>
                <a:srgbClr val="E5184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6324600"/>
            <a:ext cx="9144000" cy="537865"/>
            <a:chOff x="0" y="6324600"/>
            <a:chExt cx="9144000" cy="537865"/>
          </a:xfrm>
          <a:solidFill>
            <a:srgbClr val="E51841"/>
          </a:solidFill>
        </p:grpSpPr>
        <p:grpSp>
          <p:nvGrpSpPr>
            <p:cNvPr id="11" name="Group 8"/>
            <p:cNvGrpSpPr/>
            <p:nvPr/>
          </p:nvGrpSpPr>
          <p:grpSpPr>
            <a:xfrm>
              <a:off x="0" y="6324600"/>
              <a:ext cx="9144000" cy="537865"/>
              <a:chOff x="0" y="6324600"/>
              <a:chExt cx="9144000" cy="537865"/>
            </a:xfrm>
            <a:grpFill/>
          </p:grpSpPr>
          <p:sp>
            <p:nvSpPr>
              <p:cNvPr id="14" name="Rectangle 13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88899" y="6400800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12" name="Picture 11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" name="Picture 12" descr="Comp_SocialIcons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41910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E51843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BACKGROUND</a:t>
            </a:r>
            <a:endParaRPr lang="en-US" sz="6000" dirty="0">
              <a:solidFill>
                <a:srgbClr val="E51843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19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 Narrow" pitchFamily="34" charset="0"/>
                <a:ea typeface="Open Sans Condensed Light" pitchFamily="34" charset="0"/>
                <a:cs typeface="Open Sans Condensed Light" pitchFamily="34" charset="0"/>
              </a:rPr>
              <a:t>Messiah is an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  <a:ea typeface="Open Sans Condensed Light" pitchFamily="34" charset="0"/>
                <a:cs typeface="Open Sans Condensed Light" pitchFamily="34" charset="0"/>
              </a:rPr>
              <a:t>emergency first responder</a:t>
            </a:r>
            <a:r>
              <a:rPr lang="en-US" sz="2800" dirty="0" smtClean="0">
                <a:latin typeface="Arial Narrow" pitchFamily="34" charset="0"/>
                <a:ea typeface="Open Sans Condensed Light" pitchFamily="34" charset="0"/>
                <a:cs typeface="Open Sans Condensed Light" pitchFamily="34" charset="0"/>
              </a:rPr>
              <a:t> that implements the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  <a:ea typeface="Open Sans Condensed Light" pitchFamily="34" charset="0"/>
                <a:cs typeface="Open Sans Condensed Light" pitchFamily="34" charset="0"/>
              </a:rPr>
              <a:t>neighborhood watch</a:t>
            </a:r>
            <a:r>
              <a:rPr lang="en-US" sz="2800" dirty="0" smtClean="0">
                <a:latin typeface="Arial Narrow" pitchFamily="34" charset="0"/>
                <a:ea typeface="Open Sans Condensed Light" pitchFamily="34" charset="0"/>
                <a:cs typeface="Open Sans Condensed Light" pitchFamily="34" charset="0"/>
              </a:rPr>
              <a:t> concept and asks your neighbors or someone nearby to help you out in an emergency within a minute or two instead of waiting for the relief departments to arrive at the scene 5 to 10 minutes late, in a case where every second counts.</a:t>
            </a:r>
            <a:endParaRPr lang="en-US" sz="2800" dirty="0">
              <a:latin typeface="Arial Narrow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0" y="6324600"/>
            <a:ext cx="9144000" cy="537865"/>
            <a:chOff x="0" y="6324600"/>
            <a:chExt cx="9144000" cy="537865"/>
          </a:xfrm>
          <a:solidFill>
            <a:srgbClr val="E51841"/>
          </a:solidFill>
        </p:grpSpPr>
        <p:grpSp>
          <p:nvGrpSpPr>
            <p:cNvPr id="4" name="Group 8"/>
            <p:cNvGrpSpPr/>
            <p:nvPr/>
          </p:nvGrpSpPr>
          <p:grpSpPr>
            <a:xfrm>
              <a:off x="0" y="6324600"/>
              <a:ext cx="9144000" cy="537865"/>
              <a:chOff x="0" y="6324600"/>
              <a:chExt cx="9144000" cy="537865"/>
            </a:xfrm>
            <a:grpFill/>
          </p:grpSpPr>
          <p:sp>
            <p:nvSpPr>
              <p:cNvPr id="14" name="Rectangle 13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88899" y="6400800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12" name="Picture 11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" name="Picture 12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124200" y="381000"/>
            <a:ext cx="30480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E51843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OVERVIEW</a:t>
            </a:r>
            <a:endParaRPr lang="en-US" sz="6000" dirty="0">
              <a:solidFill>
                <a:srgbClr val="E51843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19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52578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E5184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THE </a:t>
            </a:r>
            <a:r>
              <a:rPr lang="en-US" sz="6000" dirty="0" smtClean="0">
                <a:solidFill>
                  <a:srgbClr val="E5184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PAIN</a:t>
            </a:r>
            <a:endParaRPr lang="en-US" sz="6000" dirty="0">
              <a:solidFill>
                <a:srgbClr val="E5184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8600" y="20574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 Narrow" pitchFamily="34" charset="0"/>
              </a:rPr>
              <a:t>For every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100 people</a:t>
            </a:r>
            <a:r>
              <a:rPr lang="en-US" sz="2800" dirty="0" smtClean="0">
                <a:latin typeface="Arial Narrow" pitchFamily="34" charset="0"/>
              </a:rPr>
              <a:t> who call 911 (one of the quickest emergency response organization) for help,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66</a:t>
            </a:r>
            <a:r>
              <a:rPr lang="en-US" sz="2800" dirty="0" smtClean="0">
                <a:latin typeface="Arial Narrow" pitchFamily="34" charset="0"/>
              </a:rPr>
              <a:t> of them had to wait for more than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5 minutes</a:t>
            </a:r>
            <a:r>
              <a:rPr lang="en-US" sz="2800" dirty="0" smtClean="0">
                <a:latin typeface="Arial Narrow" pitchFamily="34" charset="0"/>
              </a:rPr>
              <a:t> and the remaining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34</a:t>
            </a:r>
            <a:r>
              <a:rPr lang="en-US" sz="2800" dirty="0" smtClean="0">
                <a:latin typeface="Arial Narrow" pitchFamily="34" charset="0"/>
              </a:rPr>
              <a:t> had to wait for more than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10 minutes</a:t>
            </a:r>
            <a:r>
              <a:rPr lang="en-US" sz="2800" dirty="0" smtClean="0">
                <a:latin typeface="Arial Narrow" pitchFamily="34" charset="0"/>
              </a:rPr>
              <a:t> to get the response, in a case where every second counts.</a:t>
            </a:r>
          </a:p>
          <a:p>
            <a:pPr algn="just"/>
            <a:endParaRPr lang="en-US" sz="2800" dirty="0" smtClean="0">
              <a:latin typeface="Arial Narrow" pitchFamily="34" charset="0"/>
            </a:endParaRPr>
          </a:p>
          <a:p>
            <a:pPr algn="just"/>
            <a:r>
              <a:rPr lang="en-US" sz="2800" dirty="0" smtClean="0">
                <a:latin typeface="Arial Narrow" pitchFamily="34" charset="0"/>
              </a:rPr>
              <a:t>Imagine having a robber at home or anyone having a medical condition, would that help?</a:t>
            </a:r>
            <a:endParaRPr lang="en-US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52578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E5184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SOLUTION</a:t>
            </a:r>
            <a:endParaRPr lang="en-US" sz="6000" dirty="0">
              <a:solidFill>
                <a:srgbClr val="E5184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8600" y="25908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 Narrow" pitchFamily="34" charset="0"/>
              </a:rPr>
              <a:t>The app allows you to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notify</a:t>
            </a:r>
            <a:r>
              <a:rPr lang="en-US" sz="2800" dirty="0" smtClean="0">
                <a:latin typeface="Arial Narrow" pitchFamily="34" charset="0"/>
              </a:rPr>
              <a:t> the people around you that you need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immediate help</a:t>
            </a:r>
            <a:r>
              <a:rPr lang="en-US" sz="2800" dirty="0" smtClean="0">
                <a:latin typeface="Arial Narrow" pitchFamily="34" charset="0"/>
              </a:rPr>
              <a:t> with a link pinpointing your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current location</a:t>
            </a:r>
            <a:r>
              <a:rPr lang="en-US" sz="2800" dirty="0" smtClean="0">
                <a:latin typeface="Arial Narrow" pitchFamily="34" charset="0"/>
              </a:rPr>
              <a:t>, who indeed can arrive at the scene much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faster</a:t>
            </a:r>
            <a:r>
              <a:rPr lang="en-US" sz="2800" dirty="0" smtClean="0">
                <a:latin typeface="Arial Narrow" pitchFamily="34" charset="0"/>
              </a:rPr>
              <a:t> than the local rescue agencies.</a:t>
            </a:r>
            <a:endParaRPr lang="en-US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52578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E5184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SCREEN SHOTS</a:t>
            </a:r>
            <a:endParaRPr lang="en-US" sz="6000" dirty="0">
              <a:solidFill>
                <a:srgbClr val="E5184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pic>
        <p:nvPicPr>
          <p:cNvPr id="17" name="Picture 16" descr="banner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411706"/>
            <a:ext cx="5105400" cy="4836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705600" cy="1143000"/>
          </a:xfrm>
        </p:spPr>
        <p:txBody>
          <a:bodyPr>
            <a:noAutofit/>
          </a:bodyPr>
          <a:lstStyle/>
          <a:p>
            <a:pPr rtl="1"/>
            <a:r>
              <a:rPr lang="en-US" sz="60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  <a:sym typeface="Tahoma" pitchFamily="34" charset="0"/>
              </a:rPr>
              <a:t>ONE MORE THING</a:t>
            </a:r>
            <a:endParaRPr lang="ar-JO" sz="6000" dirty="0">
              <a:solidFill>
                <a:srgbClr val="FF0000"/>
              </a:solidFill>
              <a:latin typeface="Open Sans Condensed Light" pitchFamily="34" charset="0"/>
              <a:ea typeface="Open Sans Condensed Light" pitchFamily="34" charset="0"/>
              <a:cs typeface="Tahoma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14126" y="2325469"/>
            <a:ext cx="360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 Narrow" pitchFamily="34" charset="0"/>
              </a:rPr>
              <a:t>Accident </a:t>
            </a:r>
            <a:r>
              <a:rPr lang="en-US" sz="3600" dirty="0" smtClean="0">
                <a:latin typeface="Arial Narrow" pitchFamily="34" charset="0"/>
              </a:rPr>
              <a:t>Detection</a:t>
            </a:r>
            <a:r>
              <a:rPr lang="en-US" sz="3600" dirty="0" smtClean="0">
                <a:latin typeface="Arial Narrow" pitchFamily="34" charset="0"/>
              </a:rPr>
              <a:t>.</a:t>
            </a:r>
            <a:endParaRPr lang="en-US" sz="36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6324600"/>
            <a:ext cx="9144000" cy="533400"/>
            <a:chOff x="0" y="6324600"/>
            <a:chExt cx="9144000" cy="533400"/>
          </a:xfrm>
          <a:solidFill>
            <a:srgbClr val="E51841"/>
          </a:solidFill>
        </p:grpSpPr>
        <p:grpSp>
          <p:nvGrpSpPr>
            <p:cNvPr id="3" name="Group 8"/>
            <p:cNvGrpSpPr/>
            <p:nvPr/>
          </p:nvGrpSpPr>
          <p:grpSpPr>
            <a:xfrm>
              <a:off x="0" y="6324600"/>
              <a:ext cx="9144000" cy="533400"/>
              <a:chOff x="0" y="6324600"/>
              <a:chExt cx="9144000" cy="5334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0" y="6324600"/>
                <a:ext cx="9144000" cy="533400"/>
              </a:xfrm>
              <a:prstGeom prst="rect">
                <a:avLst/>
              </a:prstGeom>
              <a:grpFill/>
              <a:ln>
                <a:solidFill>
                  <a:srgbClr val="E5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D053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400" y="6396335"/>
                <a:ext cx="2429383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www.messiahapp.com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6478" y="6396335"/>
                <a:ext cx="1574470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@messiahapp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10400" y="6396335"/>
                <a:ext cx="149592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Open Sans Condensed Light" pitchFamily="34" charset="0"/>
                    <a:ea typeface="Open Sans Condensed Light" pitchFamily="34" charset="0"/>
                    <a:cs typeface="Open Sans Condensed Light" pitchFamily="34" charset="0"/>
                  </a:rPr>
                  <a:t>/messiahapp</a:t>
                </a:r>
                <a:endParaRPr lang="en-US" sz="2400" dirty="0">
                  <a:solidFill>
                    <a:schemeClr val="bg1"/>
                  </a:solidFill>
                  <a:latin typeface="Open Sans Condensed Light" pitchFamily="34" charset="0"/>
                  <a:ea typeface="Open Sans Condensed Light" pitchFamily="34" charset="0"/>
                  <a:cs typeface="Open Sans Condensed Light" pitchFamily="34" charset="0"/>
                </a:endParaRPr>
              </a:p>
            </p:txBody>
          </p:sp>
        </p:grpSp>
        <p:pic>
          <p:nvPicPr>
            <p:cNvPr id="27" name="Picture 26" descr="Comp_SocialIcon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6400800"/>
              <a:ext cx="457200" cy="40943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8" name="Picture 27" descr="Comp_SocialIcon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6354738"/>
              <a:ext cx="561975" cy="503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705600" cy="1143000"/>
          </a:xfrm>
        </p:spPr>
        <p:txBody>
          <a:bodyPr>
            <a:noAutofit/>
          </a:bodyPr>
          <a:lstStyle/>
          <a:p>
            <a:pPr rtl="1"/>
            <a:r>
              <a:rPr lang="en-US" sz="6000" dirty="0" smtClean="0">
                <a:solidFill>
                  <a:srgbClr val="FF0000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The Opportunity</a:t>
            </a:r>
            <a:endParaRPr lang="ar-JO" sz="6000" dirty="0">
              <a:solidFill>
                <a:srgbClr val="FF0000"/>
              </a:solidFill>
              <a:latin typeface="Open Sans Condensed Light" pitchFamily="34" charset="0"/>
              <a:ea typeface="Open Sans Condensed Light" pitchFamily="34" charset="0"/>
              <a:cs typeface="Tahoma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" y="1371600"/>
            <a:ext cx="8763000" cy="1588"/>
          </a:xfrm>
          <a:prstGeom prst="line">
            <a:avLst/>
          </a:prstGeom>
          <a:ln>
            <a:solidFill>
              <a:srgbClr val="E51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ESSIAH-LOGO-H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57200"/>
            <a:ext cx="1247801" cy="78602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81000" y="2425005"/>
            <a:ext cx="76170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Anyone</a:t>
            </a:r>
            <a:r>
              <a:rPr lang="en-US" sz="2800" dirty="0" smtClean="0">
                <a:latin typeface="Arial Narrow" pitchFamily="34" charset="0"/>
              </a:rPr>
              <a:t> can run into a problem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anytime, anywhere</a:t>
            </a:r>
            <a:r>
              <a:rPr lang="en-US" sz="2800" dirty="0" smtClean="0">
                <a:latin typeface="Arial Narrow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240 million</a:t>
            </a:r>
            <a:r>
              <a:rPr lang="en-US" sz="2800" dirty="0" smtClean="0">
                <a:latin typeface="Arial Narrow" pitchFamily="34" charset="0"/>
              </a:rPr>
              <a:t> calls are made yearly to 911 asking for help</a:t>
            </a:r>
            <a:r>
              <a:rPr lang="en-US" sz="2800" dirty="0" smtClean="0">
                <a:latin typeface="Arial Narrow" pitchFamily="34" charset="0"/>
              </a:rPr>
              <a:t>.</a:t>
            </a:r>
            <a:endParaRPr lang="en-US" sz="28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459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MESSIAH</vt:lpstr>
      <vt:lpstr>THE TEAM</vt:lpstr>
      <vt:lpstr>BACKGROUND</vt:lpstr>
      <vt:lpstr>OVERVIEW</vt:lpstr>
      <vt:lpstr>THE PAIN</vt:lpstr>
      <vt:lpstr>SOLUTION</vt:lpstr>
      <vt:lpstr>SCREEN SHOTS</vt:lpstr>
      <vt:lpstr>ONE MORE THING</vt:lpstr>
      <vt:lpstr>The Opportunity</vt:lpstr>
      <vt:lpstr>BUSINESS MODEL</vt:lpstr>
      <vt:lpstr>FINANCIALS: PROJECTIONS FOR 4 YEARS</vt:lpstr>
      <vt:lpstr>FINANCIALS: 1ST YEAR BROKEN DOWN TO MONTHS TILL GROSS PROFIT MARGIN</vt:lpstr>
      <vt:lpstr>FINANCIALS: 1ST YEAR BROKEN DOWN TO MONTHS TILL NET PROFIT MARGIN</vt:lpstr>
      <vt:lpstr>FUNDING REQUIRED FOR THE FIRST 3 MONTHS</vt:lpstr>
      <vt:lpstr>FUNDING REQUIRED FOR THE FIRST YEAR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Zahid</dc:creator>
  <cp:lastModifiedBy>Ebtihaj Khan</cp:lastModifiedBy>
  <cp:revision>52</cp:revision>
  <dcterms:created xsi:type="dcterms:W3CDTF">2015-02-16T05:20:15Z</dcterms:created>
  <dcterms:modified xsi:type="dcterms:W3CDTF">2015-03-14T05:30:12Z</dcterms:modified>
</cp:coreProperties>
</file>