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71" r:id="rId7"/>
    <p:sldId id="269" r:id="rId8"/>
    <p:sldId id="270" r:id="rId9"/>
    <p:sldId id="263" r:id="rId10"/>
    <p:sldId id="272" r:id="rId11"/>
    <p:sldId id="273" r:id="rId12"/>
    <p:sldId id="258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FE5E-0CE7-CA4C-A2E7-2D98920F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6309A-5FCC-2241-842D-928473CB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C863-566E-A34A-A30C-01A5A8A3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411D-D0FA-744E-8BE8-2AA7DD6A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BF9D-DCB7-2844-9179-20C78244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8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900-2953-0A42-9422-0EBD2FE2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F6D1-A31A-A54C-B42A-7B451D7D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9325-4E21-A845-B74C-FE347732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22D8-8041-734F-8F91-03BCF5A8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FE40-0C42-B24D-B37F-F74B570F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5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63BC5-0A14-904E-8780-223A61AC0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5915-3D56-F24E-B6CF-EF805254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D569-CB37-D84D-AE49-D3EFE6D9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AFA4-BAA3-D446-8481-87EEFF43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A3E9B-0FEA-F848-909A-784DB447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3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0B59-9690-0548-876C-AC86B401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5587-D0D3-2241-92FB-C29CC046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F276-6492-9648-9566-6B4306EC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316F-0FD5-514B-8211-F01474A5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6D82-E3A6-4349-B70F-5B808BC6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605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F5E2-BEA8-B94F-8BDA-523615B5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6DD4-F85F-5E4C-98D0-D845B011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733B5-A48C-CC4D-8260-79B9E7DB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D680-3F98-FD40-BC9C-FE804651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272D-C368-324F-A3BC-814C6825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530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AAAC-2A88-FE49-A9AF-7548B4EA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E657-A880-4647-9CCD-0DAC2555C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D7248-60F2-9044-AE80-9E630D5E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3374-C5EF-7646-8274-5D7313A1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10D1-8475-F245-9E53-944AC885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7E51F-1038-B34C-8671-B10E68E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2148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97B1-B3FD-F146-81FF-E12E99BD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DF76-1C69-4544-A4B8-5749DF33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42EDD-5E9E-4D4A-807B-40F5DF94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0AFC0-F166-F048-92DF-0D19250C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6CA5F-5AB0-9240-A220-FB5DC8BCD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57B73-B8A2-E14F-88DC-7E434A52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3B8D2-2352-9B4A-973B-DC2ACE1F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A0398-83DD-D444-86BD-352BF73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665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5A40-A85C-4843-8873-46507599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358F1-BDA9-9D49-9FCE-E3D210B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8CE35-7EAB-1B48-8C9A-F6D38435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A007A-F22C-5748-BB06-A5429C0F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850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F3F84-6DE3-9A49-BFAF-A49A3EB9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76B17-0AFB-F040-AA55-6EF124A4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83DA9-A3D9-A94C-9136-F089E6E5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776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E8CA-E026-634D-BDC2-148D4E98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7A52-BE3E-5448-B2F5-C132FBB5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71C5C-54FC-0842-8C85-26826482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B3B6D-42F0-654C-BEA5-563606DC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BD76D-A2BD-0544-A7FC-E1B5858D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38502-A1B0-F646-9878-389869EC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7658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6402-6944-6140-B807-34FDFAC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19C5A-C05D-5642-8494-803426653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C0DEF-C59A-F14E-AA77-9322E9A87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4F850-5184-3449-A17B-12BDEFEF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DDFC-3707-974C-BF59-46FDD03F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2F5B-93D1-FD4E-86AB-B29C6BA3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10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612B9-7E46-444C-8812-DCA065D6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11370-C508-AD47-860B-A3692726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C4D8-D2C6-B748-A27C-BF055C54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924E-0562-4F47-88CC-A63045A25B64}" type="datetimeFigureOut">
              <a:rPr lang="en-FR" smtClean="0"/>
              <a:t>20/05/2020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37C2-4BF8-4B46-AA81-657E7FED6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1F35-A6C4-1F45-890C-B9543D403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B9F6-42D4-564F-AF1A-2F1A154B191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135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8CED-020C-E44F-A532-226920DE6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Proposition Mape-Maker 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38224-EB39-0F4E-9335-F139B50C1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Object oriented</a:t>
            </a:r>
          </a:p>
          <a:p>
            <a:r>
              <a:rPr lang="en-FR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329369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99D8-2EAC-0C48-8BEE-87B1C377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Classes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A4B7-EE04-2245-83C5-8E30AB5CE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521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80A-593B-2241-9FA5-3227754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Reader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9C60-DA0A-3A4E-82AD-E44F4640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The next slides are not supposed to provide with a concise and exhaustive ensemble of instances and methods for each object. We rather aim at simply connecting MapeMaker v2 with what was implemented at first in MapeMaker v1.</a:t>
            </a:r>
          </a:p>
        </p:txBody>
      </p:sp>
    </p:spTree>
    <p:extLst>
      <p:ext uri="{BB962C8B-B14F-4D97-AF65-F5344CB8AC3E}">
        <p14:creationId xmlns:p14="http://schemas.microsoft.com/office/powerpoint/2010/main" val="27173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1DF27A-C758-DB47-AD4F-2257144F6C5E}"/>
              </a:ext>
            </a:extLst>
          </p:cNvPr>
          <p:cNvGrpSpPr/>
          <p:nvPr/>
        </p:nvGrpSpPr>
        <p:grpSpPr>
          <a:xfrm>
            <a:off x="561975" y="1643063"/>
            <a:ext cx="11139488" cy="4843462"/>
            <a:chOff x="561975" y="371475"/>
            <a:chExt cx="11139488" cy="611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C30FF0-3265-A349-83FB-5A953EB43EF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687E-FACD-1548-A0F9-337F6243A4C6}"/>
                </a:ext>
              </a:extLst>
            </p:cNvPr>
            <p:cNvSpPr txBox="1"/>
            <p:nvPr/>
          </p:nvSpPr>
          <p:spPr>
            <a:xfrm>
              <a:off x="585788" y="371475"/>
              <a:ext cx="19652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MapeMaker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BC7B5-6DB7-0144-A40B-977FD1015839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AA30D9-3336-2946-9CDA-9CD0324348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09DA6-857C-2D49-9A71-05CBAF189B1A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756CA-74A5-414F-ADDD-ABDC65B4AF0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4C7298-CF55-7841-8E82-C119A43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68736E-75E3-A54B-BEA7-73B12046BA6E}"/>
              </a:ext>
            </a:extLst>
          </p:cNvPr>
          <p:cNvSpPr txBox="1"/>
          <p:nvPr/>
        </p:nvSpPr>
        <p:spPr>
          <a:xfrm>
            <a:off x="739736" y="2676761"/>
            <a:ext cx="5185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 dataset </a:t>
            </a:r>
            <a:r>
              <a:rPr lang="en-GB" dirty="0" err="1"/>
              <a:t>filepath</a:t>
            </a:r>
            <a:r>
              <a:rPr lang="en-GB" dirty="0"/>
              <a:t> =&gt; Input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sid</a:t>
            </a:r>
            <a:r>
              <a:rPr lang="en-GB" dirty="0"/>
              <a:t> dataset </a:t>
            </a:r>
            <a:r>
              <a:rPr lang="en-GB" dirty="0" err="1"/>
              <a:t>filepath</a:t>
            </a:r>
            <a:r>
              <a:rPr lang="en-GB" dirty="0"/>
              <a:t> or </a:t>
            </a:r>
            <a:r>
              <a:rPr lang="en-GB" dirty="0" err="1"/>
              <a:t>start_date</a:t>
            </a:r>
            <a:r>
              <a:rPr lang="en-GB" dirty="0"/>
              <a:t> and </a:t>
            </a:r>
            <a:r>
              <a:rPr lang="en-GB" dirty="0" err="1"/>
              <a:t>end_date</a:t>
            </a:r>
            <a:r>
              <a:rPr lang="en-GB" dirty="0"/>
              <a:t> of </a:t>
            </a:r>
          </a:p>
          <a:p>
            <a:r>
              <a:rPr lang="en-GB" dirty="0"/>
              <a:t>input subset =&gt; SID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D857E-8D2D-8042-BADC-A57CB40BDD33}"/>
              </a:ext>
            </a:extLst>
          </p:cNvPr>
          <p:cNvSpPr txBox="1"/>
          <p:nvPr/>
        </p:nvSpPr>
        <p:spPr>
          <a:xfrm>
            <a:off x="6167439" y="2659387"/>
            <a:ext cx="5310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adjust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simulate (will fit and adjust if it wasn’t done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create_SimParams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get_results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CC5B762-6BC6-D347-9481-9E1AB18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219028"/>
            <a:ext cx="10515600" cy="1325563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1. MapeMaker</a:t>
            </a:r>
            <a:r>
              <a:rPr lang="en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71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1DF27A-C758-DB47-AD4F-2257144F6C5E}"/>
              </a:ext>
            </a:extLst>
          </p:cNvPr>
          <p:cNvGrpSpPr/>
          <p:nvPr/>
        </p:nvGrpSpPr>
        <p:grpSpPr>
          <a:xfrm>
            <a:off x="561975" y="1643063"/>
            <a:ext cx="11139488" cy="4843462"/>
            <a:chOff x="561975" y="371475"/>
            <a:chExt cx="11139488" cy="611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C30FF0-3265-A349-83FB-5A953EB43EF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687E-FACD-1548-A0F9-337F6243A4C6}"/>
                </a:ext>
              </a:extLst>
            </p:cNvPr>
            <p:cNvSpPr txBox="1"/>
            <p:nvPr/>
          </p:nvSpPr>
          <p:spPr>
            <a:xfrm>
              <a:off x="585788" y="371475"/>
              <a:ext cx="1298753" cy="66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Dataset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BC7B5-6DB7-0144-A40B-977FD1015839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AA30D9-3336-2946-9CDA-9CD0324348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09DA6-857C-2D49-9A71-05CBAF189B1A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756CA-74A5-414F-ADDD-ABDC65B4AF0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4C7298-CF55-7841-8E82-C119A43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CC5B762-6BC6-D347-9481-9E1AB18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219028"/>
            <a:ext cx="10515600" cy="1325563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2. Dataset</a:t>
            </a:r>
            <a:endParaRPr lang="en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72885-28C9-E74A-A3C7-C338431D606D}"/>
              </a:ext>
            </a:extLst>
          </p:cNvPr>
          <p:cNvSpPr txBox="1"/>
          <p:nvPr/>
        </p:nvSpPr>
        <p:spPr>
          <a:xfrm>
            <a:off x="892122" y="2726663"/>
            <a:ext cx="33178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x_name</a:t>
            </a:r>
            <a:r>
              <a:rPr lang="en-GB" dirty="0"/>
              <a:t>, </a:t>
            </a:r>
            <a:r>
              <a:rPr lang="en-GB" dirty="0" err="1"/>
              <a:t>y_name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file_name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x_t</a:t>
            </a:r>
            <a:r>
              <a:rPr lang="en-GB" dirty="0"/>
              <a:t>, </a:t>
            </a:r>
            <a:r>
              <a:rPr lang="en-GB" dirty="0" err="1"/>
              <a:t>y_t</a:t>
            </a:r>
            <a:r>
              <a:rPr lang="en-GB" dirty="0"/>
              <a:t>, </a:t>
            </a:r>
            <a:r>
              <a:rPr lang="en-GB" dirty="0" err="1"/>
              <a:t>e_t</a:t>
            </a:r>
            <a:r>
              <a:rPr lang="en-GB" dirty="0"/>
              <a:t>, </a:t>
            </a:r>
            <a:r>
              <a:rPr lang="en-GB" dirty="0" err="1"/>
              <a:t>ares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second_diff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mare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dataset_X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ArmaProcess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m,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om (hat for input, tilde for sid)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s_x (hat for input, tilde for sid)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D9BF5-1214-0F49-AB7D-C2C7FA007759}"/>
              </a:ext>
            </a:extLst>
          </p:cNvPr>
          <p:cNvSpPr txBox="1"/>
          <p:nvPr/>
        </p:nvSpPr>
        <p:spPr>
          <a:xfrm>
            <a:off x="6217636" y="2706002"/>
            <a:ext cx="2704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load_pickle, save, 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make_datasetx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</a:t>
            </a:r>
            <a:r>
              <a:rPr lang="en-GB" dirty="0" err="1"/>
              <a:t>second_dif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has_artafit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62158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1DF27A-C758-DB47-AD4F-2257144F6C5E}"/>
              </a:ext>
            </a:extLst>
          </p:cNvPr>
          <p:cNvGrpSpPr/>
          <p:nvPr/>
        </p:nvGrpSpPr>
        <p:grpSpPr>
          <a:xfrm>
            <a:off x="561975" y="1643063"/>
            <a:ext cx="11139488" cy="4843462"/>
            <a:chOff x="561975" y="371475"/>
            <a:chExt cx="11139488" cy="611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C30FF0-3265-A349-83FB-5A953EB43EF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687E-FACD-1548-A0F9-337F6243A4C6}"/>
                </a:ext>
              </a:extLst>
            </p:cNvPr>
            <p:cNvSpPr txBox="1"/>
            <p:nvPr/>
          </p:nvSpPr>
          <p:spPr>
            <a:xfrm>
              <a:off x="585788" y="371475"/>
              <a:ext cx="2313454" cy="66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XYID &gt; Dataset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BC7B5-6DB7-0144-A40B-977FD1015839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AA30D9-3336-2946-9CDA-9CD0324348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09DA6-857C-2D49-9A71-05CBAF189B1A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756CA-74A5-414F-ADDD-ABDC65B4AF0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4C7298-CF55-7841-8E82-C119A43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CC5B762-6BC6-D347-9481-9E1AB18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219028"/>
            <a:ext cx="10515600" cy="1325563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2.a) XYID Dataset</a:t>
            </a:r>
            <a:endParaRPr lang="en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72885-28C9-E74A-A3C7-C338431D606D}"/>
              </a:ext>
            </a:extLst>
          </p:cNvPr>
          <p:cNvSpPr txBox="1"/>
          <p:nvPr/>
        </p:nvSpPr>
        <p:spPr>
          <a:xfrm>
            <a:off x="738188" y="2532604"/>
            <a:ext cx="3794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m_hat, m_max, r_m_hat, r_m_max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Z_hat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r_tilde_max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9C7F9-A0D1-3443-B335-432F17A9A56B}"/>
              </a:ext>
            </a:extLst>
          </p:cNvPr>
          <p:cNvSpPr txBox="1"/>
          <p:nvPr/>
        </p:nvSpPr>
        <p:spPr>
          <a:xfrm>
            <a:off x="6286500" y="2532604"/>
            <a:ext cx="3143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get_maes_from_parameters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create_arma_process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estimate_base_process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estimate_s_x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52180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1DF27A-C758-DB47-AD4F-2257144F6C5E}"/>
              </a:ext>
            </a:extLst>
          </p:cNvPr>
          <p:cNvGrpSpPr/>
          <p:nvPr/>
        </p:nvGrpSpPr>
        <p:grpSpPr>
          <a:xfrm>
            <a:off x="561975" y="1643063"/>
            <a:ext cx="11139488" cy="4843462"/>
            <a:chOff x="561975" y="371475"/>
            <a:chExt cx="11139488" cy="611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C30FF0-3265-A349-83FB-5A953EB43EF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687E-FACD-1548-A0F9-337F6243A4C6}"/>
                </a:ext>
              </a:extLst>
            </p:cNvPr>
            <p:cNvSpPr txBox="1"/>
            <p:nvPr/>
          </p:nvSpPr>
          <p:spPr>
            <a:xfrm>
              <a:off x="585788" y="371475"/>
              <a:ext cx="2117887" cy="66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SID &gt; Dataset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BC7B5-6DB7-0144-A40B-977FD1015839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AA30D9-3336-2946-9CDA-9CD0324348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09DA6-857C-2D49-9A71-05CBAF189B1A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756CA-74A5-414F-ADDD-ABDC65B4AF0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4C7298-CF55-7841-8E82-C119A43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CC5B762-6BC6-D347-9481-9E1AB18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219028"/>
            <a:ext cx="10515600" cy="1325563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2.b) SID Dataset</a:t>
            </a:r>
            <a:endParaRPr lang="en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72885-28C9-E74A-A3C7-C338431D606D}"/>
              </a:ext>
            </a:extLst>
          </p:cNvPr>
          <p:cNvSpPr txBox="1"/>
          <p:nvPr/>
        </p:nvSpPr>
        <p:spPr>
          <a:xfrm>
            <a:off x="894397" y="2677741"/>
            <a:ext cx="164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SimParams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result object</a:t>
            </a:r>
          </a:p>
          <a:p>
            <a:endParaRPr lang="en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D9BF5-1214-0F49-AB7D-C2C7FA007759}"/>
              </a:ext>
            </a:extLst>
          </p:cNvPr>
          <p:cNvSpPr txBox="1"/>
          <p:nvPr/>
        </p:nvSpPr>
        <p:spPr>
          <a:xfrm>
            <a:off x="6323657" y="2665097"/>
            <a:ext cx="3163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simulate_multiple_scenarios</a:t>
            </a:r>
            <a:endParaRPr lang="en-FR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4623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1DF27A-C758-DB47-AD4F-2257144F6C5E}"/>
              </a:ext>
            </a:extLst>
          </p:cNvPr>
          <p:cNvGrpSpPr/>
          <p:nvPr/>
        </p:nvGrpSpPr>
        <p:grpSpPr>
          <a:xfrm>
            <a:off x="561975" y="1643063"/>
            <a:ext cx="11139488" cy="4843462"/>
            <a:chOff x="561975" y="371475"/>
            <a:chExt cx="11139488" cy="611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C30FF0-3265-A349-83FB-5A953EB43EF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687E-FACD-1548-A0F9-337F6243A4C6}"/>
                </a:ext>
              </a:extLst>
            </p:cNvPr>
            <p:cNvSpPr txBox="1"/>
            <p:nvPr/>
          </p:nvSpPr>
          <p:spPr>
            <a:xfrm>
              <a:off x="585788" y="371475"/>
              <a:ext cx="2211503" cy="66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ARMAProcess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BC7B5-6DB7-0144-A40B-977FD1015839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AA30D9-3336-2946-9CDA-9CD0324348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09DA6-857C-2D49-9A71-05CBAF189B1A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756CA-74A5-414F-ADDD-ABDC65B4AF0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4C7298-CF55-7841-8E82-C119A43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CC5B762-6BC6-D347-9481-9E1AB18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219028"/>
            <a:ext cx="10515600" cy="1325563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3. ARMAProcess</a:t>
            </a:r>
            <a:endParaRPr lang="en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72885-28C9-E74A-A3C7-C338431D606D}"/>
              </a:ext>
            </a:extLst>
          </p:cNvPr>
          <p:cNvSpPr txBox="1"/>
          <p:nvPr/>
        </p:nvSpPr>
        <p:spPr>
          <a:xfrm>
            <a:off x="934985" y="2664820"/>
            <a:ext cx="154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D9BF5-1214-0F49-AB7D-C2C7FA007759}"/>
              </a:ext>
            </a:extLst>
          </p:cNvPr>
          <p:cNvSpPr txBox="1"/>
          <p:nvPr/>
        </p:nvSpPr>
        <p:spPr>
          <a:xfrm>
            <a:off x="6234880" y="2625036"/>
            <a:ext cx="252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 base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correct sigma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0410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1DF27A-C758-DB47-AD4F-2257144F6C5E}"/>
              </a:ext>
            </a:extLst>
          </p:cNvPr>
          <p:cNvGrpSpPr/>
          <p:nvPr/>
        </p:nvGrpSpPr>
        <p:grpSpPr>
          <a:xfrm>
            <a:off x="561975" y="1643063"/>
            <a:ext cx="11139488" cy="4843462"/>
            <a:chOff x="561975" y="371475"/>
            <a:chExt cx="11139488" cy="611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C30FF0-3265-A349-83FB-5A953EB43EF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687E-FACD-1548-A0F9-337F6243A4C6}"/>
                </a:ext>
              </a:extLst>
            </p:cNvPr>
            <p:cNvSpPr txBox="1"/>
            <p:nvPr/>
          </p:nvSpPr>
          <p:spPr>
            <a:xfrm>
              <a:off x="585788" y="371475"/>
              <a:ext cx="1785425" cy="66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SimParams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BC7B5-6DB7-0144-A40B-977FD1015839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AA30D9-3336-2946-9CDA-9CD0324348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09DA6-857C-2D49-9A71-05CBAF189B1A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756CA-74A5-414F-ADDD-ABDC65B4AF0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4C7298-CF55-7841-8E82-C119A43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CC5B762-6BC6-D347-9481-9E1AB18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219028"/>
            <a:ext cx="10515600" cy="1325563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4. SimParams</a:t>
            </a:r>
            <a:endParaRPr lang="en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72885-28C9-E74A-A3C7-C338431D606D}"/>
              </a:ext>
            </a:extLst>
          </p:cNvPr>
          <p:cNvSpPr txBox="1"/>
          <p:nvPr/>
        </p:nvSpPr>
        <p:spPr>
          <a:xfrm>
            <a:off x="836910" y="2587466"/>
            <a:ext cx="2322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e_score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r_tilde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s_x_tilde</a:t>
            </a: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list_of_date_ranges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curvature_params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D9BF5-1214-0F49-AB7D-C2C7FA007759}"/>
              </a:ext>
            </a:extLst>
          </p:cNvPr>
          <p:cNvSpPr txBox="1"/>
          <p:nvPr/>
        </p:nvSpPr>
        <p:spPr>
          <a:xfrm>
            <a:off x="6234880" y="2625036"/>
            <a:ext cx="3095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create_sid_weight_function</a:t>
            </a:r>
            <a:endParaRPr lang="en-FR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9649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1DF27A-C758-DB47-AD4F-2257144F6C5E}"/>
              </a:ext>
            </a:extLst>
          </p:cNvPr>
          <p:cNvGrpSpPr/>
          <p:nvPr/>
        </p:nvGrpSpPr>
        <p:grpSpPr>
          <a:xfrm>
            <a:off x="561975" y="1643063"/>
            <a:ext cx="11139488" cy="4843462"/>
            <a:chOff x="561975" y="371475"/>
            <a:chExt cx="11139488" cy="611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C30FF0-3265-A349-83FB-5A953EB43EF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2687E-FACD-1548-A0F9-337F6243A4C6}"/>
                </a:ext>
              </a:extLst>
            </p:cNvPr>
            <p:cNvSpPr txBox="1"/>
            <p:nvPr/>
          </p:nvSpPr>
          <p:spPr>
            <a:xfrm>
              <a:off x="585788" y="371475"/>
              <a:ext cx="1785425" cy="66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SimParams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BC7B5-6DB7-0144-A40B-977FD1015839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AA30D9-3336-2946-9CDA-9CD0324348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09DA6-857C-2D49-9A71-05CBAF189B1A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756CA-74A5-414F-ADDD-ABDC65B4AF0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4C7298-CF55-7841-8E82-C119A43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CC5B762-6BC6-D347-9481-9E1AB18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81" y="219028"/>
            <a:ext cx="10515600" cy="1325563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5. Results</a:t>
            </a:r>
            <a:endParaRPr lang="en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72885-28C9-E74A-A3C7-C338431D606D}"/>
              </a:ext>
            </a:extLst>
          </p:cNvPr>
          <p:cNvSpPr txBox="1"/>
          <p:nvPr/>
        </p:nvSpPr>
        <p:spPr>
          <a:xfrm>
            <a:off x="836910" y="2587466"/>
            <a:ext cx="2070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simulated_errors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saved_scores</a:t>
            </a:r>
            <a:endParaRPr lang="en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D9BF5-1214-0F49-AB7D-C2C7FA007759}"/>
              </a:ext>
            </a:extLst>
          </p:cNvPr>
          <p:cNvSpPr txBox="1"/>
          <p:nvPr/>
        </p:nvSpPr>
        <p:spPr>
          <a:xfrm>
            <a:off x="6234880" y="2625036"/>
            <a:ext cx="1144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</a:t>
            </a:r>
            <a:endParaRPr lang="en-FR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8571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9FD-8225-D248-92B3-7DEB2EB7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786C-087C-4D43-9245-7269DB73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FR" dirty="0"/>
              <a:t>Template of a class</a:t>
            </a:r>
          </a:p>
          <a:p>
            <a:pPr marL="514350" indent="-514350">
              <a:buFont typeface="+mj-lt"/>
              <a:buAutoNum type="arabicPeriod"/>
            </a:pPr>
            <a:r>
              <a:rPr lang="en-FR" dirty="0"/>
              <a:t>Proposal of an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FR" dirty="0"/>
              <a:t>Objects details</a:t>
            </a:r>
          </a:p>
        </p:txBody>
      </p:sp>
    </p:spTree>
    <p:extLst>
      <p:ext uri="{BB962C8B-B14F-4D97-AF65-F5344CB8AC3E}">
        <p14:creationId xmlns:p14="http://schemas.microsoft.com/office/powerpoint/2010/main" val="1081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99D8-2EAC-0C48-8BEE-87B1C377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Class template used in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A4B7-EE04-2245-83C5-8E30AB5CE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249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342AA1-A515-4541-B0FA-9BB0F5F0F150}"/>
              </a:ext>
            </a:extLst>
          </p:cNvPr>
          <p:cNvGrpSpPr/>
          <p:nvPr/>
        </p:nvGrpSpPr>
        <p:grpSpPr>
          <a:xfrm>
            <a:off x="561975" y="371475"/>
            <a:ext cx="11139488" cy="6115050"/>
            <a:chOff x="561975" y="371475"/>
            <a:chExt cx="11139488" cy="6115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6FEABD-1ECC-7141-A33C-7B9B2E70CC39}"/>
                </a:ext>
              </a:extLst>
            </p:cNvPr>
            <p:cNvSpPr/>
            <p:nvPr/>
          </p:nvSpPr>
          <p:spPr>
            <a:xfrm>
              <a:off x="585788" y="371475"/>
              <a:ext cx="11115675" cy="611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EFFAF5-3C16-D949-A333-6C0242B7114F}"/>
                </a:ext>
              </a:extLst>
            </p:cNvPr>
            <p:cNvSpPr txBox="1"/>
            <p:nvPr/>
          </p:nvSpPr>
          <p:spPr>
            <a:xfrm>
              <a:off x="585788" y="371475"/>
              <a:ext cx="2771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800" dirty="0"/>
                <a:t>Name of the class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365ED6-EC26-E94D-A0DB-33D60BB8BBFD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8" y="1000897"/>
              <a:ext cx="11115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12DD82D-1753-A740-B098-D85EEC47CA3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6096000" y="1000897"/>
              <a:ext cx="47626" cy="5485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43BF88-FB7E-334A-9891-EABC49D29A2C}"/>
                </a:ext>
              </a:extLst>
            </p:cNvPr>
            <p:cNvSpPr txBox="1"/>
            <p:nvPr/>
          </p:nvSpPr>
          <p:spPr>
            <a:xfrm>
              <a:off x="585788" y="1000897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Instances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32538-CB6E-D746-9121-4E6A5ED456DE}"/>
                </a:ext>
              </a:extLst>
            </p:cNvPr>
            <p:cNvSpPr txBox="1"/>
            <p:nvPr/>
          </p:nvSpPr>
          <p:spPr>
            <a:xfrm>
              <a:off x="6143625" y="1000897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dirty="0"/>
                <a:t>Main Methods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036484-11A4-0048-8901-0F1C2154BDBA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" y="1370229"/>
              <a:ext cx="1113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01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99D8-2EAC-0C48-8BEE-87B1C377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Architecture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A4B7-EE04-2245-83C5-8E30AB5CE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676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2AD9-428D-2A46-B39B-616F4FC4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Formalization of the 5 steps of Mape-Maker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4D6DF-3FA3-EA41-B955-6381F4808CCC}"/>
              </a:ext>
            </a:extLst>
          </p:cNvPr>
          <p:cNvSpPr txBox="1"/>
          <p:nvPr/>
        </p:nvSpPr>
        <p:spPr>
          <a:xfrm>
            <a:off x="209550" y="1814513"/>
            <a:ext cx="1177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800" dirty="0"/>
              <a:t>Each object will have a specific and distinctive functions to complete one of those steps. The embedder class will be </a:t>
            </a:r>
            <a:r>
              <a:rPr lang="en-FR" sz="2800" dirty="0">
                <a:solidFill>
                  <a:srgbClr val="FF0000"/>
                </a:solidFill>
              </a:rPr>
              <a:t>MapeMaker.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6D4C1D-4C28-A24C-9860-E08F6AF7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95815"/>
              </p:ext>
            </p:extLst>
          </p:nvPr>
        </p:nvGraphicFramePr>
        <p:xfrm>
          <a:off x="209550" y="3035320"/>
          <a:ext cx="11549063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491354786"/>
                    </a:ext>
                  </a:extLst>
                </a:gridCol>
                <a:gridCol w="5329238">
                  <a:extLst>
                    <a:ext uri="{9D8B030D-6E8A-4147-A177-3AD203B41FA5}">
                      <a16:colId xmlns:a16="http://schemas.microsoft.com/office/drawing/2014/main" val="3299901612"/>
                    </a:ext>
                  </a:extLst>
                </a:gridCol>
                <a:gridCol w="3514725">
                  <a:extLst>
                    <a:ext uri="{9D8B030D-6E8A-4147-A177-3AD203B41FA5}">
                      <a16:colId xmlns:a16="http://schemas.microsoft.com/office/drawing/2014/main" val="22643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Step and construction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Object implementing the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0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2400" dirty="0"/>
                        <a:t>1 (by </a:t>
                      </a:r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MapeMaker </a:t>
                      </a:r>
                      <a:r>
                        <a:rPr lang="en-FR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Estimate conditional distributions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XYID &gt;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2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2400" dirty="0"/>
                        <a:t>2 (by </a:t>
                      </a:r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XYID </a:t>
                      </a:r>
                      <a:r>
                        <a:rPr lang="en-FR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Estimate ARMA 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ARMAProcess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0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2400" dirty="0"/>
                        <a:t>3 (by </a:t>
                      </a:r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MapeMaker </a:t>
                      </a:r>
                      <a:r>
                        <a:rPr lang="en-FR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Adjust conditional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SimParameters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3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2400" dirty="0"/>
                        <a:t>4 (by </a:t>
                      </a:r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MapeMaker </a:t>
                      </a:r>
                      <a:r>
                        <a:rPr lang="en-FR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Simulate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SID &gt;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38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FR" sz="2400" dirty="0"/>
                        <a:t>5 (by </a:t>
                      </a:r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MapeMaker </a:t>
                      </a:r>
                      <a:r>
                        <a:rPr lang="en-FR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Export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2400" dirty="0">
                          <a:solidFill>
                            <a:srgbClr val="FF0000"/>
                          </a:solidFill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8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69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385F-123E-5047-8AB9-17461AB3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6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233-F311-4143-A367-1B82CBB0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2188"/>
          </a:xfrm>
        </p:spPr>
        <p:txBody>
          <a:bodyPr/>
          <a:lstStyle/>
          <a:p>
            <a:r>
              <a:rPr lang="en-FR" dirty="0">
                <a:solidFill>
                  <a:srgbClr val="FF0000"/>
                </a:solidFill>
              </a:rPr>
              <a:t>MapeMaker</a:t>
            </a:r>
            <a:r>
              <a:rPr lang="en-FR" dirty="0"/>
              <a:t> the main class constructing two objects of the class Dataset</a:t>
            </a:r>
          </a:p>
          <a:p>
            <a:pPr lvl="1"/>
            <a:r>
              <a:rPr lang="en-FR" dirty="0">
                <a:solidFill>
                  <a:srgbClr val="FF0000"/>
                </a:solidFill>
              </a:rPr>
              <a:t>XYID</a:t>
            </a:r>
            <a:r>
              <a:rPr lang="en-FR" dirty="0"/>
              <a:t> (implementing dataset) constructing ARMAProcess</a:t>
            </a:r>
          </a:p>
          <a:p>
            <a:pPr lvl="2"/>
            <a:r>
              <a:rPr lang="en-FR" dirty="0">
                <a:solidFill>
                  <a:srgbClr val="FF0000"/>
                </a:solidFill>
              </a:rPr>
              <a:t>ARMAProcess</a:t>
            </a:r>
          </a:p>
          <a:p>
            <a:pPr lvl="1"/>
            <a:r>
              <a:rPr lang="en-FR" dirty="0">
                <a:solidFill>
                  <a:srgbClr val="FF0000"/>
                </a:solidFill>
              </a:rPr>
              <a:t>SID</a:t>
            </a:r>
            <a:r>
              <a:rPr lang="en-FR" dirty="0"/>
              <a:t> (implementing dataset)</a:t>
            </a:r>
          </a:p>
          <a:p>
            <a:pPr lvl="2"/>
            <a:r>
              <a:rPr lang="en-FR" dirty="0">
                <a:solidFill>
                  <a:srgbClr val="FF0000"/>
                </a:solidFill>
              </a:rPr>
              <a:t>SimParameters</a:t>
            </a:r>
          </a:p>
          <a:p>
            <a:pPr lvl="2"/>
            <a:r>
              <a:rPr lang="en-FR" dirty="0">
                <a:solidFill>
                  <a:srgbClr val="FF000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9012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385F-123E-5047-8AB9-17461AB3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233-F311-4143-A367-1B82CBB0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690688"/>
            <a:ext cx="11291887" cy="4351338"/>
          </a:xfrm>
        </p:spPr>
        <p:txBody>
          <a:bodyPr/>
          <a:lstStyle/>
          <a:p>
            <a:pPr marL="0" indent="0">
              <a:buNone/>
            </a:pPr>
            <a:r>
              <a:rPr lang="en-FR" sz="2400" dirty="0">
                <a:solidFill>
                  <a:srgbClr val="FF0000"/>
                </a:solidFill>
              </a:rPr>
              <a:t>XYID</a:t>
            </a:r>
            <a:r>
              <a:rPr lang="en-FR" sz="2400" dirty="0"/>
              <a:t> will implement the </a:t>
            </a:r>
            <a:r>
              <a:rPr lang="en-FR" sz="2400" dirty="0">
                <a:solidFill>
                  <a:srgbClr val="00B050"/>
                </a:solidFill>
              </a:rPr>
              <a:t>estimation functions </a:t>
            </a:r>
            <a:r>
              <a:rPr lang="en-FR" sz="2400" dirty="0"/>
              <a:t>and will construct three crucial instances: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FR" dirty="0"/>
              <a:t>om_x (contribution of each input to the MAPE),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FR" dirty="0"/>
              <a:t>s_x (estimated parameters per input)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FR" dirty="0">
                <a:solidFill>
                  <a:srgbClr val="FF0000"/>
                </a:solidFill>
              </a:rPr>
              <a:t>ARMAProcess</a:t>
            </a:r>
            <a:r>
              <a:rPr lang="en-FR" dirty="0"/>
              <a:t> (class implementing the ARMA coefficients estimation functions)</a:t>
            </a:r>
          </a:p>
          <a:p>
            <a:pPr marL="0" indent="0">
              <a:buNone/>
            </a:pPr>
            <a:r>
              <a:rPr lang="en-FR" sz="2400" dirty="0">
                <a:solidFill>
                  <a:srgbClr val="FF0000"/>
                </a:solidFill>
              </a:rPr>
              <a:t>SID</a:t>
            </a:r>
            <a:r>
              <a:rPr lang="en-FR" sz="2400" dirty="0"/>
              <a:t> will implement the </a:t>
            </a:r>
            <a:r>
              <a:rPr lang="en-FR" sz="2400" dirty="0">
                <a:solidFill>
                  <a:srgbClr val="00B050"/>
                </a:solidFill>
              </a:rPr>
              <a:t>simulation functions </a:t>
            </a:r>
            <a:r>
              <a:rPr lang="en-FR" sz="2400" dirty="0"/>
              <a:t>and needs the three instances from </a:t>
            </a:r>
            <a:r>
              <a:rPr lang="en-FR" sz="2400" dirty="0">
                <a:solidFill>
                  <a:srgbClr val="FF0000"/>
                </a:solidFill>
              </a:rPr>
              <a:t>XYID </a:t>
            </a:r>
            <a:r>
              <a:rPr lang="en-FR" sz="2400" dirty="0"/>
              <a:t>and some others given in input of </a:t>
            </a:r>
            <a:r>
              <a:rPr lang="en-FR" sz="2400" dirty="0">
                <a:solidFill>
                  <a:srgbClr val="FF0000"/>
                </a:solidFill>
              </a:rPr>
              <a:t>MapeMaker</a:t>
            </a:r>
            <a:r>
              <a:rPr lang="en-FR" sz="2400" dirty="0"/>
              <a:t> (target mape, curvature, specific dates, etc…) that is why we construct another class </a:t>
            </a:r>
            <a:r>
              <a:rPr lang="en-FR" sz="2400" dirty="0">
                <a:solidFill>
                  <a:srgbClr val="FF0000"/>
                </a:solidFill>
              </a:rPr>
              <a:t>SimParameters</a:t>
            </a:r>
            <a:r>
              <a:rPr lang="en-FR" sz="2400" dirty="0"/>
              <a:t>. This last class will contain the </a:t>
            </a:r>
            <a:r>
              <a:rPr lang="en-FR" sz="2400" dirty="0">
                <a:solidFill>
                  <a:srgbClr val="00B050"/>
                </a:solidFill>
              </a:rPr>
              <a:t>simulation distribution adjusting functions</a:t>
            </a:r>
            <a:r>
              <a:rPr lang="en-FR" sz="2400" dirty="0"/>
              <a:t>. </a:t>
            </a:r>
          </a:p>
          <a:p>
            <a:pPr marL="0" indent="0">
              <a:buNone/>
            </a:pPr>
            <a:r>
              <a:rPr lang="en-FR" sz="2400" dirty="0"/>
              <a:t>Finally, we create a last object </a:t>
            </a:r>
            <a:r>
              <a:rPr lang="en-FR" sz="2400" dirty="0">
                <a:solidFill>
                  <a:srgbClr val="FF0000"/>
                </a:solidFill>
              </a:rPr>
              <a:t>Result </a:t>
            </a:r>
            <a:r>
              <a:rPr lang="en-FR" sz="2400" dirty="0"/>
              <a:t>for the purpose of </a:t>
            </a:r>
            <a:r>
              <a:rPr lang="en-FR" sz="2400" dirty="0">
                <a:solidFill>
                  <a:srgbClr val="00B050"/>
                </a:solidFill>
              </a:rPr>
              <a:t>exporting the results</a:t>
            </a:r>
            <a:r>
              <a:rPr lang="en-FR" sz="2400" dirty="0"/>
              <a:t>. It will implement some specific processing, scoring , saving, plotting functions for the scenarios. Though we want to store the results at the root of the object </a:t>
            </a:r>
            <a:r>
              <a:rPr lang="en-FR" sz="2400" dirty="0">
                <a:solidFill>
                  <a:srgbClr val="FF0000"/>
                </a:solidFill>
              </a:rPr>
              <a:t>MapeMaker, </a:t>
            </a:r>
            <a:r>
              <a:rPr lang="en-FR" sz="2400" dirty="0"/>
              <a:t>we will need to access the </a:t>
            </a:r>
            <a:r>
              <a:rPr lang="en-FR" sz="2400" dirty="0">
                <a:solidFill>
                  <a:srgbClr val="FF0000"/>
                </a:solidFill>
              </a:rPr>
              <a:t>SID</a:t>
            </a:r>
            <a:r>
              <a:rPr lang="en-FR" sz="2400" dirty="0"/>
              <a:t> data. The object will be located under the </a:t>
            </a:r>
            <a:r>
              <a:rPr lang="en-FR" sz="2400" dirty="0">
                <a:solidFill>
                  <a:srgbClr val="FF0000"/>
                </a:solidFill>
              </a:rPr>
              <a:t>SID</a:t>
            </a:r>
            <a:r>
              <a:rPr lang="en-FR" sz="2400" dirty="0"/>
              <a:t>.</a:t>
            </a:r>
          </a:p>
          <a:p>
            <a:pPr marL="0" indent="0">
              <a:buNone/>
            </a:pPr>
            <a:endParaRPr lang="en-FR" sz="2400" dirty="0"/>
          </a:p>
          <a:p>
            <a:pPr lvl="1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4953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234E3-8913-7B4E-96B9-1A52C957A11D}"/>
              </a:ext>
            </a:extLst>
          </p:cNvPr>
          <p:cNvSpPr/>
          <p:nvPr/>
        </p:nvSpPr>
        <p:spPr>
          <a:xfrm>
            <a:off x="1075039" y="913371"/>
            <a:ext cx="2977978" cy="2273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MapeMaker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D9B10-93AE-8F4C-BF61-79EBC8C37457}"/>
              </a:ext>
            </a:extLst>
          </p:cNvPr>
          <p:cNvSpPr/>
          <p:nvPr/>
        </p:nvSpPr>
        <p:spPr>
          <a:xfrm>
            <a:off x="6685005" y="407773"/>
            <a:ext cx="4003590" cy="41642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679B2-0941-6B4F-B50C-5176A062A0D5}"/>
              </a:ext>
            </a:extLst>
          </p:cNvPr>
          <p:cNvSpPr/>
          <p:nvPr/>
        </p:nvSpPr>
        <p:spPr>
          <a:xfrm>
            <a:off x="7197811" y="745525"/>
            <a:ext cx="2977978" cy="128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XYID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0D4A9-0C25-1746-B964-A5B95E129DA7}"/>
              </a:ext>
            </a:extLst>
          </p:cNvPr>
          <p:cNvSpPr/>
          <p:nvPr/>
        </p:nvSpPr>
        <p:spPr>
          <a:xfrm>
            <a:off x="7197811" y="2658762"/>
            <a:ext cx="2977978" cy="128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45AF6-6AED-314D-8410-C38577CBF283}"/>
              </a:ext>
            </a:extLst>
          </p:cNvPr>
          <p:cNvSpPr txBox="1"/>
          <p:nvPr/>
        </p:nvSpPr>
        <p:spPr>
          <a:xfrm>
            <a:off x="6685005" y="11327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12EBA-E5F4-6F4E-A211-33A29E51ECB6}"/>
              </a:ext>
            </a:extLst>
          </p:cNvPr>
          <p:cNvSpPr/>
          <p:nvPr/>
        </p:nvSpPr>
        <p:spPr>
          <a:xfrm>
            <a:off x="8079999" y="5009139"/>
            <a:ext cx="2977978" cy="128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ARMAProcess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B68DB6-80D9-5943-B064-7F5FFB6994F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53017" y="1386017"/>
            <a:ext cx="3144794" cy="66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FD5F0B-BD1C-FA44-B138-7118C4EB26F7}"/>
              </a:ext>
            </a:extLst>
          </p:cNvPr>
          <p:cNvCxnSpPr>
            <a:cxnSpLocks/>
          </p:cNvCxnSpPr>
          <p:nvPr/>
        </p:nvCxnSpPr>
        <p:spPr>
          <a:xfrm>
            <a:off x="160638" y="6262815"/>
            <a:ext cx="53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031692-4028-484C-A805-22452045BA2D}"/>
              </a:ext>
            </a:extLst>
          </p:cNvPr>
          <p:cNvSpPr txBox="1"/>
          <p:nvPr/>
        </p:nvSpPr>
        <p:spPr>
          <a:xfrm rot="20932121">
            <a:off x="4707856" y="1406677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input data csv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207B81-2FFB-214C-BAD7-B6F61C68969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053017" y="2050193"/>
            <a:ext cx="3144794" cy="124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596541-1806-7F47-B4E5-272356E85DC5}"/>
              </a:ext>
            </a:extLst>
          </p:cNvPr>
          <p:cNvSpPr txBox="1"/>
          <p:nvPr/>
        </p:nvSpPr>
        <p:spPr>
          <a:xfrm rot="1491634">
            <a:off x="4752052" y="2433936"/>
            <a:ext cx="22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sid csv or input subset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5A967CD-AC97-1C4D-AEE4-3BB898AA4A52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10175789" y="1386017"/>
            <a:ext cx="882188" cy="4263614"/>
          </a:xfrm>
          <a:prstGeom prst="curvedConnector3">
            <a:avLst>
              <a:gd name="adj1" fmla="val 125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CF5A71-504E-A24A-8437-67FA2943CE27}"/>
              </a:ext>
            </a:extLst>
          </p:cNvPr>
          <p:cNvSpPr txBox="1"/>
          <p:nvPr/>
        </p:nvSpPr>
        <p:spPr>
          <a:xfrm>
            <a:off x="10669333" y="2906238"/>
            <a:ext cx="13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base process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979CDF-1739-4042-858F-E8C655436773}"/>
              </a:ext>
            </a:extLst>
          </p:cNvPr>
          <p:cNvSpPr/>
          <p:nvPr/>
        </p:nvSpPr>
        <p:spPr>
          <a:xfrm>
            <a:off x="3008538" y="5165124"/>
            <a:ext cx="2265834" cy="122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SimParams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7B033A-F7A6-FD47-9922-24FE6B3FFC9F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>
            <a:off x="2564028" y="3187014"/>
            <a:ext cx="1577427" cy="197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DBC5C7-4E1E-DA49-8868-E3337C0FAB1E}"/>
              </a:ext>
            </a:extLst>
          </p:cNvPr>
          <p:cNvSpPr txBox="1"/>
          <p:nvPr/>
        </p:nvSpPr>
        <p:spPr>
          <a:xfrm>
            <a:off x="2148922" y="3941805"/>
            <a:ext cx="19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user-specific inputs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2F1B40-45B4-6240-9D32-9E5C6E557E63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flipH="1">
            <a:off x="4141455" y="1386017"/>
            <a:ext cx="3056356" cy="377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D7F921-53A4-F84E-92E7-3275169C3C90}"/>
              </a:ext>
            </a:extLst>
          </p:cNvPr>
          <p:cNvSpPr txBox="1"/>
          <p:nvPr/>
        </p:nvSpPr>
        <p:spPr>
          <a:xfrm>
            <a:off x="4681997" y="378131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s_x, om_x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5C93C5-1D9B-8540-BDFA-FAC24D7099AB}"/>
              </a:ext>
            </a:extLst>
          </p:cNvPr>
          <p:cNvCxnSpPr>
            <a:cxnSpLocks/>
          </p:cNvCxnSpPr>
          <p:nvPr/>
        </p:nvCxnSpPr>
        <p:spPr>
          <a:xfrm>
            <a:off x="4053017" y="2506344"/>
            <a:ext cx="3144794" cy="118815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753AAB-00E4-E746-A6D0-88B8F496CB61}"/>
              </a:ext>
            </a:extLst>
          </p:cNvPr>
          <p:cNvCxnSpPr>
            <a:cxnSpLocks/>
          </p:cNvCxnSpPr>
          <p:nvPr/>
        </p:nvCxnSpPr>
        <p:spPr>
          <a:xfrm flipV="1">
            <a:off x="4053017" y="996046"/>
            <a:ext cx="3196050" cy="61239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A3F75A-54E3-F04B-95EF-C9A5DDC7BDA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5274372" y="3949676"/>
            <a:ext cx="3380718" cy="182710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230BE9-9908-6C48-A1B8-6F355898D101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 flipV="1">
            <a:off x="5274372" y="5649631"/>
            <a:ext cx="2805627" cy="12715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30477D-3676-A143-80B3-9E0CB12EC702}"/>
              </a:ext>
            </a:extLst>
          </p:cNvPr>
          <p:cNvCxnSpPr>
            <a:cxnSpLocks/>
          </p:cNvCxnSpPr>
          <p:nvPr/>
        </p:nvCxnSpPr>
        <p:spPr>
          <a:xfrm>
            <a:off x="10175789" y="1386016"/>
            <a:ext cx="543949" cy="36231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C0103E2-6AAA-5746-ADBA-C01B5354C476}"/>
              </a:ext>
            </a:extLst>
          </p:cNvPr>
          <p:cNvCxnSpPr>
            <a:cxnSpLocks/>
          </p:cNvCxnSpPr>
          <p:nvPr/>
        </p:nvCxnSpPr>
        <p:spPr>
          <a:xfrm>
            <a:off x="160638" y="6629272"/>
            <a:ext cx="531340" cy="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3101AE4-EF6E-854F-9CDC-29BE9F2B96D7}"/>
              </a:ext>
            </a:extLst>
          </p:cNvPr>
          <p:cNvSpPr txBox="1"/>
          <p:nvPr/>
        </p:nvSpPr>
        <p:spPr>
          <a:xfrm>
            <a:off x="835240" y="6078149"/>
            <a:ext cx="11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constructs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82906E-C99D-2242-8B95-87177FB08EA9}"/>
              </a:ext>
            </a:extLst>
          </p:cNvPr>
          <p:cNvSpPr txBox="1"/>
          <p:nvPr/>
        </p:nvSpPr>
        <p:spPr>
          <a:xfrm>
            <a:off x="835239" y="6465587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is an instance of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4172DB-50E0-6147-BE6C-5AE7D2772A9F}"/>
              </a:ext>
            </a:extLst>
          </p:cNvPr>
          <p:cNvSpPr/>
          <p:nvPr/>
        </p:nvSpPr>
        <p:spPr>
          <a:xfrm>
            <a:off x="279724" y="4514418"/>
            <a:ext cx="2265834" cy="122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Results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98097BF-8997-8E48-9F09-EAF371CFB4AB}"/>
              </a:ext>
            </a:extLst>
          </p:cNvPr>
          <p:cNvSpPr/>
          <p:nvPr/>
        </p:nvSpPr>
        <p:spPr>
          <a:xfrm>
            <a:off x="0" y="6019050"/>
            <a:ext cx="2775349" cy="8389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385140-A816-8546-BA50-8831DD4E55D1}"/>
              </a:ext>
            </a:extLst>
          </p:cNvPr>
          <p:cNvCxnSpPr>
            <a:cxnSpLocks/>
          </p:cNvCxnSpPr>
          <p:nvPr/>
        </p:nvCxnSpPr>
        <p:spPr>
          <a:xfrm flipH="1">
            <a:off x="1990043" y="3429000"/>
            <a:ext cx="5207768" cy="108541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266518-BD0B-5B41-93ED-BD1983C448FD}"/>
              </a:ext>
            </a:extLst>
          </p:cNvPr>
          <p:cNvCxnSpPr>
            <a:cxnSpLocks/>
            <a:stCxn id="7" idx="1"/>
            <a:endCxn id="89" idx="0"/>
          </p:cNvCxnSpPr>
          <p:nvPr/>
        </p:nvCxnSpPr>
        <p:spPr>
          <a:xfrm flipH="1">
            <a:off x="1412641" y="3299254"/>
            <a:ext cx="5785170" cy="121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0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670</Words>
  <Application>Microsoft Macintosh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Proposition Mape-Maker v2</vt:lpstr>
      <vt:lpstr>Summary</vt:lpstr>
      <vt:lpstr>Class template used in part 3</vt:lpstr>
      <vt:lpstr>PowerPoint Presentation</vt:lpstr>
      <vt:lpstr>Architecture proposal</vt:lpstr>
      <vt:lpstr>Formalization of the 5 steps of Mape-Maker</vt:lpstr>
      <vt:lpstr>6 objects</vt:lpstr>
      <vt:lpstr>Why ?</vt:lpstr>
      <vt:lpstr>PowerPoint Presentation</vt:lpstr>
      <vt:lpstr>Classes Details</vt:lpstr>
      <vt:lpstr>Reader Warning</vt:lpstr>
      <vt:lpstr>1. MapeMaker </vt:lpstr>
      <vt:lpstr>2. Dataset</vt:lpstr>
      <vt:lpstr>2.a) XYID Dataset</vt:lpstr>
      <vt:lpstr>2.b) SID Dataset</vt:lpstr>
      <vt:lpstr>3. ARMAProcess</vt:lpstr>
      <vt:lpstr>4. SimParams</vt:lpstr>
      <vt:lpstr>5.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Mape-Maker v2</dc:title>
  <dc:creator>Guillaume Goujard</dc:creator>
  <cp:lastModifiedBy>Guillaume Goujard</cp:lastModifiedBy>
  <cp:revision>14</cp:revision>
  <dcterms:created xsi:type="dcterms:W3CDTF">2020-05-20T16:10:52Z</dcterms:created>
  <dcterms:modified xsi:type="dcterms:W3CDTF">2020-05-20T20:56:29Z</dcterms:modified>
</cp:coreProperties>
</file>