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0"/>
  </p:notesMasterIdLst>
  <p:sldIdLst>
    <p:sldId id="256" r:id="rId2"/>
    <p:sldId id="260" r:id="rId3"/>
    <p:sldId id="257" r:id="rId4"/>
    <p:sldId id="394" r:id="rId5"/>
    <p:sldId id="396" r:id="rId6"/>
    <p:sldId id="398" r:id="rId7"/>
    <p:sldId id="399" r:id="rId8"/>
    <p:sldId id="400" r:id="rId9"/>
    <p:sldId id="402" r:id="rId10"/>
    <p:sldId id="412" r:id="rId11"/>
    <p:sldId id="401" r:id="rId12"/>
    <p:sldId id="403" r:id="rId13"/>
    <p:sldId id="404" r:id="rId14"/>
    <p:sldId id="407" r:id="rId15"/>
    <p:sldId id="301" r:id="rId16"/>
    <p:sldId id="409" r:id="rId17"/>
    <p:sldId id="405" r:id="rId18"/>
    <p:sldId id="408" r:id="rId19"/>
    <p:sldId id="410" r:id="rId20"/>
    <p:sldId id="406" r:id="rId21"/>
    <p:sldId id="411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298" r:id="rId30"/>
    <p:sldId id="297" r:id="rId31"/>
    <p:sldId id="421" r:id="rId32"/>
    <p:sldId id="423" r:id="rId33"/>
    <p:sldId id="422" r:id="rId34"/>
    <p:sldId id="424" r:id="rId35"/>
    <p:sldId id="425" r:id="rId36"/>
    <p:sldId id="426" r:id="rId37"/>
    <p:sldId id="427" r:id="rId38"/>
    <p:sldId id="428" r:id="rId39"/>
  </p:sldIdLst>
  <p:sldSz cx="9144000" cy="5143500" type="screen16x9"/>
  <p:notesSz cx="6858000" cy="9144000"/>
  <p:embeddedFontLst>
    <p:embeddedFont>
      <p:font typeface="Cairo" panose="020B0604020202020204" charset="-78"/>
      <p:regular r:id="rId41"/>
      <p:bold r:id="rId42"/>
    </p:embeddedFont>
    <p:embeddedFont>
      <p:font typeface="Kanit" pitchFamily="2" charset="-34"/>
      <p:regular r:id="rId43"/>
      <p:bold r:id="rId44"/>
      <p:italic r:id="rId45"/>
      <p:boldItalic r:id="rId46"/>
    </p:embeddedFont>
    <p:embeddedFont>
      <p:font typeface="Kanit Medium" pitchFamily="2" charset="-34"/>
      <p:regular r:id="rId47"/>
      <p:italic r:id="rId48"/>
    </p:embeddedFont>
    <p:embeddedFont>
      <p:font typeface="Nunito Light" panose="020B0604020202020204" charset="0"/>
      <p:regular r:id="rId49"/>
      <p:italic r:id="rId50"/>
    </p:embeddedFont>
    <p:embeddedFont>
      <p:font typeface="Space Grotesk" panose="020B060402020202020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479759-E858-4777-9CE2-AEF2B7589531}">
  <a:tblStyle styleId="{53479759-E858-4777-9CE2-AEF2B75895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5D6C44-3583-4A55-925A-4F0A2FEA13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/>
    <p:restoredTop sz="94503"/>
  </p:normalViewPr>
  <p:slideViewPr>
    <p:cSldViewPr snapToGrid="0">
      <p:cViewPr varScale="1">
        <p:scale>
          <a:sx n="141" d="100"/>
          <a:sy n="141" d="100"/>
        </p:scale>
        <p:origin x="240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69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676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305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301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3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250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497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982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670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5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115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22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79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946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638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64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01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96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20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42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79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8" name="Google Shape;1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090229"/>
            <a:ext cx="7704000" cy="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23" name="Google Shape;23;p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05B18-7A90-4BC9-B55B-2B57BDA58B5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8327091" y="4354250"/>
            <a:ext cx="699247" cy="69924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8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is.net/docs/RT_ST_AsJPEG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221942" y="2325949"/>
            <a:ext cx="5749083" cy="1493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Kanit" pitchFamily="2" charset="-34"/>
                <a:cs typeface="Kanit" pitchFamily="2" charset="-34"/>
              </a:rPr>
              <a:t>POSTGIS VECTOR</a:t>
            </a:r>
            <a:br>
              <a:rPr lang="en-US" sz="4800" dirty="0">
                <a:latin typeface="Kanit" pitchFamily="2" charset="-34"/>
                <a:cs typeface="Kanit" pitchFamily="2" charset="-34"/>
              </a:rPr>
            </a:br>
            <a:endParaRPr dirty="0">
              <a:solidFill>
                <a:schemeClr val="dk1"/>
              </a:solidFill>
              <a:latin typeface="Kanit" pitchFamily="2" charset="-34"/>
              <a:cs typeface="Kanit" pitchFamily="2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5F3430-8D29-4863-8FC5-D270D5771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57" y="1217524"/>
            <a:ext cx="3189208" cy="3584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A8A41A-01D7-4573-9E3D-A2CF049D930F}"/>
              </a:ext>
            </a:extLst>
          </p:cNvPr>
          <p:cNvSpPr txBox="1"/>
          <p:nvPr/>
        </p:nvSpPr>
        <p:spPr>
          <a:xfrm>
            <a:off x="0" y="5350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เปรียบเทียบหน่วยองศาเป็นหน่วยเมตร</a:t>
            </a:r>
          </a:p>
        </p:txBody>
      </p:sp>
    </p:spTree>
    <p:extLst>
      <p:ext uri="{BB962C8B-B14F-4D97-AF65-F5344CB8AC3E}">
        <p14:creationId xmlns:p14="http://schemas.microsoft.com/office/powerpoint/2010/main" val="156279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277359" y="2756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Kanit" pitchFamily="2" charset="-34"/>
                <a:cs typeface="Kanit" pitchFamily="2" charset="-34"/>
              </a:rPr>
              <a:t>การเข้าถึงข้อมูล </a:t>
            </a:r>
            <a:r>
              <a:rPr lang="en-US" dirty="0">
                <a:latin typeface="Kanit" pitchFamily="2" charset="-34"/>
                <a:cs typeface="Kanit" pitchFamily="2" charset="-34"/>
              </a:rPr>
              <a:t>Geometry </a:t>
            </a:r>
            <a:endParaRPr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Google Shape;259;p30">
            <a:extLst>
              <a:ext uri="{FF2B5EF4-FFF2-40B4-BE49-F238E27FC236}">
                <a16:creationId xmlns:a16="http://schemas.microsoft.com/office/drawing/2014/main" id="{A3347F32-F89A-4C99-9010-83DFB946F0E4}"/>
              </a:ext>
            </a:extLst>
          </p:cNvPr>
          <p:cNvSpPr txBox="1">
            <a:spLocks/>
          </p:cNvSpPr>
          <p:nvPr/>
        </p:nvSpPr>
        <p:spPr>
          <a:xfrm>
            <a:off x="368221" y="921173"/>
            <a:ext cx="9122142" cy="414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เมื่อเรามีข้อมูลเชิงพื้นที่แล้วเราสามารถใช้เพื่อเข้าถึงข้อมูลอื่นๆ ของข้อมูลเชิงพื้นที่นั้นได้</a:t>
            </a:r>
          </a:p>
          <a:p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      </a:t>
            </a: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คำนวณเส้นรอบรูป</a:t>
            </a:r>
          </a:p>
          <a:p>
            <a:endParaRPr lang="th-TH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ST_Perimeter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(geometry) FROM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table_name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</a:p>
          <a:p>
            <a:pPr algn="ctr"/>
            <a:r>
              <a:rPr lang="th-TH" sz="1400" dirty="0">
                <a:solidFill>
                  <a:srgbClr val="FF0000"/>
                </a:solidFill>
                <a:latin typeface="Kanit Medium" pitchFamily="2" charset="-34"/>
                <a:cs typeface="Kanit Medium" pitchFamily="2" charset="-34"/>
              </a:rPr>
              <a:t>เฉพาะข้อมูลรูปปิด(</a:t>
            </a:r>
            <a:r>
              <a:rPr lang="en-US" sz="1400" dirty="0">
                <a:solidFill>
                  <a:srgbClr val="FF0000"/>
                </a:solidFill>
                <a:latin typeface="Kanit Medium" pitchFamily="2" charset="-34"/>
                <a:cs typeface="Kanit Medium" pitchFamily="2" charset="-34"/>
              </a:rPr>
              <a:t>Polygon</a:t>
            </a:r>
            <a:r>
              <a:rPr lang="th-TH" sz="1400" dirty="0">
                <a:solidFill>
                  <a:srgbClr val="FF0000"/>
                </a:solidFill>
                <a:latin typeface="Kanit Medium" pitchFamily="2" charset="-34"/>
                <a:cs typeface="Kanit Medium" pitchFamily="2" charset="-34"/>
              </a:rPr>
              <a:t>)</a:t>
            </a:r>
          </a:p>
          <a:p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       </a:t>
            </a:r>
          </a:p>
          <a:p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       </a:t>
            </a: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      คำนวณเส้นจุดกึ่งกลางของรูป</a:t>
            </a:r>
          </a:p>
          <a:p>
            <a:endParaRPr lang="th-TH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ST_Centroid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(geometry) FROM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table_name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en-US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   </a:t>
            </a: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906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277359" y="2756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h-TH" dirty="0">
                <a:latin typeface="Kanit" pitchFamily="2" charset="-34"/>
                <a:cs typeface="Kanit" pitchFamily="2" charset="-34"/>
              </a:rPr>
              <a:t>การใช้คำสั่งกลุ่ม </a:t>
            </a:r>
            <a:r>
              <a:rPr lang="en-US" dirty="0">
                <a:latin typeface="Kanit" pitchFamily="2" charset="-34"/>
                <a:cs typeface="Kanit" pitchFamily="2" charset="-34"/>
              </a:rPr>
              <a:t>Spatial Relationships</a:t>
            </a:r>
            <a:endParaRPr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Google Shape;259;p30">
            <a:extLst>
              <a:ext uri="{FF2B5EF4-FFF2-40B4-BE49-F238E27FC236}">
                <a16:creationId xmlns:a16="http://schemas.microsoft.com/office/drawing/2014/main" id="{A3347F32-F89A-4C99-9010-83DFB946F0E4}"/>
              </a:ext>
            </a:extLst>
          </p:cNvPr>
          <p:cNvSpPr txBox="1">
            <a:spLocks/>
          </p:cNvSpPr>
          <p:nvPr/>
        </p:nvSpPr>
        <p:spPr>
          <a:xfrm>
            <a:off x="47413" y="921173"/>
            <a:ext cx="9008534" cy="414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เป็นชุดคำสั่งสำหรับหาความสัมพันธ์ระหว่างข้อมูลเชิงพื้นที่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ST_Equals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(geometry A, geometry B) 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ทดสอบความเท่ากันเชิงพื้นที่</a:t>
            </a: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en-US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   </a:t>
            </a: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AFCFF-F4DC-426A-8A38-06D5C4503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87" y="2436835"/>
            <a:ext cx="8426026" cy="13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3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p30">
            <a:extLst>
              <a:ext uri="{FF2B5EF4-FFF2-40B4-BE49-F238E27FC236}">
                <a16:creationId xmlns:a16="http://schemas.microsoft.com/office/drawing/2014/main" id="{A3347F32-F89A-4C99-9010-83DFB946F0E4}"/>
              </a:ext>
            </a:extLst>
          </p:cNvPr>
          <p:cNvSpPr txBox="1">
            <a:spLocks/>
          </p:cNvSpPr>
          <p:nvPr/>
        </p:nvSpPr>
        <p:spPr>
          <a:xfrm>
            <a:off x="1456266" y="717973"/>
            <a:ext cx="9008534" cy="414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การใช้ฟังก์ชัน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ST_Contains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(geometry A, geometry B)</a:t>
            </a:r>
          </a:p>
          <a:p>
            <a:pPr algn="ctr"/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จะเป็น 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True  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เมื่อ 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geometry B 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อยู่ใน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geometry A</a:t>
            </a: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en-US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   </a:t>
            </a: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129EB-170A-41D5-8E34-45733C4F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8" y="237241"/>
            <a:ext cx="3065632" cy="4797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85180A-653A-438E-972E-E1B9D1DC2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852" y="1840817"/>
            <a:ext cx="4663802" cy="301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6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p30">
            <a:extLst>
              <a:ext uri="{FF2B5EF4-FFF2-40B4-BE49-F238E27FC236}">
                <a16:creationId xmlns:a16="http://schemas.microsoft.com/office/drawing/2014/main" id="{A3347F32-F89A-4C99-9010-83DFB946F0E4}"/>
              </a:ext>
            </a:extLst>
          </p:cNvPr>
          <p:cNvSpPr txBox="1">
            <a:spLocks/>
          </p:cNvSpPr>
          <p:nvPr/>
        </p:nvSpPr>
        <p:spPr>
          <a:xfrm>
            <a:off x="44026" y="284929"/>
            <a:ext cx="9055947" cy="485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ฟังก์ชัน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ST_Intersects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(geometry A, geometry B) </a:t>
            </a: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จะเป็น 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True  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เมื่อ 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geometry B 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และ 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geometry A 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มีส่วนซ้อนทับกัน</a:t>
            </a: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en-US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   </a:t>
            </a: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BBF463-EBD5-4180-B171-BED218D2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59" y="1401363"/>
            <a:ext cx="6786880" cy="32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2FFE4-23B1-4360-AF71-4B743B46E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86" y="829272"/>
            <a:ext cx="5201226" cy="41021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DA6A61-2F28-4309-9E58-D2BA4FAEF108}"/>
              </a:ext>
            </a:extLst>
          </p:cNvPr>
          <p:cNvSpPr/>
          <p:nvPr/>
        </p:nvSpPr>
        <p:spPr>
          <a:xfrm>
            <a:off x="1847426" y="408137"/>
            <a:ext cx="5449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ความแตกต่างระหว่าง </a:t>
            </a:r>
            <a:r>
              <a:rPr lang="en-US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ST_Intersects</a:t>
            </a:r>
            <a:r>
              <a:rPr lang="en-US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ST_Covers</a:t>
            </a:r>
            <a:r>
              <a:rPr lang="en-US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ST_Contains</a:t>
            </a:r>
            <a:endParaRPr lang="th-TH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2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488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F032F-D5F8-460E-A596-09760DB6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773" y="236788"/>
            <a:ext cx="7704000" cy="4274251"/>
          </a:xfrm>
        </p:spPr>
        <p:txBody>
          <a:bodyPr/>
          <a:lstStyle/>
          <a:p>
            <a:pPr marL="152400" indent="0" algn="ctr">
              <a:buNone/>
            </a:pPr>
            <a:r>
              <a:rPr lang="th-TH" sz="1600" dirty="0">
                <a:latin typeface="Kanit Medium" pitchFamily="2" charset="-34"/>
                <a:cs typeface="Kanit Medium" pitchFamily="2" charset="-34"/>
              </a:rPr>
              <a:t>ฟังกชั่น ที่มีความใกล้เคียงกัน กับ </a:t>
            </a:r>
            <a:r>
              <a:rPr lang="en-US" sz="1600" dirty="0" err="1">
                <a:latin typeface="Kanit Medium" pitchFamily="2" charset="-34"/>
                <a:cs typeface="Kanit Medium" pitchFamily="2" charset="-34"/>
              </a:rPr>
              <a:t>ST_Intersects</a:t>
            </a:r>
            <a:r>
              <a:rPr lang="en-US" sz="1600" dirty="0">
                <a:latin typeface="Kanit Medium" pitchFamily="2" charset="-34"/>
                <a:cs typeface="Kanit Medium" pitchFamily="2" charset="-34"/>
              </a:rPr>
              <a:t>  </a:t>
            </a:r>
            <a:r>
              <a:rPr lang="th-TH" sz="1600" dirty="0">
                <a:latin typeface="Kanit Medium" pitchFamily="2" charset="-34"/>
                <a:cs typeface="Kanit Medium" pitchFamily="2" charset="-34"/>
              </a:rPr>
              <a:t> และ </a:t>
            </a:r>
            <a:r>
              <a:rPr lang="en-US" sz="1600" dirty="0" err="1">
                <a:latin typeface="Kanit Medium" pitchFamily="2" charset="-34"/>
                <a:cs typeface="Kanit Medium" pitchFamily="2" charset="-34"/>
              </a:rPr>
              <a:t>ST_Contains</a:t>
            </a:r>
            <a:endParaRPr lang="th-TH" sz="1600" dirty="0"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endParaRPr lang="th-TH" sz="1600" dirty="0"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r>
              <a:rPr lang="en-US" sz="1600" dirty="0" err="1">
                <a:latin typeface="Kanit Medium" pitchFamily="2" charset="-34"/>
                <a:cs typeface="Kanit Medium" pitchFamily="2" charset="-34"/>
              </a:rPr>
              <a:t>ST_Overlaps</a:t>
            </a:r>
            <a:r>
              <a:rPr lang="en-US" sz="1600" dirty="0">
                <a:latin typeface="Kanit Medium" pitchFamily="2" charset="-34"/>
                <a:cs typeface="Kanit Medium" pitchFamily="2" charset="-34"/>
              </a:rPr>
              <a:t>(geometry A, geometry B)</a:t>
            </a:r>
            <a:endParaRPr lang="th-TH" sz="1600" dirty="0"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endParaRPr lang="th-TH" sz="1600" dirty="0"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r>
              <a:rPr lang="th-TH" sz="1600" dirty="0">
                <a:latin typeface="Kanit Medium" pitchFamily="2" charset="-34"/>
                <a:cs typeface="Kanit Medium" pitchFamily="2" charset="-34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B6F86-1FED-4023-8D2F-97192C4E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6" y="1478676"/>
            <a:ext cx="7572587" cy="35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p30">
            <a:extLst>
              <a:ext uri="{FF2B5EF4-FFF2-40B4-BE49-F238E27FC236}">
                <a16:creationId xmlns:a16="http://schemas.microsoft.com/office/drawing/2014/main" id="{A3347F32-F89A-4C99-9010-83DFB946F0E4}"/>
              </a:ext>
            </a:extLst>
          </p:cNvPr>
          <p:cNvSpPr txBox="1">
            <a:spLocks/>
          </p:cNvSpPr>
          <p:nvPr/>
        </p:nvSpPr>
        <p:spPr>
          <a:xfrm>
            <a:off x="67733" y="365760"/>
            <a:ext cx="9008534" cy="465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th-TH" sz="24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ฟังก์ชัน </a:t>
            </a:r>
            <a:r>
              <a:rPr lang="en-US" sz="24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ST_DWithin</a:t>
            </a:r>
            <a:r>
              <a:rPr lang="en-US" sz="24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(geometry A, geometry B,</a:t>
            </a:r>
            <a:r>
              <a:rPr lang="th-TH" sz="24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ระยะทาง</a:t>
            </a:r>
            <a:r>
              <a:rPr lang="en-US" sz="24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) </a:t>
            </a:r>
          </a:p>
          <a:p>
            <a:pPr algn="ctr"/>
            <a:r>
              <a:rPr lang="th-TH" sz="20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จะเป็น </a:t>
            </a:r>
            <a:r>
              <a:rPr lang="en-US" sz="20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True </a:t>
            </a:r>
            <a:r>
              <a:rPr lang="th-TH" sz="20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เมื่อ ทั้ง</a:t>
            </a:r>
            <a:r>
              <a:rPr lang="en-US" sz="20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geometry A </a:t>
            </a:r>
            <a:r>
              <a:rPr lang="th-TH" sz="20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อยู่ในระยะที่กำหนดจาก </a:t>
            </a:r>
            <a:r>
              <a:rPr lang="en-US" sz="20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geometry B,</a:t>
            </a:r>
            <a:endParaRPr lang="th-TH" sz="20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20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en-US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   </a:t>
            </a: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91831-3754-439C-ABD9-D5E3FE5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9" y="1951100"/>
            <a:ext cx="7288107" cy="21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8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277359" y="2756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h-TH" dirty="0">
                <a:latin typeface="Kanit" pitchFamily="2" charset="-34"/>
                <a:cs typeface="Kanit" pitchFamily="2" charset="-34"/>
              </a:rPr>
              <a:t>การใช้คำสั่งกลุ่ม </a:t>
            </a:r>
            <a:r>
              <a:rPr lang="en-US" dirty="0">
                <a:latin typeface="Kanit" pitchFamily="2" charset="-34"/>
                <a:cs typeface="Kanit" pitchFamily="2" charset="-34"/>
              </a:rPr>
              <a:t>Spatial Relationships</a:t>
            </a:r>
            <a:endParaRPr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Google Shape;259;p30">
            <a:extLst>
              <a:ext uri="{FF2B5EF4-FFF2-40B4-BE49-F238E27FC236}">
                <a16:creationId xmlns:a16="http://schemas.microsoft.com/office/drawing/2014/main" id="{A3347F32-F89A-4C99-9010-83DFB946F0E4}"/>
              </a:ext>
            </a:extLst>
          </p:cNvPr>
          <p:cNvSpPr txBox="1">
            <a:spLocks/>
          </p:cNvSpPr>
          <p:nvPr/>
        </p:nvSpPr>
        <p:spPr>
          <a:xfrm>
            <a:off x="47413" y="921173"/>
            <a:ext cx="9008534" cy="414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นอกจาก ใช้เป็นเงื่อนไขในการตรวจสอบความสัมพันธ์ทางพื้นที่แล้วใช้สร้างข้อมูลเชิงพื้นที่ขึ้นมาใหม่ได้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ST_Intersection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(geometry A, geometry B) 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จะได้ผลลัพธ์เป็นพื้นที่ที่ซ้อนทับกัน</a:t>
            </a: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en-US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   </a:t>
            </a: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1E7D5D-0E7A-4CE1-AB35-20A12D6A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0357"/>
            <a:ext cx="7924800" cy="24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p30">
            <a:extLst>
              <a:ext uri="{FF2B5EF4-FFF2-40B4-BE49-F238E27FC236}">
                <a16:creationId xmlns:a16="http://schemas.microsoft.com/office/drawing/2014/main" id="{A3347F32-F89A-4C99-9010-83DFB946F0E4}"/>
              </a:ext>
            </a:extLst>
          </p:cNvPr>
          <p:cNvSpPr txBox="1">
            <a:spLocks/>
          </p:cNvSpPr>
          <p:nvPr/>
        </p:nvSpPr>
        <p:spPr>
          <a:xfrm>
            <a:off x="67733" y="67733"/>
            <a:ext cx="9008534" cy="414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ST_Buffer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(geometry A, geometry B) 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จะได้ผลลัพธ์เป็นการขยายพื้นที่เดิมด้วยรัศมีที่กำหนด</a:t>
            </a: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en-US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   </a:t>
            </a: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4689DE-70BC-4749-9D4B-16693DDFB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" y="1284506"/>
            <a:ext cx="853559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0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anit" pitchFamily="2" charset="-34"/>
                <a:cs typeface="Kanit" pitchFamily="2" charset="-34"/>
              </a:rPr>
              <a:t>Spatial</a:t>
            </a:r>
            <a:br>
              <a:rPr lang="en-US" dirty="0">
                <a:latin typeface="Kanit" pitchFamily="2" charset="-34"/>
                <a:cs typeface="Kanit" pitchFamily="2" charset="-34"/>
              </a:rPr>
            </a:br>
            <a:r>
              <a:rPr lang="en-US" dirty="0">
                <a:latin typeface="Kanit" pitchFamily="2" charset="-34"/>
                <a:cs typeface="Kanit" pitchFamily="2" charset="-34"/>
              </a:rPr>
              <a:t>Functions</a:t>
            </a:r>
            <a:endParaRPr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" pitchFamily="2" charset="-34"/>
                <a:cs typeface="Kanit" pitchFamily="2" charset="-34"/>
              </a:rPr>
              <a:t>01</a:t>
            </a:r>
            <a:endParaRPr dirty="0">
              <a:latin typeface="Kanit" pitchFamily="2" charset="-34"/>
              <a:cs typeface="Kanit" pitchFamily="2" charset="-34"/>
            </a:endParaRPr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2CEF-F192-4834-92F3-72E2CCB6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6625"/>
            <a:ext cx="9144000" cy="1309268"/>
          </a:xfrm>
        </p:spPr>
        <p:txBody>
          <a:bodyPr/>
          <a:lstStyle/>
          <a:p>
            <a:pPr algn="ctr"/>
            <a:r>
              <a:rPr lang="th-TH" sz="2000" dirty="0">
                <a:latin typeface="Kanit Medium" pitchFamily="2" charset="-34"/>
                <a:cs typeface="Kanit Medium" pitchFamily="2" charset="-34"/>
              </a:rPr>
              <a:t>นอกจากนี้ยังมีชุดคำสั่งอีกมากมายให้เรียกใช้งาน สามารถศึกษาเพิ่มเติมได้ที่</a:t>
            </a:r>
            <a:br>
              <a:rPr lang="th-TH" sz="2400" dirty="0">
                <a:latin typeface="Kanit Medium" pitchFamily="2" charset="-34"/>
                <a:cs typeface="Kanit Medium" pitchFamily="2" charset="-34"/>
              </a:rPr>
            </a:br>
            <a:br>
              <a:rPr lang="en-US" sz="2400" dirty="0">
                <a:latin typeface="Kanit Medium" pitchFamily="2" charset="-34"/>
                <a:cs typeface="Kanit Medium" pitchFamily="2" charset="-34"/>
              </a:rPr>
            </a:br>
            <a:r>
              <a:rPr lang="en-US" sz="1800" dirty="0">
                <a:latin typeface="Kanit Medium" pitchFamily="2" charset="-34"/>
                <a:cs typeface="Kanit Medium" pitchFamily="2" charset="-34"/>
              </a:rPr>
              <a:t>URL  : https://postgis.net/docs/reference.html</a:t>
            </a:r>
            <a:endParaRPr lang="th-TH" sz="1800" dirty="0">
              <a:latin typeface="Kanit Medium" pitchFamily="2" charset="-34"/>
              <a:cs typeface="Kanit Medium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FC32B-2419-4119-8136-7F3E5FF4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3" y="1855893"/>
            <a:ext cx="6397414" cy="32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1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E535-FABB-4349-B81C-0C0122BB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66" y="323105"/>
            <a:ext cx="8552693" cy="4621428"/>
          </a:xfrm>
        </p:spPr>
        <p:txBody>
          <a:bodyPr/>
          <a:lstStyle/>
          <a:p>
            <a:pPr algn="ctr"/>
            <a:r>
              <a:rPr lang="th-TH" sz="2000" dirty="0">
                <a:latin typeface="Kanit Medium" pitchFamily="2" charset="-34"/>
                <a:cs typeface="Kanit Medium" pitchFamily="2" charset="-34"/>
              </a:rPr>
              <a:t>ตัวอย่างโจทย์ที่อาจต้องเจอในชีวิตประจำวัน</a:t>
            </a:r>
            <a:br>
              <a:rPr lang="th-TH" sz="2000" dirty="0">
                <a:latin typeface="Kanit Medium" pitchFamily="2" charset="-34"/>
                <a:cs typeface="Kanit Medium" pitchFamily="2" charset="-34"/>
              </a:rPr>
            </a:br>
            <a:br>
              <a:rPr lang="th-TH" sz="2000" dirty="0">
                <a:latin typeface="Kanit Medium" pitchFamily="2" charset="-34"/>
                <a:cs typeface="Kanit Medium" pitchFamily="2" charset="-34"/>
              </a:rPr>
            </a:br>
            <a:r>
              <a:rPr lang="th-TH" sz="1600" dirty="0">
                <a:latin typeface="Kanit Medium" pitchFamily="2" charset="-34"/>
                <a:cs typeface="Kanit Medium" pitchFamily="2" charset="-34"/>
              </a:rPr>
              <a:t>หาจำนวนอำเภอที่อยู่กับพื้นที่รัศมี (</a:t>
            </a:r>
            <a:r>
              <a:rPr lang="en-US" sz="1600" dirty="0">
                <a:latin typeface="Kanit Medium" pitchFamily="2" charset="-34"/>
                <a:cs typeface="Kanit Medium" pitchFamily="2" charset="-34"/>
              </a:rPr>
              <a:t>buffer) 10 </a:t>
            </a:r>
            <a:r>
              <a:rPr lang="th-TH" sz="1600" dirty="0">
                <a:latin typeface="Kanit Medium" pitchFamily="2" charset="-34"/>
                <a:cs typeface="Kanit Medium" pitchFamily="2" charset="-34"/>
              </a:rPr>
              <a:t>กิโลเมตร</a:t>
            </a:r>
            <a:r>
              <a:rPr lang="en-US" sz="1600" dirty="0"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600" dirty="0">
                <a:latin typeface="Kanit Medium" pitchFamily="2" charset="-34"/>
                <a:cs typeface="Kanit Medium" pitchFamily="2" charset="-34"/>
              </a:rPr>
              <a:t>ของ สำนักงานที่ดิน </a:t>
            </a:r>
            <a:br>
              <a:rPr lang="th-TH" sz="1600" dirty="0">
                <a:latin typeface="Kanit Medium" pitchFamily="2" charset="-34"/>
                <a:cs typeface="Kanit Medium" pitchFamily="2" charset="-34"/>
              </a:rPr>
            </a:br>
            <a:endParaRPr lang="th-TH" sz="1400" dirty="0">
              <a:latin typeface="Kanit Medium" pitchFamily="2" charset="-34"/>
              <a:cs typeface="Kanit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58413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E535-FABB-4349-B81C-0C0122BB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66" y="323105"/>
            <a:ext cx="8552693" cy="4621428"/>
          </a:xfrm>
        </p:spPr>
        <p:txBody>
          <a:bodyPr/>
          <a:lstStyle/>
          <a:p>
            <a:pPr algn="ctr"/>
            <a:r>
              <a:rPr lang="th-TH" sz="2000" dirty="0">
                <a:latin typeface="Kanit Medium" pitchFamily="2" charset="-34"/>
                <a:cs typeface="Kanit Medium" pitchFamily="2" charset="-34"/>
              </a:rPr>
              <a:t>ตัวอย่างโจทย์ที่อาจต้องเจอในชีวิตประจำวัน</a:t>
            </a:r>
            <a:br>
              <a:rPr lang="th-TH" sz="2000" dirty="0">
                <a:latin typeface="Kanit Medium" pitchFamily="2" charset="-34"/>
                <a:cs typeface="Kanit Medium" pitchFamily="2" charset="-34"/>
              </a:rPr>
            </a:br>
            <a:br>
              <a:rPr lang="th-TH" sz="2000" dirty="0">
                <a:latin typeface="Kanit Medium" pitchFamily="2" charset="-34"/>
                <a:cs typeface="Kanit Medium" pitchFamily="2" charset="-34"/>
              </a:rPr>
            </a:br>
            <a:r>
              <a:rPr lang="th-TH" sz="1600" dirty="0">
                <a:latin typeface="Kanit Medium" pitchFamily="2" charset="-34"/>
                <a:cs typeface="Kanit Medium" pitchFamily="2" charset="-34"/>
              </a:rPr>
              <a:t>หาจำนวนอำเภอที่อยู่กับพื้นที่รัศมี (</a:t>
            </a:r>
            <a:r>
              <a:rPr lang="en-US" sz="1600" dirty="0">
                <a:latin typeface="Kanit Medium" pitchFamily="2" charset="-34"/>
                <a:cs typeface="Kanit Medium" pitchFamily="2" charset="-34"/>
              </a:rPr>
              <a:t>buffer) 10 </a:t>
            </a:r>
            <a:r>
              <a:rPr lang="th-TH" sz="1600" dirty="0">
                <a:latin typeface="Kanit Medium" pitchFamily="2" charset="-34"/>
                <a:cs typeface="Kanit Medium" pitchFamily="2" charset="-34"/>
              </a:rPr>
              <a:t>กิโลเมตร</a:t>
            </a:r>
            <a:r>
              <a:rPr lang="en-US" sz="1600" dirty="0"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600" dirty="0">
                <a:latin typeface="Kanit Medium" pitchFamily="2" charset="-34"/>
                <a:cs typeface="Kanit Medium" pitchFamily="2" charset="-34"/>
              </a:rPr>
              <a:t>ของ สำนักงานที่ดิน </a:t>
            </a:r>
            <a:br>
              <a:rPr lang="th-TH" sz="1600" dirty="0">
                <a:latin typeface="Kanit Medium" pitchFamily="2" charset="-34"/>
                <a:cs typeface="Kanit Medium" pitchFamily="2" charset="-34"/>
              </a:rPr>
            </a:br>
            <a:endParaRPr lang="th-TH" sz="1400" dirty="0">
              <a:latin typeface="Kanit Medium" pitchFamily="2" charset="-34"/>
              <a:cs typeface="Kanit Medium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E9078-17C2-486D-AC4B-412D177D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1769991"/>
            <a:ext cx="7382934" cy="26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2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221942" y="2325949"/>
            <a:ext cx="5749083" cy="1493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Kanit" pitchFamily="2" charset="-34"/>
                <a:cs typeface="Kanit" pitchFamily="2" charset="-34"/>
              </a:rPr>
              <a:t>POSTGIS RASTER</a:t>
            </a:r>
            <a:br>
              <a:rPr lang="en-US" sz="4800" dirty="0">
                <a:latin typeface="Kanit" pitchFamily="2" charset="-34"/>
                <a:cs typeface="Kanit" pitchFamily="2" charset="-34"/>
              </a:rPr>
            </a:br>
            <a:endParaRPr dirty="0">
              <a:solidFill>
                <a:schemeClr val="dk1"/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6967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E535-FABB-4349-B81C-0C0122BB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66" y="323105"/>
            <a:ext cx="8552693" cy="4621428"/>
          </a:xfrm>
        </p:spPr>
        <p:txBody>
          <a:bodyPr/>
          <a:lstStyle/>
          <a:p>
            <a:r>
              <a:rPr lang="th-TH" sz="1800" dirty="0">
                <a:latin typeface="Kanit Medium" pitchFamily="2" charset="-34"/>
                <a:cs typeface="Kanit Medium" pitchFamily="2" charset="-34"/>
              </a:rPr>
              <a:t>การนำเข้าข้อมูลประเภทราสเตอร์ (</a:t>
            </a:r>
            <a:r>
              <a:rPr lang="en-US" sz="1800" dirty="0">
                <a:latin typeface="Kanit Medium" pitchFamily="2" charset="-34"/>
                <a:cs typeface="Kanit Medium" pitchFamily="2" charset="-34"/>
              </a:rPr>
              <a:t>Raster Image</a:t>
            </a:r>
            <a:r>
              <a:rPr lang="th-TH" sz="1800" dirty="0">
                <a:latin typeface="Kanit Medium" pitchFamily="2" charset="-34"/>
                <a:cs typeface="Kanit Medium" pitchFamily="2" charset="-34"/>
              </a:rPr>
              <a:t>)</a:t>
            </a:r>
            <a:br>
              <a:rPr lang="th-TH" sz="1800" dirty="0">
                <a:latin typeface="Kanit Medium" pitchFamily="2" charset="-34"/>
                <a:cs typeface="Kanit Medium" pitchFamily="2" charset="-34"/>
              </a:rPr>
            </a:br>
            <a:r>
              <a:rPr lang="th-TH" sz="1800" dirty="0">
                <a:latin typeface="Kanit Medium" pitchFamily="2" charset="-34"/>
                <a:cs typeface="Kanit Medium" pitchFamily="2" charset="-34"/>
              </a:rPr>
              <a:t>ให้ทำการเปิด </a:t>
            </a:r>
            <a:r>
              <a:rPr lang="en-US" sz="1800" dirty="0">
                <a:latin typeface="Kanit Medium" pitchFamily="2" charset="-34"/>
                <a:cs typeface="Kanit Medium" pitchFamily="2" charset="-34"/>
              </a:rPr>
              <a:t>Terminal </a:t>
            </a:r>
            <a:r>
              <a:rPr lang="th-TH" sz="1800" dirty="0">
                <a:latin typeface="Kanit Medium" pitchFamily="2" charset="-34"/>
                <a:cs typeface="Kanit Medium" pitchFamily="2" charset="-34"/>
              </a:rPr>
              <a:t>หรือ </a:t>
            </a:r>
            <a:r>
              <a:rPr lang="en-US" sz="1800" dirty="0">
                <a:latin typeface="Kanit Medium" pitchFamily="2" charset="-34"/>
                <a:cs typeface="Kanit Medium" pitchFamily="2" charset="-34"/>
              </a:rPr>
              <a:t>Command Line </a:t>
            </a:r>
            <a:br>
              <a:rPr lang="en-US" sz="1800" dirty="0">
                <a:latin typeface="Kanit Medium" pitchFamily="2" charset="-34"/>
                <a:cs typeface="Kanit Medium" pitchFamily="2" charset="-34"/>
              </a:rPr>
            </a:br>
            <a:endParaRPr lang="th-TH" sz="1800" dirty="0">
              <a:latin typeface="Kanit Medium" pitchFamily="2" charset="-34"/>
              <a:cs typeface="Kanit Medium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ABDB5-A560-486E-A3CB-5CDB7C88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44" y="1129046"/>
            <a:ext cx="6685311" cy="369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38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6E0F-2D60-4FC4-8352-588874DD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" y="209247"/>
            <a:ext cx="9022080" cy="1321525"/>
          </a:xfrm>
        </p:spPr>
        <p:txBody>
          <a:bodyPr/>
          <a:lstStyle/>
          <a:p>
            <a:r>
              <a:rPr lang="th-TH" sz="1800" dirty="0">
                <a:latin typeface="Kanit Medium" pitchFamily="2" charset="-34"/>
                <a:cs typeface="Kanit Medium" pitchFamily="2" charset="-34"/>
              </a:rPr>
              <a:t>เปิด </a:t>
            </a:r>
            <a:r>
              <a:rPr lang="en-US" sz="1800" dirty="0">
                <a:latin typeface="Kanit Medium" pitchFamily="2" charset="-34"/>
                <a:cs typeface="Kanit Medium" pitchFamily="2" charset="-34"/>
              </a:rPr>
              <a:t>Command Prompt </a:t>
            </a:r>
            <a:r>
              <a:rPr lang="th-TH" sz="1800" dirty="0">
                <a:latin typeface="Kanit Medium" pitchFamily="2" charset="-34"/>
                <a:cs typeface="Kanit Medium" pitchFamily="2" charset="-34"/>
              </a:rPr>
              <a:t>แล้วเข้าไปที่ </a:t>
            </a:r>
            <a:br>
              <a:rPr lang="en-US" sz="1800" dirty="0">
                <a:latin typeface="Kanit Medium" pitchFamily="2" charset="-34"/>
                <a:cs typeface="Kanit Medium" pitchFamily="2" charset="-34"/>
              </a:rPr>
            </a:br>
            <a:r>
              <a:rPr lang="en-US" sz="1800" dirty="0">
                <a:latin typeface="Kanit Medium" pitchFamily="2" charset="-34"/>
                <a:cs typeface="Kanit Medium" pitchFamily="2" charset="-34"/>
              </a:rPr>
              <a:t>path &gt; C:\Program Files\PostgreSQL\Version\bin</a:t>
            </a:r>
            <a:br>
              <a:rPr lang="en-US" sz="1800" dirty="0">
                <a:latin typeface="Kanit Medium" pitchFamily="2" charset="-34"/>
                <a:cs typeface="Kanit Medium" pitchFamily="2" charset="-34"/>
              </a:rPr>
            </a:br>
            <a:br>
              <a:rPr lang="en-US" sz="1800" dirty="0">
                <a:latin typeface="Kanit Medium" pitchFamily="2" charset="-34"/>
                <a:cs typeface="Kanit Medium" pitchFamily="2" charset="-34"/>
              </a:rPr>
            </a:br>
            <a:br>
              <a:rPr lang="en-US" sz="1800" dirty="0">
                <a:latin typeface="Kanit Medium" pitchFamily="2" charset="-34"/>
                <a:cs typeface="Kanit Medium" pitchFamily="2" charset="-34"/>
              </a:rPr>
            </a:br>
            <a:endParaRPr lang="th-TH" sz="1800" dirty="0">
              <a:latin typeface="Kanit Medium" pitchFamily="2" charset="-34"/>
              <a:cs typeface="Kanit Medium" pitchFamily="2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C8873-F0F8-4A6A-8319-B18C9ADC5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68419"/>
            <a:ext cx="7704000" cy="3716754"/>
          </a:xfrm>
        </p:spPr>
        <p:txBody>
          <a:bodyPr/>
          <a:lstStyle/>
          <a:p>
            <a:pPr marL="152400" indent="0" algn="ctr">
              <a:buNone/>
            </a:pP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ใช้คำสั่ง  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cd C:\Program Files\PostgreSQL\15\bin</a:t>
            </a:r>
          </a:p>
          <a:p>
            <a:pPr marL="152400" indent="0" algn="ctr">
              <a:buNone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endParaRPr lang="en-US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r>
              <a:rPr lang="en-US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cd </a:t>
            </a: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คำสั่งเปลี่ยนโฟลเดอร์</a:t>
            </a:r>
          </a:p>
          <a:p>
            <a:r>
              <a:rPr lang="en-US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cd ..  </a:t>
            </a: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ย้อนกลับไปโฟลเดอร์ก่อนหน้า</a:t>
            </a:r>
          </a:p>
          <a:p>
            <a:r>
              <a:rPr lang="en-US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ls  </a:t>
            </a: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แสดงสิ่งที่อยู่ในโฟลเดอร์</a:t>
            </a:r>
            <a:endParaRPr lang="en-US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endParaRPr lang="en-US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endParaRPr lang="th-TH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480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6E0F-2D60-4FC4-8352-588874DD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" y="209247"/>
            <a:ext cx="9022080" cy="1321525"/>
          </a:xfrm>
        </p:spPr>
        <p:txBody>
          <a:bodyPr/>
          <a:lstStyle/>
          <a:p>
            <a:br>
              <a:rPr lang="en-US" sz="1800" dirty="0">
                <a:latin typeface="Kanit Medium" pitchFamily="2" charset="-34"/>
                <a:cs typeface="Kanit Medium" pitchFamily="2" charset="-34"/>
              </a:rPr>
            </a:br>
            <a:br>
              <a:rPr lang="en-US" sz="1800" dirty="0">
                <a:latin typeface="Kanit Medium" pitchFamily="2" charset="-34"/>
                <a:cs typeface="Kanit Medium" pitchFamily="2" charset="-34"/>
              </a:rPr>
            </a:br>
            <a:br>
              <a:rPr lang="en-US" sz="1800" dirty="0">
                <a:latin typeface="Kanit Medium" pitchFamily="2" charset="-34"/>
                <a:cs typeface="Kanit Medium" pitchFamily="2" charset="-34"/>
              </a:rPr>
            </a:br>
            <a:endParaRPr lang="th-TH" sz="1800" dirty="0">
              <a:latin typeface="Kanit Medium" pitchFamily="2" charset="-34"/>
              <a:cs typeface="Kanit Medium" pitchFamily="2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C8873-F0F8-4A6A-8319-B18C9ADC5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" y="311573"/>
            <a:ext cx="8900160" cy="4673600"/>
          </a:xfrm>
        </p:spPr>
        <p:txBody>
          <a:bodyPr/>
          <a:lstStyle/>
          <a:p>
            <a:pPr marL="152400" indent="0" algn="ctr">
              <a:buNone/>
            </a:pPr>
            <a:endParaRPr lang="en-US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หลังจากนั้นทดลองคำสั่ง </a:t>
            </a:r>
            <a:r>
              <a:rPr lang="en-US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raster2pgsql</a:t>
            </a: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DC0E5-FCB7-44D3-A13E-7DF4F145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37" y="1063927"/>
            <a:ext cx="6748481" cy="36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82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C8873-F0F8-4A6A-8319-B18C9ADC5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28694"/>
            <a:ext cx="8153067" cy="4856480"/>
          </a:xfrm>
        </p:spPr>
        <p:txBody>
          <a:bodyPr/>
          <a:lstStyle/>
          <a:p>
            <a:pPr marL="152400" indent="0" algn="ctr">
              <a:buNone/>
            </a:pP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ใช้คำสั่ง </a:t>
            </a:r>
            <a:endParaRPr lang="en-US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r>
              <a:rPr lang="en-US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raster2pgsql -I -C -F -t 256x256 -s 32647  raster file &gt; </a:t>
            </a:r>
            <a:r>
              <a:rPr lang="en-US" sz="1800" dirty="0" err="1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sql</a:t>
            </a:r>
            <a:r>
              <a:rPr lang="en-US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 file</a:t>
            </a:r>
          </a:p>
          <a:p>
            <a:pPr marL="152400" indent="0" algn="ctr">
              <a:buNone/>
            </a:pPr>
            <a:endParaRPr lang="en-US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endParaRPr lang="en-US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endParaRPr lang="en-US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endParaRPr lang="en-US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endParaRPr lang="en-US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endParaRPr lang="en-US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endParaRPr lang="th-TH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B77C7-F78B-4EE8-9699-39CCD0BF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" y="922049"/>
            <a:ext cx="8080587" cy="148414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00D9131-E59C-4DF8-93BF-DBF0D424A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" y="2397299"/>
            <a:ext cx="8080586" cy="124382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Kanit Medium" pitchFamily="2" charset="-34"/>
                <a:cs typeface="Kanit Medium" pitchFamily="2" charset="-34"/>
              </a:rPr>
              <a:t># -s use srid 32647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Kanit Medium" pitchFamily="2" charset="-34"/>
                <a:cs typeface="Kanit Medium" pitchFamily="2" charset="-34"/>
              </a:rPr>
              <a:t># -I create spatial index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Kanit Medium" pitchFamily="2" charset="-34"/>
                <a:cs typeface="Kanit Medium" pitchFamily="2" charset="-34"/>
              </a:rPr>
              <a:t># -C use standard raster constraints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Kanit Medium" pitchFamily="2" charset="-34"/>
                <a:cs typeface="Kanit Medium" pitchFamily="2" charset="-34"/>
              </a:rPr>
              <a:t># -F include a filename column in the raster table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Kanit Medium" pitchFamily="2" charset="-34"/>
                <a:cs typeface="Kanit Medium" pitchFamily="2" charset="-34"/>
              </a:rPr>
              <a:t># -t tile the output 100x100</a:t>
            </a:r>
            <a:r>
              <a:rPr kumimoji="0" lang="th-TH" altLang="th-TH" sz="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Kanit Medium" pitchFamily="2" charset="-34"/>
                <a:cs typeface="Kanit Medium" pitchFamily="2" charset="-34"/>
              </a:rPr>
              <a:t> </a:t>
            </a:r>
            <a:endParaRPr kumimoji="0" lang="th-TH" altLang="th-T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Kanit Medium" pitchFamily="2" charset="-34"/>
              <a:cs typeface="Kanit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3858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21791-2DA1-489F-8CF2-0E5787D7A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460309"/>
            <a:ext cx="7704000" cy="348600"/>
          </a:xfrm>
        </p:spPr>
        <p:txBody>
          <a:bodyPr/>
          <a:lstStyle/>
          <a:p>
            <a:pPr marL="152400" indent="0" algn="ctr">
              <a:buNone/>
            </a:pPr>
            <a:r>
              <a:rPr lang="th-TH" sz="1600" dirty="0">
                <a:latin typeface="Kanit Medium" pitchFamily="2" charset="-34"/>
                <a:cs typeface="Kanit Medium" pitchFamily="2" charset="-34"/>
              </a:rPr>
              <a:t>ผลลัพธ์ได้ไฟล์ .</a:t>
            </a:r>
            <a:r>
              <a:rPr lang="en-US" sz="1600" dirty="0">
                <a:latin typeface="Kanit Medium" pitchFamily="2" charset="-34"/>
                <a:cs typeface="Kanit Medium" pitchFamily="2" charset="-34"/>
              </a:rPr>
              <a:t>SQL  1 file  </a:t>
            </a:r>
            <a:r>
              <a:rPr lang="th-TH" sz="1600" dirty="0">
                <a:latin typeface="Kanit Medium" pitchFamily="2" charset="-34"/>
                <a:cs typeface="Kanit Medium" pitchFamily="2" charset="-34"/>
              </a:rPr>
              <a:t>ใช้รันใน </a:t>
            </a:r>
            <a:r>
              <a:rPr lang="en-US" sz="1600" dirty="0" err="1">
                <a:latin typeface="Kanit Medium" pitchFamily="2" charset="-34"/>
                <a:cs typeface="Kanit Medium" pitchFamily="2" charset="-34"/>
              </a:rPr>
              <a:t>PgAdmin</a:t>
            </a:r>
            <a:r>
              <a:rPr lang="en-US" sz="1600" dirty="0"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600" dirty="0">
                <a:latin typeface="Kanit Medium" pitchFamily="2" charset="-34"/>
                <a:cs typeface="Kanit Medium" pitchFamily="2" charset="-34"/>
              </a:rPr>
              <a:t>เพื่อสร้างตารางใหม่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95370-6588-472C-94AA-7855B77C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6" y="958259"/>
            <a:ext cx="2895918" cy="2978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EACE0-0664-49AB-BC7C-FA5EA8AF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653" y="1168232"/>
            <a:ext cx="5906347" cy="38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6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270933" y="406400"/>
            <a:ext cx="8947574" cy="103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th-TH" sz="1800" dirty="0">
                <a:solidFill>
                  <a:schemeClr val="tx1"/>
                </a:solidFill>
                <a:uFill>
                  <a:noFill/>
                </a:uFill>
                <a:latin typeface="Kanit" pitchFamily="2" charset="-34"/>
                <a:cs typeface="Kanit" pitchFamily="2" charset="-34"/>
              </a:rPr>
              <a:t>คำสั่ง เพื่อนำเข้าราสเตอร์ผ่านทาง </a:t>
            </a:r>
            <a:r>
              <a:rPr lang="en-US" sz="1800" dirty="0">
                <a:solidFill>
                  <a:schemeClr val="tx1"/>
                </a:solidFill>
                <a:uFill>
                  <a:noFill/>
                </a:uFill>
                <a:latin typeface="Kanit" pitchFamily="2" charset="-34"/>
                <a:cs typeface="Kanit" pitchFamily="2" charset="-34"/>
              </a:rPr>
              <a:t>command line </a:t>
            </a:r>
            <a:r>
              <a:rPr lang="th-TH" sz="1800" dirty="0">
                <a:solidFill>
                  <a:schemeClr val="tx1"/>
                </a:solidFill>
                <a:uFill>
                  <a:noFill/>
                </a:uFill>
                <a:latin typeface="Kanit" pitchFamily="2" charset="-34"/>
                <a:cs typeface="Kanit" pitchFamily="2" charset="-34"/>
              </a:rPr>
              <a:t>ได้เลย </a:t>
            </a:r>
            <a:endParaRPr lang="en-US" sz="1800" dirty="0">
              <a:solidFill>
                <a:schemeClr val="tx1"/>
              </a:solidFill>
              <a:uFill>
                <a:noFill/>
              </a:uFill>
              <a:latin typeface="Kanit" pitchFamily="2" charset="-34"/>
              <a:cs typeface="Kanit" pitchFamily="2" charset="-34"/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uFill>
                  <a:noFill/>
                </a:uFill>
                <a:latin typeface="Kanit" pitchFamily="2" charset="-34"/>
                <a:cs typeface="Kanit" pitchFamily="2" charset="-34"/>
              </a:rPr>
              <a:t>raster2pgsql -I -C -s &lt;SRID&gt; -t &lt;width&gt;x&lt;height&gt; &lt;</a:t>
            </a:r>
            <a:r>
              <a:rPr lang="en-US" sz="1800" dirty="0" err="1">
                <a:solidFill>
                  <a:schemeClr val="tx1"/>
                </a:solidFill>
                <a:uFill>
                  <a:noFill/>
                </a:uFill>
                <a:latin typeface="Kanit" pitchFamily="2" charset="-34"/>
                <a:cs typeface="Kanit" pitchFamily="2" charset="-34"/>
              </a:rPr>
              <a:t>raster_file</a:t>
            </a:r>
            <a:r>
              <a:rPr lang="en-US" sz="1800" dirty="0">
                <a:solidFill>
                  <a:schemeClr val="tx1"/>
                </a:solidFill>
                <a:uFill>
                  <a:noFill/>
                </a:uFill>
                <a:latin typeface="Kanit" pitchFamily="2" charset="-34"/>
                <a:cs typeface="Kanit" pitchFamily="2" charset="-34"/>
              </a:rPr>
              <a:t>&gt; &lt;schema&gt;.&lt;table&gt; </a:t>
            </a:r>
            <a:r>
              <a:rPr lang="pt-BR" sz="1800" dirty="0">
                <a:solidFill>
                  <a:schemeClr val="tx1"/>
                </a:solidFill>
                <a:uFill>
                  <a:noFill/>
                </a:uFill>
                <a:latin typeface="Kanit" pitchFamily="2" charset="-34"/>
                <a:cs typeface="Kanit" pitchFamily="2" charset="-34"/>
              </a:rPr>
              <a:t>| psql -U postgres -d dol -h localhost -p 5434</a:t>
            </a:r>
            <a:endParaRPr lang="th-TH" sz="1800" dirty="0">
              <a:solidFill>
                <a:schemeClr val="tx1"/>
              </a:solidFill>
              <a:uFill>
                <a:noFill/>
              </a:uFill>
              <a:latin typeface="Kanit" pitchFamily="2" charset="-34"/>
              <a:cs typeface="Kanit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tx1"/>
                </a:solidFill>
                <a:uFill>
                  <a:noFill/>
                </a:uFill>
                <a:latin typeface="Kanit" pitchFamily="2" charset="-34"/>
                <a:cs typeface="Kanit" pitchFamily="2" charset="-34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83116-7334-4B82-8900-B90CE969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26" y="2004823"/>
            <a:ext cx="8649547" cy="21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anit" pitchFamily="2" charset="-34"/>
                <a:cs typeface="Kanit" pitchFamily="2" charset="-34"/>
              </a:rPr>
              <a:t>Spatial Function </a:t>
            </a:r>
            <a:r>
              <a:rPr lang="th-TH" dirty="0">
                <a:latin typeface="Kanit" pitchFamily="2" charset="-34"/>
                <a:cs typeface="Kanit" pitchFamily="2" charset="-34"/>
              </a:rPr>
              <a:t>คืออะไร</a:t>
            </a:r>
            <a:r>
              <a:rPr lang="en-US" dirty="0">
                <a:latin typeface="Kanit" pitchFamily="2" charset="-34"/>
                <a:cs typeface="Kanit" pitchFamily="2" charset="-34"/>
              </a:rPr>
              <a:t>?</a:t>
            </a:r>
            <a:endParaRPr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720000" y="1090228"/>
            <a:ext cx="7704000" cy="3836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solidFill>
                  <a:schemeClr val="tx1"/>
                </a:solidFill>
                <a:uFill>
                  <a:noFill/>
                </a:uFill>
                <a:latin typeface="Kanit" pitchFamily="2" charset="-34"/>
                <a:cs typeface="Kanit" pitchFamily="2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เป็น</a:t>
            </a:r>
            <a:r>
              <a:rPr lang="th-TH" sz="2400" dirty="0">
                <a:solidFill>
                  <a:schemeClr val="tx1"/>
                </a:solidFill>
                <a:uFill>
                  <a:noFill/>
                </a:uFill>
                <a:latin typeface="Kanit" pitchFamily="2" charset="-34"/>
                <a:cs typeface="Kanit" pitchFamily="2" charset="-34"/>
              </a:rPr>
              <a:t>ชุดคำสั่งสำหรับการใช้งานกับข้อมูลเชิงพื้นที่ ไม่ว่าจะเป็น การวิเคราะห์ การสร้างการ และการจัดการข้อมูลเชิงพื้นที่ ผ่าน </a:t>
            </a:r>
            <a:r>
              <a:rPr lang="en-US" sz="2400" dirty="0">
                <a:solidFill>
                  <a:schemeClr val="tx1"/>
                </a:solidFill>
                <a:uFill>
                  <a:noFill/>
                </a:uFill>
                <a:latin typeface="Kanit" pitchFamily="2" charset="-34"/>
                <a:cs typeface="Kanit" pitchFamily="2" charset="-34"/>
              </a:rPr>
              <a:t>SQL syntax</a:t>
            </a:r>
            <a:endParaRPr lang="th-TH" sz="2400" dirty="0">
              <a:solidFill>
                <a:schemeClr val="tx1"/>
              </a:solidFill>
              <a:uFill>
                <a:noFill/>
              </a:uFill>
              <a:latin typeface="Kanit" pitchFamily="2" charset="-34"/>
              <a:cs typeface="Kanit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tx1"/>
              </a:solidFill>
              <a:uFill>
                <a:noFill/>
              </a:uFill>
              <a:latin typeface="Kanit" pitchFamily="2" charset="-34"/>
              <a:cs typeface="Kanit" pitchFamily="2" charset="-3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>
                <a:latin typeface="Kanit Medium" pitchFamily="2" charset="-34"/>
                <a:cs typeface="Kanit Medium" pitchFamily="2" charset="-34"/>
              </a:rPr>
              <a:t>PostGIS</a:t>
            </a:r>
            <a:r>
              <a:rPr lang="en-US" sz="2000" dirty="0">
                <a:latin typeface="Kanit Medium" pitchFamily="2" charset="-34"/>
                <a:cs typeface="Kanit Medium" pitchFamily="2" charset="-34"/>
              </a:rPr>
              <a:t> Raster Functions</a:t>
            </a:r>
            <a:endParaRPr sz="2000" dirty="0">
              <a:latin typeface="Kanit Medium" pitchFamily="2" charset="-34"/>
              <a:cs typeface="Kanit Medium" pitchFamily="2" charset="-34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720000" y="1090229"/>
            <a:ext cx="7704000" cy="3529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เมื่อนำเข้าข้อมูลเรียบร้อยแล้วขั้นตอนต่อไปจะเป็นการใช้งานฟังก์ชั่น</a:t>
            </a:r>
          </a:p>
          <a:p>
            <a:pPr marL="285750" indent="-285750"/>
            <a:endParaRPr lang="en-US" sz="1800" dirty="0">
              <a:solidFill>
                <a:schemeClr val="accent1"/>
              </a:solidFill>
              <a:uFill>
                <a:noFill/>
              </a:uFill>
              <a:latin typeface="Kanit Medium" pitchFamily="2" charset="-34"/>
              <a:cs typeface="Kanit Medium" pitchFamily="2" charset="-34"/>
            </a:endParaRPr>
          </a:p>
          <a:p>
            <a:pPr marL="285750" indent="-285750"/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ST_Height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rast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) </a:t>
            </a:r>
            <a:r>
              <a:rPr lang="th-TH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ความยาวของราสเตอร์</a:t>
            </a:r>
            <a:endParaRPr lang="en-US" sz="1800" dirty="0">
              <a:solidFill>
                <a:schemeClr val="accent1"/>
              </a:solidFill>
              <a:uFill>
                <a:noFill/>
              </a:uFill>
              <a:latin typeface="Kanit Medium" pitchFamily="2" charset="-34"/>
              <a:cs typeface="Kanit Medium" pitchFamily="2" charset="-34"/>
            </a:endParaRPr>
          </a:p>
          <a:p>
            <a:pPr marL="285750" indent="-285750"/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ST_Width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rast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)  </a:t>
            </a:r>
            <a:r>
              <a:rPr lang="th-TH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ความกว้างของราสเตอร์</a:t>
            </a:r>
            <a:endParaRPr lang="en-US" sz="1800" dirty="0">
              <a:solidFill>
                <a:schemeClr val="accent1"/>
              </a:solidFill>
              <a:uFill>
                <a:noFill/>
              </a:uFill>
              <a:latin typeface="Kanit Medium" pitchFamily="2" charset="-34"/>
              <a:cs typeface="Kanit Medium" pitchFamily="2" charset="-34"/>
            </a:endParaRPr>
          </a:p>
          <a:p>
            <a:pPr marL="285750" indent="-285750"/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ST_MetaData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rast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)  </a:t>
            </a:r>
            <a:r>
              <a:rPr lang="th-TH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แสดง 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metadata  </a:t>
            </a:r>
            <a:endParaRPr lang="th-TH" sz="1800" dirty="0">
              <a:solidFill>
                <a:schemeClr val="accent1"/>
              </a:solidFill>
              <a:uFill>
                <a:noFill/>
              </a:uFill>
              <a:latin typeface="Kanit Medium" pitchFamily="2" charset="-34"/>
              <a:cs typeface="Kanit Medium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h-TH" sz="1800" dirty="0">
              <a:solidFill>
                <a:schemeClr val="accent1"/>
              </a:solidFill>
              <a:uFill>
                <a:noFill/>
              </a:uFill>
              <a:latin typeface="Kanit" pitchFamily="2" charset="-34"/>
              <a:cs typeface="Kanit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1"/>
              </a:solidFill>
              <a:uFill>
                <a:noFill/>
              </a:u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9EA759-E216-4968-A97E-3D964817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13" y="2986555"/>
            <a:ext cx="8134773" cy="11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2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>
                <a:latin typeface="Kanit Medium" pitchFamily="2" charset="-34"/>
                <a:cs typeface="Kanit Medium" pitchFamily="2" charset="-34"/>
              </a:rPr>
              <a:t>PostGIS</a:t>
            </a:r>
            <a:r>
              <a:rPr lang="en-US" sz="2000" dirty="0">
                <a:latin typeface="Kanit Medium" pitchFamily="2" charset="-34"/>
                <a:cs typeface="Kanit Medium" pitchFamily="2" charset="-34"/>
              </a:rPr>
              <a:t> Raster Functions</a:t>
            </a:r>
            <a:endParaRPr sz="2000" dirty="0">
              <a:latin typeface="Kanit Medium" pitchFamily="2" charset="-34"/>
              <a:cs typeface="Kanit Medium" pitchFamily="2" charset="-34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719999" y="893802"/>
            <a:ext cx="7704000" cy="3529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1"/>
              </a:solidFill>
              <a:uFill>
                <a:noFill/>
              </a:uFill>
              <a:latin typeface="Kanit Medium" pitchFamily="2" charset="-34"/>
              <a:cs typeface="Kanit Medium" pitchFamily="2" charset="-34"/>
            </a:endParaRPr>
          </a:p>
          <a:p>
            <a:pPr marL="285750" indent="-285750"/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ST_PixelAsCentroid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หาจุดกึ่งกลางของ 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Pixel </a:t>
            </a:r>
          </a:p>
          <a:p>
            <a:pPr marL="285750" indent="-285750"/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ST_Value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rast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foo.pt_geom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) </a:t>
            </a:r>
            <a:r>
              <a:rPr lang="th-TH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หา 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Pixel value </a:t>
            </a:r>
            <a:r>
              <a:rPr lang="th-TH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จากจุดที่กำหนด</a:t>
            </a:r>
            <a:endParaRPr lang="en-US" sz="1800" dirty="0">
              <a:solidFill>
                <a:schemeClr val="accent1"/>
              </a:solidFill>
              <a:uFill>
                <a:noFill/>
              </a:uFill>
              <a:latin typeface="Kanit Medium" pitchFamily="2" charset="-34"/>
              <a:cs typeface="Kanit Medium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h-TH" sz="1800" dirty="0">
              <a:solidFill>
                <a:schemeClr val="accent1"/>
              </a:solidFill>
              <a:uFill>
                <a:noFill/>
              </a:uFill>
              <a:latin typeface="Kanit" pitchFamily="2" charset="-34"/>
              <a:cs typeface="Kanit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1"/>
              </a:solidFill>
              <a:uFill>
                <a:noFill/>
              </a:u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6C737B-280A-442C-A656-E9EE10BA4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2311919"/>
            <a:ext cx="8717279" cy="183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11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>
                <a:latin typeface="Kanit Medium" pitchFamily="2" charset="-34"/>
                <a:cs typeface="Kanit Medium" pitchFamily="2" charset="-34"/>
              </a:rPr>
              <a:t>PostGIS</a:t>
            </a:r>
            <a:r>
              <a:rPr lang="en-US" sz="2000" dirty="0">
                <a:latin typeface="Kanit Medium" pitchFamily="2" charset="-34"/>
                <a:cs typeface="Kanit Medium" pitchFamily="2" charset="-34"/>
              </a:rPr>
              <a:t> Raster Functions</a:t>
            </a:r>
            <a:endParaRPr sz="2000" dirty="0">
              <a:latin typeface="Kanit Medium" pitchFamily="2" charset="-34"/>
              <a:cs typeface="Kanit Medium" pitchFamily="2" charset="-34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719999" y="758613"/>
            <a:ext cx="7704000" cy="3664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1"/>
              </a:solidFill>
              <a:uFill>
                <a:noFill/>
              </a:uFill>
              <a:latin typeface="Kanit Medium" pitchFamily="2" charset="-34"/>
              <a:cs typeface="Kanit Medium" pitchFamily="2" charset="-34"/>
            </a:endParaRPr>
          </a:p>
          <a:p>
            <a:pPr marL="285750" indent="-285750"/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ST_Clip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ใช้ตัดภาพตามพื้นที่ต้องการ</a:t>
            </a:r>
          </a:p>
          <a:p>
            <a:pPr marL="285750" indent="-285750"/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ST_Intersection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ใช้หาภาพ ที่มีส่วนซ้อนทับกับพื้นที่ที่กำหนด (ใช้เวลานานกว่า)</a:t>
            </a:r>
            <a:endParaRPr lang="en-US" sz="1800" dirty="0">
              <a:solidFill>
                <a:schemeClr val="accent1"/>
              </a:solidFill>
              <a:uFill>
                <a:noFill/>
              </a:uFill>
              <a:latin typeface="Kanit Medium" pitchFamily="2" charset="-34"/>
              <a:cs typeface="Kanit Medium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h-TH" sz="1800" dirty="0">
              <a:solidFill>
                <a:schemeClr val="accent1"/>
              </a:solidFill>
              <a:uFill>
                <a:noFill/>
              </a:uFill>
              <a:latin typeface="Kanit" pitchFamily="2" charset="-34"/>
              <a:cs typeface="Kanit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1"/>
              </a:solidFill>
              <a:uFill>
                <a:noFill/>
              </a:u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0D8DC-69A6-46A1-9DA4-2D6C9407C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8" y="1782219"/>
            <a:ext cx="7820632" cy="30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7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774187" y="2717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>
                <a:latin typeface="Kanit Medium" pitchFamily="2" charset="-34"/>
                <a:cs typeface="Kanit Medium" pitchFamily="2" charset="-34"/>
              </a:rPr>
              <a:t>PostGIS</a:t>
            </a:r>
            <a:r>
              <a:rPr lang="en-US" sz="2000" dirty="0">
                <a:latin typeface="Kanit Medium" pitchFamily="2" charset="-34"/>
                <a:cs typeface="Kanit Medium" pitchFamily="2" charset="-34"/>
              </a:rPr>
              <a:t> Raster Functions</a:t>
            </a:r>
            <a:endParaRPr sz="2000" dirty="0">
              <a:latin typeface="Kanit Medium" pitchFamily="2" charset="-34"/>
              <a:cs typeface="Kanit Medium" pitchFamily="2" charset="-34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719999" y="758613"/>
            <a:ext cx="7704000" cy="3664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ST_Union</a:t>
            </a:r>
            <a:r>
              <a:rPr lang="th-TH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 ใช้รวมภาพเข้าด้วยกัน  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      **</a:t>
            </a:r>
            <a:r>
              <a:rPr lang="en-US" sz="1400" dirty="0">
                <a:solidFill>
                  <a:srgbClr val="FF0000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SRID, pixel sizes, and origins are the same</a:t>
            </a:r>
            <a:endParaRPr lang="th-TH" sz="1400" dirty="0">
              <a:solidFill>
                <a:srgbClr val="FF0000"/>
              </a:solidFill>
              <a:uFill>
                <a:noFill/>
              </a:uFill>
              <a:latin typeface="Kanit Medium" pitchFamily="2" charset="-34"/>
              <a:cs typeface="Kanit Medium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1"/>
              </a:solidFill>
              <a:uFill>
                <a:noFill/>
              </a:u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83189-C89F-4851-BE11-A86547A1E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07" y="1498592"/>
            <a:ext cx="7561759" cy="33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48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774187" y="2717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>
                <a:latin typeface="Kanit Medium" pitchFamily="2" charset="-34"/>
                <a:cs typeface="Kanit Medium" pitchFamily="2" charset="-34"/>
              </a:rPr>
              <a:t>PostGIS</a:t>
            </a:r>
            <a:r>
              <a:rPr lang="en-US" sz="2000" dirty="0">
                <a:latin typeface="Kanit Medium" pitchFamily="2" charset="-34"/>
                <a:cs typeface="Kanit Medium" pitchFamily="2" charset="-34"/>
              </a:rPr>
              <a:t> Raster Functions</a:t>
            </a:r>
            <a:endParaRPr sz="2000" dirty="0">
              <a:latin typeface="Kanit Medium" pitchFamily="2" charset="-34"/>
              <a:cs typeface="Kanit Medium" pitchFamily="2" charset="-34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719999" y="758613"/>
            <a:ext cx="7704000" cy="3664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 err="1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ST_Contour</a:t>
            </a:r>
            <a:r>
              <a:rPr lang="th-TH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 ใช้สร้าง </a:t>
            </a:r>
            <a:r>
              <a:rPr lang="en-US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Contour </a:t>
            </a:r>
            <a:r>
              <a:rPr lang="th-TH" sz="1800" dirty="0">
                <a:solidFill>
                  <a:schemeClr val="accent1"/>
                </a:solidFill>
                <a:uFill>
                  <a:noFill/>
                </a:uFill>
                <a:latin typeface="Kanit Medium" pitchFamily="2" charset="-34"/>
                <a:cs typeface="Kanit Medium" pitchFamily="2" charset="-34"/>
              </a:rPr>
              <a:t>จากข้อมูลความสูง</a:t>
            </a:r>
            <a:endParaRPr lang="en-US" sz="1800" dirty="0">
              <a:solidFill>
                <a:schemeClr val="accent1"/>
              </a:solidFill>
              <a:uFill>
                <a:noFill/>
              </a:uFill>
              <a:latin typeface="Kanit Medium" pitchFamily="2" charset="-34"/>
              <a:cs typeface="Kanit Medium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1"/>
              </a:solidFill>
              <a:uFill>
                <a:noFill/>
              </a:u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83189-C89F-4851-BE11-A86547A1E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07" y="1498592"/>
            <a:ext cx="7561759" cy="33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14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774187" y="2717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>
                <a:latin typeface="Kanit Medium" pitchFamily="2" charset="-34"/>
                <a:cs typeface="Kanit Medium" pitchFamily="2" charset="-34"/>
              </a:rPr>
              <a:t>PostGIS</a:t>
            </a:r>
            <a:r>
              <a:rPr lang="en-US" sz="2000" dirty="0">
                <a:latin typeface="Kanit Medium" pitchFamily="2" charset="-34"/>
                <a:cs typeface="Kanit Medium" pitchFamily="2" charset="-34"/>
              </a:rPr>
              <a:t> Raster Functions</a:t>
            </a:r>
            <a:endParaRPr sz="2000" dirty="0">
              <a:latin typeface="Kanit Medium" pitchFamily="2" charset="-34"/>
              <a:cs typeface="Kanit Medium" pitchFamily="2" charset="-34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719999" y="758613"/>
            <a:ext cx="7704000" cy="3664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th-TH" sz="1600" b="1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คำสั่งสำหรับสร้าง  ข้อมูล </a:t>
            </a:r>
            <a:r>
              <a:rPr lang="en-US" sz="1600" b="1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CSV </a:t>
            </a:r>
            <a:r>
              <a:rPr lang="th-TH" sz="1600" b="1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เพื่อนำไปแปลงเป็นข้อมูลราสเตอร์</a:t>
            </a:r>
            <a:endParaRPr lang="en-US" sz="1600" b="1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285750" indent="-285750"/>
            <a:r>
              <a:rPr lang="en-US" sz="1600" b="1" dirty="0" err="1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ST_AsTIFF</a:t>
            </a:r>
            <a:endParaRPr lang="th-TH" sz="1600" b="1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285750" indent="-285750"/>
            <a:r>
              <a:rPr lang="en-US" sz="1600" dirty="0" err="1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ST_AsJPEG</a:t>
            </a:r>
            <a:endParaRPr lang="th-TH" sz="16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uFill>
                <a:noFill/>
              </a:uFill>
              <a:latin typeface="Kanit Medium" pitchFamily="2" charset="-34"/>
              <a:cs typeface="Kanit Medium" pitchFamily="2" charset="-34"/>
            </a:endParaRPr>
          </a:p>
          <a:p>
            <a:pPr marL="285750" indent="-285750"/>
            <a:endParaRPr lang="en-US" sz="1600" dirty="0">
              <a:solidFill>
                <a:schemeClr val="accent1"/>
              </a:solidFill>
              <a:uFill>
                <a:noFill/>
              </a:uFill>
              <a:latin typeface="Kanit Medium" pitchFamily="2" charset="-34"/>
              <a:cs typeface="Kanit Medium" pitchFamily="2" charset="-34"/>
            </a:endParaRPr>
          </a:p>
          <a:p>
            <a:pPr marL="285750" indent="-285750"/>
            <a:endParaRPr lang="en-US" sz="1600" dirty="0">
              <a:solidFill>
                <a:schemeClr val="accent1"/>
              </a:solidFill>
              <a:uFill>
                <a:noFill/>
              </a:uFill>
              <a:latin typeface="Kanit Medium" pitchFamily="2" charset="-34"/>
              <a:cs typeface="Kanit Medium" pitchFamily="2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81186C-0652-416B-8CB7-CEC4B8281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30" y="1834684"/>
            <a:ext cx="724953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1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B1561-DEBF-45E5-8089-FD810373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93" y="510258"/>
            <a:ext cx="716380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58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C6389E-2831-4113-9675-7C016881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54" y="666341"/>
            <a:ext cx="5813492" cy="4325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478DE1-C788-46A3-8611-0F38BD05F39B}"/>
              </a:ext>
            </a:extLst>
          </p:cNvPr>
          <p:cNvSpPr txBox="1"/>
          <p:nvPr/>
        </p:nvSpPr>
        <p:spPr>
          <a:xfrm>
            <a:off x="2018453" y="209973"/>
            <a:ext cx="584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บันทึกผลลัพธ์ในรูปแบบ 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CSV </a:t>
            </a: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6480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472555" y="869682"/>
            <a:ext cx="5749083" cy="1493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Kanit" pitchFamily="2" charset="-34"/>
                <a:cs typeface="Kanit" pitchFamily="2" charset="-34"/>
              </a:rPr>
              <a:t>POSTGIS RASTER</a:t>
            </a:r>
            <a:br>
              <a:rPr lang="en-US" sz="4800" dirty="0">
                <a:latin typeface="Kanit" pitchFamily="2" charset="-34"/>
                <a:cs typeface="Kanit" pitchFamily="2" charset="-34"/>
              </a:rPr>
            </a:br>
            <a:endParaRPr dirty="0">
              <a:solidFill>
                <a:schemeClr val="dk1"/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736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277359" y="2756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Kanit" pitchFamily="2" charset="-34"/>
                <a:cs typeface="Kanit" pitchFamily="2" charset="-34"/>
              </a:rPr>
              <a:t>การเลือกดูข้อมูล</a:t>
            </a:r>
            <a:endParaRPr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Google Shape;259;p30">
            <a:extLst>
              <a:ext uri="{FF2B5EF4-FFF2-40B4-BE49-F238E27FC236}">
                <a16:creationId xmlns:a16="http://schemas.microsoft.com/office/drawing/2014/main" id="{A3347F32-F89A-4C99-9010-83DFB946F0E4}"/>
              </a:ext>
            </a:extLst>
          </p:cNvPr>
          <p:cNvSpPr txBox="1">
            <a:spLocks/>
          </p:cNvSpPr>
          <p:nvPr/>
        </p:nvSpPr>
        <p:spPr>
          <a:xfrm>
            <a:off x="277359" y="914012"/>
            <a:ext cx="8514428" cy="407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*  FROM  table name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เรียกทุกคอลัมน์ออกมาแสดง</a:t>
            </a:r>
            <a:endParaRPr lang="en-US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colume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name  FROM  table name</a:t>
            </a: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เลือกแสดงคอลัมน์ที่ต้องการได้</a:t>
            </a:r>
          </a:p>
          <a:p>
            <a:endParaRPr lang="th-TH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th-TH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th-TH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th-TH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th-TH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th-TH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   </a:t>
            </a: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1A8CB-3539-43D1-BEC6-26B482619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16" y="1798301"/>
            <a:ext cx="5985886" cy="26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3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277359" y="2756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Kanit" pitchFamily="2" charset="-34"/>
                <a:cs typeface="Kanit" pitchFamily="2" charset="-34"/>
              </a:rPr>
              <a:t>การเลือกดูข้อมูล </a:t>
            </a:r>
            <a:r>
              <a:rPr lang="en-US" dirty="0">
                <a:latin typeface="Kanit" pitchFamily="2" charset="-34"/>
                <a:cs typeface="Kanit" pitchFamily="2" charset="-34"/>
              </a:rPr>
              <a:t>Geometry </a:t>
            </a:r>
            <a:endParaRPr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Google Shape;259;p30">
            <a:extLst>
              <a:ext uri="{FF2B5EF4-FFF2-40B4-BE49-F238E27FC236}">
                <a16:creationId xmlns:a16="http://schemas.microsoft.com/office/drawing/2014/main" id="{A3347F32-F89A-4C99-9010-83DFB946F0E4}"/>
              </a:ext>
            </a:extLst>
          </p:cNvPr>
          <p:cNvSpPr txBox="1">
            <a:spLocks/>
          </p:cNvSpPr>
          <p:nvPr/>
        </p:nvSpPr>
        <p:spPr>
          <a:xfrm>
            <a:off x="132694" y="1074682"/>
            <a:ext cx="9122142" cy="391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geom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 FROM  table name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แสดงคอลัมน์ที่เก็บข้อมูลเชิงพื้นที่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</a:t>
            </a:r>
            <a:r>
              <a:rPr lang="en-US" sz="1800" dirty="0" err="1">
                <a:latin typeface="Kanit Medium" pitchFamily="2" charset="-34"/>
                <a:cs typeface="Kanit Medium" pitchFamily="2" charset="-34"/>
              </a:rPr>
              <a:t>ST_AsText</a:t>
            </a:r>
            <a:r>
              <a:rPr lang="en-US" sz="1800" dirty="0">
                <a:latin typeface="Kanit Medium" pitchFamily="2" charset="-34"/>
                <a:cs typeface="Kanit Medium" pitchFamily="2" charset="-34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geom</a:t>
            </a:r>
            <a:r>
              <a:rPr lang="en-US" sz="1800" dirty="0">
                <a:latin typeface="Kanit Medium" pitchFamily="2" charset="-34"/>
                <a:cs typeface="Kanit Medium" pitchFamily="2" charset="-34"/>
              </a:rPr>
              <a:t>)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FROM  table name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แสดงคอลัมน์ที่เก็บข้อมูลเชิงพื้นที่ในรูปแบบ </a:t>
            </a:r>
            <a:r>
              <a:rPr lang="en-US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WKT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ST_AsEWKT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geom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) FROM table name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แสดงคอลัมน์ที่เก็บข้อมูลเชิงพื้นที่ในรูปแบบ </a:t>
            </a:r>
            <a:r>
              <a:rPr lang="en-US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WKT + SRID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en-US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Well Known Text (WKT) </a:t>
            </a:r>
          </a:p>
          <a:p>
            <a:pPr algn="ctr"/>
            <a:r>
              <a:rPr lang="th-TH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ข้อมูลในรูปแบบที่อ่านแล้วเข้าใจได้</a:t>
            </a:r>
          </a:p>
          <a:p>
            <a:pPr algn="ctr"/>
            <a:endParaRPr lang="th-TH" sz="14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en-US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SRID</a:t>
            </a:r>
            <a:r>
              <a:rPr lang="en-US" sz="2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 </a:t>
            </a:r>
            <a:endParaRPr lang="th-TH" sz="2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th-TH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ตัวเลขแทนระบบพิกัดของข้อมูล</a:t>
            </a:r>
          </a:p>
          <a:p>
            <a:endParaRPr lang="en-US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   </a:t>
            </a: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827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277359" y="2756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Kanit" pitchFamily="2" charset="-34"/>
                <a:cs typeface="Kanit" pitchFamily="2" charset="-34"/>
              </a:rPr>
              <a:t>การเลือกดูข้อมูล </a:t>
            </a:r>
            <a:r>
              <a:rPr lang="en-US" dirty="0">
                <a:latin typeface="Kanit" pitchFamily="2" charset="-34"/>
                <a:cs typeface="Kanit" pitchFamily="2" charset="-34"/>
              </a:rPr>
              <a:t>Geometry </a:t>
            </a:r>
            <a:endParaRPr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Google Shape;259;p30">
            <a:extLst>
              <a:ext uri="{FF2B5EF4-FFF2-40B4-BE49-F238E27FC236}">
                <a16:creationId xmlns:a16="http://schemas.microsoft.com/office/drawing/2014/main" id="{A3347F32-F89A-4C99-9010-83DFB946F0E4}"/>
              </a:ext>
            </a:extLst>
          </p:cNvPr>
          <p:cNvSpPr txBox="1">
            <a:spLocks/>
          </p:cNvSpPr>
          <p:nvPr/>
        </p:nvSpPr>
        <p:spPr>
          <a:xfrm>
            <a:off x="395930" y="1137028"/>
            <a:ext cx="9122142" cy="391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ST_AsGeoJSON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geom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)  FROM  table name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</a:p>
          <a:p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      </a:t>
            </a:r>
            <a:r>
              <a:rPr lang="th-TH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แสดงคอลัมน์ที่เก็บข้อมูลเชิงพื้นที่ในรูป </a:t>
            </a:r>
            <a:r>
              <a:rPr lang="en-US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GEOJSON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sz="14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ST_AsKML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geom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)  FROM  table name</a:t>
            </a: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      </a:t>
            </a:r>
            <a:r>
              <a:rPr lang="th-TH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แสดงคอลัมน์ที่เก็บข้อมูลเชิงพื้นที่ในรูป </a:t>
            </a:r>
            <a:r>
              <a:rPr lang="en-US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GEOJSON</a:t>
            </a:r>
            <a:r>
              <a:rPr lang="th-TH" sz="14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en-US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GEOJSON </a:t>
            </a:r>
          </a:p>
          <a:p>
            <a:pPr algn="ctr"/>
            <a:r>
              <a:rPr lang="th-TH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การเก็บข้อมูลเชิงพื้นที่ในรูปแบบของ </a:t>
            </a:r>
            <a:r>
              <a:rPr lang="en-US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JSON </a:t>
            </a:r>
            <a:r>
              <a:rPr lang="th-TH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ให้เหมาะกับการใช้งานบนเว็บไซต์</a:t>
            </a:r>
            <a:r>
              <a:rPr lang="en-US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 </a:t>
            </a:r>
            <a:endParaRPr lang="th-TH" sz="14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4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en-US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KML</a:t>
            </a:r>
            <a:r>
              <a:rPr lang="en-US" sz="2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 </a:t>
            </a:r>
            <a:endParaRPr lang="th-TH" sz="2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th-TH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การเก็บข้อมูลเชิงพื้นที่ในรูปแบบของ </a:t>
            </a:r>
            <a:r>
              <a:rPr lang="en-US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KML </a:t>
            </a:r>
            <a:r>
              <a:rPr lang="th-TH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นิยมใช้ใน </a:t>
            </a:r>
            <a:r>
              <a:rPr lang="en-US" sz="14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Google Earth</a:t>
            </a:r>
            <a:endParaRPr lang="th-TH" sz="14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en-US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   </a:t>
            </a: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68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277359" y="2756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Kanit" pitchFamily="2" charset="-34"/>
                <a:cs typeface="Kanit" pitchFamily="2" charset="-34"/>
              </a:rPr>
              <a:t>การเข้าถึงข้อมูล </a:t>
            </a:r>
            <a:r>
              <a:rPr lang="en-US" dirty="0">
                <a:latin typeface="Kanit" pitchFamily="2" charset="-34"/>
                <a:cs typeface="Kanit" pitchFamily="2" charset="-34"/>
              </a:rPr>
              <a:t>Geometry </a:t>
            </a:r>
            <a:endParaRPr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Google Shape;259;p30">
            <a:extLst>
              <a:ext uri="{FF2B5EF4-FFF2-40B4-BE49-F238E27FC236}">
                <a16:creationId xmlns:a16="http://schemas.microsoft.com/office/drawing/2014/main" id="{A3347F32-F89A-4C99-9010-83DFB946F0E4}"/>
              </a:ext>
            </a:extLst>
          </p:cNvPr>
          <p:cNvSpPr txBox="1">
            <a:spLocks/>
          </p:cNvSpPr>
          <p:nvPr/>
        </p:nvSpPr>
        <p:spPr>
          <a:xfrm>
            <a:off x="368221" y="1143955"/>
            <a:ext cx="9122142" cy="391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เมื่อเรามีข้อมูลเชิงพื้นที่แล้วเราสามารถใช้เพื่อเข้าถึงข้อมูลอื่นๆ ของข้อมูลเชิงพื้นที่นั้นได้</a:t>
            </a:r>
          </a:p>
          <a:p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      </a:t>
            </a: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ค้นหาค่า </a:t>
            </a:r>
            <a:r>
              <a:rPr lang="en-US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X,Y </a:t>
            </a: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ของข้อมูลจุด (</a:t>
            </a:r>
            <a:r>
              <a:rPr lang="en-US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Point</a:t>
            </a: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)</a:t>
            </a:r>
          </a:p>
          <a:p>
            <a:pPr algn="ctr"/>
            <a:endParaRPr lang="th-TH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ST_X(geometry) FROM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table_name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ST_Y(geometry) FROM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table_name</a:t>
            </a: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     </a:t>
            </a: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ค้นหาค่า </a:t>
            </a:r>
            <a:r>
              <a:rPr lang="en-US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SRID </a:t>
            </a: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ของข้อมูล</a:t>
            </a:r>
          </a:p>
          <a:p>
            <a:endParaRPr lang="th-TH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ST_SRID(geometry) FROM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table_name</a:t>
            </a: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		  </a:t>
            </a: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en-US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   </a:t>
            </a: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13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277359" y="2756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Kanit" pitchFamily="2" charset="-34"/>
                <a:cs typeface="Kanit" pitchFamily="2" charset="-34"/>
              </a:rPr>
              <a:t>การเข้าถึงข้อมูล </a:t>
            </a:r>
            <a:r>
              <a:rPr lang="en-US" dirty="0">
                <a:latin typeface="Kanit" pitchFamily="2" charset="-34"/>
                <a:cs typeface="Kanit" pitchFamily="2" charset="-34"/>
              </a:rPr>
              <a:t>Geometry </a:t>
            </a:r>
            <a:endParaRPr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Google Shape;259;p30">
            <a:extLst>
              <a:ext uri="{FF2B5EF4-FFF2-40B4-BE49-F238E27FC236}">
                <a16:creationId xmlns:a16="http://schemas.microsoft.com/office/drawing/2014/main" id="{A3347F32-F89A-4C99-9010-83DFB946F0E4}"/>
              </a:ext>
            </a:extLst>
          </p:cNvPr>
          <p:cNvSpPr txBox="1">
            <a:spLocks/>
          </p:cNvSpPr>
          <p:nvPr/>
        </p:nvSpPr>
        <p:spPr>
          <a:xfrm>
            <a:off x="368221" y="921173"/>
            <a:ext cx="9122142" cy="414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เมื่อเรามีข้อมูลเชิงพื้นที่แล้วเราสามารถใช้เพื่อเข้าถึงข้อมูลอื่นๆ ของข้อมูลเชิงพื้นที่นั้นได้</a:t>
            </a:r>
          </a:p>
          <a:p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      </a:t>
            </a: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คำนวณความยาว</a:t>
            </a:r>
          </a:p>
          <a:p>
            <a:endParaRPr lang="th-TH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ST_Length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(geometry) FROM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table_name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</a:p>
          <a:p>
            <a:pPr algn="ctr"/>
            <a:r>
              <a:rPr lang="th-TH" sz="1400" dirty="0">
                <a:solidFill>
                  <a:srgbClr val="FF0000"/>
                </a:solidFill>
                <a:latin typeface="Kanit Medium" pitchFamily="2" charset="-34"/>
                <a:cs typeface="Kanit Medium" pitchFamily="2" charset="-34"/>
              </a:rPr>
              <a:t>เฉพาะข้อมูลเส้น(</a:t>
            </a:r>
            <a:r>
              <a:rPr lang="en-US" sz="1400" dirty="0">
                <a:solidFill>
                  <a:srgbClr val="FF0000"/>
                </a:solidFill>
                <a:latin typeface="Kanit Medium" pitchFamily="2" charset="-34"/>
                <a:cs typeface="Kanit Medium" pitchFamily="2" charset="-34"/>
              </a:rPr>
              <a:t>line</a:t>
            </a:r>
            <a:r>
              <a:rPr lang="th-TH" sz="1400" dirty="0">
                <a:solidFill>
                  <a:srgbClr val="FF0000"/>
                </a:solidFill>
                <a:latin typeface="Kanit Medium" pitchFamily="2" charset="-34"/>
                <a:cs typeface="Kanit Medium" pitchFamily="2" charset="-34"/>
              </a:rPr>
              <a:t>)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      </a:t>
            </a:r>
            <a:r>
              <a:rPr lang="th-TH" sz="18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คำนวณพื้นที่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ST_Area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(geometry) FROM </a:t>
            </a:r>
            <a:r>
              <a:rPr lang="en-US" sz="18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table_name</a:t>
            </a:r>
            <a:r>
              <a:rPr lang="en-US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</a:p>
          <a:p>
            <a:pPr algn="ctr"/>
            <a:r>
              <a:rPr lang="th-TH" sz="1400" dirty="0">
                <a:solidFill>
                  <a:srgbClr val="FF0000"/>
                </a:solidFill>
                <a:latin typeface="Kanit Medium" pitchFamily="2" charset="-34"/>
                <a:cs typeface="Kanit Medium" pitchFamily="2" charset="-34"/>
              </a:rPr>
              <a:t>เฉพาะข้อมูลปิด(</a:t>
            </a:r>
            <a:r>
              <a:rPr lang="en-US" sz="1400" dirty="0">
                <a:solidFill>
                  <a:srgbClr val="FF0000"/>
                </a:solidFill>
                <a:latin typeface="Kanit Medium" pitchFamily="2" charset="-34"/>
                <a:cs typeface="Kanit Medium" pitchFamily="2" charset="-34"/>
              </a:rPr>
              <a:t>Polygon</a:t>
            </a:r>
            <a:r>
              <a:rPr lang="th-TH" sz="1400" dirty="0">
                <a:solidFill>
                  <a:srgbClr val="FF0000"/>
                </a:solidFill>
                <a:latin typeface="Kanit Medium" pitchFamily="2" charset="-34"/>
                <a:cs typeface="Kanit Medium" pitchFamily="2" charset="-34"/>
              </a:rPr>
              <a:t>)</a:t>
            </a:r>
          </a:p>
          <a:p>
            <a:pPr algn="ctr"/>
            <a:endParaRPr lang="th-TH" sz="18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th-TH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en-US" sz="1400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r>
              <a:rPr lang="th-TH" sz="1400" dirty="0">
                <a:solidFill>
                  <a:schemeClr val="tx2"/>
                </a:solidFill>
                <a:latin typeface="Kanit" pitchFamily="2" charset="-34"/>
                <a:cs typeface="Kanit" pitchFamily="2" charset="-34"/>
              </a:rPr>
              <a:t>   </a:t>
            </a: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  <a:p>
            <a:endParaRPr lang="en-US" dirty="0">
              <a:solidFill>
                <a:schemeClr val="tx2"/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801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833EB-21B7-42B9-BD20-54997ED7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79" y="142239"/>
            <a:ext cx="8791787" cy="4924213"/>
          </a:xfrm>
        </p:spPr>
        <p:txBody>
          <a:bodyPr/>
          <a:lstStyle/>
          <a:p>
            <a:pPr marL="152400" indent="0">
              <a:buNone/>
            </a:pPr>
            <a:r>
              <a:rPr lang="th-TH" sz="2400" b="1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ข้อควรระวัง</a:t>
            </a:r>
          </a:p>
          <a:p>
            <a:endParaRPr lang="th-TH" sz="16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r>
              <a:rPr lang="th-TH" sz="16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การใช้งาน คำสั่งที่</a:t>
            </a:r>
            <a:r>
              <a:rPr lang="th-TH" sz="18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เกี่ยวข้อง</a:t>
            </a:r>
            <a:r>
              <a:rPr lang="th-TH" sz="16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กับการวัด เช่น </a:t>
            </a:r>
            <a:r>
              <a:rPr lang="en-US" sz="16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ST_Area</a:t>
            </a:r>
            <a:r>
              <a:rPr lang="en-US" sz="16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, </a:t>
            </a:r>
            <a:r>
              <a:rPr lang="en-US" sz="16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ST_Length</a:t>
            </a:r>
            <a:r>
              <a:rPr lang="en-US" sz="16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6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หน่วยที่ได้จะเป็นไปตามระบบพิกัดหรือ </a:t>
            </a:r>
            <a:r>
              <a:rPr lang="en-US" sz="16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SRID  </a:t>
            </a:r>
            <a:r>
              <a:rPr lang="th-TH" sz="16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เช่น </a:t>
            </a:r>
            <a:r>
              <a:rPr lang="en-US" sz="16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4326  </a:t>
            </a:r>
            <a:r>
              <a:rPr lang="th-TH" sz="16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หรือระบบพิกัดภูมิศาสตร์ จะหน่วยเป็น องศา</a:t>
            </a:r>
          </a:p>
          <a:p>
            <a:pPr marL="152400" indent="0">
              <a:buNone/>
            </a:pPr>
            <a:endParaRPr lang="th-TH" sz="16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>
              <a:buNone/>
            </a:pPr>
            <a:endParaRPr lang="th-TH" sz="16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>
              <a:buNone/>
            </a:pPr>
            <a:endParaRPr lang="th-TH" sz="16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>
              <a:buNone/>
            </a:pPr>
            <a:endParaRPr lang="th-TH" sz="16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r>
              <a:rPr lang="th-TH" sz="16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วิธีทำให้เป็นหน่วยเมตร ต้องใช้ </a:t>
            </a:r>
            <a:r>
              <a:rPr lang="en-US" sz="1600" dirty="0" err="1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ST_Transform</a:t>
            </a:r>
            <a:r>
              <a:rPr lang="en-US" sz="16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600" dirty="0">
                <a:solidFill>
                  <a:schemeClr val="tx1"/>
                </a:solidFill>
                <a:latin typeface="Kanit Medium" pitchFamily="2" charset="-34"/>
                <a:cs typeface="Kanit Medium" pitchFamily="2" charset="-34"/>
              </a:rPr>
              <a:t>เพื่อเปลี่ยนระบบพิกัด</a:t>
            </a:r>
            <a:endParaRPr lang="en-US" sz="16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endParaRPr lang="en-US" sz="16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Kanit Medium" pitchFamily="2" charset="-34"/>
              <a:cs typeface="Kanit Medium" pitchFamily="2" charset="-34"/>
            </a:endParaRPr>
          </a:p>
          <a:p>
            <a:pPr marL="152400" indent="0" algn="ctr">
              <a:buNone/>
            </a:pPr>
            <a:r>
              <a:rPr lang="en-US" sz="16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SELECT </a:t>
            </a:r>
            <a:r>
              <a:rPr lang="en-US" sz="1600" dirty="0" err="1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ST_Area</a:t>
            </a:r>
            <a:r>
              <a:rPr lang="en-US" sz="16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(</a:t>
            </a:r>
            <a:r>
              <a:rPr lang="en-US" sz="1600" dirty="0" err="1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ST_Transform</a:t>
            </a:r>
            <a:r>
              <a:rPr lang="en-US" sz="1600" dirty="0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(geom,32647)) FROM </a:t>
            </a:r>
            <a:r>
              <a:rPr lang="en-US" sz="1600" dirty="0" err="1">
                <a:solidFill>
                  <a:schemeClr val="tx2"/>
                </a:solidFill>
                <a:latin typeface="Kanit Medium" pitchFamily="2" charset="-34"/>
                <a:cs typeface="Kanit Medium" pitchFamily="2" charset="-34"/>
              </a:rPr>
              <a:t>amphoe</a:t>
            </a:r>
            <a:endParaRPr lang="th-TH" sz="1600" dirty="0">
              <a:solidFill>
                <a:schemeClr val="tx2"/>
              </a:solidFill>
              <a:latin typeface="Kanit Medium" pitchFamily="2" charset="-34"/>
              <a:cs typeface="Kanit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208050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14435</TotalTime>
  <Words>1200</Words>
  <Application>Microsoft Office PowerPoint</Application>
  <PresentationFormat>On-screen Show (16:9)</PresentationFormat>
  <Paragraphs>247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Cairo</vt:lpstr>
      <vt:lpstr>Nunito Light</vt:lpstr>
      <vt:lpstr>Arial</vt:lpstr>
      <vt:lpstr>Kanit</vt:lpstr>
      <vt:lpstr>Space Grotesk</vt:lpstr>
      <vt:lpstr>Kanit Medium</vt:lpstr>
      <vt:lpstr>Data Migration Project Proposal by Slidesgo</vt:lpstr>
      <vt:lpstr>POSTGIS VECTOR </vt:lpstr>
      <vt:lpstr>Spatial Functions</vt:lpstr>
      <vt:lpstr>Spatial Function คืออะไร?</vt:lpstr>
      <vt:lpstr>การเลือกดูข้อมูล</vt:lpstr>
      <vt:lpstr>การเลือกดูข้อมูล Geometry </vt:lpstr>
      <vt:lpstr>การเลือกดูข้อมูล Geometry </vt:lpstr>
      <vt:lpstr>การเข้าถึงข้อมูล Geometry </vt:lpstr>
      <vt:lpstr>การเข้าถึงข้อมูล Geometry </vt:lpstr>
      <vt:lpstr>PowerPoint Presentation</vt:lpstr>
      <vt:lpstr>PowerPoint Presentation</vt:lpstr>
      <vt:lpstr>การเข้าถึงข้อมูล Geometry </vt:lpstr>
      <vt:lpstr>การใช้คำสั่งกลุ่ม Spatial 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การใช้คำสั่งกลุ่ม Spatial Relationships</vt:lpstr>
      <vt:lpstr>PowerPoint Presentation</vt:lpstr>
      <vt:lpstr>นอกจากนี้ยังมีชุดคำสั่งอีกมากมายให้เรียกใช้งาน สามารถศึกษาเพิ่มเติมได้ที่  URL  : https://postgis.net/docs/reference.html</vt:lpstr>
      <vt:lpstr>ตัวอย่างโจทย์ที่อาจต้องเจอในชีวิตประจำวัน  หาจำนวนอำเภอที่อยู่กับพื้นที่รัศมี (buffer) 10 กิโลเมตร ของ สำนักงานที่ดิน  </vt:lpstr>
      <vt:lpstr>ตัวอย่างโจทย์ที่อาจต้องเจอในชีวิตประจำวัน  หาจำนวนอำเภอที่อยู่กับพื้นที่รัศมี (buffer) 10 กิโลเมตร ของ สำนักงานที่ดิน  </vt:lpstr>
      <vt:lpstr>POSTGIS RASTER </vt:lpstr>
      <vt:lpstr>การนำเข้าข้อมูลประเภทราสเตอร์ (Raster Image) ให้ทำการเปิด Terminal หรือ Command Line  </vt:lpstr>
      <vt:lpstr>เปิด Command Prompt แล้วเข้าไปที่  path &gt; C:\Program Files\PostgreSQL\Version\bin   </vt:lpstr>
      <vt:lpstr>   </vt:lpstr>
      <vt:lpstr>PowerPoint Presentation</vt:lpstr>
      <vt:lpstr>PowerPoint Presentation</vt:lpstr>
      <vt:lpstr>PowerPoint Presentation</vt:lpstr>
      <vt:lpstr>PostGIS Raster Functions</vt:lpstr>
      <vt:lpstr>PostGIS Raster Functions</vt:lpstr>
      <vt:lpstr>PostGIS Raster Functions</vt:lpstr>
      <vt:lpstr>PostGIS Raster Functions</vt:lpstr>
      <vt:lpstr>PostGIS Raster Functions</vt:lpstr>
      <vt:lpstr>PostGIS Raster Functions</vt:lpstr>
      <vt:lpstr>PowerPoint Presentation</vt:lpstr>
      <vt:lpstr>PowerPoint Presentation</vt:lpstr>
      <vt:lpstr>POSTGIS RASTER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 Project Proposal</dc:title>
  <dc:creator>chingchaih</dc:creator>
  <cp:lastModifiedBy>chingchaih</cp:lastModifiedBy>
  <cp:revision>72</cp:revision>
  <dcterms:modified xsi:type="dcterms:W3CDTF">2024-01-18T14:46:54Z</dcterms:modified>
</cp:coreProperties>
</file>