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329" r:id="rId5"/>
    <p:sldId id="267" r:id="rId6"/>
    <p:sldId id="300" r:id="rId7"/>
    <p:sldId id="302" r:id="rId8"/>
    <p:sldId id="259" r:id="rId9"/>
    <p:sldId id="304" r:id="rId10"/>
    <p:sldId id="305" r:id="rId11"/>
    <p:sldId id="312" r:id="rId12"/>
    <p:sldId id="315" r:id="rId13"/>
    <p:sldId id="260" r:id="rId14"/>
    <p:sldId id="311" r:id="rId15"/>
    <p:sldId id="330" r:id="rId16"/>
    <p:sldId id="331" r:id="rId17"/>
    <p:sldId id="332" r:id="rId18"/>
    <p:sldId id="261" r:id="rId19"/>
    <p:sldId id="323" r:id="rId20"/>
    <p:sldId id="324" r:id="rId21"/>
    <p:sldId id="326" r:id="rId22"/>
    <p:sldId id="318" r:id="rId23"/>
    <p:sldId id="333" r:id="rId24"/>
    <p:sldId id="334" r:id="rId25"/>
    <p:sldId id="328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5375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0070C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3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452" y="66"/>
      </p:cViewPr>
      <p:guideLst>
        <p:guide orient="horz" pos="346"/>
        <p:guide pos="5375"/>
        <p:guide pos="385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D77B4-E4B4-4D3C-A9C5-EB900FF3B15E}" type="datetimeFigureOut">
              <a:rPr lang="zh-CN" altLang="en-US" smtClean="0"/>
              <a:pPr/>
              <a:t>2018-11-09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D5EBB-275F-4C24-B082-C5EEF14355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90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2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14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5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80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84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7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2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302F-5E2D-4FF9-A986-02603DCE6FDA}" type="datetimeFigureOut">
              <a:rPr lang="zh-CN" altLang="en-US" smtClean="0"/>
              <a:pPr/>
              <a:t>2018-11-09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0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991141" y="2699658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马鹏飞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1141" y="3020314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西北工业大学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91141" y="3340970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理学院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91142" y="3814815"/>
            <a:ext cx="25733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Northwestern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Polytechnical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university.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64451" y="2716812"/>
            <a:ext cx="579549" cy="1361673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2716812"/>
            <a:ext cx="5991142" cy="1374587"/>
            <a:chOff x="0" y="2716812"/>
            <a:chExt cx="5991142" cy="1374587"/>
          </a:xfrm>
        </p:grpSpPr>
        <p:sp>
          <p:nvSpPr>
            <p:cNvPr id="30" name="矩形 29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97049" y="2861681"/>
              <a:ext cx="3294091" cy="68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3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蚁群优化算法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247352" y="3720144"/>
              <a:ext cx="2743788" cy="371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Ant Colony Optimization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2586" y="2787385"/>
            <a:ext cx="1224000" cy="1223998"/>
            <a:chOff x="222586" y="2787385"/>
            <a:chExt cx="1224000" cy="1223998"/>
          </a:xfrm>
        </p:grpSpPr>
        <p:sp>
          <p:nvSpPr>
            <p:cNvPr id="20" name="椭圆 1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34969" y="2787385"/>
            <a:ext cx="1224000" cy="1223998"/>
            <a:chOff x="1734969" y="2787385"/>
            <a:chExt cx="1224000" cy="1223998"/>
          </a:xfrm>
        </p:grpSpPr>
        <p:sp>
          <p:nvSpPr>
            <p:cNvPr id="27" name="椭圆 26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494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这里是实验方案的具体参数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01107" y="1566003"/>
            <a:ext cx="7941787" cy="461665"/>
            <a:chOff x="159026" y="1614153"/>
            <a:chExt cx="7941787" cy="461665"/>
          </a:xfrm>
        </p:grpSpPr>
        <p:grpSp>
          <p:nvGrpSpPr>
            <p:cNvPr id="2" name="组合 1"/>
            <p:cNvGrpSpPr/>
            <p:nvPr/>
          </p:nvGrpSpPr>
          <p:grpSpPr>
            <a:xfrm>
              <a:off x="2663221" y="1646130"/>
              <a:ext cx="5437592" cy="397710"/>
              <a:chOff x="2951162" y="1570791"/>
              <a:chExt cx="5437592" cy="39771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951162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156754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cxnSp>
            <p:nvCxnSpPr>
              <p:cNvPr id="25" name="直接箭头连接符 24"/>
              <p:cNvCxnSpPr>
                <a:stCxn id="23" idx="3"/>
                <a:endCxn id="24" idx="1"/>
              </p:cNvCxnSpPr>
              <p:nvPr/>
            </p:nvCxnSpPr>
            <p:spPr>
              <a:xfrm>
                <a:off x="5183162" y="1769646"/>
                <a:ext cx="973592" cy="0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159026" y="1614153"/>
              <a:ext cx="2338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某物理量：</a:t>
              </a:r>
              <a:endPara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01107" y="2417324"/>
            <a:ext cx="7941787" cy="461665"/>
            <a:chOff x="159026" y="2242695"/>
            <a:chExt cx="7941787" cy="461665"/>
          </a:xfrm>
        </p:grpSpPr>
        <p:grpSp>
          <p:nvGrpSpPr>
            <p:cNvPr id="34" name="组合 33"/>
            <p:cNvGrpSpPr/>
            <p:nvPr/>
          </p:nvGrpSpPr>
          <p:grpSpPr>
            <a:xfrm>
              <a:off x="2663221" y="2274672"/>
              <a:ext cx="5437592" cy="397710"/>
              <a:chOff x="2951162" y="1570791"/>
              <a:chExt cx="5437592" cy="397710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951162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156754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cxnSp>
            <p:nvCxnSpPr>
              <p:cNvPr id="38" name="直接箭头连接符 37"/>
              <p:cNvCxnSpPr>
                <a:stCxn id="36" idx="3"/>
                <a:endCxn id="37" idx="1"/>
              </p:cNvCxnSpPr>
              <p:nvPr/>
            </p:nvCxnSpPr>
            <p:spPr>
              <a:xfrm>
                <a:off x="5183162" y="1769646"/>
                <a:ext cx="973592" cy="0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/>
            <p:cNvSpPr txBox="1"/>
            <p:nvPr/>
          </p:nvSpPr>
          <p:spPr>
            <a:xfrm>
              <a:off x="159026" y="2242695"/>
              <a:ext cx="2338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某物理量：</a:t>
              </a:r>
              <a:endPara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01107" y="3268645"/>
            <a:ext cx="7941787" cy="461665"/>
            <a:chOff x="159026" y="3002853"/>
            <a:chExt cx="7941787" cy="461665"/>
          </a:xfrm>
        </p:grpSpPr>
        <p:grpSp>
          <p:nvGrpSpPr>
            <p:cNvPr id="40" name="组合 39"/>
            <p:cNvGrpSpPr/>
            <p:nvPr/>
          </p:nvGrpSpPr>
          <p:grpSpPr>
            <a:xfrm>
              <a:off x="2663221" y="3034830"/>
              <a:ext cx="5437592" cy="397710"/>
              <a:chOff x="2951162" y="1570791"/>
              <a:chExt cx="5437592" cy="39771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2951162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156754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cxnSp>
            <p:nvCxnSpPr>
              <p:cNvPr id="44" name="直接箭头连接符 43"/>
              <p:cNvCxnSpPr>
                <a:stCxn id="42" idx="3"/>
                <a:endCxn id="43" idx="1"/>
              </p:cNvCxnSpPr>
              <p:nvPr/>
            </p:nvCxnSpPr>
            <p:spPr>
              <a:xfrm>
                <a:off x="5183162" y="1769646"/>
                <a:ext cx="973592" cy="0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/>
            <p:cNvSpPr txBox="1"/>
            <p:nvPr/>
          </p:nvSpPr>
          <p:spPr>
            <a:xfrm>
              <a:off x="159026" y="3002853"/>
              <a:ext cx="2338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某物理量：</a:t>
              </a:r>
              <a:endPara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1107" y="4119966"/>
            <a:ext cx="7941787" cy="461665"/>
            <a:chOff x="159026" y="3874472"/>
            <a:chExt cx="7941787" cy="461665"/>
          </a:xfrm>
        </p:grpSpPr>
        <p:grpSp>
          <p:nvGrpSpPr>
            <p:cNvPr id="46" name="组合 45"/>
            <p:cNvGrpSpPr/>
            <p:nvPr/>
          </p:nvGrpSpPr>
          <p:grpSpPr>
            <a:xfrm>
              <a:off x="2663221" y="3906449"/>
              <a:ext cx="5437592" cy="397710"/>
              <a:chOff x="2951162" y="1570791"/>
              <a:chExt cx="5437592" cy="39771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951162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156754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cxnSp>
            <p:nvCxnSpPr>
              <p:cNvPr id="50" name="直接箭头连接符 49"/>
              <p:cNvCxnSpPr>
                <a:stCxn id="48" idx="3"/>
                <a:endCxn id="49" idx="1"/>
              </p:cNvCxnSpPr>
              <p:nvPr/>
            </p:nvCxnSpPr>
            <p:spPr>
              <a:xfrm>
                <a:off x="5183162" y="1769646"/>
                <a:ext cx="973592" cy="0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文本框 46"/>
            <p:cNvSpPr txBox="1"/>
            <p:nvPr/>
          </p:nvSpPr>
          <p:spPr>
            <a:xfrm>
              <a:off x="159026" y="3874472"/>
              <a:ext cx="2338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某物理量：</a:t>
              </a:r>
              <a:endPara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01107" y="4971287"/>
            <a:ext cx="7941787" cy="461665"/>
            <a:chOff x="159026" y="4570976"/>
            <a:chExt cx="7941787" cy="461665"/>
          </a:xfrm>
        </p:grpSpPr>
        <p:grpSp>
          <p:nvGrpSpPr>
            <p:cNvPr id="52" name="组合 51"/>
            <p:cNvGrpSpPr/>
            <p:nvPr/>
          </p:nvGrpSpPr>
          <p:grpSpPr>
            <a:xfrm>
              <a:off x="2663221" y="4602953"/>
              <a:ext cx="5437592" cy="397710"/>
              <a:chOff x="2951162" y="1570791"/>
              <a:chExt cx="5437592" cy="39771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2951162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6156754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cxnSp>
            <p:nvCxnSpPr>
              <p:cNvPr id="56" name="直接箭头连接符 55"/>
              <p:cNvCxnSpPr>
                <a:stCxn id="54" idx="3"/>
                <a:endCxn id="55" idx="1"/>
              </p:cNvCxnSpPr>
              <p:nvPr/>
            </p:nvCxnSpPr>
            <p:spPr>
              <a:xfrm>
                <a:off x="5183162" y="1769646"/>
                <a:ext cx="973592" cy="0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59026" y="4570976"/>
              <a:ext cx="2338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某物理量：</a:t>
              </a:r>
              <a:endPara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01107" y="5822608"/>
            <a:ext cx="7941787" cy="461665"/>
            <a:chOff x="159026" y="5870758"/>
            <a:chExt cx="7941787" cy="461665"/>
          </a:xfrm>
        </p:grpSpPr>
        <p:grpSp>
          <p:nvGrpSpPr>
            <p:cNvPr id="58" name="组合 57"/>
            <p:cNvGrpSpPr/>
            <p:nvPr/>
          </p:nvGrpSpPr>
          <p:grpSpPr>
            <a:xfrm>
              <a:off x="2663221" y="5902735"/>
              <a:ext cx="5437592" cy="397710"/>
              <a:chOff x="2951162" y="1570791"/>
              <a:chExt cx="5437592" cy="397710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951162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6156754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cxnSp>
            <p:nvCxnSpPr>
              <p:cNvPr id="62" name="直接箭头连接符 61"/>
              <p:cNvCxnSpPr>
                <a:stCxn id="60" idx="3"/>
                <a:endCxn id="61" idx="1"/>
              </p:cNvCxnSpPr>
              <p:nvPr/>
            </p:nvCxnSpPr>
            <p:spPr>
              <a:xfrm>
                <a:off x="5183162" y="1769646"/>
                <a:ext cx="973592" cy="0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159026" y="5870758"/>
              <a:ext cx="2338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某物理量：</a:t>
              </a:r>
              <a:endPara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3051820" y="1006767"/>
            <a:ext cx="233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扯淡方案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257412" y="1006767"/>
            <a:ext cx="233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略扯淡方案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57" name="矩形 56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57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6" grpId="0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8" r="29818"/>
          <a:stretch>
            <a:fillRect/>
          </a:stretch>
        </p:blipFill>
        <p:spPr>
          <a:xfrm>
            <a:off x="5637806" y="957662"/>
            <a:ext cx="2880000" cy="47520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62144" y="5889153"/>
            <a:ext cx="2031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略扯淡</a:t>
            </a:r>
            <a:r>
              <a:rPr lang="zh-CN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方案原理图</a:t>
            </a:r>
          </a:p>
        </p:txBody>
      </p:sp>
      <p:sp>
        <p:nvSpPr>
          <p:cNvPr id="14" name="矩形 13"/>
          <p:cNvSpPr/>
          <p:nvPr/>
        </p:nvSpPr>
        <p:spPr>
          <a:xfrm>
            <a:off x="611187" y="3442330"/>
            <a:ext cx="44773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这里插一个广告也是极好的，希望大家关注我的微博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段公子爱做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，定期推出免费模板，就像这个一样，拿做付费的精神来做免费，不过肯定还是比付费差那么几丢丢，更多优质模板，请在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演界网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工大泡泡工作室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，注意是搜店铺而不是搜商品，搜商品可以搜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文艺或气质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，基本都是我做的。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57975" y="1021542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方案升级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11189" y="1535949"/>
            <a:ext cx="1981100" cy="499079"/>
            <a:chOff x="2645777" y="1428360"/>
            <a:chExt cx="1523389" cy="914033"/>
          </a:xfrm>
        </p:grpSpPr>
        <p:sp>
          <p:nvSpPr>
            <p:cNvPr id="16" name="矩形 15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45777" y="1575355"/>
              <a:ext cx="1514250" cy="67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某部件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119335" y="1535949"/>
            <a:ext cx="1981100" cy="499079"/>
            <a:chOff x="2645777" y="1428360"/>
            <a:chExt cx="1523389" cy="914033"/>
          </a:xfrm>
        </p:grpSpPr>
        <p:sp>
          <p:nvSpPr>
            <p:cNvPr id="26" name="矩形 25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645777" y="1575355"/>
              <a:ext cx="1514250" cy="67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某部件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119335" y="2305986"/>
            <a:ext cx="1981100" cy="499079"/>
            <a:chOff x="2645777" y="1428360"/>
            <a:chExt cx="1523389" cy="914033"/>
          </a:xfrm>
        </p:grpSpPr>
        <p:sp>
          <p:nvSpPr>
            <p:cNvPr id="38" name="矩形 37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645777" y="1575355"/>
              <a:ext cx="1514250" cy="67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某部件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11189" y="2305986"/>
            <a:ext cx="1981100" cy="826883"/>
            <a:chOff x="611189" y="2305986"/>
            <a:chExt cx="1981100" cy="826883"/>
          </a:xfrm>
        </p:grpSpPr>
        <p:grpSp>
          <p:nvGrpSpPr>
            <p:cNvPr id="34" name="组合 33"/>
            <p:cNvGrpSpPr/>
            <p:nvPr/>
          </p:nvGrpSpPr>
          <p:grpSpPr>
            <a:xfrm>
              <a:off x="611189" y="2305986"/>
              <a:ext cx="1981100" cy="499079"/>
              <a:chOff x="2645777" y="1428360"/>
              <a:chExt cx="1523389" cy="914033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645777" y="1428360"/>
                <a:ext cx="1523389" cy="914033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1073" tIns="131073" rIns="131073" bIns="131073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900" kern="120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645777" y="1575355"/>
                <a:ext cx="1514250" cy="676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某部件</a:t>
                </a:r>
                <a:endPara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0" name="Rectangle 1"/>
            <p:cNvSpPr>
              <a:spLocks noChangeArrowheads="1"/>
            </p:cNvSpPr>
            <p:nvPr/>
          </p:nvSpPr>
          <p:spPr bwMode="auto">
            <a:xfrm>
              <a:off x="887910" y="2794315"/>
              <a:ext cx="141577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zh-CN" altLang="en-US" sz="16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我很特别</a:t>
              </a:r>
              <a:r>
                <a:rPr kumimoji="0" lang="zh-CN" altLang="en-US" sz="1600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9" name="矩形 28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078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557975" y="1067708"/>
            <a:ext cx="1338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方案升级：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611188" y="1535949"/>
            <a:ext cx="2250951" cy="499079"/>
            <a:chOff x="2645777" y="1428360"/>
            <a:chExt cx="1523389" cy="914033"/>
          </a:xfrm>
        </p:grpSpPr>
        <p:sp>
          <p:nvSpPr>
            <p:cNvPr id="25" name="矩形 24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645777" y="1575355"/>
              <a:ext cx="1514250" cy="620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某部件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119334" y="1535949"/>
            <a:ext cx="2250951" cy="499079"/>
            <a:chOff x="2645777" y="1428360"/>
            <a:chExt cx="1523389" cy="914033"/>
          </a:xfrm>
        </p:grpSpPr>
        <p:sp>
          <p:nvSpPr>
            <p:cNvPr id="28" name="矩形 27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645777" y="1575355"/>
              <a:ext cx="1514250" cy="620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某部件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57975" y="2182473"/>
            <a:ext cx="7974838" cy="369332"/>
            <a:chOff x="557975" y="2182473"/>
            <a:chExt cx="7974838" cy="369332"/>
          </a:xfrm>
        </p:grpSpPr>
        <p:sp>
          <p:nvSpPr>
            <p:cNvPr id="30" name="Rectangle 1"/>
            <p:cNvSpPr>
              <a:spLocks noChangeArrowheads="1"/>
            </p:cNvSpPr>
            <p:nvPr/>
          </p:nvSpPr>
          <p:spPr bwMode="auto">
            <a:xfrm>
              <a:off x="557975" y="2182473"/>
              <a:ext cx="13388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部件特征：</a:t>
              </a:r>
              <a:endParaRPr kumimoji="0" lang="zh-CN" altLang="en-US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83774" y="2182473"/>
              <a:ext cx="65490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部件特征的描述尽量详细，省的老师问你问题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57975" y="2708579"/>
            <a:ext cx="7974838" cy="369332"/>
            <a:chOff x="557975" y="2708579"/>
            <a:chExt cx="7974838" cy="369332"/>
          </a:xfrm>
        </p:grpSpPr>
        <p:sp>
          <p:nvSpPr>
            <p:cNvPr id="32" name="Rectangle 1"/>
            <p:cNvSpPr>
              <a:spLocks noChangeArrowheads="1"/>
            </p:cNvSpPr>
            <p:nvPr/>
          </p:nvSpPr>
          <p:spPr bwMode="auto">
            <a:xfrm>
              <a:off x="557975" y="2708579"/>
              <a:ext cx="13388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部件特征：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983774" y="2708579"/>
              <a:ext cx="65490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不过不懂的问题别放到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上去，问到了会很坑爹的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7975" y="3205187"/>
            <a:ext cx="7974838" cy="369332"/>
            <a:chOff x="557975" y="3205187"/>
            <a:chExt cx="7974838" cy="369332"/>
          </a:xfrm>
        </p:grpSpPr>
        <p:sp>
          <p:nvSpPr>
            <p:cNvPr id="35" name="Rectangle 1"/>
            <p:cNvSpPr>
              <a:spLocks noChangeArrowheads="1"/>
            </p:cNvSpPr>
            <p:nvPr/>
          </p:nvSpPr>
          <p:spPr bwMode="auto">
            <a:xfrm>
              <a:off x="557975" y="3205187"/>
              <a:ext cx="13388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部件特征：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1983774" y="3205187"/>
              <a:ext cx="65490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尽量汇报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的内容都是你很熟悉的，就算问到了，也对答如流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1187" y="3614057"/>
            <a:ext cx="7921625" cy="2678872"/>
            <a:chOff x="611187" y="3614057"/>
            <a:chExt cx="7921625" cy="2678872"/>
          </a:xfrm>
        </p:grpSpPr>
        <p:sp>
          <p:nvSpPr>
            <p:cNvPr id="7" name="形状 6"/>
            <p:cNvSpPr/>
            <p:nvPr/>
          </p:nvSpPr>
          <p:spPr>
            <a:xfrm>
              <a:off x="611187" y="3614057"/>
              <a:ext cx="7921625" cy="2678872"/>
            </a:xfrm>
            <a:prstGeom prst="leftRightRibbon">
              <a:avLst>
                <a:gd name="adj1" fmla="val 54481"/>
                <a:gd name="adj2" fmla="val 50000"/>
                <a:gd name="adj3" fmla="val 1666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矩形 37"/>
            <p:cNvSpPr/>
            <p:nvPr/>
          </p:nvSpPr>
          <p:spPr>
            <a:xfrm>
              <a:off x="1150112" y="4196804"/>
              <a:ext cx="3175145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这里是放置方案一存在的不足，跟右边对比显得方案一比较挫。</a:t>
              </a:r>
              <a:endPara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571999" y="4463424"/>
              <a:ext cx="317514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这里是放置新方案的优点的，显得比原来的方案要碉堡，不然你怎么证明你这个月是干活了呢。</a:t>
              </a:r>
              <a:endPara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37" name="矩形 36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440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1" y="2845078"/>
            <a:ext cx="464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蚁群优化算法的基本流程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7162" y="3416888"/>
            <a:ext cx="466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 sit amet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11187" y="1302801"/>
            <a:ext cx="7917056" cy="914033"/>
            <a:chOff x="611187" y="1307273"/>
            <a:chExt cx="7917056" cy="914033"/>
          </a:xfrm>
        </p:grpSpPr>
        <p:sp>
          <p:nvSpPr>
            <p:cNvPr id="5" name="任意多边形 4"/>
            <p:cNvSpPr/>
            <p:nvPr/>
          </p:nvSpPr>
          <p:spPr>
            <a:xfrm>
              <a:off x="611187" y="1307273"/>
              <a:ext cx="1523389" cy="914033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2286916" y="1575389"/>
              <a:ext cx="322958" cy="377800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2739363" y="1307273"/>
              <a:ext cx="1523389" cy="914033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4883" tIns="134883" rIns="134883" bIns="134883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000" kern="1200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4419662" y="1575389"/>
              <a:ext cx="322958" cy="377800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4881250" y="1307273"/>
              <a:ext cx="1523389" cy="914033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6552407" y="1575389"/>
              <a:ext cx="322958" cy="377800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7004854" y="1307273"/>
              <a:ext cx="1523389" cy="914033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15756" y="1595012"/>
              <a:ext cx="1514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这四个框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43932" y="1595012"/>
              <a:ext cx="1514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大概介绍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885819" y="1595012"/>
              <a:ext cx="1514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你这玩意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009423" y="1595012"/>
              <a:ext cx="1514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怎么工作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92265" y="2438399"/>
            <a:ext cx="7922267" cy="3870325"/>
            <a:chOff x="592265" y="2438399"/>
            <a:chExt cx="7922267" cy="3870325"/>
          </a:xfrm>
        </p:grpSpPr>
        <p:sp useBgFill="1">
          <p:nvSpPr>
            <p:cNvPr id="27" name="任意多边形 26"/>
            <p:cNvSpPr/>
            <p:nvPr/>
          </p:nvSpPr>
          <p:spPr>
            <a:xfrm>
              <a:off x="592265" y="2438399"/>
              <a:ext cx="6733928" cy="1161098"/>
            </a:xfrm>
            <a:custGeom>
              <a:avLst/>
              <a:gdLst>
                <a:gd name="connsiteX0" fmla="*/ 0 w 5181600"/>
                <a:gd name="connsiteY0" fmla="*/ 121920 h 1219200"/>
                <a:gd name="connsiteX1" fmla="*/ 121920 w 5181600"/>
                <a:gd name="connsiteY1" fmla="*/ 0 h 1219200"/>
                <a:gd name="connsiteX2" fmla="*/ 5059680 w 5181600"/>
                <a:gd name="connsiteY2" fmla="*/ 0 h 1219200"/>
                <a:gd name="connsiteX3" fmla="*/ 5181600 w 5181600"/>
                <a:gd name="connsiteY3" fmla="*/ 121920 h 1219200"/>
                <a:gd name="connsiteX4" fmla="*/ 5181600 w 5181600"/>
                <a:gd name="connsiteY4" fmla="*/ 1097280 h 1219200"/>
                <a:gd name="connsiteX5" fmla="*/ 5059680 w 5181600"/>
                <a:gd name="connsiteY5" fmla="*/ 1219200 h 1219200"/>
                <a:gd name="connsiteX6" fmla="*/ 121920 w 5181600"/>
                <a:gd name="connsiteY6" fmla="*/ 1219200 h 1219200"/>
                <a:gd name="connsiteX7" fmla="*/ 0 w 5181600"/>
                <a:gd name="connsiteY7" fmla="*/ 1097280 h 1219200"/>
                <a:gd name="connsiteX8" fmla="*/ 0 w 5181600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1600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059680" y="0"/>
                  </a:lnTo>
                  <a:cubicBezTo>
                    <a:pt x="5127015" y="0"/>
                    <a:pt x="5181600" y="54585"/>
                    <a:pt x="5181600" y="121920"/>
                  </a:cubicBezTo>
                  <a:lnTo>
                    <a:pt x="5181600" y="1097280"/>
                  </a:lnTo>
                  <a:cubicBezTo>
                    <a:pt x="5181600" y="1164615"/>
                    <a:pt x="5127015" y="1219200"/>
                    <a:pt x="5059680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019" tIns="230019" rIns="1474213" bIns="230019" numCol="1" spcCol="1270" anchor="ctr" anchorCtr="0">
              <a:noAutofit/>
            </a:bodyPr>
            <a:lstStyle/>
            <a:p>
              <a:pPr lvl="0" algn="l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100" kern="1200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1186434" y="3793012"/>
              <a:ext cx="6733928" cy="1161098"/>
            </a:xfrm>
            <a:custGeom>
              <a:avLst/>
              <a:gdLst>
                <a:gd name="connsiteX0" fmla="*/ 0 w 5181600"/>
                <a:gd name="connsiteY0" fmla="*/ 121920 h 1219200"/>
                <a:gd name="connsiteX1" fmla="*/ 121920 w 5181600"/>
                <a:gd name="connsiteY1" fmla="*/ 0 h 1219200"/>
                <a:gd name="connsiteX2" fmla="*/ 5059680 w 5181600"/>
                <a:gd name="connsiteY2" fmla="*/ 0 h 1219200"/>
                <a:gd name="connsiteX3" fmla="*/ 5181600 w 5181600"/>
                <a:gd name="connsiteY3" fmla="*/ 121920 h 1219200"/>
                <a:gd name="connsiteX4" fmla="*/ 5181600 w 5181600"/>
                <a:gd name="connsiteY4" fmla="*/ 1097280 h 1219200"/>
                <a:gd name="connsiteX5" fmla="*/ 5059680 w 5181600"/>
                <a:gd name="connsiteY5" fmla="*/ 1219200 h 1219200"/>
                <a:gd name="connsiteX6" fmla="*/ 121920 w 5181600"/>
                <a:gd name="connsiteY6" fmla="*/ 1219200 h 1219200"/>
                <a:gd name="connsiteX7" fmla="*/ 0 w 5181600"/>
                <a:gd name="connsiteY7" fmla="*/ 1097280 h 1219200"/>
                <a:gd name="connsiteX8" fmla="*/ 0 w 5181600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1600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059680" y="0"/>
                  </a:lnTo>
                  <a:cubicBezTo>
                    <a:pt x="5127015" y="0"/>
                    <a:pt x="5181600" y="54585"/>
                    <a:pt x="5181600" y="121920"/>
                  </a:cubicBezTo>
                  <a:lnTo>
                    <a:pt x="5181600" y="1097280"/>
                  </a:lnTo>
                  <a:cubicBezTo>
                    <a:pt x="5181600" y="1164615"/>
                    <a:pt x="5127015" y="1219200"/>
                    <a:pt x="5059680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solidFill>
              <a:srgbClr val="F5F5F5"/>
            </a:solidFill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019" tIns="230019" rIns="1474213" bIns="230019" numCol="1" spcCol="1270" anchor="ctr" anchorCtr="0">
              <a:noAutofit/>
            </a:bodyPr>
            <a:lstStyle/>
            <a:p>
              <a:pPr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1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780604" y="5147626"/>
              <a:ext cx="6733928" cy="1161098"/>
            </a:xfrm>
            <a:custGeom>
              <a:avLst/>
              <a:gdLst>
                <a:gd name="connsiteX0" fmla="*/ 0 w 5181600"/>
                <a:gd name="connsiteY0" fmla="*/ 121920 h 1219200"/>
                <a:gd name="connsiteX1" fmla="*/ 121920 w 5181600"/>
                <a:gd name="connsiteY1" fmla="*/ 0 h 1219200"/>
                <a:gd name="connsiteX2" fmla="*/ 5059680 w 5181600"/>
                <a:gd name="connsiteY2" fmla="*/ 0 h 1219200"/>
                <a:gd name="connsiteX3" fmla="*/ 5181600 w 5181600"/>
                <a:gd name="connsiteY3" fmla="*/ 121920 h 1219200"/>
                <a:gd name="connsiteX4" fmla="*/ 5181600 w 5181600"/>
                <a:gd name="connsiteY4" fmla="*/ 1097280 h 1219200"/>
                <a:gd name="connsiteX5" fmla="*/ 5059680 w 5181600"/>
                <a:gd name="connsiteY5" fmla="*/ 1219200 h 1219200"/>
                <a:gd name="connsiteX6" fmla="*/ 121920 w 5181600"/>
                <a:gd name="connsiteY6" fmla="*/ 1219200 h 1219200"/>
                <a:gd name="connsiteX7" fmla="*/ 0 w 5181600"/>
                <a:gd name="connsiteY7" fmla="*/ 1097280 h 1219200"/>
                <a:gd name="connsiteX8" fmla="*/ 0 w 5181600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1600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059680" y="0"/>
                  </a:lnTo>
                  <a:cubicBezTo>
                    <a:pt x="5127015" y="0"/>
                    <a:pt x="5181600" y="54585"/>
                    <a:pt x="5181600" y="121920"/>
                  </a:cubicBezTo>
                  <a:lnTo>
                    <a:pt x="5181600" y="1097280"/>
                  </a:lnTo>
                  <a:cubicBezTo>
                    <a:pt x="5181600" y="1164615"/>
                    <a:pt x="5127015" y="1219200"/>
                    <a:pt x="5059680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solidFill>
              <a:srgbClr val="F5F5F5"/>
            </a:solidFill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019" tIns="230019" rIns="1474213" bIns="230019" numCol="1" spcCol="1270" anchor="ctr" anchorCtr="0">
              <a:noAutofit/>
            </a:bodyPr>
            <a:lstStyle/>
            <a:p>
              <a:pPr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100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296298" y="3318898"/>
              <a:ext cx="1029895" cy="754714"/>
            </a:xfrm>
            <a:custGeom>
              <a:avLst/>
              <a:gdLst>
                <a:gd name="connsiteX0" fmla="*/ 0 w 792480"/>
                <a:gd name="connsiteY0" fmla="*/ 435864 h 792480"/>
                <a:gd name="connsiteX1" fmla="*/ 178308 w 792480"/>
                <a:gd name="connsiteY1" fmla="*/ 435864 h 792480"/>
                <a:gd name="connsiteX2" fmla="*/ 178308 w 792480"/>
                <a:gd name="connsiteY2" fmla="*/ 0 h 792480"/>
                <a:gd name="connsiteX3" fmla="*/ 614172 w 792480"/>
                <a:gd name="connsiteY3" fmla="*/ 0 h 792480"/>
                <a:gd name="connsiteX4" fmla="*/ 614172 w 792480"/>
                <a:gd name="connsiteY4" fmla="*/ 435864 h 792480"/>
                <a:gd name="connsiteX5" fmla="*/ 792480 w 792480"/>
                <a:gd name="connsiteY5" fmla="*/ 435864 h 792480"/>
                <a:gd name="connsiteX6" fmla="*/ 396240 w 792480"/>
                <a:gd name="connsiteY6" fmla="*/ 792480 h 792480"/>
                <a:gd name="connsiteX7" fmla="*/ 0 w 792480"/>
                <a:gd name="connsiteY7" fmla="*/ 435864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2480" h="792480">
                  <a:moveTo>
                    <a:pt x="0" y="435864"/>
                  </a:moveTo>
                  <a:lnTo>
                    <a:pt x="178308" y="435864"/>
                  </a:lnTo>
                  <a:lnTo>
                    <a:pt x="178308" y="0"/>
                  </a:lnTo>
                  <a:lnTo>
                    <a:pt x="614172" y="0"/>
                  </a:lnTo>
                  <a:lnTo>
                    <a:pt x="614172" y="435864"/>
                  </a:lnTo>
                  <a:lnTo>
                    <a:pt x="792480" y="435864"/>
                  </a:lnTo>
                  <a:lnTo>
                    <a:pt x="396240" y="792480"/>
                  </a:lnTo>
                  <a:lnTo>
                    <a:pt x="0" y="43586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028" tIns="45720" rIns="224028" bIns="241859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6890468" y="4665772"/>
              <a:ext cx="1029895" cy="754714"/>
            </a:xfrm>
            <a:custGeom>
              <a:avLst/>
              <a:gdLst>
                <a:gd name="connsiteX0" fmla="*/ 0 w 792480"/>
                <a:gd name="connsiteY0" fmla="*/ 435864 h 792480"/>
                <a:gd name="connsiteX1" fmla="*/ 178308 w 792480"/>
                <a:gd name="connsiteY1" fmla="*/ 435864 h 792480"/>
                <a:gd name="connsiteX2" fmla="*/ 178308 w 792480"/>
                <a:gd name="connsiteY2" fmla="*/ 0 h 792480"/>
                <a:gd name="connsiteX3" fmla="*/ 614172 w 792480"/>
                <a:gd name="connsiteY3" fmla="*/ 0 h 792480"/>
                <a:gd name="connsiteX4" fmla="*/ 614172 w 792480"/>
                <a:gd name="connsiteY4" fmla="*/ 435864 h 792480"/>
                <a:gd name="connsiteX5" fmla="*/ 792480 w 792480"/>
                <a:gd name="connsiteY5" fmla="*/ 435864 h 792480"/>
                <a:gd name="connsiteX6" fmla="*/ 396240 w 792480"/>
                <a:gd name="connsiteY6" fmla="*/ 792480 h 792480"/>
                <a:gd name="connsiteX7" fmla="*/ 0 w 792480"/>
                <a:gd name="connsiteY7" fmla="*/ 435864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2480" h="792480">
                  <a:moveTo>
                    <a:pt x="0" y="435864"/>
                  </a:moveTo>
                  <a:lnTo>
                    <a:pt x="178308" y="435864"/>
                  </a:lnTo>
                  <a:lnTo>
                    <a:pt x="178308" y="0"/>
                  </a:lnTo>
                  <a:lnTo>
                    <a:pt x="614172" y="0"/>
                  </a:lnTo>
                  <a:lnTo>
                    <a:pt x="614172" y="435864"/>
                  </a:lnTo>
                  <a:lnTo>
                    <a:pt x="792480" y="435864"/>
                  </a:lnTo>
                  <a:lnTo>
                    <a:pt x="396240" y="792480"/>
                  </a:lnTo>
                  <a:lnTo>
                    <a:pt x="0" y="43586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028" tIns="45720" rIns="224028" bIns="241859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11188" y="2642338"/>
              <a:ext cx="6715005" cy="75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这三个大框是留给你详细介绍你的方案是怎么一步一步往上爬，等待阳光静静看着它的脸，小小的天，有大大的梦想</a:t>
              </a:r>
              <a:r>
                <a:rPr lang="en-US" altLang="zh-CN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5357" y="3996951"/>
              <a:ext cx="6715005" cy="75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不好意思，唱出来了，祝福周董新婚快乐啊，虽说大学以后就不咋听周董歌了，但中学的时光还是值得留念的。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790065" y="5524690"/>
              <a:ext cx="6715005" cy="40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周董今年要来西安开演唱会的，要去的同学记得赶快抢票啊。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40" name="矩形 3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50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40" name="矩形 3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sp>
        <p:nvSpPr>
          <p:cNvPr id="10" name="右箭头 9"/>
          <p:cNvSpPr/>
          <p:nvPr/>
        </p:nvSpPr>
        <p:spPr>
          <a:xfrm>
            <a:off x="1205308" y="1194544"/>
            <a:ext cx="6733382" cy="4468912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12" name="圆角矩形 11"/>
          <p:cNvSpPr/>
          <p:nvPr/>
        </p:nvSpPr>
        <p:spPr>
          <a:xfrm>
            <a:off x="611187" y="2778109"/>
            <a:ext cx="2376488" cy="195274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lvl="0" indent="306000" defTabSz="200025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其实我的汇报中是没这页，包括接下来的三页。</a:t>
            </a:r>
            <a:endParaRPr lang="zh-CN" altLang="en-US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15" name="圆角矩形 14"/>
          <p:cNvSpPr/>
          <p:nvPr/>
        </p:nvSpPr>
        <p:spPr>
          <a:xfrm>
            <a:off x="3383756" y="2778109"/>
            <a:ext cx="2376488" cy="195274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indent="306000" defTabSz="200025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只是考虑到既然是个模板，就应该有一些通用的版式。</a:t>
            </a:r>
          </a:p>
        </p:txBody>
      </p:sp>
      <p:sp useBgFill="1">
        <p:nvSpPr>
          <p:cNvPr id="20" name="圆角矩形 19"/>
          <p:cNvSpPr/>
          <p:nvPr/>
        </p:nvSpPr>
        <p:spPr>
          <a:xfrm>
            <a:off x="6156325" y="2778109"/>
            <a:ext cx="2376488" cy="195274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indent="306000" defTabSz="200025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所以放置了一些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SmartArt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，提高一下通用性。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580571" y="2075308"/>
            <a:ext cx="2437720" cy="537624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在此输入文字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3353140" y="2075308"/>
            <a:ext cx="2437720" cy="537624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在此输入文字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6125709" y="2075308"/>
            <a:ext cx="2437720" cy="537624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在此输入文字</a:t>
            </a:r>
          </a:p>
        </p:txBody>
      </p:sp>
    </p:spTree>
    <p:extLst>
      <p:ext uri="{BB962C8B-B14F-4D97-AF65-F5344CB8AC3E}">
        <p14:creationId xmlns:p14="http://schemas.microsoft.com/office/powerpoint/2010/main" val="31126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 animBg="1"/>
      <p:bldP spid="15" grpId="0" animBg="1"/>
      <p:bldP spid="20" grpId="0" animBg="1"/>
      <p:bldP spid="38" grpId="0" animBg="1"/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40" name="矩形 3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-43543" y="3429000"/>
            <a:ext cx="918754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611188" y="1219202"/>
            <a:ext cx="2104056" cy="4419596"/>
            <a:chOff x="1595438" y="1219202"/>
            <a:chExt cx="2104056" cy="4419596"/>
          </a:xfrm>
        </p:grpSpPr>
        <p:sp>
          <p:nvSpPr>
            <p:cNvPr id="37" name="任意多边形 36"/>
            <p:cNvSpPr/>
            <p:nvPr/>
          </p:nvSpPr>
          <p:spPr>
            <a:xfrm>
              <a:off x="1595438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 dirty="0"/>
            </a:p>
            <a:p>
              <a:pPr lvl="1"/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595439" y="2690336"/>
              <a:ext cx="2088356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800">
                <a:lnSpc>
                  <a:spcPct val="125000"/>
                </a:lnSpc>
                <a:spcAft>
                  <a:spcPts val="0"/>
                </a:spcAft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在此输入毕业设计内容的第一个方面工作。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522694" y="1219202"/>
            <a:ext cx="2104056" cy="4419596"/>
            <a:chOff x="5043972" y="1219202"/>
            <a:chExt cx="2104056" cy="4419596"/>
          </a:xfrm>
        </p:grpSpPr>
        <p:sp>
          <p:nvSpPr>
            <p:cNvPr id="44" name="任意多边形 43"/>
            <p:cNvSpPr/>
            <p:nvPr/>
          </p:nvSpPr>
          <p:spPr>
            <a:xfrm>
              <a:off x="5043972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/>
            </a:p>
            <a:p>
              <a:pPr lvl="1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059672" y="2690336"/>
              <a:ext cx="2088356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800">
                <a:lnSpc>
                  <a:spcPct val="125000"/>
                </a:lnSpc>
                <a:spcAft>
                  <a:spcPts val="0"/>
                </a:spcAft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在此输入毕业设计内容的第二个方面工作。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434199" y="1219202"/>
            <a:ext cx="2104056" cy="4419596"/>
            <a:chOff x="8492507" y="1219202"/>
            <a:chExt cx="2104056" cy="4419596"/>
          </a:xfrm>
        </p:grpSpPr>
        <p:sp>
          <p:nvSpPr>
            <p:cNvPr id="47" name="任意多边形 46"/>
            <p:cNvSpPr/>
            <p:nvPr/>
          </p:nvSpPr>
          <p:spPr>
            <a:xfrm>
              <a:off x="8492507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/>
            </a:p>
            <a:p>
              <a:pPr lvl="1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8508207" y="2690336"/>
              <a:ext cx="2088356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800">
                <a:lnSpc>
                  <a:spcPct val="125000"/>
                </a:lnSpc>
                <a:spcAft>
                  <a:spcPts val="0"/>
                </a:spcAft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在此输入毕业设计内容的第三个方面工作。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7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3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nodeType="withEffect" p14:presetBounceEnd="3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 p14:presetBounceEnd="3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40" name="矩形 3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sp>
        <p:nvSpPr>
          <p:cNvPr id="35" name="任意多边形 34"/>
          <p:cNvSpPr/>
          <p:nvPr/>
        </p:nvSpPr>
        <p:spPr>
          <a:xfrm>
            <a:off x="2018990" y="2656032"/>
            <a:ext cx="1545937" cy="1545937"/>
          </a:xfrm>
          <a:custGeom>
            <a:avLst/>
            <a:gdLst>
              <a:gd name="connsiteX0" fmla="*/ 0 w 1439167"/>
              <a:gd name="connsiteY0" fmla="*/ 719584 h 1439167"/>
              <a:gd name="connsiteX1" fmla="*/ 719584 w 1439167"/>
              <a:gd name="connsiteY1" fmla="*/ 0 h 1439167"/>
              <a:gd name="connsiteX2" fmla="*/ 1439168 w 1439167"/>
              <a:gd name="connsiteY2" fmla="*/ 719584 h 1439167"/>
              <a:gd name="connsiteX3" fmla="*/ 719584 w 1439167"/>
              <a:gd name="connsiteY3" fmla="*/ 1439168 h 1439167"/>
              <a:gd name="connsiteX4" fmla="*/ 0 w 1439167"/>
              <a:gd name="connsiteY4" fmla="*/ 719584 h 143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167" h="1439167">
                <a:moveTo>
                  <a:pt x="0" y="719584"/>
                </a:moveTo>
                <a:cubicBezTo>
                  <a:pt x="0" y="322169"/>
                  <a:pt x="322169" y="0"/>
                  <a:pt x="719584" y="0"/>
                </a:cubicBezTo>
                <a:cubicBezTo>
                  <a:pt x="1116999" y="0"/>
                  <a:pt x="1439168" y="322169"/>
                  <a:pt x="1439168" y="719584"/>
                </a:cubicBezTo>
                <a:cubicBezTo>
                  <a:pt x="1439168" y="1116999"/>
                  <a:pt x="1116999" y="1439168"/>
                  <a:pt x="719584" y="1439168"/>
                </a:cubicBezTo>
                <a:cubicBezTo>
                  <a:pt x="322169" y="1439168"/>
                  <a:pt x="0" y="1116999"/>
                  <a:pt x="0" y="7195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目标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期刊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11187" y="1248229"/>
            <a:ext cx="4361542" cy="4361542"/>
            <a:chOff x="3526104" y="876860"/>
            <a:chExt cx="5124410" cy="5124410"/>
          </a:xfrm>
        </p:grpSpPr>
        <p:sp>
          <p:nvSpPr>
            <p:cNvPr id="37" name="空心弧 36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rgbClr val="7F7F7F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空心弧 37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rgbClr val="7F7F7F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空心弧 42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rgbClr val="7F7F7F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空心弧 43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rgbClr val="7F7F7F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45" name="组合 44"/>
            <p:cNvGrpSpPr/>
            <p:nvPr/>
          </p:nvGrpSpPr>
          <p:grpSpPr>
            <a:xfrm>
              <a:off x="5452593" y="4729836"/>
              <a:ext cx="1271434" cy="1271434"/>
              <a:chOff x="5147792" y="4934845"/>
              <a:chExt cx="1007417" cy="1007417"/>
            </a:xfrm>
          </p:grpSpPr>
          <p:sp>
            <p:nvSpPr>
              <p:cNvPr id="70" name="任意多边形 69"/>
              <p:cNvSpPr/>
              <p:nvPr/>
            </p:nvSpPr>
            <p:spPr>
              <a:xfrm>
                <a:off x="5147792" y="4934845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1" name="Group 4"/>
              <p:cNvGrpSpPr>
                <a:grpSpLocks noChangeAspect="1"/>
              </p:cNvGrpSpPr>
              <p:nvPr/>
            </p:nvGrpSpPr>
            <p:grpSpPr bwMode="auto">
              <a:xfrm>
                <a:off x="5418313" y="5176357"/>
                <a:ext cx="466374" cy="524392"/>
                <a:chOff x="3313" y="3205"/>
                <a:chExt cx="418" cy="470"/>
              </a:xfrm>
              <a:solidFill>
                <a:schemeClr val="bg1"/>
              </a:solidFill>
            </p:grpSpPr>
            <p:sp>
              <p:nvSpPr>
                <p:cNvPr id="72" name="Freeform 5"/>
                <p:cNvSpPr>
                  <a:spLocks/>
                </p:cNvSpPr>
                <p:nvPr/>
              </p:nvSpPr>
              <p:spPr bwMode="auto">
                <a:xfrm>
                  <a:off x="3392" y="3507"/>
                  <a:ext cx="206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3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3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Freeform 6"/>
                <p:cNvSpPr>
                  <a:spLocks/>
                </p:cNvSpPr>
                <p:nvPr/>
              </p:nvSpPr>
              <p:spPr bwMode="auto">
                <a:xfrm>
                  <a:off x="3392" y="3442"/>
                  <a:ext cx="206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2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2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2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7"/>
                <p:cNvSpPr>
                  <a:spLocks/>
                </p:cNvSpPr>
                <p:nvPr/>
              </p:nvSpPr>
              <p:spPr bwMode="auto">
                <a:xfrm>
                  <a:off x="3392" y="3375"/>
                  <a:ext cx="206" cy="14"/>
                </a:xfrm>
                <a:custGeom>
                  <a:avLst/>
                  <a:gdLst>
                    <a:gd name="T0" fmla="*/ 84 w 86"/>
                    <a:gd name="T1" fmla="*/ 0 h 6"/>
                    <a:gd name="T2" fmla="*/ 3 w 86"/>
                    <a:gd name="T3" fmla="*/ 0 h 6"/>
                    <a:gd name="T4" fmla="*/ 0 w 86"/>
                    <a:gd name="T5" fmla="*/ 3 h 6"/>
                    <a:gd name="T6" fmla="*/ 3 w 86"/>
                    <a:gd name="T7" fmla="*/ 6 h 6"/>
                    <a:gd name="T8" fmla="*/ 84 w 86"/>
                    <a:gd name="T9" fmla="*/ 6 h 6"/>
                    <a:gd name="T10" fmla="*/ 86 w 86"/>
                    <a:gd name="T11" fmla="*/ 3 h 6"/>
                    <a:gd name="T12" fmla="*/ 84 w 86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6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ubicBezTo>
                        <a:pt x="84" y="6"/>
                        <a:pt x="84" y="6"/>
                        <a:pt x="84" y="6"/>
                      </a:cubicBezTo>
                      <a:cubicBezTo>
                        <a:pt x="85" y="6"/>
                        <a:pt x="86" y="5"/>
                        <a:pt x="86" y="3"/>
                      </a:cubicBezTo>
                      <a:cubicBezTo>
                        <a:pt x="86" y="2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Freeform 8"/>
                <p:cNvSpPr>
                  <a:spLocks noEditPoints="1"/>
                </p:cNvSpPr>
                <p:nvPr/>
              </p:nvSpPr>
              <p:spPr bwMode="auto">
                <a:xfrm>
                  <a:off x="3313" y="3205"/>
                  <a:ext cx="418" cy="470"/>
                </a:xfrm>
                <a:custGeom>
                  <a:avLst/>
                  <a:gdLst>
                    <a:gd name="T0" fmla="*/ 174 w 174"/>
                    <a:gd name="T1" fmla="*/ 25 h 196"/>
                    <a:gd name="T2" fmla="*/ 149 w 174"/>
                    <a:gd name="T3" fmla="*/ 0 h 196"/>
                    <a:gd name="T4" fmla="*/ 25 w 174"/>
                    <a:gd name="T5" fmla="*/ 0 h 196"/>
                    <a:gd name="T6" fmla="*/ 25 w 174"/>
                    <a:gd name="T7" fmla="*/ 0 h 196"/>
                    <a:gd name="T8" fmla="*/ 25 w 174"/>
                    <a:gd name="T9" fmla="*/ 0 h 196"/>
                    <a:gd name="T10" fmla="*/ 0 w 174"/>
                    <a:gd name="T11" fmla="*/ 25 h 196"/>
                    <a:gd name="T12" fmla="*/ 0 w 174"/>
                    <a:gd name="T13" fmla="*/ 169 h 196"/>
                    <a:gd name="T14" fmla="*/ 2 w 174"/>
                    <a:gd name="T15" fmla="*/ 174 h 196"/>
                    <a:gd name="T16" fmla="*/ 22 w 174"/>
                    <a:gd name="T17" fmla="*/ 193 h 196"/>
                    <a:gd name="T18" fmla="*/ 31 w 174"/>
                    <a:gd name="T19" fmla="*/ 193 h 196"/>
                    <a:gd name="T20" fmla="*/ 52 w 174"/>
                    <a:gd name="T21" fmla="*/ 173 h 196"/>
                    <a:gd name="T22" fmla="*/ 73 w 174"/>
                    <a:gd name="T23" fmla="*/ 194 h 196"/>
                    <a:gd name="T24" fmla="*/ 82 w 174"/>
                    <a:gd name="T25" fmla="*/ 194 h 196"/>
                    <a:gd name="T26" fmla="*/ 104 w 174"/>
                    <a:gd name="T27" fmla="*/ 173 h 196"/>
                    <a:gd name="T28" fmla="*/ 125 w 174"/>
                    <a:gd name="T29" fmla="*/ 194 h 196"/>
                    <a:gd name="T30" fmla="*/ 130 w 174"/>
                    <a:gd name="T31" fmla="*/ 196 h 196"/>
                    <a:gd name="T32" fmla="*/ 134 w 174"/>
                    <a:gd name="T33" fmla="*/ 194 h 196"/>
                    <a:gd name="T34" fmla="*/ 153 w 174"/>
                    <a:gd name="T35" fmla="*/ 175 h 196"/>
                    <a:gd name="T36" fmla="*/ 155 w 174"/>
                    <a:gd name="T37" fmla="*/ 170 h 196"/>
                    <a:gd name="T38" fmla="*/ 155 w 174"/>
                    <a:gd name="T39" fmla="*/ 49 h 196"/>
                    <a:gd name="T40" fmla="*/ 174 w 174"/>
                    <a:gd name="T41" fmla="*/ 25 h 196"/>
                    <a:gd name="T42" fmla="*/ 130 w 174"/>
                    <a:gd name="T43" fmla="*/ 180 h 196"/>
                    <a:gd name="T44" fmla="*/ 108 w 174"/>
                    <a:gd name="T45" fmla="*/ 159 h 196"/>
                    <a:gd name="T46" fmla="*/ 99 w 174"/>
                    <a:gd name="T47" fmla="*/ 159 h 196"/>
                    <a:gd name="T48" fmla="*/ 78 w 174"/>
                    <a:gd name="T49" fmla="*/ 180 h 196"/>
                    <a:gd name="T50" fmla="*/ 57 w 174"/>
                    <a:gd name="T51" fmla="*/ 159 h 196"/>
                    <a:gd name="T52" fmla="*/ 47 w 174"/>
                    <a:gd name="T53" fmla="*/ 159 h 196"/>
                    <a:gd name="T54" fmla="*/ 27 w 174"/>
                    <a:gd name="T55" fmla="*/ 179 h 196"/>
                    <a:gd name="T56" fmla="*/ 13 w 174"/>
                    <a:gd name="T57" fmla="*/ 166 h 196"/>
                    <a:gd name="T58" fmla="*/ 13 w 174"/>
                    <a:gd name="T59" fmla="*/ 25 h 196"/>
                    <a:gd name="T60" fmla="*/ 25 w 174"/>
                    <a:gd name="T61" fmla="*/ 14 h 196"/>
                    <a:gd name="T62" fmla="*/ 25 w 174"/>
                    <a:gd name="T63" fmla="*/ 14 h 196"/>
                    <a:gd name="T64" fmla="*/ 25 w 174"/>
                    <a:gd name="T65" fmla="*/ 14 h 196"/>
                    <a:gd name="T66" fmla="*/ 25 w 174"/>
                    <a:gd name="T67" fmla="*/ 14 h 196"/>
                    <a:gd name="T68" fmla="*/ 37 w 174"/>
                    <a:gd name="T69" fmla="*/ 25 h 196"/>
                    <a:gd name="T70" fmla="*/ 25 w 174"/>
                    <a:gd name="T71" fmla="*/ 36 h 196"/>
                    <a:gd name="T72" fmla="*/ 18 w 174"/>
                    <a:gd name="T73" fmla="*/ 43 h 196"/>
                    <a:gd name="T74" fmla="*/ 25 w 174"/>
                    <a:gd name="T75" fmla="*/ 50 h 196"/>
                    <a:gd name="T76" fmla="*/ 142 w 174"/>
                    <a:gd name="T77" fmla="*/ 50 h 196"/>
                    <a:gd name="T78" fmla="*/ 142 w 174"/>
                    <a:gd name="T79" fmla="*/ 168 h 196"/>
                    <a:gd name="T80" fmla="*/ 130 w 174"/>
                    <a:gd name="T81" fmla="*/ 180 h 196"/>
                    <a:gd name="T82" fmla="*/ 149 w 174"/>
                    <a:gd name="T83" fmla="*/ 36 h 196"/>
                    <a:gd name="T84" fmla="*/ 47 w 174"/>
                    <a:gd name="T85" fmla="*/ 36 h 196"/>
                    <a:gd name="T86" fmla="*/ 50 w 174"/>
                    <a:gd name="T87" fmla="*/ 25 h 196"/>
                    <a:gd name="T88" fmla="*/ 47 w 174"/>
                    <a:gd name="T89" fmla="*/ 14 h 196"/>
                    <a:gd name="T90" fmla="*/ 149 w 174"/>
                    <a:gd name="T91" fmla="*/ 14 h 196"/>
                    <a:gd name="T92" fmla="*/ 161 w 174"/>
                    <a:gd name="T93" fmla="*/ 25 h 196"/>
                    <a:gd name="T94" fmla="*/ 149 w 174"/>
                    <a:gd name="T95" fmla="*/ 3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74" h="196">
                      <a:moveTo>
                        <a:pt x="174" y="25"/>
                      </a:moveTo>
                      <a:cubicBezTo>
                        <a:pt x="174" y="11"/>
                        <a:pt x="163" y="0"/>
                        <a:pt x="149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71"/>
                        <a:pt x="1" y="172"/>
                        <a:pt x="2" y="174"/>
                      </a:cubicBezTo>
                      <a:cubicBezTo>
                        <a:pt x="22" y="193"/>
                        <a:pt x="22" y="193"/>
                        <a:pt x="22" y="193"/>
                      </a:cubicBezTo>
                      <a:cubicBezTo>
                        <a:pt x="25" y="196"/>
                        <a:pt x="29" y="196"/>
                        <a:pt x="31" y="193"/>
                      </a:cubicBezTo>
                      <a:cubicBezTo>
                        <a:pt x="52" y="173"/>
                        <a:pt x="52" y="173"/>
                        <a:pt x="52" y="173"/>
                      </a:cubicBezTo>
                      <a:cubicBezTo>
                        <a:pt x="73" y="194"/>
                        <a:pt x="73" y="194"/>
                        <a:pt x="73" y="194"/>
                      </a:cubicBezTo>
                      <a:cubicBezTo>
                        <a:pt x="76" y="196"/>
                        <a:pt x="80" y="196"/>
                        <a:pt x="82" y="194"/>
                      </a:cubicBezTo>
                      <a:cubicBezTo>
                        <a:pt x="104" y="173"/>
                        <a:pt x="104" y="173"/>
                        <a:pt x="104" y="17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26" y="195"/>
                        <a:pt x="128" y="196"/>
                        <a:pt x="130" y="196"/>
                      </a:cubicBezTo>
                      <a:cubicBezTo>
                        <a:pt x="131" y="196"/>
                        <a:pt x="133" y="195"/>
                        <a:pt x="134" y="194"/>
                      </a:cubicBezTo>
                      <a:cubicBezTo>
                        <a:pt x="153" y="175"/>
                        <a:pt x="153" y="175"/>
                        <a:pt x="153" y="175"/>
                      </a:cubicBezTo>
                      <a:cubicBezTo>
                        <a:pt x="155" y="174"/>
                        <a:pt x="155" y="172"/>
                        <a:pt x="155" y="170"/>
                      </a:cubicBezTo>
                      <a:cubicBezTo>
                        <a:pt x="155" y="49"/>
                        <a:pt x="155" y="49"/>
                        <a:pt x="155" y="49"/>
                      </a:cubicBezTo>
                      <a:cubicBezTo>
                        <a:pt x="166" y="46"/>
                        <a:pt x="174" y="36"/>
                        <a:pt x="174" y="25"/>
                      </a:cubicBezTo>
                      <a:close/>
                      <a:moveTo>
                        <a:pt x="130" y="180"/>
                      </a:move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06" y="157"/>
                        <a:pt x="102" y="157"/>
                        <a:pt x="99" y="159"/>
                      </a:cubicBezTo>
                      <a:cubicBezTo>
                        <a:pt x="78" y="180"/>
                        <a:pt x="78" y="180"/>
                        <a:pt x="78" y="180"/>
                      </a:cubicBezTo>
                      <a:cubicBezTo>
                        <a:pt x="57" y="159"/>
                        <a:pt x="57" y="159"/>
                        <a:pt x="57" y="159"/>
                      </a:cubicBezTo>
                      <a:cubicBezTo>
                        <a:pt x="54" y="157"/>
                        <a:pt x="50" y="157"/>
                        <a:pt x="47" y="159"/>
                      </a:cubicBezTo>
                      <a:cubicBezTo>
                        <a:pt x="27" y="179"/>
                        <a:pt x="27" y="179"/>
                        <a:pt x="27" y="179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3" y="19"/>
                        <a:pt x="18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32" y="14"/>
                        <a:pt x="37" y="19"/>
                        <a:pt x="37" y="25"/>
                      </a:cubicBezTo>
                      <a:cubicBezTo>
                        <a:pt x="37" y="31"/>
                        <a:pt x="32" y="36"/>
                        <a:pt x="25" y="36"/>
                      </a:cubicBezTo>
                      <a:cubicBezTo>
                        <a:pt x="21" y="36"/>
                        <a:pt x="18" y="39"/>
                        <a:pt x="18" y="43"/>
                      </a:cubicBezTo>
                      <a:cubicBezTo>
                        <a:pt x="18" y="47"/>
                        <a:pt x="21" y="50"/>
                        <a:pt x="25" y="50"/>
                      </a:cubicBezTo>
                      <a:cubicBezTo>
                        <a:pt x="142" y="50"/>
                        <a:pt x="142" y="50"/>
                        <a:pt x="142" y="50"/>
                      </a:cubicBezTo>
                      <a:cubicBezTo>
                        <a:pt x="142" y="168"/>
                        <a:pt x="142" y="168"/>
                        <a:pt x="142" y="168"/>
                      </a:cubicBezTo>
                      <a:lnTo>
                        <a:pt x="130" y="180"/>
                      </a:lnTo>
                      <a:close/>
                      <a:moveTo>
                        <a:pt x="149" y="36"/>
                      </a:moveTo>
                      <a:cubicBezTo>
                        <a:pt x="47" y="36"/>
                        <a:pt x="47" y="36"/>
                        <a:pt x="47" y="36"/>
                      </a:cubicBezTo>
                      <a:cubicBezTo>
                        <a:pt x="49" y="33"/>
                        <a:pt x="50" y="29"/>
                        <a:pt x="50" y="25"/>
                      </a:cubicBezTo>
                      <a:cubicBezTo>
                        <a:pt x="50" y="21"/>
                        <a:pt x="49" y="17"/>
                        <a:pt x="47" y="14"/>
                      </a:cubicBezTo>
                      <a:cubicBezTo>
                        <a:pt x="149" y="14"/>
                        <a:pt x="149" y="14"/>
                        <a:pt x="149" y="14"/>
                      </a:cubicBezTo>
                      <a:cubicBezTo>
                        <a:pt x="155" y="14"/>
                        <a:pt x="161" y="19"/>
                        <a:pt x="161" y="25"/>
                      </a:cubicBezTo>
                      <a:cubicBezTo>
                        <a:pt x="161" y="31"/>
                        <a:pt x="155" y="36"/>
                        <a:pt x="14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6" name="组合 45"/>
            <p:cNvGrpSpPr/>
            <p:nvPr/>
          </p:nvGrpSpPr>
          <p:grpSpPr>
            <a:xfrm>
              <a:off x="3526104" y="2803349"/>
              <a:ext cx="1271434" cy="1271434"/>
              <a:chOff x="3621344" y="3408398"/>
              <a:chExt cx="1007417" cy="1007417"/>
            </a:xfrm>
          </p:grpSpPr>
          <p:sp>
            <p:nvSpPr>
              <p:cNvPr id="63" name="任意多边形 62"/>
              <p:cNvSpPr/>
              <p:nvPr/>
            </p:nvSpPr>
            <p:spPr>
              <a:xfrm>
                <a:off x="3621344" y="3408398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4" name="Group 11"/>
              <p:cNvGrpSpPr>
                <a:grpSpLocks noChangeAspect="1"/>
              </p:cNvGrpSpPr>
              <p:nvPr/>
            </p:nvGrpSpPr>
            <p:grpSpPr bwMode="auto">
              <a:xfrm>
                <a:off x="3916411" y="3654075"/>
                <a:ext cx="417282" cy="524392"/>
                <a:chOff x="2398" y="2256"/>
                <a:chExt cx="374" cy="470"/>
              </a:xfrm>
              <a:solidFill>
                <a:schemeClr val="bg1"/>
              </a:solidFill>
            </p:grpSpPr>
            <p:sp>
              <p:nvSpPr>
                <p:cNvPr id="65" name="Freeform 12"/>
                <p:cNvSpPr>
                  <a:spLocks/>
                </p:cNvSpPr>
                <p:nvPr/>
              </p:nvSpPr>
              <p:spPr bwMode="auto">
                <a:xfrm>
                  <a:off x="2478" y="2558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13"/>
                <p:cNvSpPr>
                  <a:spLocks/>
                </p:cNvSpPr>
                <p:nvPr/>
              </p:nvSpPr>
              <p:spPr bwMode="auto">
                <a:xfrm>
                  <a:off x="2478" y="2505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Freeform 14"/>
                <p:cNvSpPr>
                  <a:spLocks/>
                </p:cNvSpPr>
                <p:nvPr/>
              </p:nvSpPr>
              <p:spPr bwMode="auto">
                <a:xfrm>
                  <a:off x="2478" y="2452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15"/>
                <p:cNvSpPr>
                  <a:spLocks/>
                </p:cNvSpPr>
                <p:nvPr/>
              </p:nvSpPr>
              <p:spPr bwMode="auto">
                <a:xfrm>
                  <a:off x="2478" y="2402"/>
                  <a:ext cx="101" cy="12"/>
                </a:xfrm>
                <a:custGeom>
                  <a:avLst/>
                  <a:gdLst>
                    <a:gd name="T0" fmla="*/ 2 w 42"/>
                    <a:gd name="T1" fmla="*/ 5 h 5"/>
                    <a:gd name="T2" fmla="*/ 39 w 42"/>
                    <a:gd name="T3" fmla="*/ 5 h 5"/>
                    <a:gd name="T4" fmla="*/ 42 w 42"/>
                    <a:gd name="T5" fmla="*/ 2 h 5"/>
                    <a:gd name="T6" fmla="*/ 39 w 42"/>
                    <a:gd name="T7" fmla="*/ 0 h 5"/>
                    <a:gd name="T8" fmla="*/ 2 w 42"/>
                    <a:gd name="T9" fmla="*/ 0 h 5"/>
                    <a:gd name="T10" fmla="*/ 0 w 42"/>
                    <a:gd name="T11" fmla="*/ 2 h 5"/>
                    <a:gd name="T12" fmla="*/ 2 w 42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5">
                      <a:moveTo>
                        <a:pt x="2" y="5"/>
                      </a:move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41" y="5"/>
                        <a:pt x="42" y="4"/>
                        <a:pt x="42" y="2"/>
                      </a:cubicBezTo>
                      <a:cubicBezTo>
                        <a:pt x="42" y="1"/>
                        <a:pt x="41" y="0"/>
                        <a:pt x="39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6"/>
                <p:cNvSpPr>
                  <a:spLocks noEditPoints="1"/>
                </p:cNvSpPr>
                <p:nvPr/>
              </p:nvSpPr>
              <p:spPr bwMode="auto">
                <a:xfrm>
                  <a:off x="2398" y="2256"/>
                  <a:ext cx="374" cy="470"/>
                </a:xfrm>
                <a:custGeom>
                  <a:avLst/>
                  <a:gdLst>
                    <a:gd name="T0" fmla="*/ 153 w 155"/>
                    <a:gd name="T1" fmla="*/ 31 h 196"/>
                    <a:gd name="T2" fmla="*/ 125 w 155"/>
                    <a:gd name="T3" fmla="*/ 2 h 196"/>
                    <a:gd name="T4" fmla="*/ 120 w 155"/>
                    <a:gd name="T5" fmla="*/ 0 h 196"/>
                    <a:gd name="T6" fmla="*/ 6 w 155"/>
                    <a:gd name="T7" fmla="*/ 0 h 196"/>
                    <a:gd name="T8" fmla="*/ 0 w 155"/>
                    <a:gd name="T9" fmla="*/ 7 h 196"/>
                    <a:gd name="T10" fmla="*/ 0 w 155"/>
                    <a:gd name="T11" fmla="*/ 169 h 196"/>
                    <a:gd name="T12" fmla="*/ 2 w 155"/>
                    <a:gd name="T13" fmla="*/ 174 h 196"/>
                    <a:gd name="T14" fmla="*/ 22 w 155"/>
                    <a:gd name="T15" fmla="*/ 193 h 196"/>
                    <a:gd name="T16" fmla="*/ 31 w 155"/>
                    <a:gd name="T17" fmla="*/ 193 h 196"/>
                    <a:gd name="T18" fmla="*/ 52 w 155"/>
                    <a:gd name="T19" fmla="*/ 173 h 196"/>
                    <a:gd name="T20" fmla="*/ 73 w 155"/>
                    <a:gd name="T21" fmla="*/ 194 h 196"/>
                    <a:gd name="T22" fmla="*/ 82 w 155"/>
                    <a:gd name="T23" fmla="*/ 194 h 196"/>
                    <a:gd name="T24" fmla="*/ 103 w 155"/>
                    <a:gd name="T25" fmla="*/ 173 h 196"/>
                    <a:gd name="T26" fmla="*/ 125 w 155"/>
                    <a:gd name="T27" fmla="*/ 194 h 196"/>
                    <a:gd name="T28" fmla="*/ 129 w 155"/>
                    <a:gd name="T29" fmla="*/ 196 h 196"/>
                    <a:gd name="T30" fmla="*/ 134 w 155"/>
                    <a:gd name="T31" fmla="*/ 194 h 196"/>
                    <a:gd name="T32" fmla="*/ 153 w 155"/>
                    <a:gd name="T33" fmla="*/ 175 h 196"/>
                    <a:gd name="T34" fmla="*/ 155 w 155"/>
                    <a:gd name="T35" fmla="*/ 170 h 196"/>
                    <a:gd name="T36" fmla="*/ 155 w 155"/>
                    <a:gd name="T37" fmla="*/ 35 h 196"/>
                    <a:gd name="T38" fmla="*/ 153 w 155"/>
                    <a:gd name="T39" fmla="*/ 31 h 196"/>
                    <a:gd name="T40" fmla="*/ 129 w 155"/>
                    <a:gd name="T41" fmla="*/ 180 h 196"/>
                    <a:gd name="T42" fmla="*/ 108 w 155"/>
                    <a:gd name="T43" fmla="*/ 159 h 196"/>
                    <a:gd name="T44" fmla="*/ 99 w 155"/>
                    <a:gd name="T45" fmla="*/ 159 h 196"/>
                    <a:gd name="T46" fmla="*/ 77 w 155"/>
                    <a:gd name="T47" fmla="*/ 180 h 196"/>
                    <a:gd name="T48" fmla="*/ 56 w 155"/>
                    <a:gd name="T49" fmla="*/ 159 h 196"/>
                    <a:gd name="T50" fmla="*/ 52 w 155"/>
                    <a:gd name="T51" fmla="*/ 157 h 196"/>
                    <a:gd name="T52" fmla="*/ 47 w 155"/>
                    <a:gd name="T53" fmla="*/ 159 h 196"/>
                    <a:gd name="T54" fmla="*/ 26 w 155"/>
                    <a:gd name="T55" fmla="*/ 179 h 196"/>
                    <a:gd name="T56" fmla="*/ 13 w 155"/>
                    <a:gd name="T57" fmla="*/ 166 h 196"/>
                    <a:gd name="T58" fmla="*/ 13 w 155"/>
                    <a:gd name="T59" fmla="*/ 14 h 196"/>
                    <a:gd name="T60" fmla="*/ 116 w 155"/>
                    <a:gd name="T61" fmla="*/ 14 h 196"/>
                    <a:gd name="T62" fmla="*/ 116 w 155"/>
                    <a:gd name="T63" fmla="*/ 35 h 196"/>
                    <a:gd name="T64" fmla="*/ 120 w 155"/>
                    <a:gd name="T65" fmla="*/ 39 h 196"/>
                    <a:gd name="T66" fmla="*/ 142 w 155"/>
                    <a:gd name="T67" fmla="*/ 39 h 196"/>
                    <a:gd name="T68" fmla="*/ 142 w 155"/>
                    <a:gd name="T69" fmla="*/ 168 h 196"/>
                    <a:gd name="T70" fmla="*/ 129 w 155"/>
                    <a:gd name="T71" fmla="*/ 18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55" h="196">
                      <a:moveTo>
                        <a:pt x="153" y="31"/>
                      </a:moveTo>
                      <a:cubicBezTo>
                        <a:pt x="125" y="2"/>
                        <a:pt x="125" y="2"/>
                        <a:pt x="125" y="2"/>
                      </a:cubicBezTo>
                      <a:cubicBezTo>
                        <a:pt x="123" y="1"/>
                        <a:pt x="122" y="0"/>
                        <a:pt x="12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71"/>
                        <a:pt x="0" y="172"/>
                        <a:pt x="2" y="174"/>
                      </a:cubicBezTo>
                      <a:cubicBezTo>
                        <a:pt x="22" y="193"/>
                        <a:pt x="22" y="193"/>
                        <a:pt x="22" y="193"/>
                      </a:cubicBezTo>
                      <a:cubicBezTo>
                        <a:pt x="24" y="196"/>
                        <a:pt x="28" y="196"/>
                        <a:pt x="31" y="193"/>
                      </a:cubicBezTo>
                      <a:cubicBezTo>
                        <a:pt x="52" y="173"/>
                        <a:pt x="52" y="173"/>
                        <a:pt x="52" y="173"/>
                      </a:cubicBezTo>
                      <a:cubicBezTo>
                        <a:pt x="73" y="194"/>
                        <a:pt x="73" y="194"/>
                        <a:pt x="73" y="194"/>
                      </a:cubicBezTo>
                      <a:cubicBezTo>
                        <a:pt x="75" y="196"/>
                        <a:pt x="80" y="196"/>
                        <a:pt x="82" y="194"/>
                      </a:cubicBezTo>
                      <a:cubicBezTo>
                        <a:pt x="103" y="173"/>
                        <a:pt x="103" y="173"/>
                        <a:pt x="103" y="17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26" y="195"/>
                        <a:pt x="128" y="196"/>
                        <a:pt x="129" y="196"/>
                      </a:cubicBezTo>
                      <a:cubicBezTo>
                        <a:pt x="131" y="196"/>
                        <a:pt x="133" y="195"/>
                        <a:pt x="134" y="194"/>
                      </a:cubicBezTo>
                      <a:cubicBezTo>
                        <a:pt x="153" y="175"/>
                        <a:pt x="153" y="175"/>
                        <a:pt x="153" y="175"/>
                      </a:cubicBezTo>
                      <a:cubicBezTo>
                        <a:pt x="154" y="174"/>
                        <a:pt x="155" y="172"/>
                        <a:pt x="155" y="170"/>
                      </a:cubicBezTo>
                      <a:cubicBezTo>
                        <a:pt x="155" y="35"/>
                        <a:pt x="155" y="35"/>
                        <a:pt x="155" y="35"/>
                      </a:cubicBezTo>
                      <a:cubicBezTo>
                        <a:pt x="155" y="34"/>
                        <a:pt x="155" y="32"/>
                        <a:pt x="153" y="31"/>
                      </a:cubicBezTo>
                      <a:close/>
                      <a:moveTo>
                        <a:pt x="129" y="180"/>
                      </a:move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05" y="157"/>
                        <a:pt x="101" y="157"/>
                        <a:pt x="99" y="159"/>
                      </a:cubicBezTo>
                      <a:cubicBezTo>
                        <a:pt x="77" y="180"/>
                        <a:pt x="77" y="180"/>
                        <a:pt x="77" y="180"/>
                      </a:cubicBezTo>
                      <a:cubicBezTo>
                        <a:pt x="56" y="159"/>
                        <a:pt x="56" y="159"/>
                        <a:pt x="56" y="159"/>
                      </a:cubicBezTo>
                      <a:cubicBezTo>
                        <a:pt x="55" y="158"/>
                        <a:pt x="53" y="157"/>
                        <a:pt x="52" y="157"/>
                      </a:cubicBezTo>
                      <a:cubicBezTo>
                        <a:pt x="50" y="157"/>
                        <a:pt x="48" y="158"/>
                        <a:pt x="47" y="159"/>
                      </a:cubicBezTo>
                      <a:cubicBezTo>
                        <a:pt x="26" y="179"/>
                        <a:pt x="26" y="179"/>
                        <a:pt x="26" y="179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16" y="14"/>
                        <a:pt x="116" y="14"/>
                        <a:pt x="116" y="14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16" y="38"/>
                        <a:pt x="118" y="39"/>
                        <a:pt x="120" y="39"/>
                      </a:cubicBezTo>
                      <a:cubicBezTo>
                        <a:pt x="142" y="39"/>
                        <a:pt x="142" y="39"/>
                        <a:pt x="142" y="39"/>
                      </a:cubicBezTo>
                      <a:cubicBezTo>
                        <a:pt x="142" y="168"/>
                        <a:pt x="142" y="168"/>
                        <a:pt x="142" y="168"/>
                      </a:cubicBezTo>
                      <a:lnTo>
                        <a:pt x="129" y="1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7" name="组合 46"/>
            <p:cNvGrpSpPr/>
            <p:nvPr/>
          </p:nvGrpSpPr>
          <p:grpSpPr>
            <a:xfrm>
              <a:off x="5452593" y="876860"/>
              <a:ext cx="1271434" cy="1271434"/>
              <a:chOff x="5147792" y="1881950"/>
              <a:chExt cx="1007417" cy="1007417"/>
            </a:xfrm>
          </p:grpSpPr>
          <p:sp>
            <p:nvSpPr>
              <p:cNvPr id="55" name="任意多边形 54"/>
              <p:cNvSpPr/>
              <p:nvPr/>
            </p:nvSpPr>
            <p:spPr>
              <a:xfrm>
                <a:off x="5147792" y="1881950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6" name="Group 19"/>
              <p:cNvGrpSpPr>
                <a:grpSpLocks noChangeAspect="1"/>
              </p:cNvGrpSpPr>
              <p:nvPr/>
            </p:nvGrpSpPr>
            <p:grpSpPr bwMode="auto">
              <a:xfrm>
                <a:off x="5388004" y="2104695"/>
                <a:ext cx="532201" cy="524391"/>
                <a:chOff x="3869" y="1065"/>
                <a:chExt cx="477" cy="470"/>
              </a:xfrm>
              <a:solidFill>
                <a:schemeClr val="bg1"/>
              </a:solidFill>
            </p:grpSpPr>
            <p:sp>
              <p:nvSpPr>
                <p:cNvPr id="57" name="Freeform 20"/>
                <p:cNvSpPr>
                  <a:spLocks/>
                </p:cNvSpPr>
                <p:nvPr/>
              </p:nvSpPr>
              <p:spPr bwMode="auto">
                <a:xfrm>
                  <a:off x="3936" y="1411"/>
                  <a:ext cx="211" cy="14"/>
                </a:xfrm>
                <a:custGeom>
                  <a:avLst/>
                  <a:gdLst>
                    <a:gd name="T0" fmla="*/ 86 w 88"/>
                    <a:gd name="T1" fmla="*/ 0 h 6"/>
                    <a:gd name="T2" fmla="*/ 3 w 88"/>
                    <a:gd name="T3" fmla="*/ 0 h 6"/>
                    <a:gd name="T4" fmla="*/ 0 w 88"/>
                    <a:gd name="T5" fmla="*/ 3 h 6"/>
                    <a:gd name="T6" fmla="*/ 3 w 88"/>
                    <a:gd name="T7" fmla="*/ 6 h 6"/>
                    <a:gd name="T8" fmla="*/ 86 w 88"/>
                    <a:gd name="T9" fmla="*/ 6 h 6"/>
                    <a:gd name="T10" fmla="*/ 88 w 88"/>
                    <a:gd name="T11" fmla="*/ 3 h 6"/>
                    <a:gd name="T12" fmla="*/ 86 w 8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8" y="5"/>
                        <a:pt x="88" y="3"/>
                      </a:cubicBezTo>
                      <a:cubicBezTo>
                        <a:pt x="88" y="2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21"/>
                <p:cNvSpPr>
                  <a:spLocks/>
                </p:cNvSpPr>
                <p:nvPr/>
              </p:nvSpPr>
              <p:spPr bwMode="auto">
                <a:xfrm>
                  <a:off x="3936" y="1358"/>
                  <a:ext cx="211" cy="12"/>
                </a:xfrm>
                <a:custGeom>
                  <a:avLst/>
                  <a:gdLst>
                    <a:gd name="T0" fmla="*/ 86 w 88"/>
                    <a:gd name="T1" fmla="*/ 0 h 5"/>
                    <a:gd name="T2" fmla="*/ 3 w 88"/>
                    <a:gd name="T3" fmla="*/ 0 h 5"/>
                    <a:gd name="T4" fmla="*/ 0 w 88"/>
                    <a:gd name="T5" fmla="*/ 3 h 5"/>
                    <a:gd name="T6" fmla="*/ 3 w 88"/>
                    <a:gd name="T7" fmla="*/ 5 h 5"/>
                    <a:gd name="T8" fmla="*/ 86 w 88"/>
                    <a:gd name="T9" fmla="*/ 5 h 5"/>
                    <a:gd name="T10" fmla="*/ 88 w 88"/>
                    <a:gd name="T11" fmla="*/ 3 h 5"/>
                    <a:gd name="T12" fmla="*/ 86 w 8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5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6" y="5"/>
                        <a:pt x="86" y="5"/>
                        <a:pt x="86" y="5"/>
                      </a:cubicBezTo>
                      <a:cubicBezTo>
                        <a:pt x="87" y="5"/>
                        <a:pt x="88" y="4"/>
                        <a:pt x="88" y="3"/>
                      </a:cubicBezTo>
                      <a:cubicBezTo>
                        <a:pt x="88" y="1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22"/>
                <p:cNvSpPr>
                  <a:spLocks/>
                </p:cNvSpPr>
                <p:nvPr/>
              </p:nvSpPr>
              <p:spPr bwMode="auto">
                <a:xfrm>
                  <a:off x="3936" y="1303"/>
                  <a:ext cx="211" cy="14"/>
                </a:xfrm>
                <a:custGeom>
                  <a:avLst/>
                  <a:gdLst>
                    <a:gd name="T0" fmla="*/ 86 w 88"/>
                    <a:gd name="T1" fmla="*/ 0 h 6"/>
                    <a:gd name="T2" fmla="*/ 3 w 88"/>
                    <a:gd name="T3" fmla="*/ 0 h 6"/>
                    <a:gd name="T4" fmla="*/ 0 w 88"/>
                    <a:gd name="T5" fmla="*/ 3 h 6"/>
                    <a:gd name="T6" fmla="*/ 3 w 88"/>
                    <a:gd name="T7" fmla="*/ 6 h 6"/>
                    <a:gd name="T8" fmla="*/ 86 w 88"/>
                    <a:gd name="T9" fmla="*/ 6 h 6"/>
                    <a:gd name="T10" fmla="*/ 88 w 88"/>
                    <a:gd name="T11" fmla="*/ 3 h 6"/>
                    <a:gd name="T12" fmla="*/ 86 w 8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8" y="4"/>
                        <a:pt x="88" y="3"/>
                      </a:cubicBezTo>
                      <a:cubicBezTo>
                        <a:pt x="88" y="1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23"/>
                <p:cNvSpPr>
                  <a:spLocks/>
                </p:cNvSpPr>
                <p:nvPr/>
              </p:nvSpPr>
              <p:spPr bwMode="auto">
                <a:xfrm>
                  <a:off x="3936" y="1250"/>
                  <a:ext cx="103" cy="14"/>
                </a:xfrm>
                <a:custGeom>
                  <a:avLst/>
                  <a:gdLst>
                    <a:gd name="T0" fmla="*/ 3 w 43"/>
                    <a:gd name="T1" fmla="*/ 6 h 6"/>
                    <a:gd name="T2" fmla="*/ 41 w 43"/>
                    <a:gd name="T3" fmla="*/ 6 h 6"/>
                    <a:gd name="T4" fmla="*/ 43 w 43"/>
                    <a:gd name="T5" fmla="*/ 3 h 6"/>
                    <a:gd name="T6" fmla="*/ 41 w 43"/>
                    <a:gd name="T7" fmla="*/ 0 h 6"/>
                    <a:gd name="T8" fmla="*/ 3 w 43"/>
                    <a:gd name="T9" fmla="*/ 0 h 6"/>
                    <a:gd name="T10" fmla="*/ 0 w 43"/>
                    <a:gd name="T11" fmla="*/ 3 h 6"/>
                    <a:gd name="T12" fmla="*/ 3 w 43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6">
                      <a:moveTo>
                        <a:pt x="3" y="6"/>
                      </a:move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2" y="6"/>
                        <a:pt x="43" y="4"/>
                        <a:pt x="43" y="3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24"/>
                <p:cNvSpPr>
                  <a:spLocks noEditPoints="1"/>
                </p:cNvSpPr>
                <p:nvPr/>
              </p:nvSpPr>
              <p:spPr bwMode="auto">
                <a:xfrm>
                  <a:off x="3869" y="1065"/>
                  <a:ext cx="345" cy="470"/>
                </a:xfrm>
                <a:custGeom>
                  <a:avLst/>
                  <a:gdLst>
                    <a:gd name="T0" fmla="*/ 116 w 144"/>
                    <a:gd name="T1" fmla="*/ 2 h 196"/>
                    <a:gd name="T2" fmla="*/ 111 w 144"/>
                    <a:gd name="T3" fmla="*/ 0 h 196"/>
                    <a:gd name="T4" fmla="*/ 7 w 144"/>
                    <a:gd name="T5" fmla="*/ 0 h 196"/>
                    <a:gd name="T6" fmla="*/ 0 w 144"/>
                    <a:gd name="T7" fmla="*/ 7 h 196"/>
                    <a:gd name="T8" fmla="*/ 0 w 144"/>
                    <a:gd name="T9" fmla="*/ 189 h 196"/>
                    <a:gd name="T10" fmla="*/ 7 w 144"/>
                    <a:gd name="T11" fmla="*/ 196 h 196"/>
                    <a:gd name="T12" fmla="*/ 138 w 144"/>
                    <a:gd name="T13" fmla="*/ 196 h 196"/>
                    <a:gd name="T14" fmla="*/ 144 w 144"/>
                    <a:gd name="T15" fmla="*/ 189 h 196"/>
                    <a:gd name="T16" fmla="*/ 144 w 144"/>
                    <a:gd name="T17" fmla="*/ 33 h 196"/>
                    <a:gd name="T18" fmla="*/ 142 w 144"/>
                    <a:gd name="T19" fmla="*/ 28 h 196"/>
                    <a:gd name="T20" fmla="*/ 116 w 144"/>
                    <a:gd name="T21" fmla="*/ 2 h 196"/>
                    <a:gd name="T22" fmla="*/ 13 w 144"/>
                    <a:gd name="T23" fmla="*/ 182 h 196"/>
                    <a:gd name="T24" fmla="*/ 13 w 144"/>
                    <a:gd name="T25" fmla="*/ 13 h 196"/>
                    <a:gd name="T26" fmla="*/ 104 w 144"/>
                    <a:gd name="T27" fmla="*/ 13 h 196"/>
                    <a:gd name="T28" fmla="*/ 104 w 144"/>
                    <a:gd name="T29" fmla="*/ 36 h 196"/>
                    <a:gd name="T30" fmla="*/ 108 w 144"/>
                    <a:gd name="T31" fmla="*/ 40 h 196"/>
                    <a:gd name="T32" fmla="*/ 131 w 144"/>
                    <a:gd name="T33" fmla="*/ 40 h 196"/>
                    <a:gd name="T34" fmla="*/ 131 w 144"/>
                    <a:gd name="T35" fmla="*/ 182 h 196"/>
                    <a:gd name="T36" fmla="*/ 13 w 144"/>
                    <a:gd name="T37" fmla="*/ 18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4" h="196">
                      <a:moveTo>
                        <a:pt x="116" y="2"/>
                      </a:moveTo>
                      <a:cubicBezTo>
                        <a:pt x="115" y="1"/>
                        <a:pt x="113" y="0"/>
                        <a:pt x="11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89"/>
                        <a:pt x="0" y="189"/>
                        <a:pt x="0" y="189"/>
                      </a:cubicBezTo>
                      <a:cubicBezTo>
                        <a:pt x="0" y="193"/>
                        <a:pt x="3" y="196"/>
                        <a:pt x="7" y="196"/>
                      </a:cubicBezTo>
                      <a:cubicBezTo>
                        <a:pt x="138" y="196"/>
                        <a:pt x="138" y="196"/>
                        <a:pt x="138" y="196"/>
                      </a:cubicBezTo>
                      <a:cubicBezTo>
                        <a:pt x="141" y="196"/>
                        <a:pt x="144" y="193"/>
                        <a:pt x="144" y="189"/>
                      </a:cubicBezTo>
                      <a:cubicBezTo>
                        <a:pt x="144" y="33"/>
                        <a:pt x="144" y="33"/>
                        <a:pt x="144" y="33"/>
                      </a:cubicBezTo>
                      <a:cubicBezTo>
                        <a:pt x="144" y="31"/>
                        <a:pt x="144" y="29"/>
                        <a:pt x="142" y="28"/>
                      </a:cubicBezTo>
                      <a:lnTo>
                        <a:pt x="116" y="2"/>
                      </a:lnTo>
                      <a:close/>
                      <a:moveTo>
                        <a:pt x="13" y="182"/>
                      </a:move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04" y="13"/>
                        <a:pt x="104" y="13"/>
                        <a:pt x="104" y="13"/>
                      </a:cubicBezTo>
                      <a:cubicBezTo>
                        <a:pt x="104" y="36"/>
                        <a:pt x="104" y="36"/>
                        <a:pt x="104" y="36"/>
                      </a:cubicBezTo>
                      <a:cubicBezTo>
                        <a:pt x="104" y="38"/>
                        <a:pt x="106" y="40"/>
                        <a:pt x="108" y="40"/>
                      </a:cubicBezTo>
                      <a:cubicBezTo>
                        <a:pt x="131" y="40"/>
                        <a:pt x="131" y="40"/>
                        <a:pt x="131" y="40"/>
                      </a:cubicBezTo>
                      <a:cubicBezTo>
                        <a:pt x="131" y="182"/>
                        <a:pt x="131" y="182"/>
                        <a:pt x="131" y="182"/>
                      </a:cubicBezTo>
                      <a:lnTo>
                        <a:pt x="13" y="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25"/>
                <p:cNvSpPr>
                  <a:spLocks noEditPoints="1"/>
                </p:cNvSpPr>
                <p:nvPr/>
              </p:nvSpPr>
              <p:spPr bwMode="auto">
                <a:xfrm>
                  <a:off x="4252" y="1087"/>
                  <a:ext cx="94" cy="444"/>
                </a:xfrm>
                <a:custGeom>
                  <a:avLst/>
                  <a:gdLst>
                    <a:gd name="T0" fmla="*/ 35 w 39"/>
                    <a:gd name="T1" fmla="*/ 0 h 185"/>
                    <a:gd name="T2" fmla="*/ 4 w 39"/>
                    <a:gd name="T3" fmla="*/ 0 h 185"/>
                    <a:gd name="T4" fmla="*/ 0 w 39"/>
                    <a:gd name="T5" fmla="*/ 4 h 185"/>
                    <a:gd name="T6" fmla="*/ 0 w 39"/>
                    <a:gd name="T7" fmla="*/ 144 h 185"/>
                    <a:gd name="T8" fmla="*/ 0 w 39"/>
                    <a:gd name="T9" fmla="*/ 146 h 185"/>
                    <a:gd name="T10" fmla="*/ 16 w 39"/>
                    <a:gd name="T11" fmla="*/ 182 h 185"/>
                    <a:gd name="T12" fmla="*/ 20 w 39"/>
                    <a:gd name="T13" fmla="*/ 185 h 185"/>
                    <a:gd name="T14" fmla="*/ 23 w 39"/>
                    <a:gd name="T15" fmla="*/ 182 h 185"/>
                    <a:gd name="T16" fmla="*/ 39 w 39"/>
                    <a:gd name="T17" fmla="*/ 146 h 185"/>
                    <a:gd name="T18" fmla="*/ 39 w 39"/>
                    <a:gd name="T19" fmla="*/ 144 h 185"/>
                    <a:gd name="T20" fmla="*/ 39 w 39"/>
                    <a:gd name="T21" fmla="*/ 4 h 185"/>
                    <a:gd name="T22" fmla="*/ 35 w 39"/>
                    <a:gd name="T23" fmla="*/ 0 h 185"/>
                    <a:gd name="T24" fmla="*/ 31 w 39"/>
                    <a:gd name="T25" fmla="*/ 143 h 185"/>
                    <a:gd name="T26" fmla="*/ 25 w 39"/>
                    <a:gd name="T27" fmla="*/ 157 h 185"/>
                    <a:gd name="T28" fmla="*/ 14 w 39"/>
                    <a:gd name="T29" fmla="*/ 157 h 185"/>
                    <a:gd name="T30" fmla="*/ 8 w 39"/>
                    <a:gd name="T31" fmla="*/ 143 h 185"/>
                    <a:gd name="T32" fmla="*/ 8 w 39"/>
                    <a:gd name="T33" fmla="*/ 8 h 185"/>
                    <a:gd name="T34" fmla="*/ 18 w 39"/>
                    <a:gd name="T35" fmla="*/ 8 h 185"/>
                    <a:gd name="T36" fmla="*/ 18 w 39"/>
                    <a:gd name="T37" fmla="*/ 8 h 185"/>
                    <a:gd name="T38" fmla="*/ 18 w 39"/>
                    <a:gd name="T39" fmla="*/ 137 h 185"/>
                    <a:gd name="T40" fmla="*/ 21 w 39"/>
                    <a:gd name="T41" fmla="*/ 139 h 185"/>
                    <a:gd name="T42" fmla="*/ 24 w 39"/>
                    <a:gd name="T43" fmla="*/ 137 h 185"/>
                    <a:gd name="T44" fmla="*/ 24 w 39"/>
                    <a:gd name="T45" fmla="*/ 8 h 185"/>
                    <a:gd name="T46" fmla="*/ 24 w 39"/>
                    <a:gd name="T47" fmla="*/ 8 h 185"/>
                    <a:gd name="T48" fmla="*/ 31 w 39"/>
                    <a:gd name="T49" fmla="*/ 8 h 185"/>
                    <a:gd name="T50" fmla="*/ 31 w 39"/>
                    <a:gd name="T51" fmla="*/ 143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9" h="185">
                      <a:moveTo>
                        <a:pt x="35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1"/>
                        <a:pt x="0" y="4"/>
                      </a:cubicBezTo>
                      <a:cubicBezTo>
                        <a:pt x="0" y="144"/>
                        <a:pt x="0" y="144"/>
                        <a:pt x="0" y="144"/>
                      </a:cubicBezTo>
                      <a:cubicBezTo>
                        <a:pt x="0" y="145"/>
                        <a:pt x="0" y="145"/>
                        <a:pt x="0" y="146"/>
                      </a:cubicBezTo>
                      <a:cubicBezTo>
                        <a:pt x="16" y="182"/>
                        <a:pt x="16" y="182"/>
                        <a:pt x="16" y="182"/>
                      </a:cubicBezTo>
                      <a:cubicBezTo>
                        <a:pt x="17" y="184"/>
                        <a:pt x="18" y="185"/>
                        <a:pt x="20" y="185"/>
                      </a:cubicBezTo>
                      <a:cubicBezTo>
                        <a:pt x="21" y="185"/>
                        <a:pt x="23" y="184"/>
                        <a:pt x="23" y="182"/>
                      </a:cubicBezTo>
                      <a:cubicBezTo>
                        <a:pt x="39" y="146"/>
                        <a:pt x="39" y="146"/>
                        <a:pt x="39" y="146"/>
                      </a:cubicBezTo>
                      <a:cubicBezTo>
                        <a:pt x="39" y="145"/>
                        <a:pt x="39" y="145"/>
                        <a:pt x="39" y="144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9" y="1"/>
                        <a:pt x="37" y="0"/>
                        <a:pt x="35" y="0"/>
                      </a:cubicBezTo>
                      <a:close/>
                      <a:moveTo>
                        <a:pt x="31" y="143"/>
                      </a:moveTo>
                      <a:cubicBezTo>
                        <a:pt x="25" y="157"/>
                        <a:pt x="25" y="157"/>
                        <a:pt x="25" y="157"/>
                      </a:cubicBezTo>
                      <a:cubicBezTo>
                        <a:pt x="14" y="157"/>
                        <a:pt x="14" y="157"/>
                        <a:pt x="14" y="157"/>
                      </a:cubicBezTo>
                      <a:cubicBezTo>
                        <a:pt x="8" y="143"/>
                        <a:pt x="8" y="143"/>
                        <a:pt x="8" y="143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137"/>
                        <a:pt x="18" y="137"/>
                        <a:pt x="18" y="137"/>
                      </a:cubicBezTo>
                      <a:cubicBezTo>
                        <a:pt x="18" y="138"/>
                        <a:pt x="19" y="139"/>
                        <a:pt x="21" y="139"/>
                      </a:cubicBezTo>
                      <a:cubicBezTo>
                        <a:pt x="22" y="139"/>
                        <a:pt x="24" y="138"/>
                        <a:pt x="24" y="13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lnTo>
                        <a:pt x="31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8" name="组合 47"/>
            <p:cNvGrpSpPr/>
            <p:nvPr/>
          </p:nvGrpSpPr>
          <p:grpSpPr>
            <a:xfrm>
              <a:off x="7379080" y="2803349"/>
              <a:ext cx="1271434" cy="1271434"/>
              <a:chOff x="6674239" y="3408398"/>
              <a:chExt cx="1007417" cy="1007417"/>
            </a:xfrm>
          </p:grpSpPr>
          <p:sp>
            <p:nvSpPr>
              <p:cNvPr id="49" name="任意多边形 48"/>
              <p:cNvSpPr/>
              <p:nvPr/>
            </p:nvSpPr>
            <p:spPr>
              <a:xfrm>
                <a:off x="6674239" y="3408398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0" name="Group 28"/>
              <p:cNvGrpSpPr>
                <a:grpSpLocks noChangeAspect="1"/>
              </p:cNvGrpSpPr>
              <p:nvPr/>
            </p:nvGrpSpPr>
            <p:grpSpPr bwMode="auto">
              <a:xfrm>
                <a:off x="6969306" y="3649352"/>
                <a:ext cx="417282" cy="525508"/>
                <a:chOff x="4401" y="2266"/>
                <a:chExt cx="374" cy="471"/>
              </a:xfrm>
              <a:solidFill>
                <a:schemeClr val="bg1"/>
              </a:solidFill>
            </p:grpSpPr>
            <p:sp>
              <p:nvSpPr>
                <p:cNvPr id="51" name="Freeform 29"/>
                <p:cNvSpPr>
                  <a:spLocks/>
                </p:cNvSpPr>
                <p:nvPr/>
              </p:nvSpPr>
              <p:spPr bwMode="auto">
                <a:xfrm>
                  <a:off x="4538" y="2390"/>
                  <a:ext cx="85" cy="108"/>
                </a:xfrm>
                <a:custGeom>
                  <a:avLst/>
                  <a:gdLst>
                    <a:gd name="T0" fmla="*/ 0 w 35"/>
                    <a:gd name="T1" fmla="*/ 26 h 45"/>
                    <a:gd name="T2" fmla="*/ 3 w 35"/>
                    <a:gd name="T3" fmla="*/ 29 h 45"/>
                    <a:gd name="T4" fmla="*/ 3 w 35"/>
                    <a:gd name="T5" fmla="*/ 29 h 45"/>
                    <a:gd name="T6" fmla="*/ 17 w 35"/>
                    <a:gd name="T7" fmla="*/ 45 h 45"/>
                    <a:gd name="T8" fmla="*/ 32 w 35"/>
                    <a:gd name="T9" fmla="*/ 29 h 45"/>
                    <a:gd name="T10" fmla="*/ 32 w 35"/>
                    <a:gd name="T11" fmla="*/ 29 h 45"/>
                    <a:gd name="T12" fmla="*/ 35 w 35"/>
                    <a:gd name="T13" fmla="*/ 26 h 45"/>
                    <a:gd name="T14" fmla="*/ 33 w 35"/>
                    <a:gd name="T15" fmla="*/ 23 h 45"/>
                    <a:gd name="T16" fmla="*/ 34 w 35"/>
                    <a:gd name="T17" fmla="*/ 17 h 45"/>
                    <a:gd name="T18" fmla="*/ 17 w 35"/>
                    <a:gd name="T19" fmla="*/ 0 h 45"/>
                    <a:gd name="T20" fmla="*/ 1 w 35"/>
                    <a:gd name="T21" fmla="*/ 17 h 45"/>
                    <a:gd name="T22" fmla="*/ 2 w 35"/>
                    <a:gd name="T23" fmla="*/ 23 h 45"/>
                    <a:gd name="T24" fmla="*/ 0 w 35"/>
                    <a:gd name="T25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45">
                      <a:moveTo>
                        <a:pt x="0" y="26"/>
                      </a:moveTo>
                      <a:cubicBezTo>
                        <a:pt x="0" y="28"/>
                        <a:pt x="1" y="29"/>
                        <a:pt x="3" y="29"/>
                      </a:cubicBez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3" y="37"/>
                        <a:pt x="10" y="45"/>
                        <a:pt x="17" y="45"/>
                      </a:cubicBezTo>
                      <a:cubicBezTo>
                        <a:pt x="25" y="45"/>
                        <a:pt x="31" y="37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3" y="29"/>
                        <a:pt x="35" y="28"/>
                        <a:pt x="35" y="26"/>
                      </a:cubicBezTo>
                      <a:cubicBezTo>
                        <a:pt x="35" y="25"/>
                        <a:pt x="34" y="24"/>
                        <a:pt x="33" y="23"/>
                      </a:cubicBezTo>
                      <a:cubicBezTo>
                        <a:pt x="34" y="21"/>
                        <a:pt x="34" y="19"/>
                        <a:pt x="34" y="17"/>
                      </a:cubicBezTo>
                      <a:cubicBezTo>
                        <a:pt x="34" y="8"/>
                        <a:pt x="26" y="0"/>
                        <a:pt x="17" y="0"/>
                      </a:cubicBezTo>
                      <a:cubicBezTo>
                        <a:pt x="8" y="0"/>
                        <a:pt x="1" y="8"/>
                        <a:pt x="1" y="17"/>
                      </a:cubicBezTo>
                      <a:cubicBezTo>
                        <a:pt x="1" y="19"/>
                        <a:pt x="1" y="21"/>
                        <a:pt x="2" y="23"/>
                      </a:cubicBezTo>
                      <a:cubicBezTo>
                        <a:pt x="1" y="24"/>
                        <a:pt x="0" y="25"/>
                        <a:pt x="0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30"/>
                <p:cNvSpPr>
                  <a:spLocks/>
                </p:cNvSpPr>
                <p:nvPr/>
              </p:nvSpPr>
              <p:spPr bwMode="auto">
                <a:xfrm>
                  <a:off x="4490" y="2512"/>
                  <a:ext cx="178" cy="53"/>
                </a:xfrm>
                <a:custGeom>
                  <a:avLst/>
                  <a:gdLst>
                    <a:gd name="T0" fmla="*/ 2 w 74"/>
                    <a:gd name="T1" fmla="*/ 22 h 22"/>
                    <a:gd name="T2" fmla="*/ 73 w 74"/>
                    <a:gd name="T3" fmla="*/ 22 h 22"/>
                    <a:gd name="T4" fmla="*/ 74 w 74"/>
                    <a:gd name="T5" fmla="*/ 21 h 22"/>
                    <a:gd name="T6" fmla="*/ 74 w 74"/>
                    <a:gd name="T7" fmla="*/ 15 h 22"/>
                    <a:gd name="T8" fmla="*/ 74 w 74"/>
                    <a:gd name="T9" fmla="*/ 14 h 22"/>
                    <a:gd name="T10" fmla="*/ 50 w 74"/>
                    <a:gd name="T11" fmla="*/ 0 h 22"/>
                    <a:gd name="T12" fmla="*/ 49 w 74"/>
                    <a:gd name="T13" fmla="*/ 0 h 22"/>
                    <a:gd name="T14" fmla="*/ 48 w 74"/>
                    <a:gd name="T15" fmla="*/ 0 h 22"/>
                    <a:gd name="T16" fmla="*/ 47 w 74"/>
                    <a:gd name="T17" fmla="*/ 0 h 22"/>
                    <a:gd name="T18" fmla="*/ 37 w 74"/>
                    <a:gd name="T19" fmla="*/ 3 h 22"/>
                    <a:gd name="T20" fmla="*/ 27 w 74"/>
                    <a:gd name="T21" fmla="*/ 0 h 22"/>
                    <a:gd name="T22" fmla="*/ 26 w 74"/>
                    <a:gd name="T23" fmla="*/ 0 h 22"/>
                    <a:gd name="T24" fmla="*/ 26 w 74"/>
                    <a:gd name="T25" fmla="*/ 0 h 22"/>
                    <a:gd name="T26" fmla="*/ 25 w 74"/>
                    <a:gd name="T27" fmla="*/ 0 h 22"/>
                    <a:gd name="T28" fmla="*/ 1 w 74"/>
                    <a:gd name="T29" fmla="*/ 14 h 22"/>
                    <a:gd name="T30" fmla="*/ 0 w 74"/>
                    <a:gd name="T31" fmla="*/ 15 h 22"/>
                    <a:gd name="T32" fmla="*/ 0 w 74"/>
                    <a:gd name="T33" fmla="*/ 21 h 22"/>
                    <a:gd name="T34" fmla="*/ 2 w 74"/>
                    <a:gd name="T3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4" h="22">
                      <a:moveTo>
                        <a:pt x="2" y="22"/>
                      </a:move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4" y="21"/>
                        <a:pt x="74" y="21"/>
                      </a:cubicBezTo>
                      <a:cubicBezTo>
                        <a:pt x="74" y="15"/>
                        <a:pt x="74" y="15"/>
                        <a:pt x="74" y="15"/>
                      </a:cubicBezTo>
                      <a:cubicBezTo>
                        <a:pt x="74" y="15"/>
                        <a:pt x="74" y="14"/>
                        <a:pt x="74" y="14"/>
                      </a:cubicBezTo>
                      <a:cubicBezTo>
                        <a:pt x="67" y="7"/>
                        <a:pt x="59" y="3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48" y="0"/>
                        <a:pt x="47" y="0"/>
                      </a:cubicBezTo>
                      <a:cubicBezTo>
                        <a:pt x="45" y="2"/>
                        <a:pt x="41" y="3"/>
                        <a:pt x="37" y="3"/>
                      </a:cubicBezTo>
                      <a:cubicBezTo>
                        <a:pt x="34" y="3"/>
                        <a:pt x="30" y="2"/>
                        <a:pt x="27" y="0"/>
                      </a:cubicBezTo>
                      <a:cubicBezTo>
                        <a:pt x="27" y="0"/>
                        <a:pt x="27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0"/>
                        <a:pt x="26" y="0"/>
                        <a:pt x="25" y="0"/>
                      </a:cubicBezTo>
                      <a:cubicBezTo>
                        <a:pt x="16" y="2"/>
                        <a:pt x="8" y="7"/>
                        <a:pt x="1" y="14"/>
                      </a:cubicBezTo>
                      <a:cubicBezTo>
                        <a:pt x="1" y="14"/>
                        <a:pt x="0" y="15"/>
                        <a:pt x="0" y="15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1" y="22"/>
                        <a:pt x="2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31"/>
                <p:cNvSpPr>
                  <a:spLocks/>
                </p:cNvSpPr>
                <p:nvPr/>
              </p:nvSpPr>
              <p:spPr bwMode="auto">
                <a:xfrm>
                  <a:off x="4476" y="2613"/>
                  <a:ext cx="207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2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2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2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32"/>
                <p:cNvSpPr>
                  <a:spLocks noEditPoints="1"/>
                </p:cNvSpPr>
                <p:nvPr/>
              </p:nvSpPr>
              <p:spPr bwMode="auto">
                <a:xfrm>
                  <a:off x="4401" y="2266"/>
                  <a:ext cx="374" cy="471"/>
                </a:xfrm>
                <a:custGeom>
                  <a:avLst/>
                  <a:gdLst>
                    <a:gd name="T0" fmla="*/ 153 w 155"/>
                    <a:gd name="T1" fmla="*/ 31 h 197"/>
                    <a:gd name="T2" fmla="*/ 124 w 155"/>
                    <a:gd name="T3" fmla="*/ 2 h 197"/>
                    <a:gd name="T4" fmla="*/ 120 w 155"/>
                    <a:gd name="T5" fmla="*/ 0 h 197"/>
                    <a:gd name="T6" fmla="*/ 6 w 155"/>
                    <a:gd name="T7" fmla="*/ 0 h 197"/>
                    <a:gd name="T8" fmla="*/ 0 w 155"/>
                    <a:gd name="T9" fmla="*/ 7 h 197"/>
                    <a:gd name="T10" fmla="*/ 0 w 155"/>
                    <a:gd name="T11" fmla="*/ 190 h 197"/>
                    <a:gd name="T12" fmla="*/ 6 w 155"/>
                    <a:gd name="T13" fmla="*/ 197 h 197"/>
                    <a:gd name="T14" fmla="*/ 148 w 155"/>
                    <a:gd name="T15" fmla="*/ 197 h 197"/>
                    <a:gd name="T16" fmla="*/ 155 w 155"/>
                    <a:gd name="T17" fmla="*/ 190 h 197"/>
                    <a:gd name="T18" fmla="*/ 155 w 155"/>
                    <a:gd name="T19" fmla="*/ 35 h 197"/>
                    <a:gd name="T20" fmla="*/ 153 w 155"/>
                    <a:gd name="T21" fmla="*/ 31 h 197"/>
                    <a:gd name="T22" fmla="*/ 13 w 155"/>
                    <a:gd name="T23" fmla="*/ 183 h 197"/>
                    <a:gd name="T24" fmla="*/ 13 w 155"/>
                    <a:gd name="T25" fmla="*/ 14 h 197"/>
                    <a:gd name="T26" fmla="*/ 116 w 155"/>
                    <a:gd name="T27" fmla="*/ 14 h 197"/>
                    <a:gd name="T28" fmla="*/ 116 w 155"/>
                    <a:gd name="T29" fmla="*/ 35 h 197"/>
                    <a:gd name="T30" fmla="*/ 120 w 155"/>
                    <a:gd name="T31" fmla="*/ 39 h 197"/>
                    <a:gd name="T32" fmla="*/ 142 w 155"/>
                    <a:gd name="T33" fmla="*/ 39 h 197"/>
                    <a:gd name="T34" fmla="*/ 142 w 155"/>
                    <a:gd name="T35" fmla="*/ 183 h 197"/>
                    <a:gd name="T36" fmla="*/ 13 w 155"/>
                    <a:gd name="T37" fmla="*/ 183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5" h="197">
                      <a:moveTo>
                        <a:pt x="153" y="31"/>
                      </a:moveTo>
                      <a:cubicBezTo>
                        <a:pt x="124" y="2"/>
                        <a:pt x="124" y="2"/>
                        <a:pt x="124" y="2"/>
                      </a:cubicBezTo>
                      <a:cubicBezTo>
                        <a:pt x="123" y="1"/>
                        <a:pt x="121" y="0"/>
                        <a:pt x="12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0" y="194"/>
                        <a:pt x="3" y="197"/>
                        <a:pt x="6" y="197"/>
                      </a:cubicBezTo>
                      <a:cubicBezTo>
                        <a:pt x="148" y="197"/>
                        <a:pt x="148" y="197"/>
                        <a:pt x="148" y="197"/>
                      </a:cubicBezTo>
                      <a:cubicBezTo>
                        <a:pt x="152" y="197"/>
                        <a:pt x="155" y="194"/>
                        <a:pt x="155" y="190"/>
                      </a:cubicBezTo>
                      <a:cubicBezTo>
                        <a:pt x="155" y="35"/>
                        <a:pt x="155" y="35"/>
                        <a:pt x="155" y="35"/>
                      </a:cubicBezTo>
                      <a:cubicBezTo>
                        <a:pt x="155" y="34"/>
                        <a:pt x="154" y="32"/>
                        <a:pt x="153" y="31"/>
                      </a:cubicBezTo>
                      <a:close/>
                      <a:moveTo>
                        <a:pt x="13" y="183"/>
                      </a:move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16" y="14"/>
                        <a:pt x="116" y="14"/>
                        <a:pt x="116" y="14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16" y="38"/>
                        <a:pt x="118" y="39"/>
                        <a:pt x="120" y="39"/>
                      </a:cubicBezTo>
                      <a:cubicBezTo>
                        <a:pt x="142" y="39"/>
                        <a:pt x="142" y="39"/>
                        <a:pt x="142" y="39"/>
                      </a:cubicBezTo>
                      <a:cubicBezTo>
                        <a:pt x="142" y="183"/>
                        <a:pt x="142" y="183"/>
                        <a:pt x="142" y="183"/>
                      </a:cubicBezTo>
                      <a:lnTo>
                        <a:pt x="13" y="1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20" name="文本框 119"/>
          <p:cNvSpPr txBox="1"/>
          <p:nvPr/>
        </p:nvSpPr>
        <p:spPr>
          <a:xfrm>
            <a:off x="5268686" y="2036311"/>
            <a:ext cx="3264128" cy="278537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如果你毕业设计打算发期刊，你可以在这页提出来，我相信导师会支持你的，我个人认为毕设做好了，是可以投好的刊物的，只是大多数同学都打算混过去而已，也不是所有同学都想上研。</a:t>
            </a:r>
          </a:p>
        </p:txBody>
      </p:sp>
    </p:spTree>
    <p:extLst>
      <p:ext uri="{BB962C8B-B14F-4D97-AF65-F5344CB8AC3E}">
        <p14:creationId xmlns:p14="http://schemas.microsoft.com/office/powerpoint/2010/main" val="365772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5" grpId="0" animBg="1"/>
      <p:bldP spid="1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蚁群优化算法的改进版本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7161" y="3416888"/>
            <a:ext cx="464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 sit amet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FOUR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8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186" y="1500355"/>
            <a:ext cx="792162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其实第四部分主要是介绍你方案中的重要部件的原理，下面留了一个放图的地方，你可以把原理图放在这，我们学校的翔凤是不是看起来很吊。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71753" y="5975906"/>
            <a:ext cx="18004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某某部件示意图</a:t>
            </a:r>
          </a:p>
        </p:txBody>
      </p:sp>
      <p:sp>
        <p:nvSpPr>
          <p:cNvPr id="14" name="矩形 13"/>
          <p:cNvSpPr/>
          <p:nvPr/>
        </p:nvSpPr>
        <p:spPr>
          <a:xfrm>
            <a:off x="611560" y="1042709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某部件：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4" name="矩形 23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7" b="16167"/>
          <a:stretch>
            <a:fillRect/>
          </a:stretch>
        </p:blipFill>
        <p:spPr>
          <a:xfrm>
            <a:off x="972000" y="2510545"/>
            <a:ext cx="7200000" cy="32400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112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  <p:bldP spid="11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/>
        </p:nvSpPr>
        <p:spPr>
          <a:xfrm flipH="1">
            <a:off x="-26964" y="-6251"/>
            <a:ext cx="4635476" cy="6904592"/>
          </a:xfrm>
          <a:custGeom>
            <a:avLst/>
            <a:gdLst>
              <a:gd name="connsiteX0" fmla="*/ 0 w 4608514"/>
              <a:gd name="connsiteY0" fmla="*/ 6043981 h 6043981"/>
              <a:gd name="connsiteX1" fmla="*/ 2819212 w 4608514"/>
              <a:gd name="connsiteY1" fmla="*/ 0 h 6043981"/>
              <a:gd name="connsiteX2" fmla="*/ 4608514 w 4608514"/>
              <a:gd name="connsiteY2" fmla="*/ 0 h 6043981"/>
              <a:gd name="connsiteX3" fmla="*/ 1789302 w 4608514"/>
              <a:gd name="connsiteY3" fmla="*/ 6043981 h 6043981"/>
              <a:gd name="connsiteX4" fmla="*/ 0 w 4608514"/>
              <a:gd name="connsiteY4" fmla="*/ 6043981 h 6043981"/>
              <a:gd name="connsiteX0" fmla="*/ 0 w 4613184"/>
              <a:gd name="connsiteY0" fmla="*/ 6043981 h 6084322"/>
              <a:gd name="connsiteX1" fmla="*/ 2819212 w 4613184"/>
              <a:gd name="connsiteY1" fmla="*/ 0 h 6084322"/>
              <a:gd name="connsiteX2" fmla="*/ 4608514 w 4613184"/>
              <a:gd name="connsiteY2" fmla="*/ 0 h 6084322"/>
              <a:gd name="connsiteX3" fmla="*/ 4613184 w 4613184"/>
              <a:gd name="connsiteY3" fmla="*/ 6084322 h 6084322"/>
              <a:gd name="connsiteX4" fmla="*/ 0 w 4613184"/>
              <a:gd name="connsiteY4" fmla="*/ 6043981 h 6084322"/>
              <a:gd name="connsiteX0" fmla="*/ 0 w 4613184"/>
              <a:gd name="connsiteY0" fmla="*/ 6864251 h 6904592"/>
              <a:gd name="connsiteX1" fmla="*/ 3209177 w 4613184"/>
              <a:gd name="connsiteY1" fmla="*/ 0 h 6904592"/>
              <a:gd name="connsiteX2" fmla="*/ 4608514 w 4613184"/>
              <a:gd name="connsiteY2" fmla="*/ 820270 h 6904592"/>
              <a:gd name="connsiteX3" fmla="*/ 4613184 w 4613184"/>
              <a:gd name="connsiteY3" fmla="*/ 6904592 h 6904592"/>
              <a:gd name="connsiteX4" fmla="*/ 0 w 4613184"/>
              <a:gd name="connsiteY4" fmla="*/ 6864251 h 6904592"/>
              <a:gd name="connsiteX0" fmla="*/ 0 w 4635476"/>
              <a:gd name="connsiteY0" fmla="*/ 6864251 h 6904592"/>
              <a:gd name="connsiteX1" fmla="*/ 3209177 w 4635476"/>
              <a:gd name="connsiteY1" fmla="*/ 0 h 6904592"/>
              <a:gd name="connsiteX2" fmla="*/ 4635408 w 4635476"/>
              <a:gd name="connsiteY2" fmla="*/ 0 h 6904592"/>
              <a:gd name="connsiteX3" fmla="*/ 4613184 w 4635476"/>
              <a:gd name="connsiteY3" fmla="*/ 6904592 h 6904592"/>
              <a:gd name="connsiteX4" fmla="*/ 0 w 4635476"/>
              <a:gd name="connsiteY4" fmla="*/ 6864251 h 690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476" h="6904592">
                <a:moveTo>
                  <a:pt x="0" y="6864251"/>
                </a:moveTo>
                <a:lnTo>
                  <a:pt x="3209177" y="0"/>
                </a:lnTo>
                <a:lnTo>
                  <a:pt x="4635408" y="0"/>
                </a:lnTo>
                <a:cubicBezTo>
                  <a:pt x="4636965" y="2028107"/>
                  <a:pt x="4611627" y="4876485"/>
                  <a:pt x="4613184" y="6904592"/>
                </a:cubicBezTo>
                <a:lnTo>
                  <a:pt x="0" y="68642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702858" y="1155437"/>
            <a:ext cx="828000" cy="828000"/>
            <a:chOff x="1827149" y="1625954"/>
            <a:chExt cx="828000" cy="828000"/>
          </a:xfrm>
        </p:grpSpPr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827149" y="1625954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904142" y="1782985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39141" y="3060577"/>
            <a:ext cx="828000" cy="828000"/>
            <a:chOff x="2405971" y="2838627"/>
            <a:chExt cx="828000" cy="828000"/>
          </a:xfrm>
        </p:grpSpPr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2405971" y="2838627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482964" y="2991017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993671" y="4028904"/>
            <a:ext cx="828000" cy="828000"/>
            <a:chOff x="2984793" y="4046659"/>
            <a:chExt cx="828000" cy="828000"/>
          </a:xfrm>
        </p:grpSpPr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061786" y="4199049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439324" y="4988355"/>
            <a:ext cx="828000" cy="828000"/>
            <a:chOff x="3563616" y="5254690"/>
            <a:chExt cx="828000" cy="828000"/>
          </a:xfrm>
        </p:grpSpPr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3563616" y="525469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40609" y="5407080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875517" y="1310714"/>
            <a:ext cx="558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蚁群优化算法的基本原理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22182" y="3169810"/>
            <a:ext cx="5001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蚁群优化算法的基本流程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67974" y="4113944"/>
            <a:ext cx="499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蚁群优化算法的改进版本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27624" y="5057762"/>
            <a:ext cx="441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蚁群优化算法的相关应用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62218" y="259392"/>
            <a:ext cx="420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6" name="矩形 25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B4E1388-D9D6-45D4-9B23-3CBEA5126AC1}"/>
              </a:ext>
            </a:extLst>
          </p:cNvPr>
          <p:cNvGrpSpPr/>
          <p:nvPr/>
        </p:nvGrpSpPr>
        <p:grpSpPr>
          <a:xfrm>
            <a:off x="3943760" y="5981409"/>
            <a:ext cx="828000" cy="828000"/>
            <a:chOff x="3563616" y="5254690"/>
            <a:chExt cx="828000" cy="82800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0FF3C28-2FBD-4638-837E-6641B7F4E0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3616" y="525469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85DCD05-7D81-480C-BF31-16D9C4F2BC1A}"/>
                </a:ext>
              </a:extLst>
            </p:cNvPr>
            <p:cNvSpPr txBox="1"/>
            <p:nvPr/>
          </p:nvSpPr>
          <p:spPr>
            <a:xfrm>
              <a:off x="3640609" y="5407080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1D792BB8-F139-4C03-9BC1-0E4E956562E4}"/>
              </a:ext>
            </a:extLst>
          </p:cNvPr>
          <p:cNvSpPr txBox="1"/>
          <p:nvPr/>
        </p:nvSpPr>
        <p:spPr>
          <a:xfrm>
            <a:off x="5085928" y="6001580"/>
            <a:ext cx="441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蚁群优化算法的参数设置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F3D2B26-18D7-40F2-9572-DD83DD498013}"/>
              </a:ext>
            </a:extLst>
          </p:cNvPr>
          <p:cNvGrpSpPr/>
          <p:nvPr/>
        </p:nvGrpSpPr>
        <p:grpSpPr>
          <a:xfrm>
            <a:off x="2109155" y="2086849"/>
            <a:ext cx="828000" cy="828000"/>
            <a:chOff x="3563616" y="5254690"/>
            <a:chExt cx="828000" cy="828000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6C6C6B6D-33C3-4AF2-9F77-EF1D2F0B77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3616" y="525469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9662A61-C4BB-40E8-861C-2B018BCC6476}"/>
                </a:ext>
              </a:extLst>
            </p:cNvPr>
            <p:cNvSpPr txBox="1"/>
            <p:nvPr/>
          </p:nvSpPr>
          <p:spPr>
            <a:xfrm>
              <a:off x="3640609" y="5407080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453371D6-24BF-4CC6-8472-782DA89E38F1}"/>
              </a:ext>
            </a:extLst>
          </p:cNvPr>
          <p:cNvSpPr txBox="1"/>
          <p:nvPr/>
        </p:nvSpPr>
        <p:spPr>
          <a:xfrm>
            <a:off x="3367141" y="2219836"/>
            <a:ext cx="441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蚁群优化算法的研究进展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90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21" grpId="0"/>
      <p:bldP spid="22" grpId="0"/>
      <p:bldP spid="23" grpId="0"/>
      <p:bldP spid="25" grpId="0"/>
      <p:bldP spid="31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188" y="3113589"/>
            <a:ext cx="3783696" cy="2520000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9028" y="3113589"/>
            <a:ext cx="3783785" cy="2520000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611188" y="1280997"/>
            <a:ext cx="7921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这里是留着放两张图的版式，我自己的毕设中是放了两张函数曲线，仅供参考，这应该凑够四行字才对，可是我没啥话要说了，又不想再打广告，免得你们觉得</a:t>
            </a:r>
            <a:r>
              <a:rPr lang="zh-CN" altLang="en-US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段公子爱做</a:t>
            </a:r>
            <a:r>
              <a:rPr lang="en-US" altLang="zh-CN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工大泡泡工作室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什么的出现太多了，所以作为一个有节操的四有青年，我就不在这里凑字数了。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718207" y="5847359"/>
            <a:ext cx="15696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某某函数曲线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856090" y="5847359"/>
            <a:ext cx="15696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某某函数曲线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5" name="矩形 24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4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09041"/>
              </p:ext>
            </p:extLst>
          </p:nvPr>
        </p:nvGraphicFramePr>
        <p:xfrm>
          <a:off x="611188" y="2276872"/>
          <a:ext cx="7921624" cy="1453299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94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3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821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  <a:endParaRPr lang="en-US" altLang="zh-CN" sz="18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08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i="0" u="none" strike="noStrike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11560" y="1027208"/>
            <a:ext cx="4339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有了函数曲线当然要附带图表才叫完整：</a:t>
            </a:r>
          </a:p>
        </p:txBody>
      </p:sp>
      <p:sp>
        <p:nvSpPr>
          <p:cNvPr id="14" name="矩形 13"/>
          <p:cNvSpPr/>
          <p:nvPr/>
        </p:nvSpPr>
        <p:spPr>
          <a:xfrm>
            <a:off x="4018002" y="1700808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某某参数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4" name="矩形 23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09041"/>
              </p:ext>
            </p:extLst>
          </p:nvPr>
        </p:nvGraphicFramePr>
        <p:xfrm>
          <a:off x="611188" y="4454015"/>
          <a:ext cx="7921624" cy="1453299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94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3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821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  <a:endParaRPr lang="en-US" altLang="zh-CN" sz="18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08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i="0" u="none" strike="noStrike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4018002" y="3877951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某某参数</a:t>
            </a:r>
          </a:p>
        </p:txBody>
      </p:sp>
    </p:spTree>
    <p:extLst>
      <p:ext uri="{BB962C8B-B14F-4D97-AF65-F5344CB8AC3E}">
        <p14:creationId xmlns:p14="http://schemas.microsoft.com/office/powerpoint/2010/main" val="315682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4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最后的最后是接下来的安排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42842" y="1579823"/>
            <a:ext cx="7389971" cy="113107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段公子准备在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月前完成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毕业设计完全攻略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，也就是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套不同专业的毕设免费模板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，现在一直在做我自己的专业的，因为感觉大家对毕设答辩什么的不太重视，想要别的专业的来看看，效果很差。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611188" y="1342066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计划一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142842" y="3396991"/>
            <a:ext cx="7389971" cy="113107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不过，凡事要认真是段公子的习惯，就算大家不重视毕设，我也打算做出这个系列来，都打算行动了，哪有打退堂鼓一说，毕竟就算毕业了，工作中很多地方也都需要用到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611188" y="3159234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计划二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142842" y="5214159"/>
            <a:ext cx="7389971" cy="120802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如果你觉得自己专业够热门，想让我做你们专业的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，请微博（段公子爱做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）私信我，或者锐普论坛、演界网都可以私信我，只要找的到我就行，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：不关注我，不回私信哦。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611188" y="4976402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计划三</a:t>
            </a:r>
          </a:p>
        </p:txBody>
      </p:sp>
    </p:spTree>
    <p:extLst>
      <p:ext uri="{BB962C8B-B14F-4D97-AF65-F5344CB8AC3E}">
        <p14:creationId xmlns:p14="http://schemas.microsoft.com/office/powerpoint/2010/main" val="369668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 animBg="1"/>
      <p:bldP spid="29" grpId="0" animBg="1"/>
      <p:bldP spid="16" grpId="0" animBg="1"/>
      <p:bldP spid="24" grpId="0" animBg="1"/>
      <p:bldP spid="25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05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蚁群优化算法的相关应用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FIVE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9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06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蚁群优化算法的参数设置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46463" y="3170667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SIX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09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991141" y="2699658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段公子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1141" y="3020314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西北工业大学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91141" y="3340970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航空学院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91142" y="3727456"/>
            <a:ext cx="25733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Duan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childe,School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of Aeronautics,</a:t>
            </a:r>
          </a:p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Northwestern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Polytechnical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university.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64451" y="2716812"/>
            <a:ext cx="579549" cy="1361673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2716812"/>
            <a:ext cx="5991142" cy="1372087"/>
            <a:chOff x="0" y="2716812"/>
            <a:chExt cx="5991142" cy="1372087"/>
          </a:xfrm>
        </p:grpSpPr>
        <p:sp>
          <p:nvSpPr>
            <p:cNvPr id="30" name="矩形 29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97049" y="2861681"/>
              <a:ext cx="3294091" cy="68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3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感谢各位聆听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247352" y="3720144"/>
              <a:ext cx="2743788" cy="368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Thanks for Listening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2586" y="2787385"/>
            <a:ext cx="1224000" cy="1223998"/>
            <a:chOff x="222586" y="2787385"/>
            <a:chExt cx="1224000" cy="1223998"/>
          </a:xfrm>
        </p:grpSpPr>
        <p:sp>
          <p:nvSpPr>
            <p:cNvPr id="20" name="椭圆 1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34969" y="2787385"/>
            <a:ext cx="1224000" cy="1223998"/>
            <a:chOff x="1734969" y="2787385"/>
            <a:chExt cx="1224000" cy="1223998"/>
          </a:xfrm>
        </p:grpSpPr>
        <p:sp>
          <p:nvSpPr>
            <p:cNvPr id="27" name="椭圆 26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623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蚁群优化算法的基本原理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9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93732" y="464068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自然界中蚂蚁觅食的过程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11188" y="1349965"/>
            <a:ext cx="548230" cy="547940"/>
            <a:chOff x="7618710" y="3833560"/>
            <a:chExt cx="548230" cy="547940"/>
          </a:xfrm>
          <a:solidFill>
            <a:schemeClr val="accent1"/>
          </a:solidFill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7618710" y="3833560"/>
              <a:ext cx="548230" cy="547940"/>
            </a:xfrm>
            <a:custGeom>
              <a:avLst/>
              <a:gdLst>
                <a:gd name="T0" fmla="*/ 34 w 68"/>
                <a:gd name="T1" fmla="*/ 0 h 68"/>
                <a:gd name="T2" fmla="*/ 0 w 68"/>
                <a:gd name="T3" fmla="*/ 34 h 68"/>
                <a:gd name="T4" fmla="*/ 34 w 68"/>
                <a:gd name="T5" fmla="*/ 68 h 68"/>
                <a:gd name="T6" fmla="*/ 68 w 68"/>
                <a:gd name="T7" fmla="*/ 34 h 68"/>
                <a:gd name="T8" fmla="*/ 34 w 68"/>
                <a:gd name="T9" fmla="*/ 0 h 68"/>
                <a:gd name="T10" fmla="*/ 34 w 68"/>
                <a:gd name="T11" fmla="*/ 48 h 68"/>
                <a:gd name="T12" fmla="*/ 19 w 68"/>
                <a:gd name="T13" fmla="*/ 34 h 68"/>
                <a:gd name="T14" fmla="*/ 34 w 68"/>
                <a:gd name="T15" fmla="*/ 19 h 68"/>
                <a:gd name="T16" fmla="*/ 49 w 68"/>
                <a:gd name="T17" fmla="*/ 34 h 68"/>
                <a:gd name="T18" fmla="*/ 34 w 68"/>
                <a:gd name="T19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5" y="68"/>
                    <a:pt x="34" y="68"/>
                  </a:cubicBezTo>
                  <a:cubicBezTo>
                    <a:pt x="53" y="68"/>
                    <a:pt x="68" y="52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lose/>
                  <a:moveTo>
                    <a:pt x="34" y="48"/>
                  </a:moveTo>
                  <a:cubicBezTo>
                    <a:pt x="26" y="48"/>
                    <a:pt x="19" y="42"/>
                    <a:pt x="19" y="34"/>
                  </a:cubicBezTo>
                  <a:cubicBezTo>
                    <a:pt x="19" y="25"/>
                    <a:pt x="26" y="19"/>
                    <a:pt x="34" y="19"/>
                  </a:cubicBezTo>
                  <a:cubicBezTo>
                    <a:pt x="42" y="19"/>
                    <a:pt x="49" y="25"/>
                    <a:pt x="49" y="34"/>
                  </a:cubicBezTo>
                  <a:cubicBezTo>
                    <a:pt x="49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7779988" y="3994838"/>
              <a:ext cx="225674" cy="217552"/>
            </a:xfrm>
            <a:custGeom>
              <a:avLst/>
              <a:gdLst>
                <a:gd name="T0" fmla="*/ 14 w 28"/>
                <a:gd name="T1" fmla="*/ 0 h 27"/>
                <a:gd name="T2" fmla="*/ 0 w 28"/>
                <a:gd name="T3" fmla="*/ 14 h 27"/>
                <a:gd name="T4" fmla="*/ 14 w 28"/>
                <a:gd name="T5" fmla="*/ 27 h 27"/>
                <a:gd name="T6" fmla="*/ 28 w 28"/>
                <a:gd name="T7" fmla="*/ 14 h 27"/>
                <a:gd name="T8" fmla="*/ 14 w 28"/>
                <a:gd name="T9" fmla="*/ 0 h 27"/>
                <a:gd name="T10" fmla="*/ 14 w 28"/>
                <a:gd name="T11" fmla="*/ 22 h 27"/>
                <a:gd name="T12" fmla="*/ 6 w 28"/>
                <a:gd name="T13" fmla="*/ 14 h 27"/>
                <a:gd name="T14" fmla="*/ 14 w 28"/>
                <a:gd name="T15" fmla="*/ 5 h 27"/>
                <a:gd name="T16" fmla="*/ 22 w 28"/>
                <a:gd name="T17" fmla="*/ 14 h 27"/>
                <a:gd name="T18" fmla="*/ 14 w 28"/>
                <a:gd name="T19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7">
                  <a:moveTo>
                    <a:pt x="14" y="0"/>
                  </a:moveTo>
                  <a:cubicBezTo>
                    <a:pt x="7" y="0"/>
                    <a:pt x="0" y="6"/>
                    <a:pt x="0" y="14"/>
                  </a:cubicBezTo>
                  <a:cubicBezTo>
                    <a:pt x="0" y="21"/>
                    <a:pt x="7" y="27"/>
                    <a:pt x="14" y="27"/>
                  </a:cubicBezTo>
                  <a:cubicBezTo>
                    <a:pt x="22" y="27"/>
                    <a:pt x="28" y="21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lose/>
                  <a:moveTo>
                    <a:pt x="14" y="22"/>
                  </a:moveTo>
                  <a:cubicBezTo>
                    <a:pt x="10" y="22"/>
                    <a:pt x="6" y="18"/>
                    <a:pt x="6" y="14"/>
                  </a:cubicBezTo>
                  <a:cubicBezTo>
                    <a:pt x="6" y="9"/>
                    <a:pt x="10" y="5"/>
                    <a:pt x="14" y="5"/>
                  </a:cubicBezTo>
                  <a:cubicBezTo>
                    <a:pt x="19" y="5"/>
                    <a:pt x="22" y="9"/>
                    <a:pt x="22" y="14"/>
                  </a:cubicBezTo>
                  <a:cubicBezTo>
                    <a:pt x="22" y="18"/>
                    <a:pt x="19" y="22"/>
                    <a:pt x="1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338554" y="1439269"/>
            <a:ext cx="332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我的毕设要用到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轮子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611188" y="2524399"/>
            <a:ext cx="570193" cy="606660"/>
          </a:xfrm>
          <a:custGeom>
            <a:avLst/>
            <a:gdLst>
              <a:gd name="T0" fmla="*/ 40 w 70"/>
              <a:gd name="T1" fmla="*/ 42 h 74"/>
              <a:gd name="T2" fmla="*/ 41 w 70"/>
              <a:gd name="T3" fmla="*/ 48 h 74"/>
              <a:gd name="T4" fmla="*/ 37 w 70"/>
              <a:gd name="T5" fmla="*/ 59 h 74"/>
              <a:gd name="T6" fmla="*/ 29 w 70"/>
              <a:gd name="T7" fmla="*/ 69 h 74"/>
              <a:gd name="T8" fmla="*/ 18 w 70"/>
              <a:gd name="T9" fmla="*/ 74 h 74"/>
              <a:gd name="T10" fmla="*/ 6 w 70"/>
              <a:gd name="T11" fmla="*/ 70 h 74"/>
              <a:gd name="T12" fmla="*/ 6 w 70"/>
              <a:gd name="T13" fmla="*/ 70 h 74"/>
              <a:gd name="T14" fmla="*/ 1 w 70"/>
              <a:gd name="T15" fmla="*/ 59 h 74"/>
              <a:gd name="T16" fmla="*/ 5 w 70"/>
              <a:gd name="T17" fmla="*/ 47 h 74"/>
              <a:gd name="T18" fmla="*/ 13 w 70"/>
              <a:gd name="T19" fmla="*/ 38 h 74"/>
              <a:gd name="T20" fmla="*/ 24 w 70"/>
              <a:gd name="T21" fmla="*/ 33 h 74"/>
              <a:gd name="T22" fmla="*/ 30 w 70"/>
              <a:gd name="T23" fmla="*/ 33 h 74"/>
              <a:gd name="T24" fmla="*/ 23 w 70"/>
              <a:gd name="T25" fmla="*/ 42 h 74"/>
              <a:gd name="T26" fmla="*/ 19 w 70"/>
              <a:gd name="T27" fmla="*/ 44 h 74"/>
              <a:gd name="T28" fmla="*/ 11 w 70"/>
              <a:gd name="T29" fmla="*/ 53 h 74"/>
              <a:gd name="T30" fmla="*/ 9 w 70"/>
              <a:gd name="T31" fmla="*/ 58 h 74"/>
              <a:gd name="T32" fmla="*/ 12 w 70"/>
              <a:gd name="T33" fmla="*/ 64 h 74"/>
              <a:gd name="T34" fmla="*/ 12 w 70"/>
              <a:gd name="T35" fmla="*/ 64 h 74"/>
              <a:gd name="T36" fmla="*/ 17 w 70"/>
              <a:gd name="T37" fmla="*/ 65 h 74"/>
              <a:gd name="T38" fmla="*/ 23 w 70"/>
              <a:gd name="T39" fmla="*/ 63 h 74"/>
              <a:gd name="T40" fmla="*/ 31 w 70"/>
              <a:gd name="T41" fmla="*/ 54 h 74"/>
              <a:gd name="T42" fmla="*/ 32 w 70"/>
              <a:gd name="T43" fmla="*/ 50 h 74"/>
              <a:gd name="T44" fmla="*/ 40 w 70"/>
              <a:gd name="T45" fmla="*/ 42 h 74"/>
              <a:gd name="T46" fmla="*/ 64 w 70"/>
              <a:gd name="T47" fmla="*/ 4 h 74"/>
              <a:gd name="T48" fmla="*/ 52 w 70"/>
              <a:gd name="T49" fmla="*/ 0 h 74"/>
              <a:gd name="T50" fmla="*/ 41 w 70"/>
              <a:gd name="T51" fmla="*/ 5 h 74"/>
              <a:gd name="T52" fmla="*/ 33 w 70"/>
              <a:gd name="T53" fmla="*/ 15 h 74"/>
              <a:gd name="T54" fmla="*/ 29 w 70"/>
              <a:gd name="T55" fmla="*/ 26 h 74"/>
              <a:gd name="T56" fmla="*/ 31 w 70"/>
              <a:gd name="T57" fmla="*/ 32 h 74"/>
              <a:gd name="T58" fmla="*/ 38 w 70"/>
              <a:gd name="T59" fmla="*/ 24 h 74"/>
              <a:gd name="T60" fmla="*/ 40 w 70"/>
              <a:gd name="T61" fmla="*/ 20 h 74"/>
              <a:gd name="T62" fmla="*/ 47 w 70"/>
              <a:gd name="T63" fmla="*/ 11 h 74"/>
              <a:gd name="T64" fmla="*/ 53 w 70"/>
              <a:gd name="T65" fmla="*/ 9 h 74"/>
              <a:gd name="T66" fmla="*/ 58 w 70"/>
              <a:gd name="T67" fmla="*/ 10 h 74"/>
              <a:gd name="T68" fmla="*/ 58 w 70"/>
              <a:gd name="T69" fmla="*/ 10 h 74"/>
              <a:gd name="T70" fmla="*/ 61 w 70"/>
              <a:gd name="T71" fmla="*/ 16 h 74"/>
              <a:gd name="T72" fmla="*/ 59 w 70"/>
              <a:gd name="T73" fmla="*/ 21 h 74"/>
              <a:gd name="T74" fmla="*/ 51 w 70"/>
              <a:gd name="T75" fmla="*/ 30 h 74"/>
              <a:gd name="T76" fmla="*/ 48 w 70"/>
              <a:gd name="T77" fmla="*/ 32 h 74"/>
              <a:gd name="T78" fmla="*/ 41 w 70"/>
              <a:gd name="T79" fmla="*/ 41 h 74"/>
              <a:gd name="T80" fmla="*/ 46 w 70"/>
              <a:gd name="T81" fmla="*/ 41 h 74"/>
              <a:gd name="T82" fmla="*/ 57 w 70"/>
              <a:gd name="T83" fmla="*/ 36 h 74"/>
              <a:gd name="T84" fmla="*/ 65 w 70"/>
              <a:gd name="T85" fmla="*/ 27 h 74"/>
              <a:gd name="T86" fmla="*/ 69 w 70"/>
              <a:gd name="T87" fmla="*/ 15 h 74"/>
              <a:gd name="T88" fmla="*/ 64 w 70"/>
              <a:gd name="T89" fmla="*/ 4 h 74"/>
              <a:gd name="T90" fmla="*/ 64 w 70"/>
              <a:gd name="T91" fmla="*/ 4 h 74"/>
              <a:gd name="T92" fmla="*/ 49 w 70"/>
              <a:gd name="T93" fmla="*/ 21 h 74"/>
              <a:gd name="T94" fmla="*/ 43 w 70"/>
              <a:gd name="T95" fmla="*/ 21 h 74"/>
              <a:gd name="T96" fmla="*/ 22 w 70"/>
              <a:gd name="T97" fmla="*/ 45 h 74"/>
              <a:gd name="T98" fmla="*/ 23 w 70"/>
              <a:gd name="T99" fmla="*/ 52 h 74"/>
              <a:gd name="T100" fmla="*/ 23 w 70"/>
              <a:gd name="T101" fmla="*/ 52 h 74"/>
              <a:gd name="T102" fmla="*/ 29 w 70"/>
              <a:gd name="T103" fmla="*/ 51 h 74"/>
              <a:gd name="T104" fmla="*/ 50 w 70"/>
              <a:gd name="T105" fmla="*/ 27 h 74"/>
              <a:gd name="T106" fmla="*/ 49 w 70"/>
              <a:gd name="T107" fmla="*/ 2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0" h="74">
                <a:moveTo>
                  <a:pt x="40" y="42"/>
                </a:moveTo>
                <a:cubicBezTo>
                  <a:pt x="40" y="44"/>
                  <a:pt x="41" y="46"/>
                  <a:pt x="41" y="48"/>
                </a:cubicBezTo>
                <a:cubicBezTo>
                  <a:pt x="41" y="52"/>
                  <a:pt x="40" y="56"/>
                  <a:pt x="37" y="59"/>
                </a:cubicBezTo>
                <a:cubicBezTo>
                  <a:pt x="29" y="69"/>
                  <a:pt x="29" y="69"/>
                  <a:pt x="29" y="69"/>
                </a:cubicBezTo>
                <a:cubicBezTo>
                  <a:pt x="26" y="72"/>
                  <a:pt x="22" y="74"/>
                  <a:pt x="18" y="74"/>
                </a:cubicBezTo>
                <a:cubicBezTo>
                  <a:pt x="14" y="74"/>
                  <a:pt x="10" y="73"/>
                  <a:pt x="6" y="70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67"/>
                  <a:pt x="1" y="63"/>
                  <a:pt x="1" y="59"/>
                </a:cubicBezTo>
                <a:cubicBezTo>
                  <a:pt x="0" y="55"/>
                  <a:pt x="2" y="51"/>
                  <a:pt x="5" y="47"/>
                </a:cubicBezTo>
                <a:cubicBezTo>
                  <a:pt x="13" y="38"/>
                  <a:pt x="13" y="38"/>
                  <a:pt x="13" y="38"/>
                </a:cubicBezTo>
                <a:cubicBezTo>
                  <a:pt x="16" y="35"/>
                  <a:pt x="20" y="33"/>
                  <a:pt x="24" y="33"/>
                </a:cubicBezTo>
                <a:cubicBezTo>
                  <a:pt x="26" y="32"/>
                  <a:pt x="28" y="33"/>
                  <a:pt x="30" y="33"/>
                </a:cubicBezTo>
                <a:cubicBezTo>
                  <a:pt x="23" y="42"/>
                  <a:pt x="23" y="42"/>
                  <a:pt x="23" y="42"/>
                </a:cubicBezTo>
                <a:cubicBezTo>
                  <a:pt x="21" y="42"/>
                  <a:pt x="20" y="43"/>
                  <a:pt x="19" y="44"/>
                </a:cubicBezTo>
                <a:cubicBezTo>
                  <a:pt x="11" y="53"/>
                  <a:pt x="11" y="53"/>
                  <a:pt x="11" y="53"/>
                </a:cubicBezTo>
                <a:cubicBezTo>
                  <a:pt x="10" y="55"/>
                  <a:pt x="9" y="57"/>
                  <a:pt x="9" y="58"/>
                </a:cubicBezTo>
                <a:cubicBezTo>
                  <a:pt x="10" y="60"/>
                  <a:pt x="10" y="62"/>
                  <a:pt x="12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4" y="65"/>
                  <a:pt x="16" y="65"/>
                  <a:pt x="17" y="65"/>
                </a:cubicBezTo>
                <a:cubicBezTo>
                  <a:pt x="19" y="65"/>
                  <a:pt x="21" y="64"/>
                  <a:pt x="23" y="63"/>
                </a:cubicBezTo>
                <a:cubicBezTo>
                  <a:pt x="31" y="54"/>
                  <a:pt x="31" y="54"/>
                  <a:pt x="31" y="54"/>
                </a:cubicBezTo>
                <a:cubicBezTo>
                  <a:pt x="31" y="53"/>
                  <a:pt x="32" y="52"/>
                  <a:pt x="32" y="50"/>
                </a:cubicBezTo>
                <a:cubicBezTo>
                  <a:pt x="40" y="42"/>
                  <a:pt x="40" y="42"/>
                  <a:pt x="40" y="42"/>
                </a:cubicBezTo>
                <a:close/>
                <a:moveTo>
                  <a:pt x="64" y="4"/>
                </a:moveTo>
                <a:cubicBezTo>
                  <a:pt x="60" y="1"/>
                  <a:pt x="56" y="0"/>
                  <a:pt x="52" y="0"/>
                </a:cubicBezTo>
                <a:cubicBezTo>
                  <a:pt x="48" y="0"/>
                  <a:pt x="44" y="2"/>
                  <a:pt x="41" y="5"/>
                </a:cubicBezTo>
                <a:cubicBezTo>
                  <a:pt x="33" y="15"/>
                  <a:pt x="33" y="15"/>
                  <a:pt x="33" y="15"/>
                </a:cubicBezTo>
                <a:cubicBezTo>
                  <a:pt x="30" y="18"/>
                  <a:pt x="29" y="22"/>
                  <a:pt x="29" y="26"/>
                </a:cubicBezTo>
                <a:cubicBezTo>
                  <a:pt x="29" y="29"/>
                  <a:pt x="30" y="31"/>
                  <a:pt x="31" y="32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3"/>
                  <a:pt x="39" y="21"/>
                  <a:pt x="40" y="20"/>
                </a:cubicBezTo>
                <a:cubicBezTo>
                  <a:pt x="47" y="11"/>
                  <a:pt x="47" y="11"/>
                  <a:pt x="47" y="11"/>
                </a:cubicBezTo>
                <a:cubicBezTo>
                  <a:pt x="49" y="10"/>
                  <a:pt x="51" y="9"/>
                  <a:pt x="53" y="9"/>
                </a:cubicBezTo>
                <a:cubicBezTo>
                  <a:pt x="55" y="9"/>
                  <a:pt x="56" y="9"/>
                  <a:pt x="58" y="10"/>
                </a:cubicBezTo>
                <a:cubicBezTo>
                  <a:pt x="58" y="10"/>
                  <a:pt x="58" y="10"/>
                  <a:pt x="58" y="10"/>
                </a:cubicBezTo>
                <a:cubicBezTo>
                  <a:pt x="60" y="12"/>
                  <a:pt x="60" y="14"/>
                  <a:pt x="61" y="16"/>
                </a:cubicBezTo>
                <a:cubicBezTo>
                  <a:pt x="61" y="17"/>
                  <a:pt x="60" y="19"/>
                  <a:pt x="59" y="21"/>
                </a:cubicBezTo>
                <a:cubicBezTo>
                  <a:pt x="51" y="30"/>
                  <a:pt x="51" y="30"/>
                  <a:pt x="51" y="30"/>
                </a:cubicBezTo>
                <a:cubicBezTo>
                  <a:pt x="50" y="31"/>
                  <a:pt x="49" y="32"/>
                  <a:pt x="48" y="32"/>
                </a:cubicBezTo>
                <a:cubicBezTo>
                  <a:pt x="41" y="41"/>
                  <a:pt x="41" y="41"/>
                  <a:pt x="41" y="41"/>
                </a:cubicBezTo>
                <a:cubicBezTo>
                  <a:pt x="42" y="41"/>
                  <a:pt x="44" y="42"/>
                  <a:pt x="46" y="41"/>
                </a:cubicBezTo>
                <a:cubicBezTo>
                  <a:pt x="50" y="41"/>
                  <a:pt x="55" y="39"/>
                  <a:pt x="57" y="36"/>
                </a:cubicBezTo>
                <a:cubicBezTo>
                  <a:pt x="65" y="27"/>
                  <a:pt x="65" y="27"/>
                  <a:pt x="65" y="27"/>
                </a:cubicBezTo>
                <a:cubicBezTo>
                  <a:pt x="68" y="23"/>
                  <a:pt x="70" y="19"/>
                  <a:pt x="69" y="15"/>
                </a:cubicBezTo>
                <a:cubicBezTo>
                  <a:pt x="69" y="11"/>
                  <a:pt x="67" y="7"/>
                  <a:pt x="64" y="4"/>
                </a:cubicBezTo>
                <a:cubicBezTo>
                  <a:pt x="64" y="4"/>
                  <a:pt x="64" y="4"/>
                  <a:pt x="64" y="4"/>
                </a:cubicBezTo>
                <a:close/>
                <a:moveTo>
                  <a:pt x="49" y="21"/>
                </a:moveTo>
                <a:cubicBezTo>
                  <a:pt x="48" y="19"/>
                  <a:pt x="45" y="19"/>
                  <a:pt x="43" y="21"/>
                </a:cubicBezTo>
                <a:cubicBezTo>
                  <a:pt x="22" y="45"/>
                  <a:pt x="22" y="45"/>
                  <a:pt x="22" y="45"/>
                </a:cubicBezTo>
                <a:cubicBezTo>
                  <a:pt x="21" y="47"/>
                  <a:pt x="21" y="50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5" y="53"/>
                  <a:pt x="27" y="53"/>
                  <a:pt x="29" y="51"/>
                </a:cubicBezTo>
                <a:cubicBezTo>
                  <a:pt x="50" y="27"/>
                  <a:pt x="50" y="27"/>
                  <a:pt x="50" y="27"/>
                </a:cubicBezTo>
                <a:cubicBezTo>
                  <a:pt x="51" y="25"/>
                  <a:pt x="51" y="22"/>
                  <a:pt x="49" y="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338554" y="2643063"/>
            <a:ext cx="332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我的毕设要用到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绳子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9"/>
          <p:cNvSpPr>
            <a:spLocks noEditPoints="1"/>
          </p:cNvSpPr>
          <p:nvPr/>
        </p:nvSpPr>
        <p:spPr bwMode="auto">
          <a:xfrm>
            <a:off x="611188" y="3870407"/>
            <a:ext cx="640245" cy="453344"/>
          </a:xfrm>
          <a:custGeom>
            <a:avLst/>
            <a:gdLst>
              <a:gd name="T0" fmla="*/ 25 w 65"/>
              <a:gd name="T1" fmla="*/ 45 h 45"/>
              <a:gd name="T2" fmla="*/ 0 w 65"/>
              <a:gd name="T3" fmla="*/ 22 h 45"/>
              <a:gd name="T4" fmla="*/ 25 w 65"/>
              <a:gd name="T5" fmla="*/ 0 h 45"/>
              <a:gd name="T6" fmla="*/ 25 w 65"/>
              <a:gd name="T7" fmla="*/ 45 h 45"/>
              <a:gd name="T8" fmla="*/ 40 w 65"/>
              <a:gd name="T9" fmla="*/ 35 h 45"/>
              <a:gd name="T10" fmla="*/ 62 w 65"/>
              <a:gd name="T11" fmla="*/ 35 h 45"/>
              <a:gd name="T12" fmla="*/ 62 w 65"/>
              <a:gd name="T13" fmla="*/ 40 h 45"/>
              <a:gd name="T14" fmla="*/ 40 w 65"/>
              <a:gd name="T15" fmla="*/ 40 h 45"/>
              <a:gd name="T16" fmla="*/ 40 w 65"/>
              <a:gd name="T17" fmla="*/ 35 h 45"/>
              <a:gd name="T18" fmla="*/ 43 w 65"/>
              <a:gd name="T19" fmla="*/ 25 h 45"/>
              <a:gd name="T20" fmla="*/ 65 w 65"/>
              <a:gd name="T21" fmla="*/ 25 h 45"/>
              <a:gd name="T22" fmla="*/ 65 w 65"/>
              <a:gd name="T23" fmla="*/ 30 h 45"/>
              <a:gd name="T24" fmla="*/ 43 w 65"/>
              <a:gd name="T25" fmla="*/ 30 h 45"/>
              <a:gd name="T26" fmla="*/ 43 w 65"/>
              <a:gd name="T27" fmla="*/ 25 h 45"/>
              <a:gd name="T28" fmla="*/ 43 w 65"/>
              <a:gd name="T29" fmla="*/ 15 h 45"/>
              <a:gd name="T30" fmla="*/ 64 w 65"/>
              <a:gd name="T31" fmla="*/ 15 h 45"/>
              <a:gd name="T32" fmla="*/ 64 w 65"/>
              <a:gd name="T33" fmla="*/ 20 h 45"/>
              <a:gd name="T34" fmla="*/ 43 w 65"/>
              <a:gd name="T35" fmla="*/ 20 h 45"/>
              <a:gd name="T36" fmla="*/ 43 w 65"/>
              <a:gd name="T37" fmla="*/ 15 h 45"/>
              <a:gd name="T38" fmla="*/ 40 w 65"/>
              <a:gd name="T39" fmla="*/ 5 h 45"/>
              <a:gd name="T40" fmla="*/ 62 w 65"/>
              <a:gd name="T41" fmla="*/ 5 h 45"/>
              <a:gd name="T42" fmla="*/ 62 w 65"/>
              <a:gd name="T43" fmla="*/ 9 h 45"/>
              <a:gd name="T44" fmla="*/ 40 w 65"/>
              <a:gd name="T45" fmla="*/ 9 h 45"/>
              <a:gd name="T46" fmla="*/ 40 w 65"/>
              <a:gd name="T47" fmla="*/ 5 h 45"/>
              <a:gd name="T48" fmla="*/ 33 w 65"/>
              <a:gd name="T49" fmla="*/ 0 h 45"/>
              <a:gd name="T50" fmla="*/ 33 w 65"/>
              <a:gd name="T51" fmla="*/ 44 h 45"/>
              <a:gd name="T52" fmla="*/ 26 w 65"/>
              <a:gd name="T53" fmla="*/ 45 h 45"/>
              <a:gd name="T54" fmla="*/ 26 w 65"/>
              <a:gd name="T55" fmla="*/ 0 h 45"/>
              <a:gd name="T56" fmla="*/ 33 w 65"/>
              <a:gd name="T5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5" h="45">
                <a:moveTo>
                  <a:pt x="25" y="45"/>
                </a:moveTo>
                <a:cubicBezTo>
                  <a:pt x="9" y="44"/>
                  <a:pt x="0" y="34"/>
                  <a:pt x="0" y="22"/>
                </a:cubicBezTo>
                <a:cubicBezTo>
                  <a:pt x="0" y="12"/>
                  <a:pt x="9" y="3"/>
                  <a:pt x="25" y="0"/>
                </a:cubicBezTo>
                <a:cubicBezTo>
                  <a:pt x="25" y="45"/>
                  <a:pt x="25" y="45"/>
                  <a:pt x="25" y="45"/>
                </a:cubicBezTo>
                <a:close/>
                <a:moveTo>
                  <a:pt x="40" y="35"/>
                </a:moveTo>
                <a:cubicBezTo>
                  <a:pt x="62" y="35"/>
                  <a:pt x="62" y="35"/>
                  <a:pt x="62" y="35"/>
                </a:cubicBezTo>
                <a:cubicBezTo>
                  <a:pt x="62" y="40"/>
                  <a:pt x="62" y="40"/>
                  <a:pt x="62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35"/>
                  <a:pt x="40" y="35"/>
                  <a:pt x="40" y="35"/>
                </a:cubicBezTo>
                <a:close/>
                <a:moveTo>
                  <a:pt x="43" y="25"/>
                </a:moveTo>
                <a:cubicBezTo>
                  <a:pt x="65" y="25"/>
                  <a:pt x="65" y="25"/>
                  <a:pt x="65" y="25"/>
                </a:cubicBezTo>
                <a:cubicBezTo>
                  <a:pt x="65" y="30"/>
                  <a:pt x="65" y="30"/>
                  <a:pt x="65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25"/>
                  <a:pt x="43" y="25"/>
                  <a:pt x="43" y="25"/>
                </a:cubicBezTo>
                <a:close/>
                <a:moveTo>
                  <a:pt x="43" y="15"/>
                </a:moveTo>
                <a:cubicBezTo>
                  <a:pt x="64" y="15"/>
                  <a:pt x="64" y="15"/>
                  <a:pt x="64" y="15"/>
                </a:cubicBezTo>
                <a:cubicBezTo>
                  <a:pt x="64" y="20"/>
                  <a:pt x="64" y="20"/>
                  <a:pt x="64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15"/>
                  <a:pt x="43" y="15"/>
                  <a:pt x="43" y="15"/>
                </a:cubicBezTo>
                <a:close/>
                <a:moveTo>
                  <a:pt x="40" y="5"/>
                </a:moveTo>
                <a:cubicBezTo>
                  <a:pt x="62" y="5"/>
                  <a:pt x="62" y="5"/>
                  <a:pt x="62" y="5"/>
                </a:cubicBezTo>
                <a:cubicBezTo>
                  <a:pt x="62" y="9"/>
                  <a:pt x="62" y="9"/>
                  <a:pt x="62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5"/>
                  <a:pt x="40" y="5"/>
                  <a:pt x="40" y="5"/>
                </a:cubicBezTo>
                <a:close/>
                <a:moveTo>
                  <a:pt x="33" y="0"/>
                </a:moveTo>
                <a:cubicBezTo>
                  <a:pt x="37" y="15"/>
                  <a:pt x="37" y="30"/>
                  <a:pt x="33" y="44"/>
                </a:cubicBezTo>
                <a:cubicBezTo>
                  <a:pt x="31" y="45"/>
                  <a:pt x="28" y="45"/>
                  <a:pt x="26" y="45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31" y="0"/>
                  <a:pt x="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330591" y="3927802"/>
            <a:ext cx="332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我的毕设要用到</a:t>
            </a:r>
            <a:r>
              <a:rPr lang="zh-CN" altLang="en-US" b="1" dirty="0">
                <a:solidFill>
                  <a:srgbClr val="0070C0"/>
                </a:solidFill>
              </a:rPr>
              <a:t>灯光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1889" y="5102446"/>
            <a:ext cx="6680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在此输入一句逼格很高的总结性质的话，加点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English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效果更好。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49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27" grpId="0" animBg="1"/>
      <p:bldP spid="29" grpId="0"/>
      <p:bldP spid="24" grpId="0" animBg="1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蚁群优化算法模型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99" y="1196484"/>
            <a:ext cx="6427204" cy="4268814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grpSp>
        <p:nvGrpSpPr>
          <p:cNvPr id="5" name="组合 4"/>
          <p:cNvGrpSpPr/>
          <p:nvPr/>
        </p:nvGrpSpPr>
        <p:grpSpPr>
          <a:xfrm>
            <a:off x="574675" y="5591146"/>
            <a:ext cx="7994967" cy="90386"/>
            <a:chOff x="647702" y="5265146"/>
            <a:chExt cx="7921940" cy="90386"/>
          </a:xfrm>
        </p:grpSpPr>
        <p:cxnSp>
          <p:nvCxnSpPr>
            <p:cNvPr id="25" name="直接连接符 24"/>
            <p:cNvCxnSpPr>
              <a:endCxn id="35" idx="2"/>
            </p:cNvCxnSpPr>
            <p:nvPr/>
          </p:nvCxnSpPr>
          <p:spPr>
            <a:xfrm>
              <a:off x="705811" y="5310339"/>
              <a:ext cx="779017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647702" y="5265146"/>
              <a:ext cx="73658" cy="9038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8495984" y="5265146"/>
              <a:ext cx="73658" cy="9038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11187" y="5805184"/>
            <a:ext cx="792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放一张概念图或者设计图是极好的</a:t>
            </a:r>
            <a:endParaRPr lang="en-US" altLang="zh-C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0" name="矩形 1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83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11187" y="1144879"/>
            <a:ext cx="7921626" cy="5054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这页照片墙就别放文字了，靠嘴吹就可以了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13" name="矩形 12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12" y="1271715"/>
            <a:ext cx="4721340" cy="31354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3" r="19083"/>
          <a:stretch>
            <a:fillRect/>
          </a:stretch>
        </p:blipFill>
        <p:spPr>
          <a:xfrm>
            <a:off x="5510377" y="1271553"/>
            <a:ext cx="2919600" cy="313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12" y="4484753"/>
            <a:ext cx="2469772" cy="16403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158" y="4484826"/>
            <a:ext cx="2469772" cy="16402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205" y="4484753"/>
            <a:ext cx="2469772" cy="164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5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188" y="1883402"/>
            <a:ext cx="4654160" cy="3091195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5816600" y="1905505"/>
            <a:ext cx="27162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不要问我为什么图这么多，其实你也可以这么多图，没这么多图也没办法，谁让你要用这套模板呢，你有没有发现我实际上在凑字数，好了版面够了。</a:t>
            </a:r>
            <a:endParaRPr lang="en-US" altLang="zh-C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75300" y="925733"/>
            <a:ext cx="0" cy="49797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2" name="矩形 21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07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6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1" y="2845078"/>
            <a:ext cx="464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蚁群优化算法的研究进展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84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1712686" y="2119086"/>
            <a:ext cx="2800961" cy="9056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2569029" y="3050138"/>
            <a:ext cx="1957318" cy="9848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4438677" y="1422400"/>
            <a:ext cx="2546618" cy="16277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4500947" y="3024738"/>
            <a:ext cx="3307739" cy="6328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11187" y="5086402"/>
            <a:ext cx="7921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这里可以扯一扯你是如何憋出一个不切实际，天马行空的方案，而又如何的修改它。</a:t>
            </a:r>
            <a:endParaRPr lang="en-US" altLang="zh-C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33" name="矩形 32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09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495760" y="1982456"/>
            <a:ext cx="2106754" cy="2106754"/>
            <a:chOff x="3761296" y="1104900"/>
            <a:chExt cx="1549400" cy="1549400"/>
          </a:xfrm>
        </p:grpSpPr>
        <p:sp>
          <p:nvSpPr>
            <p:cNvPr id="26" name="椭圆 25"/>
            <p:cNvSpPr/>
            <p:nvPr/>
          </p:nvSpPr>
          <p:spPr>
            <a:xfrm>
              <a:off x="3761296" y="1104900"/>
              <a:ext cx="1549400" cy="1549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761296" y="1528754"/>
              <a:ext cx="1549400" cy="701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中心思想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370612" y="824337"/>
            <a:ext cx="1655788" cy="1108426"/>
            <a:chOff x="6352096" y="849600"/>
            <a:chExt cx="1549400" cy="1037208"/>
          </a:xfrm>
        </p:grpSpPr>
        <p:sp>
          <p:nvSpPr>
            <p:cNvPr id="40" name="椭圆 39"/>
            <p:cNvSpPr/>
            <p:nvPr/>
          </p:nvSpPr>
          <p:spPr>
            <a:xfrm>
              <a:off x="6608192" y="849600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352096" y="1094603"/>
              <a:ext cx="1549400" cy="547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四个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重要思想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75828" y="1436490"/>
            <a:ext cx="2176144" cy="1456766"/>
            <a:chOff x="1277256" y="1121088"/>
            <a:chExt cx="1549400" cy="1037208"/>
          </a:xfrm>
        </p:grpSpPr>
        <p:sp>
          <p:nvSpPr>
            <p:cNvPr id="43" name="椭圆 42"/>
            <p:cNvSpPr/>
            <p:nvPr/>
          </p:nvSpPr>
          <p:spPr>
            <a:xfrm>
              <a:off x="1533352" y="1121088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277256" y="1387687"/>
              <a:ext cx="1549400" cy="50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四个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重要思想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815981" y="3024737"/>
            <a:ext cx="1991634" cy="1333251"/>
            <a:chOff x="7645400" y="1877556"/>
            <a:chExt cx="1549400" cy="1037208"/>
          </a:xfrm>
        </p:grpSpPr>
        <p:sp>
          <p:nvSpPr>
            <p:cNvPr id="46" name="椭圆 45"/>
            <p:cNvSpPr/>
            <p:nvPr/>
          </p:nvSpPr>
          <p:spPr>
            <a:xfrm>
              <a:off x="7901496" y="1877556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645400" y="2144752"/>
              <a:ext cx="1549400" cy="502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四个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重要思想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629627" y="3358925"/>
            <a:ext cx="2046558" cy="1370018"/>
            <a:chOff x="5056696" y="2183559"/>
            <a:chExt cx="1549400" cy="1037208"/>
          </a:xfrm>
        </p:grpSpPr>
        <p:sp>
          <p:nvSpPr>
            <p:cNvPr id="49" name="椭圆 48"/>
            <p:cNvSpPr/>
            <p:nvPr/>
          </p:nvSpPr>
          <p:spPr>
            <a:xfrm>
              <a:off x="5312792" y="2183559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056696" y="2457502"/>
              <a:ext cx="1549400" cy="489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四个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重要思想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309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6" grpId="0"/>
    </p:bldLst>
  </p:timing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</TotalTime>
  <Words>1500</Words>
  <Application>Microsoft Office PowerPoint</Application>
  <PresentationFormat>全屏显示(4:3)</PresentationFormat>
  <Paragraphs>202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Calibri Light</vt:lpstr>
      <vt:lpstr>Tahoma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pengfei</cp:lastModifiedBy>
  <cp:revision>195</cp:revision>
  <dcterms:created xsi:type="dcterms:W3CDTF">2015-01-13T10:49:01Z</dcterms:created>
  <dcterms:modified xsi:type="dcterms:W3CDTF">2018-11-09T08:50:21Z</dcterms:modified>
</cp:coreProperties>
</file>