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337" r:id="rId5"/>
    <p:sldId id="338" r:id="rId6"/>
    <p:sldId id="329" r:id="rId7"/>
    <p:sldId id="267" r:id="rId8"/>
    <p:sldId id="336" r:id="rId9"/>
    <p:sldId id="341" r:id="rId10"/>
    <p:sldId id="259" r:id="rId11"/>
    <p:sldId id="340" r:id="rId12"/>
    <p:sldId id="304" r:id="rId13"/>
    <p:sldId id="260" r:id="rId14"/>
    <p:sldId id="345" r:id="rId15"/>
    <p:sldId id="342" r:id="rId16"/>
    <p:sldId id="344" r:id="rId17"/>
    <p:sldId id="346" r:id="rId18"/>
    <p:sldId id="330" r:id="rId19"/>
    <p:sldId id="343" r:id="rId20"/>
    <p:sldId id="315" r:id="rId21"/>
    <p:sldId id="305" r:id="rId22"/>
    <p:sldId id="347" r:id="rId23"/>
    <p:sldId id="348" r:id="rId24"/>
    <p:sldId id="349" r:id="rId25"/>
    <p:sldId id="261" r:id="rId26"/>
    <p:sldId id="312" r:id="rId27"/>
    <p:sldId id="350" r:id="rId28"/>
    <p:sldId id="351" r:id="rId29"/>
    <p:sldId id="352" r:id="rId30"/>
    <p:sldId id="311" r:id="rId31"/>
    <p:sldId id="331" r:id="rId32"/>
    <p:sldId id="353" r:id="rId33"/>
    <p:sldId id="354" r:id="rId34"/>
    <p:sldId id="333" r:id="rId35"/>
    <p:sldId id="332" r:id="rId36"/>
    <p:sldId id="323" r:id="rId37"/>
    <p:sldId id="324" r:id="rId38"/>
    <p:sldId id="326" r:id="rId39"/>
    <p:sldId id="318" r:id="rId40"/>
    <p:sldId id="334" r:id="rId41"/>
    <p:sldId id="328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5375" userDrawn="1">
          <p15:clr>
            <a:srgbClr val="A4A3A4"/>
          </p15:clr>
        </p15:guide>
        <p15:guide id="3" pos="385" userDrawn="1">
          <p15:clr>
            <a:srgbClr val="A4A3A4"/>
          </p15:clr>
        </p15:guide>
        <p15:guide id="4" orient="horz" pos="39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9966"/>
    <a:srgbClr val="262626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5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1446" y="66"/>
      </p:cViewPr>
      <p:guideLst>
        <p:guide orient="horz" pos="346"/>
        <p:guide pos="5375"/>
        <p:guide pos="385"/>
        <p:guide orient="horz" pos="39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D77B4-E4B4-4D3C-A9C5-EB900FF3B15E}" type="datetimeFigureOut">
              <a:rPr lang="zh-CN" altLang="en-US" smtClean="0"/>
              <a:pPr/>
              <a:t>2018-11-13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D5EBB-275F-4C24-B082-C5EEF14355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490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15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92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14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55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80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91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84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2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87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12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D302F-5E2D-4FF9-A986-02603DCE6FDA}" type="datetimeFigureOut">
              <a:rPr lang="zh-CN" altLang="en-US" smtClean="0"/>
              <a:pPr/>
              <a:t>2018-11-13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10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991141" y="2699658"/>
            <a:ext cx="25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马鹏飞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991141" y="3020314"/>
            <a:ext cx="25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西北工业大学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991141" y="3340970"/>
            <a:ext cx="25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理学院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991142" y="3814815"/>
            <a:ext cx="25733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Northwestern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Polytechnical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university.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564451" y="2716812"/>
            <a:ext cx="579549" cy="1361673"/>
            <a:chOff x="8564451" y="2716812"/>
            <a:chExt cx="579549" cy="1361673"/>
          </a:xfrm>
        </p:grpSpPr>
        <p:sp>
          <p:nvSpPr>
            <p:cNvPr id="12" name="矩形 11"/>
            <p:cNvSpPr/>
            <p:nvPr/>
          </p:nvSpPr>
          <p:spPr>
            <a:xfrm>
              <a:off x="8564451" y="2716812"/>
              <a:ext cx="579549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8564451" y="3805061"/>
              <a:ext cx="579549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2716812"/>
            <a:ext cx="5991142" cy="1374587"/>
            <a:chOff x="0" y="2716812"/>
            <a:chExt cx="5991142" cy="1374587"/>
          </a:xfrm>
        </p:grpSpPr>
        <p:sp>
          <p:nvSpPr>
            <p:cNvPr id="30" name="矩形 29"/>
            <p:cNvSpPr/>
            <p:nvPr/>
          </p:nvSpPr>
          <p:spPr>
            <a:xfrm>
              <a:off x="0" y="3805061"/>
              <a:ext cx="5991141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716812"/>
              <a:ext cx="5991142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97049" y="2861681"/>
              <a:ext cx="3294091" cy="686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zh-CN" altLang="en-US" sz="3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蚁群优化算法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247352" y="3720144"/>
              <a:ext cx="2743788" cy="371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Ant Colony Optimization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2586" y="2787385"/>
            <a:ext cx="1224000" cy="1223998"/>
            <a:chOff x="222586" y="2787385"/>
            <a:chExt cx="1224000" cy="1223998"/>
          </a:xfrm>
        </p:grpSpPr>
        <p:sp>
          <p:nvSpPr>
            <p:cNvPr id="20" name="椭圆 19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734969" y="2787385"/>
            <a:ext cx="1224000" cy="1223998"/>
            <a:chOff x="1734969" y="2787385"/>
            <a:chExt cx="1224000" cy="1223998"/>
          </a:xfrm>
        </p:grpSpPr>
        <p:sp>
          <p:nvSpPr>
            <p:cNvPr id="27" name="椭圆 26"/>
            <p:cNvSpPr/>
            <p:nvPr/>
          </p:nvSpPr>
          <p:spPr>
            <a:xfrm>
              <a:off x="1734969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1945451" y="3091502"/>
              <a:ext cx="803035" cy="615763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494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1" y="2845078"/>
            <a:ext cx="4645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蚁群优化算法的研究进展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TWO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84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蚁群优化算法的研究进展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90757" y="1197674"/>
            <a:ext cx="27162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Marco Dorigo</a:t>
            </a:r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（生于</a:t>
            </a:r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1961</a:t>
            </a:r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日，意大利米兰）是比利时科学研究基金的研究主任，也是布鲁塞尔大学人工智能实验室</a:t>
            </a:r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IRIDIA</a:t>
            </a:r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的联合主任。于</a:t>
            </a:r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1991</a:t>
            </a:r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年提出蚁群优化算法，也是群体智能研究领域的创始人之一</a:t>
            </a:r>
            <a:endParaRPr lang="en-US" altLang="zh-CN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75300" y="925733"/>
            <a:ext cx="0" cy="49797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22" name="矩形 21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7104E307-A5EC-4973-B87A-7DB165446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449" y="1197674"/>
            <a:ext cx="3138551" cy="470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4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4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蚁群优化算法的提出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33" name="矩形 32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B2E75AD-1666-41B9-ACF4-15C4BA81A421}"/>
              </a:ext>
            </a:extLst>
          </p:cNvPr>
          <p:cNvSpPr/>
          <p:nvPr/>
        </p:nvSpPr>
        <p:spPr>
          <a:xfrm>
            <a:off x="2032987" y="2846275"/>
            <a:ext cx="2232000" cy="397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D95B51-731C-41D7-A15D-80AF7B357545}"/>
              </a:ext>
            </a:extLst>
          </p:cNvPr>
          <p:cNvSpPr txBox="1"/>
          <p:nvPr/>
        </p:nvSpPr>
        <p:spPr>
          <a:xfrm>
            <a:off x="2032987" y="1091949"/>
            <a:ext cx="23614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Dorigo</a:t>
            </a:r>
            <a:r>
              <a:rPr lang="zh-CN" altLang="en-US" dirty="0"/>
              <a:t>提出第一个蚁群优化算法：蚂蚁系统，用于求解</a:t>
            </a:r>
            <a:r>
              <a:rPr lang="en-US" altLang="zh-CN" dirty="0"/>
              <a:t>TSP</a:t>
            </a:r>
            <a:r>
              <a:rPr lang="zh-CN" altLang="en-US" dirty="0"/>
              <a:t>问题但是由于效率不佳，未受关注，相关研究处于停滞状态。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40F0E1F-B735-4840-AB37-2999E0295D61}"/>
              </a:ext>
            </a:extLst>
          </p:cNvPr>
          <p:cNvSpPr/>
          <p:nvPr/>
        </p:nvSpPr>
        <p:spPr>
          <a:xfrm>
            <a:off x="5229611" y="2810760"/>
            <a:ext cx="2232000" cy="397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1996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0F95AA6-5134-4569-A87F-771BA90D57AA}"/>
              </a:ext>
            </a:extLst>
          </p:cNvPr>
          <p:cNvSpPr txBox="1"/>
          <p:nvPr/>
        </p:nvSpPr>
        <p:spPr>
          <a:xfrm>
            <a:off x="5230438" y="1093429"/>
            <a:ext cx="23614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Dorigo</a:t>
            </a:r>
            <a:r>
              <a:rPr lang="zh-CN" altLang="en-US" dirty="0"/>
              <a:t>详细介绍了蚁群优化算法的基本原理和算法流程，并将蚁群优化算法的应用延申到了指派问题和车间调度问题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827CE7-2B51-4E31-8F8D-27F6C367D1AA}"/>
              </a:ext>
            </a:extLst>
          </p:cNvPr>
          <p:cNvSpPr txBox="1"/>
          <p:nvPr/>
        </p:nvSpPr>
        <p:spPr>
          <a:xfrm>
            <a:off x="5229611" y="4602924"/>
            <a:ext cx="2361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相对于之前的离散空间组合优化问题，</a:t>
            </a:r>
            <a:r>
              <a:rPr lang="en-US" altLang="zh-CN" dirty="0"/>
              <a:t>2000</a:t>
            </a:r>
            <a:r>
              <a:rPr lang="zh-CN" altLang="en-US" dirty="0"/>
              <a:t>年以后开始出现各种连续蚁群蚁群算法。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69B151C-9363-4735-B876-03B126EF5D97}"/>
              </a:ext>
            </a:extLst>
          </p:cNvPr>
          <p:cNvSpPr/>
          <p:nvPr/>
        </p:nvSpPr>
        <p:spPr>
          <a:xfrm>
            <a:off x="5229611" y="4118129"/>
            <a:ext cx="2232000" cy="397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27EAD0C-D4E6-46B5-8EFF-873727C1C06A}"/>
              </a:ext>
            </a:extLst>
          </p:cNvPr>
          <p:cNvSpPr/>
          <p:nvPr/>
        </p:nvSpPr>
        <p:spPr>
          <a:xfrm>
            <a:off x="2032987" y="4122383"/>
            <a:ext cx="2232000" cy="397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2008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年至今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E30E8F6-40FB-48F5-9687-C12E6DA11404}"/>
              </a:ext>
            </a:extLst>
          </p:cNvPr>
          <p:cNvCxnSpPr/>
          <p:nvPr/>
        </p:nvCxnSpPr>
        <p:spPr>
          <a:xfrm>
            <a:off x="4256019" y="3033091"/>
            <a:ext cx="973592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50A5FF6-3B88-41AF-85BB-BB6BC059AB9E}"/>
              </a:ext>
            </a:extLst>
          </p:cNvPr>
          <p:cNvCxnSpPr>
            <a:cxnSpLocks/>
          </p:cNvCxnSpPr>
          <p:nvPr/>
        </p:nvCxnSpPr>
        <p:spPr>
          <a:xfrm flipH="1">
            <a:off x="4264987" y="4296281"/>
            <a:ext cx="965450" cy="595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A608484-49AC-4E10-A82A-56EE1586B1AF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6345611" y="3208470"/>
            <a:ext cx="0" cy="909659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E25672F6-0F3A-4FC9-8142-5CE9EE06D380}"/>
              </a:ext>
            </a:extLst>
          </p:cNvPr>
          <p:cNvSpPr txBox="1"/>
          <p:nvPr/>
        </p:nvSpPr>
        <p:spPr>
          <a:xfrm>
            <a:off x="2032987" y="4602924"/>
            <a:ext cx="2361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蚁群算法在数据挖掘、图像处理、系统识别等领域得到广泛应用。</a:t>
            </a:r>
          </a:p>
        </p:txBody>
      </p:sp>
    </p:spTree>
    <p:extLst>
      <p:ext uri="{BB962C8B-B14F-4D97-AF65-F5344CB8AC3E}">
        <p14:creationId xmlns:p14="http://schemas.microsoft.com/office/powerpoint/2010/main" val="143309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1" y="2845078"/>
            <a:ext cx="4645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蚁群优化算法的基本流程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87162" y="3416888"/>
            <a:ext cx="4663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 sit amet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THREE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7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蚁群有化算法的基本流程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33" name="矩形 32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C556937F-A109-45C1-A240-28C8AE47C2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0301283"/>
                  </p:ext>
                </p:extLst>
              </p:nvPr>
            </p:nvGraphicFramePr>
            <p:xfrm>
              <a:off x="1150112" y="2811634"/>
              <a:ext cx="6096000" cy="29786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759592580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185455990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符号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含义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0608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}"/>
                                    <m:ctrlPr>
                                      <a:rPr lang="zh-CN" alt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zh-CN" altLang="en-US" sz="18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={</m:t>
                                    </m:r>
                                    <m:sSub>
                                      <m:sSubPr>
                                        <m:ctrlP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zh-CN" altLang="en-US" sz="1800" i="0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zh-CN" altLang="en-US" sz="18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zh-CN" altLang="en-US" sz="1800" i="0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zh-CN" altLang="en-US" sz="18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,...,</m:t>
                                    </m:r>
                                    <m:sSub>
                                      <m:sSubPr>
                                        <m:ctrlP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N</a:t>
                          </a:r>
                          <a:r>
                            <a:rPr lang="zh-CN" altLang="en-US" dirty="0"/>
                            <a:t>个城市的集合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57850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zh-CN" altLang="en-US" sz="18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初始信息素浓度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2224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zh-CN" altLang="en-US" sz="18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城市</a:t>
                          </a:r>
                          <a:r>
                            <a:rPr lang="en-US" altLang="zh-CN" dirty="0" err="1"/>
                            <a:t>i,j</a:t>
                          </a:r>
                          <a:r>
                            <a:rPr lang="zh-CN" altLang="en-US" dirty="0"/>
                            <a:t>之间的距离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3436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ctrlPr>
                                      <a:rPr lang="zh-CN" alt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zh-CN" altLang="en-US" sz="18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zh-CN" altLang="en-US" sz="18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还未访问过的城市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4822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ctrlPr>
                                      <a:rPr lang="zh-CN" alt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8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𝜂</m:t>
                                    </m:r>
                                    <m:r>
                                      <a:rPr lang="zh-CN" altLang="en-US" sz="18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zh-CN" altLang="en-US" sz="18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zh-CN" altLang="en-US" sz="18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zh-CN" altLang="en-US" sz="18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𝑗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选择城市的启发信息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22164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i="1" kern="120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信息素蒸发速率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547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ctrlPr>
                                      <a:rPr lang="zh-CN" altLang="en-US" sz="1800" kern="1200" smtClean="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800" i="1" kern="120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𝜏</m:t>
                                    </m:r>
                                    <m:r>
                                      <a:rPr lang="zh-CN" altLang="en-US" sz="1800" i="0" kern="120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zh-CN" altLang="en-US" sz="1800" i="1" kern="120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zh-CN" altLang="en-US" sz="1800" i="0" kern="120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zh-CN" altLang="en-US" sz="1800" i="1" kern="120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𝑗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每条边界上的信息素浓度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38403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C556937F-A109-45C1-A240-28C8AE47C2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0301283"/>
                  </p:ext>
                </p:extLst>
              </p:nvPr>
            </p:nvGraphicFramePr>
            <p:xfrm>
              <a:off x="1150112" y="2811634"/>
              <a:ext cx="6096000" cy="29786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759592580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18545599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符号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含义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0608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" t="-126230" r="-100599" b="-7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N</a:t>
                          </a:r>
                          <a:r>
                            <a:rPr lang="zh-CN" altLang="en-US" dirty="0"/>
                            <a:t>个城市的集合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57850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" t="-226230" r="-100599" b="-6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初始信息素浓度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2224675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" t="-315873" r="-100599" b="-5650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城市</a:t>
                          </a:r>
                          <a:r>
                            <a:rPr lang="en-US" altLang="zh-CN" dirty="0" err="1"/>
                            <a:t>i,j</a:t>
                          </a:r>
                          <a:r>
                            <a:rPr lang="zh-CN" altLang="en-US" dirty="0"/>
                            <a:t>之间的距离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3436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" t="-429508" r="-100599" b="-4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还未访问过的城市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4822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" t="-529508" r="-100599" b="-3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选择城市的启发信息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22164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" t="-629508" r="-100599" b="-2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信息素蒸发速率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547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" t="-729508" r="-100599" b="-1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每条边界上的信息素浓度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38403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F344BA09-BB27-41F6-ACA2-3E02137D98F1}"/>
              </a:ext>
            </a:extLst>
          </p:cNvPr>
          <p:cNvSpPr txBox="1"/>
          <p:nvPr/>
        </p:nvSpPr>
        <p:spPr>
          <a:xfrm>
            <a:off x="1085355" y="1206964"/>
            <a:ext cx="61607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蚁群优化算法一开始</a:t>
            </a:r>
            <a:r>
              <a:rPr lang="zh-CN" altLang="en-US"/>
              <a:t>就是以</a:t>
            </a:r>
            <a:r>
              <a:rPr lang="en-US" altLang="zh-CN"/>
              <a:t>NP</a:t>
            </a:r>
            <a:r>
              <a:rPr lang="zh-CN" altLang="en-US"/>
              <a:t>难的</a:t>
            </a:r>
            <a:r>
              <a:rPr lang="en-US" altLang="zh-CN"/>
              <a:t>TSP</a:t>
            </a:r>
            <a:r>
              <a:rPr lang="zh-CN" altLang="en-US"/>
              <a:t>问题</a:t>
            </a:r>
            <a:r>
              <a:rPr lang="zh-CN" altLang="en-US" dirty="0"/>
              <a:t>作为应用实例而提出的。因此，</a:t>
            </a:r>
            <a:r>
              <a:rPr lang="zh-CN" altLang="en-US"/>
              <a:t>我们针对</a:t>
            </a:r>
            <a:r>
              <a:rPr lang="en-US" altLang="zh-CN"/>
              <a:t>TSP</a:t>
            </a:r>
            <a:r>
              <a:rPr lang="zh-CN" altLang="en-US"/>
              <a:t>问题</a:t>
            </a:r>
            <a:r>
              <a:rPr lang="zh-CN" altLang="en-US" dirty="0"/>
              <a:t>讨论蚁群优化算法。以下是符号说明。</a:t>
            </a:r>
          </a:p>
        </p:txBody>
      </p:sp>
    </p:spTree>
    <p:extLst>
      <p:ext uri="{BB962C8B-B14F-4D97-AF65-F5344CB8AC3E}">
        <p14:creationId xmlns:p14="http://schemas.microsoft.com/office/powerpoint/2010/main" val="329244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蚁群优化算法的流程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33" name="矩形 32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B295E8DE-A4DB-4CA7-A29A-09988AB22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53" y="1093148"/>
            <a:ext cx="7205885" cy="554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路径的构建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40" name="矩形 3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206BFD9-15AA-470A-9410-B66259C928D9}"/>
              </a:ext>
            </a:extLst>
          </p:cNvPr>
          <p:cNvSpPr txBox="1"/>
          <p:nvPr/>
        </p:nvSpPr>
        <p:spPr>
          <a:xfrm>
            <a:off x="611187" y="1449725"/>
            <a:ext cx="6733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每只蚂蚁都随机选择一个城市作为其出发城市，并维护一个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记忆路径向量</a:t>
            </a:r>
            <a:r>
              <a:rPr lang="zh-CN" altLang="en-US" b="1" dirty="0"/>
              <a:t>，用来存放蚂蚁依次经过的城市。蚂蚁在构建路径的每一步中，按照一个随机比例规则选择下一个要到达的城市。概率公式如下：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69FA717-F3D3-43A0-8DC1-E805DA8FAE43}"/>
                  </a:ext>
                </a:extLst>
              </p:cNvPr>
              <p:cNvSpPr/>
              <p:nvPr/>
            </p:nvSpPr>
            <p:spPr>
              <a:xfrm>
                <a:off x="1220659" y="2709412"/>
                <a:ext cx="5637341" cy="11685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𝜂</m:t>
                                            </m:r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sup>
                                    </m:sSup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undOvr"/>
                                        <m:grow m:val="on"/>
                                        <m:supHide m:val="on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d>
                                          <m:dPr>
                                            <m:begChr m:val=""/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∈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b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𝜏</m:t>
                                                </m:r>
                                                <m:r>
                                                  <a:rPr lang="zh-CN" alt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zh-CN" alt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zh-CN" alt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𝜂</m:t>
                                                </m:r>
                                                <m:r>
                                                  <a:rPr lang="zh-CN" alt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zh-CN" alt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zh-CN" alt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den>
                                </m:f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   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                                    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其他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69FA717-F3D3-43A0-8DC1-E805DA8FAE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659" y="2709412"/>
                <a:ext cx="5637341" cy="11685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F93D3D1-7B11-4112-8BA8-58655C5A8B9A}"/>
              </a:ext>
            </a:extLst>
          </p:cNvPr>
          <p:cNvSpPr txBox="1"/>
          <p:nvPr/>
        </p:nvSpPr>
        <p:spPr>
          <a:xfrm>
            <a:off x="769307" y="4645232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由上式可知，长度越短、信息素浓度越大的路径被蚂蚁选择的</a:t>
            </a:r>
            <a:endParaRPr lang="en-US" altLang="zh-CN" b="1" dirty="0"/>
          </a:p>
          <a:p>
            <a:r>
              <a:rPr lang="zh-CN" altLang="en-US" b="1" dirty="0"/>
              <a:t>概率越大。</a:t>
            </a:r>
          </a:p>
        </p:txBody>
      </p:sp>
    </p:spTree>
    <p:extLst>
      <p:ext uri="{BB962C8B-B14F-4D97-AF65-F5344CB8AC3E}">
        <p14:creationId xmlns:p14="http://schemas.microsoft.com/office/powerpoint/2010/main" val="119479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路径的构建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40" name="矩形 3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206BFD9-15AA-470A-9410-B66259C928D9}"/>
              </a:ext>
            </a:extLst>
          </p:cNvPr>
          <p:cNvSpPr txBox="1"/>
          <p:nvPr/>
        </p:nvSpPr>
        <p:spPr>
          <a:xfrm>
            <a:off x="611187" y="1449725"/>
            <a:ext cx="673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计算出概率公式以后，可以根据轮盘赌法则选择城市。因为</a:t>
            </a:r>
            <a:endParaRPr lang="en-US" altLang="zh-CN" b="1" dirty="0"/>
          </a:p>
          <a:p>
            <a:r>
              <a:rPr lang="zh-CN" altLang="en-US" b="1" dirty="0"/>
              <a:t>是做了归一化处理的，如下等式成立：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4BEF106-3E58-49C5-AD2B-A5F94CE7D806}"/>
                  </a:ext>
                </a:extLst>
              </p:cNvPr>
              <p:cNvSpPr/>
              <p:nvPr/>
            </p:nvSpPr>
            <p:spPr>
              <a:xfrm>
                <a:off x="6630669" y="1449725"/>
                <a:ext cx="9224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4BEF106-3E58-49C5-AD2B-A5F94CE7D8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669" y="1449725"/>
                <a:ext cx="922496" cy="369332"/>
              </a:xfrm>
              <a:prstGeom prst="rect">
                <a:avLst/>
              </a:prstGeom>
              <a:blipFill>
                <a:blip r:embed="rId2"/>
                <a:stretch>
                  <a:fillRect t="-121667" r="-54967" b="-18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25C1273-AF8E-44C9-9DEF-9F49E07A763F}"/>
                  </a:ext>
                </a:extLst>
              </p:cNvPr>
              <p:cNvSpPr/>
              <p:nvPr/>
            </p:nvSpPr>
            <p:spPr>
              <a:xfrm>
                <a:off x="3318112" y="2180120"/>
                <a:ext cx="1658082" cy="879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25C1273-AF8E-44C9-9DEF-9F49E07A76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112" y="2180120"/>
                <a:ext cx="1658082" cy="879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5E5BE4A5-9776-445F-ACA6-D9848BC24CAD}"/>
              </a:ext>
            </a:extLst>
          </p:cNvPr>
          <p:cNvSpPr txBox="1"/>
          <p:nvPr/>
        </p:nvSpPr>
        <p:spPr>
          <a:xfrm>
            <a:off x="611187" y="3225626"/>
            <a:ext cx="673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因此，只要每次产生一个（</a:t>
            </a:r>
            <a:r>
              <a:rPr lang="en-US" altLang="zh-CN" b="1" dirty="0"/>
              <a:t>0</a:t>
            </a:r>
            <a:r>
              <a:rPr lang="zh-CN" altLang="en-US" b="1" dirty="0"/>
              <a:t>，</a:t>
            </a:r>
            <a:r>
              <a:rPr lang="en-US" altLang="zh-CN" b="1" dirty="0"/>
              <a:t>1</a:t>
            </a:r>
            <a:r>
              <a:rPr lang="zh-CN" altLang="en-US" b="1" dirty="0"/>
              <a:t>）的随机数，它落在轮盘的那个区域就选取那个城市。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92A3336-A6ED-434C-B1C2-ACDD1AC8C2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560" y="4037607"/>
            <a:ext cx="2387186" cy="216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5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信息素的释放规律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40" name="矩形 3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sp>
        <p:nvSpPr>
          <p:cNvPr id="10" name="右箭头 9"/>
          <p:cNvSpPr/>
          <p:nvPr/>
        </p:nvSpPr>
        <p:spPr>
          <a:xfrm>
            <a:off x="1205308" y="1194544"/>
            <a:ext cx="6733382" cy="4468912"/>
          </a:xfrm>
          <a:prstGeom prst="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 useBgFill="1">
        <p:nvSpPr>
          <p:cNvPr id="12" name="圆角矩形 11"/>
          <p:cNvSpPr/>
          <p:nvPr/>
        </p:nvSpPr>
        <p:spPr>
          <a:xfrm>
            <a:off x="611187" y="2778109"/>
            <a:ext cx="2376488" cy="1952742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805" tIns="250805" rIns="250805" bIns="250805" numCol="1" spcCol="1270" anchor="ctr" anchorCtr="0">
            <a:noAutofit/>
          </a:bodyPr>
          <a:lstStyle/>
          <a:p>
            <a:pPr lvl="0" indent="306000" defTabSz="200025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每条线段上经过蚂蚁的数量</a:t>
            </a:r>
            <a:endParaRPr lang="zh-CN" altLang="en-US" kern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15" name="圆角矩形 14"/>
          <p:cNvSpPr/>
          <p:nvPr/>
        </p:nvSpPr>
        <p:spPr>
          <a:xfrm>
            <a:off x="3383756" y="2778109"/>
            <a:ext cx="2376488" cy="1952742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805" tIns="250805" rIns="250805" bIns="250805" numCol="1" spcCol="1270" anchor="ctr" anchorCtr="0">
            <a:noAutofit/>
          </a:bodyPr>
          <a:lstStyle/>
          <a:p>
            <a:pPr indent="306000" defTabSz="200025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每只蚂蚁行走一圈释放固定的信息素</a:t>
            </a:r>
          </a:p>
        </p:txBody>
      </p:sp>
      <p:sp useBgFill="1">
        <p:nvSpPr>
          <p:cNvPr id="20" name="圆角矩形 19"/>
          <p:cNvSpPr/>
          <p:nvPr/>
        </p:nvSpPr>
        <p:spPr>
          <a:xfrm>
            <a:off x="6156325" y="2778109"/>
            <a:ext cx="2376488" cy="1952742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805" tIns="250805" rIns="250805" bIns="250805" numCol="1" spcCol="1270" anchor="ctr" anchorCtr="0">
            <a:noAutofit/>
          </a:bodyPr>
          <a:lstStyle/>
          <a:p>
            <a:pPr indent="306000" defTabSz="200025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单位距离经过蚂蚁的数量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580571" y="2075308"/>
            <a:ext cx="2437720" cy="537624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805" tIns="250805" rIns="250805" bIns="250805" numCol="1" spcCol="1270" anchor="ctr" anchorCtr="0">
            <a:noAutofit/>
          </a:bodyPr>
          <a:lstStyle/>
          <a:p>
            <a:pPr lvl="0" algn="ctr" defTabSz="2000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蚁量系统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3353140" y="2075308"/>
            <a:ext cx="2437720" cy="537624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805" tIns="250805" rIns="250805" bIns="250805" numCol="1" spcCol="1270" anchor="ctr" anchorCtr="0">
            <a:noAutofit/>
          </a:bodyPr>
          <a:lstStyle/>
          <a:p>
            <a:pPr lvl="0" algn="ctr" defTabSz="2000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蚁周系统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6125709" y="2075308"/>
            <a:ext cx="2437720" cy="537624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805" tIns="250805" rIns="250805" bIns="250805" numCol="1" spcCol="1270" anchor="ctr" anchorCtr="0">
            <a:noAutofit/>
          </a:bodyPr>
          <a:lstStyle/>
          <a:p>
            <a:pPr lvl="0" algn="ctr" defTabSz="2000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蚁密系统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06BFD9-15AA-470A-9410-B66259C928D9}"/>
              </a:ext>
            </a:extLst>
          </p:cNvPr>
          <p:cNvSpPr txBox="1"/>
          <p:nvPr/>
        </p:nvSpPr>
        <p:spPr>
          <a:xfrm>
            <a:off x="1277256" y="1194544"/>
            <a:ext cx="673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针对蚂蚁信息素释放的问题，</a:t>
            </a:r>
            <a:r>
              <a:rPr lang="en-US" altLang="zh-CN" dirty="0" err="1"/>
              <a:t>M.Dorigo</a:t>
            </a:r>
            <a:r>
              <a:rPr lang="zh-CN" altLang="en-US" dirty="0"/>
              <a:t>等人在</a:t>
            </a:r>
            <a:r>
              <a:rPr lang="en-US" altLang="zh-CN" dirty="0"/>
              <a:t>1996</a:t>
            </a:r>
            <a:r>
              <a:rPr lang="zh-CN" altLang="en-US" dirty="0"/>
              <a:t>年发表的论文中给出三种不同的模型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45BED42-9C91-4BBF-87AA-CF2BB1118FB8}"/>
              </a:ext>
            </a:extLst>
          </p:cNvPr>
          <p:cNvSpPr txBox="1"/>
          <p:nvPr/>
        </p:nvSpPr>
        <p:spPr>
          <a:xfrm>
            <a:off x="1113027" y="5210502"/>
            <a:ext cx="6544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现在用的一般是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周系统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蚁量系统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蚁密系统</a:t>
            </a:r>
            <a:r>
              <a:rPr lang="zh-CN" altLang="en-US" dirty="0"/>
              <a:t>因为性能不好已经被淘汰了</a:t>
            </a:r>
          </a:p>
        </p:txBody>
      </p:sp>
    </p:spTree>
    <p:extLst>
      <p:ext uri="{BB962C8B-B14F-4D97-AF65-F5344CB8AC3E}">
        <p14:creationId xmlns:p14="http://schemas.microsoft.com/office/powerpoint/2010/main" val="31126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2" grpId="0" animBg="1"/>
      <p:bldP spid="15" grpId="0" animBg="1"/>
      <p:bldP spid="20" grpId="0" animBg="1"/>
      <p:bldP spid="38" grpId="0" animBg="1"/>
      <p:bldP spid="43" grpId="0" animBg="1"/>
      <p:bldP spid="4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信息素的计算公式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57" name="矩形 56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3DE19B5-0C58-4B42-B8BE-366E34F77EDC}"/>
                  </a:ext>
                </a:extLst>
              </p:cNvPr>
              <p:cNvSpPr/>
              <p:nvPr/>
            </p:nvSpPr>
            <p:spPr>
              <a:xfrm>
                <a:off x="2504511" y="2625126"/>
                <a:ext cx="4237570" cy="1607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zh-CN" alt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zh-CN" alt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zh-CN" alt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·</m:t>
                            </m:r>
                            <m:r>
                              <m:rPr>
                                <m:nor/>
                              </m:rPr>
                              <a:rPr lang="zh-CN" alt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zh-CN" alt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zh-CN" alt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</m:nary>
                          </m:e>
                        </m:m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d>
                              <m:dPr>
                                <m:begChr m:val="{"/>
                                <m:endChr m:val="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zh-CN" altLang="en-US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   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)∈</m:t>
                                      </m:r>
                                      <m:sSup>
                                        <m:sSup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p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            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其他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3DE19B5-0C58-4B42-B8BE-366E34F77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511" y="2625126"/>
                <a:ext cx="4237570" cy="16077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8A442118-A203-4627-99DC-545BF989243D}"/>
              </a:ext>
            </a:extLst>
          </p:cNvPr>
          <p:cNvSpPr txBox="1"/>
          <p:nvPr/>
        </p:nvSpPr>
        <p:spPr>
          <a:xfrm>
            <a:off x="1828800" y="185006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蚁周算法的信息素更新公式如下：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147DB6F-05DE-498D-8209-090C5C49690F}"/>
              </a:ext>
            </a:extLst>
          </p:cNvPr>
          <p:cNvSpPr txBox="1"/>
          <p:nvPr/>
        </p:nvSpPr>
        <p:spPr>
          <a:xfrm>
            <a:off x="1828800" y="4675437"/>
            <a:ext cx="5926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其中，</a:t>
            </a:r>
            <a:r>
              <a:rPr lang="en-US" altLang="zh-CN" b="1" dirty="0"/>
              <a:t>m</a:t>
            </a:r>
            <a:r>
              <a:rPr lang="zh-CN" altLang="en-US" b="1" dirty="0"/>
              <a:t>表示蚂蚁数量，</a:t>
            </a:r>
            <a:r>
              <a:rPr lang="en-US" altLang="zh-CN" b="1" dirty="0"/>
              <a:t>p</a:t>
            </a:r>
            <a:r>
              <a:rPr lang="zh-CN" altLang="en-US" b="1" dirty="0"/>
              <a:t>是信息素的蒸发速率，      表示</a:t>
            </a:r>
            <a:endParaRPr lang="en-US" altLang="zh-CN" b="1" dirty="0"/>
          </a:p>
          <a:p>
            <a:r>
              <a:rPr lang="zh-CN" altLang="en-US" b="1" dirty="0"/>
              <a:t>第</a:t>
            </a:r>
            <a:r>
              <a:rPr lang="en-US" altLang="zh-CN" b="1" dirty="0"/>
              <a:t>k</a:t>
            </a:r>
            <a:r>
              <a:rPr lang="zh-CN" altLang="en-US" b="1" dirty="0"/>
              <a:t>只蚂蚁走过的路径长度。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F05C26E-E4E8-4AAA-A7EA-9FA0691610EC}"/>
                  </a:ext>
                </a:extLst>
              </p:cNvPr>
              <p:cNvSpPr/>
              <p:nvPr/>
            </p:nvSpPr>
            <p:spPr>
              <a:xfrm>
                <a:off x="6689957" y="4692830"/>
                <a:ext cx="478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F05C26E-E4E8-4AAA-A7EA-9FA069161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957" y="4692830"/>
                <a:ext cx="4789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92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/>
          <p:cNvSpPr/>
          <p:nvPr/>
        </p:nvSpPr>
        <p:spPr>
          <a:xfrm flipH="1">
            <a:off x="-26964" y="-6251"/>
            <a:ext cx="4635476" cy="6904592"/>
          </a:xfrm>
          <a:custGeom>
            <a:avLst/>
            <a:gdLst>
              <a:gd name="connsiteX0" fmla="*/ 0 w 4608514"/>
              <a:gd name="connsiteY0" fmla="*/ 6043981 h 6043981"/>
              <a:gd name="connsiteX1" fmla="*/ 2819212 w 4608514"/>
              <a:gd name="connsiteY1" fmla="*/ 0 h 6043981"/>
              <a:gd name="connsiteX2" fmla="*/ 4608514 w 4608514"/>
              <a:gd name="connsiteY2" fmla="*/ 0 h 6043981"/>
              <a:gd name="connsiteX3" fmla="*/ 1789302 w 4608514"/>
              <a:gd name="connsiteY3" fmla="*/ 6043981 h 6043981"/>
              <a:gd name="connsiteX4" fmla="*/ 0 w 4608514"/>
              <a:gd name="connsiteY4" fmla="*/ 6043981 h 6043981"/>
              <a:gd name="connsiteX0" fmla="*/ 0 w 4613184"/>
              <a:gd name="connsiteY0" fmla="*/ 6043981 h 6084322"/>
              <a:gd name="connsiteX1" fmla="*/ 2819212 w 4613184"/>
              <a:gd name="connsiteY1" fmla="*/ 0 h 6084322"/>
              <a:gd name="connsiteX2" fmla="*/ 4608514 w 4613184"/>
              <a:gd name="connsiteY2" fmla="*/ 0 h 6084322"/>
              <a:gd name="connsiteX3" fmla="*/ 4613184 w 4613184"/>
              <a:gd name="connsiteY3" fmla="*/ 6084322 h 6084322"/>
              <a:gd name="connsiteX4" fmla="*/ 0 w 4613184"/>
              <a:gd name="connsiteY4" fmla="*/ 6043981 h 6084322"/>
              <a:gd name="connsiteX0" fmla="*/ 0 w 4613184"/>
              <a:gd name="connsiteY0" fmla="*/ 6864251 h 6904592"/>
              <a:gd name="connsiteX1" fmla="*/ 3209177 w 4613184"/>
              <a:gd name="connsiteY1" fmla="*/ 0 h 6904592"/>
              <a:gd name="connsiteX2" fmla="*/ 4608514 w 4613184"/>
              <a:gd name="connsiteY2" fmla="*/ 820270 h 6904592"/>
              <a:gd name="connsiteX3" fmla="*/ 4613184 w 4613184"/>
              <a:gd name="connsiteY3" fmla="*/ 6904592 h 6904592"/>
              <a:gd name="connsiteX4" fmla="*/ 0 w 4613184"/>
              <a:gd name="connsiteY4" fmla="*/ 6864251 h 6904592"/>
              <a:gd name="connsiteX0" fmla="*/ 0 w 4635476"/>
              <a:gd name="connsiteY0" fmla="*/ 6864251 h 6904592"/>
              <a:gd name="connsiteX1" fmla="*/ 3209177 w 4635476"/>
              <a:gd name="connsiteY1" fmla="*/ 0 h 6904592"/>
              <a:gd name="connsiteX2" fmla="*/ 4635408 w 4635476"/>
              <a:gd name="connsiteY2" fmla="*/ 0 h 6904592"/>
              <a:gd name="connsiteX3" fmla="*/ 4613184 w 4635476"/>
              <a:gd name="connsiteY3" fmla="*/ 6904592 h 6904592"/>
              <a:gd name="connsiteX4" fmla="*/ 0 w 4635476"/>
              <a:gd name="connsiteY4" fmla="*/ 6864251 h 690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5476" h="6904592">
                <a:moveTo>
                  <a:pt x="0" y="6864251"/>
                </a:moveTo>
                <a:lnTo>
                  <a:pt x="3209177" y="0"/>
                </a:lnTo>
                <a:lnTo>
                  <a:pt x="4635408" y="0"/>
                </a:lnTo>
                <a:cubicBezTo>
                  <a:pt x="4636965" y="2028107"/>
                  <a:pt x="4611627" y="4876485"/>
                  <a:pt x="4613184" y="6904592"/>
                </a:cubicBezTo>
                <a:lnTo>
                  <a:pt x="0" y="68642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702858" y="1155437"/>
            <a:ext cx="828000" cy="828000"/>
            <a:chOff x="1827149" y="1625954"/>
            <a:chExt cx="828000" cy="828000"/>
          </a:xfrm>
        </p:grpSpPr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827149" y="1625954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904142" y="1782985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539141" y="3060577"/>
            <a:ext cx="828000" cy="828000"/>
            <a:chOff x="2405971" y="2838627"/>
            <a:chExt cx="828000" cy="828000"/>
          </a:xfrm>
        </p:grpSpPr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2405971" y="2838627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482964" y="2991017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993671" y="4028904"/>
            <a:ext cx="828000" cy="828000"/>
            <a:chOff x="2984793" y="4046659"/>
            <a:chExt cx="828000" cy="828000"/>
          </a:xfrm>
        </p:grpSpPr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2984793" y="4046659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061786" y="4199049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439324" y="4988355"/>
            <a:ext cx="828000" cy="828000"/>
            <a:chOff x="3563616" y="5254690"/>
            <a:chExt cx="828000" cy="828000"/>
          </a:xfrm>
        </p:grpSpPr>
        <p:sp>
          <p:nvSpPr>
            <p:cNvPr id="12" name="椭圆 11"/>
            <p:cNvSpPr>
              <a:spLocks noChangeAspect="1"/>
            </p:cNvSpPr>
            <p:nvPr/>
          </p:nvSpPr>
          <p:spPr>
            <a:xfrm>
              <a:off x="3563616" y="525469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40609" y="5407080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875517" y="1310714"/>
            <a:ext cx="5582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蚁群优化算法的基本原理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722182" y="3169810"/>
            <a:ext cx="5001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蚁群优化算法的基本流程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167974" y="4113944"/>
            <a:ext cx="499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蚁群优化算法的改进版本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727624" y="5057762"/>
            <a:ext cx="441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蚁群优化算法的相关应用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362218" y="259392"/>
            <a:ext cx="4205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CN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26" name="矩形 25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B4E1388-D9D6-45D4-9B23-3CBEA5126AC1}"/>
              </a:ext>
            </a:extLst>
          </p:cNvPr>
          <p:cNvGrpSpPr/>
          <p:nvPr/>
        </p:nvGrpSpPr>
        <p:grpSpPr>
          <a:xfrm>
            <a:off x="3943760" y="5981409"/>
            <a:ext cx="828000" cy="828000"/>
            <a:chOff x="3563616" y="5254690"/>
            <a:chExt cx="828000" cy="82800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0FF3C28-2FBD-4638-837E-6641B7F4E0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3616" y="525469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85DCD05-7D81-480C-BF31-16D9C4F2BC1A}"/>
                </a:ext>
              </a:extLst>
            </p:cNvPr>
            <p:cNvSpPr txBox="1"/>
            <p:nvPr/>
          </p:nvSpPr>
          <p:spPr>
            <a:xfrm>
              <a:off x="3640609" y="5407080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1D792BB8-F139-4C03-9BC1-0E4E956562E4}"/>
              </a:ext>
            </a:extLst>
          </p:cNvPr>
          <p:cNvSpPr txBox="1"/>
          <p:nvPr/>
        </p:nvSpPr>
        <p:spPr>
          <a:xfrm>
            <a:off x="5085928" y="6001580"/>
            <a:ext cx="441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蚁群优化算法的参数设置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F3D2B26-18D7-40F2-9572-DD83DD498013}"/>
              </a:ext>
            </a:extLst>
          </p:cNvPr>
          <p:cNvGrpSpPr/>
          <p:nvPr/>
        </p:nvGrpSpPr>
        <p:grpSpPr>
          <a:xfrm>
            <a:off x="2109155" y="2086849"/>
            <a:ext cx="828000" cy="828000"/>
            <a:chOff x="3563616" y="5254690"/>
            <a:chExt cx="828000" cy="828000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6C6C6B6D-33C3-4AF2-9F77-EF1D2F0B77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3616" y="525469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9662A61-C4BB-40E8-861C-2B018BCC6476}"/>
                </a:ext>
              </a:extLst>
            </p:cNvPr>
            <p:cNvSpPr txBox="1"/>
            <p:nvPr/>
          </p:nvSpPr>
          <p:spPr>
            <a:xfrm>
              <a:off x="3640609" y="5407080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453371D6-24BF-4CC6-8472-782DA89E38F1}"/>
              </a:ext>
            </a:extLst>
          </p:cNvPr>
          <p:cNvSpPr txBox="1"/>
          <p:nvPr/>
        </p:nvSpPr>
        <p:spPr>
          <a:xfrm>
            <a:off x="3367141" y="2219836"/>
            <a:ext cx="441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蚁群优化算法的研究进展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190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21" grpId="0"/>
      <p:bldP spid="22" grpId="0"/>
      <p:bldP spid="23" grpId="0"/>
      <p:bldP spid="25" grpId="0"/>
      <p:bldP spid="31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两种不同的构建方式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626726" y="1508480"/>
            <a:ext cx="2250951" cy="499079"/>
            <a:chOff x="2645777" y="1428360"/>
            <a:chExt cx="1523389" cy="914033"/>
          </a:xfrm>
        </p:grpSpPr>
        <p:sp>
          <p:nvSpPr>
            <p:cNvPr id="25" name="矩形 24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645777" y="1575355"/>
              <a:ext cx="1514250" cy="620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顺序构建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213958" y="1535949"/>
            <a:ext cx="2250951" cy="499079"/>
            <a:chOff x="2645777" y="1428360"/>
            <a:chExt cx="1523389" cy="914033"/>
          </a:xfrm>
        </p:grpSpPr>
        <p:sp>
          <p:nvSpPr>
            <p:cNvPr id="28" name="矩形 27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645777" y="1575355"/>
              <a:ext cx="1514250" cy="620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并行构建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1546804" y="2189735"/>
            <a:ext cx="26849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当一只蚂蚁完成一轮完整的构建并返回到初始城市之后，下一只蚂蚁才开始构建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11187" y="3614057"/>
            <a:ext cx="7921625" cy="2678872"/>
            <a:chOff x="611187" y="3614057"/>
            <a:chExt cx="7921625" cy="2678872"/>
          </a:xfrm>
        </p:grpSpPr>
        <p:sp>
          <p:nvSpPr>
            <p:cNvPr id="7" name="形状 6"/>
            <p:cNvSpPr/>
            <p:nvPr/>
          </p:nvSpPr>
          <p:spPr>
            <a:xfrm>
              <a:off x="611187" y="3614057"/>
              <a:ext cx="7921625" cy="2678872"/>
            </a:xfrm>
            <a:prstGeom prst="leftRightRibbon">
              <a:avLst>
                <a:gd name="adj1" fmla="val 54481"/>
                <a:gd name="adj2" fmla="val 50000"/>
                <a:gd name="adj3" fmla="val 1666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矩形 37"/>
            <p:cNvSpPr/>
            <p:nvPr/>
          </p:nvSpPr>
          <p:spPr>
            <a:xfrm>
              <a:off x="1150112" y="4196804"/>
              <a:ext cx="3175145" cy="10994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457200">
                <a:lnSpc>
                  <a:spcPct val="125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就目前来说，因为蚁周系统要求蚂蚁走完全程后才更新信息素，两种构建等价</a:t>
              </a:r>
              <a:endPara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571999" y="4463424"/>
              <a:ext cx="3175145" cy="10994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457200">
                <a:lnSpc>
                  <a:spcPct val="125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但是对于后面一些改进了的蚁群优化算法，比如精英蚁群算法，这就不等价了。</a:t>
              </a:r>
              <a:endPara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37" name="矩形 36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11AC12A8-5710-4ECC-BCE7-1E029C5E1680}"/>
              </a:ext>
            </a:extLst>
          </p:cNvPr>
          <p:cNvSpPr/>
          <p:nvPr/>
        </p:nvSpPr>
        <p:spPr>
          <a:xfrm>
            <a:off x="5071729" y="2212325"/>
            <a:ext cx="26849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所有蚂蚁同时开始构建，每次所有蚂蚁各走一步，等所有蚂蚁都走完才更新信息素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440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应用举例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57" name="矩形 56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345EC5FF-B85D-4852-BA98-17AAA772EB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9514226"/>
                  </p:ext>
                </p:extLst>
              </p:nvPr>
            </p:nvGraphicFramePr>
            <p:xfrm>
              <a:off x="1555659" y="2406324"/>
              <a:ext cx="6096000" cy="25311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4659449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36906456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962606759"/>
                        </a:ext>
                      </a:extLst>
                    </a:gridCol>
                  </a:tblGrid>
                  <a:tr h="6752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参数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参数解释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取值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463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蚂蚁数量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25887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迭代次数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200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23131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i="1" kern="120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概率参数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95410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i="1" kern="120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概率参数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37504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1800" kern="1200" smtClean="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 kern="120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zh-CN" altLang="en-US" sz="1800" i="1" kern="120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初始信息素浓度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76924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345EC5FF-B85D-4852-BA98-17AAA772EB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9514226"/>
                  </p:ext>
                </p:extLst>
              </p:nvPr>
            </p:nvGraphicFramePr>
            <p:xfrm>
              <a:off x="1555659" y="2406324"/>
              <a:ext cx="6096000" cy="25311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4659449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36906456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962606759"/>
                        </a:ext>
                      </a:extLst>
                    </a:gridCol>
                  </a:tblGrid>
                  <a:tr h="6752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参数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参数解释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取值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463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蚂蚁数量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25887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迭代次数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200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23131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99" t="-395082" r="-20089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概率参数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95410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99" t="-495082" r="-20089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概率参数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3750437"/>
                      </a:ext>
                    </a:extLst>
                  </a:tr>
                  <a:tr h="3724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99" t="-595082" r="-20089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初始信息素浓度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76924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BC7C205E-B4EF-414B-84A9-9EF9BD79F529}"/>
              </a:ext>
            </a:extLst>
          </p:cNvPr>
          <p:cNvSpPr txBox="1"/>
          <p:nvPr/>
        </p:nvSpPr>
        <p:spPr>
          <a:xfrm>
            <a:off x="1419575" y="925733"/>
            <a:ext cx="6368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 err="1"/>
              <a:t>matlab</a:t>
            </a:r>
            <a:r>
              <a:rPr lang="zh-CN" altLang="en-US" dirty="0"/>
              <a:t>实现了蚁群优化算法对</a:t>
            </a:r>
            <a:r>
              <a:rPr lang="en-US" altLang="zh-CN" dirty="0"/>
              <a:t>TSP</a:t>
            </a:r>
            <a:r>
              <a:rPr lang="zh-CN" altLang="en-US" dirty="0"/>
              <a:t>问题的求解，并与遗传算法进行了比较。以下是参数设置，按经验选取。</a:t>
            </a:r>
          </a:p>
        </p:txBody>
      </p:sp>
    </p:spTree>
    <p:extLst>
      <p:ext uri="{BB962C8B-B14F-4D97-AF65-F5344CB8AC3E}">
        <p14:creationId xmlns:p14="http://schemas.microsoft.com/office/powerpoint/2010/main" val="194257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应用举例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57" name="矩形 56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C8F9C93B-76F6-4D36-8961-E2C72246A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49" y="925733"/>
            <a:ext cx="3782636" cy="540218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8967541-B961-4D82-8F9B-21B5DFD26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44" y="824337"/>
            <a:ext cx="3961969" cy="550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9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应用举例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57" name="矩形 56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02104E6-6D2A-4F74-AEEF-8FF789945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67706"/>
            <a:ext cx="3822846" cy="53628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3A8D8B1-9B2D-4C9C-BB68-FE6967A0B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50" y="1067707"/>
            <a:ext cx="3691350" cy="536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应用举例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57" name="矩形 56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24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290D692-98B3-4C15-8959-9CDB60262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157" y="1067708"/>
            <a:ext cx="3960813" cy="50150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D09082F-CE6B-4289-84CF-E203B039B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7" y="1067708"/>
            <a:ext cx="3960813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2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2" y="2845078"/>
            <a:ext cx="466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蚁群优化算法的改进版本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87161" y="3416888"/>
            <a:ext cx="4645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 sit amet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FOUR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8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597046" y="437019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蚁群优化算法的改进版本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1187" y="3442330"/>
            <a:ext cx="4477363" cy="2484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前面提到的蚁群系统只是蚂蚁算法的一个最初的版本，它的性能有待提高。在蚁群算法诞生后的十多年里，蚁群算法持续被改进，算法性能不断提高，应用领域不断扩张。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我主要介绍两种改进版本：精华蚁群算法和基于排列的蚁群算法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557975" y="1021542"/>
            <a:ext cx="17235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其他版本：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11189" y="1535949"/>
            <a:ext cx="1981100" cy="499079"/>
            <a:chOff x="2645777" y="1428360"/>
            <a:chExt cx="1523389" cy="914033"/>
          </a:xfrm>
        </p:grpSpPr>
        <p:sp>
          <p:nvSpPr>
            <p:cNvPr id="16" name="矩形 15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645777" y="1575355"/>
              <a:ext cx="1514250" cy="67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精华蚁群系统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119335" y="1535949"/>
            <a:ext cx="1981100" cy="499079"/>
            <a:chOff x="2645777" y="1428360"/>
            <a:chExt cx="1523389" cy="914033"/>
          </a:xfrm>
        </p:grpSpPr>
        <p:sp>
          <p:nvSpPr>
            <p:cNvPr id="26" name="矩形 25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645777" y="1575355"/>
              <a:ext cx="1514250" cy="67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基于排列的蚁群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119335" y="2305986"/>
            <a:ext cx="1981100" cy="499079"/>
            <a:chOff x="2645777" y="1428360"/>
            <a:chExt cx="1523389" cy="914033"/>
          </a:xfrm>
        </p:grpSpPr>
        <p:sp>
          <p:nvSpPr>
            <p:cNvPr id="38" name="矩形 37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645777" y="1575355"/>
              <a:ext cx="1514250" cy="67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蚁群系统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11189" y="2305986"/>
            <a:ext cx="1981100" cy="499079"/>
            <a:chOff x="2645777" y="1428360"/>
            <a:chExt cx="1523389" cy="914033"/>
          </a:xfrm>
        </p:grpSpPr>
        <p:sp>
          <p:nvSpPr>
            <p:cNvPr id="35" name="矩形 34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645777" y="1575355"/>
              <a:ext cx="1514250" cy="67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最大最小蚁群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29" name="矩形 28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26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078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597046" y="437019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精华蚂蚁系统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1187" y="3442330"/>
            <a:ext cx="4477363" cy="2484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前面提到的蚁群系统只是蚂蚁算法的一个最初的版本，它的性能有待提高。在蚁群算法诞生后的十多年里，蚁群算法持续被改进，算法性能不断提高，应用领域不断扩张。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我主要介绍两种改进版本：精华蚁群算法和基于排列的蚁群算法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557975" y="1021542"/>
            <a:ext cx="17235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其他版本：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11189" y="1535949"/>
            <a:ext cx="1981100" cy="499079"/>
            <a:chOff x="2645777" y="1428360"/>
            <a:chExt cx="1523389" cy="914033"/>
          </a:xfrm>
        </p:grpSpPr>
        <p:sp>
          <p:nvSpPr>
            <p:cNvPr id="16" name="矩形 15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645777" y="1575355"/>
              <a:ext cx="1514250" cy="67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精华蚁群系统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119335" y="1535949"/>
            <a:ext cx="1981100" cy="499079"/>
            <a:chOff x="2645777" y="1428360"/>
            <a:chExt cx="1523389" cy="914033"/>
          </a:xfrm>
        </p:grpSpPr>
        <p:sp>
          <p:nvSpPr>
            <p:cNvPr id="26" name="矩形 25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645777" y="1575355"/>
              <a:ext cx="1514250" cy="67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基于排列的蚁群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119335" y="2305986"/>
            <a:ext cx="1981100" cy="499079"/>
            <a:chOff x="2645777" y="1428360"/>
            <a:chExt cx="1523389" cy="914033"/>
          </a:xfrm>
        </p:grpSpPr>
        <p:sp>
          <p:nvSpPr>
            <p:cNvPr id="38" name="矩形 37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645777" y="1575355"/>
              <a:ext cx="1514250" cy="67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蚁群系统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11189" y="2305986"/>
            <a:ext cx="1981100" cy="499079"/>
            <a:chOff x="2645777" y="1428360"/>
            <a:chExt cx="1523389" cy="914033"/>
          </a:xfrm>
        </p:grpSpPr>
        <p:sp>
          <p:nvSpPr>
            <p:cNvPr id="35" name="矩形 34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645777" y="1575355"/>
              <a:ext cx="1514250" cy="67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最大最小蚁群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29" name="矩形 28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26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117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597046" y="437019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精华蚂蚁系统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1187" y="3442330"/>
            <a:ext cx="4477363" cy="2484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前面提到的蚁群系统只是蚂蚁算法的一个最初的版本，它的性能有待提高。在蚁群算法诞生后的十多年里，蚁群算法持续被改进，算法性能不断提高，应用领域不断扩张。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我主要介绍两种改进版本：精华蚁群算法和基于排列的蚁群算法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557975" y="1021542"/>
            <a:ext cx="17235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其他版本：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11189" y="1535949"/>
            <a:ext cx="1981100" cy="499079"/>
            <a:chOff x="2645777" y="1428360"/>
            <a:chExt cx="1523389" cy="914033"/>
          </a:xfrm>
        </p:grpSpPr>
        <p:sp>
          <p:nvSpPr>
            <p:cNvPr id="16" name="矩形 15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645777" y="1575355"/>
              <a:ext cx="1514250" cy="67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精华蚁群系统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119335" y="1535949"/>
            <a:ext cx="1981100" cy="499079"/>
            <a:chOff x="2645777" y="1428360"/>
            <a:chExt cx="1523389" cy="914033"/>
          </a:xfrm>
        </p:grpSpPr>
        <p:sp>
          <p:nvSpPr>
            <p:cNvPr id="26" name="矩形 25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645777" y="1575355"/>
              <a:ext cx="1514250" cy="67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基于排列的蚁群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119335" y="2305986"/>
            <a:ext cx="1981100" cy="499079"/>
            <a:chOff x="2645777" y="1428360"/>
            <a:chExt cx="1523389" cy="914033"/>
          </a:xfrm>
        </p:grpSpPr>
        <p:sp>
          <p:nvSpPr>
            <p:cNvPr id="38" name="矩形 37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645777" y="1575355"/>
              <a:ext cx="1514250" cy="67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蚁群系统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11189" y="2305986"/>
            <a:ext cx="1981100" cy="499079"/>
            <a:chOff x="2645777" y="1428360"/>
            <a:chExt cx="1523389" cy="914033"/>
          </a:xfrm>
        </p:grpSpPr>
        <p:sp>
          <p:nvSpPr>
            <p:cNvPr id="35" name="矩形 34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645777" y="1575355"/>
              <a:ext cx="1514250" cy="67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最大最小蚁群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29" name="矩形 28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26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520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597046" y="437019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精华蚂蚁系统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1187" y="3442330"/>
            <a:ext cx="4477363" cy="2484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前面提到的蚁群系统只是蚂蚁算法的一个最初的版本，它的性能有待提高。在蚁群算法诞生后的十多年里，蚁群算法持续被改进，算法性能不断提高，应用领域不断扩张。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我主要介绍两种改进版本：精华蚁群算法和基于排列的蚁群算法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557975" y="1021542"/>
            <a:ext cx="17235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其他版本：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11189" y="1535949"/>
            <a:ext cx="1981100" cy="499079"/>
            <a:chOff x="2645777" y="1428360"/>
            <a:chExt cx="1523389" cy="914033"/>
          </a:xfrm>
        </p:grpSpPr>
        <p:sp>
          <p:nvSpPr>
            <p:cNvPr id="16" name="矩形 15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645777" y="1575355"/>
              <a:ext cx="1514250" cy="67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精华蚁群系统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119335" y="1535949"/>
            <a:ext cx="1981100" cy="499079"/>
            <a:chOff x="2645777" y="1428360"/>
            <a:chExt cx="1523389" cy="914033"/>
          </a:xfrm>
        </p:grpSpPr>
        <p:sp>
          <p:nvSpPr>
            <p:cNvPr id="26" name="矩形 25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645777" y="1575355"/>
              <a:ext cx="1514250" cy="67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基于排列的蚁群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119335" y="2305986"/>
            <a:ext cx="1981100" cy="499079"/>
            <a:chOff x="2645777" y="1428360"/>
            <a:chExt cx="1523389" cy="914033"/>
          </a:xfrm>
        </p:grpSpPr>
        <p:sp>
          <p:nvSpPr>
            <p:cNvPr id="38" name="矩形 37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645777" y="1575355"/>
              <a:ext cx="1514250" cy="67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蚁群系统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11189" y="2305986"/>
            <a:ext cx="1981100" cy="499079"/>
            <a:chOff x="2645777" y="1428360"/>
            <a:chExt cx="1523389" cy="914033"/>
          </a:xfrm>
        </p:grpSpPr>
        <p:sp>
          <p:nvSpPr>
            <p:cNvPr id="35" name="矩形 34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645777" y="1575355"/>
              <a:ext cx="1514250" cy="67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最大最小蚁群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29" name="矩形 28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26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678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2" y="2845078"/>
            <a:ext cx="466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蚁群优化算法的基本原理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ONE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59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基于排列的蚂蚁系统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11187" y="1302801"/>
            <a:ext cx="7917056" cy="914033"/>
            <a:chOff x="611187" y="1307273"/>
            <a:chExt cx="7917056" cy="914033"/>
          </a:xfrm>
        </p:grpSpPr>
        <p:sp>
          <p:nvSpPr>
            <p:cNvPr id="5" name="任意多边形 4"/>
            <p:cNvSpPr/>
            <p:nvPr/>
          </p:nvSpPr>
          <p:spPr>
            <a:xfrm>
              <a:off x="611187" y="1307273"/>
              <a:ext cx="1523389" cy="914033"/>
            </a:xfrm>
            <a:custGeom>
              <a:avLst/>
              <a:gdLst>
                <a:gd name="connsiteX0" fmla="*/ 0 w 1171277"/>
                <a:gd name="connsiteY0" fmla="*/ 70277 h 702766"/>
                <a:gd name="connsiteX1" fmla="*/ 70277 w 1171277"/>
                <a:gd name="connsiteY1" fmla="*/ 0 h 702766"/>
                <a:gd name="connsiteX2" fmla="*/ 1101000 w 1171277"/>
                <a:gd name="connsiteY2" fmla="*/ 0 h 702766"/>
                <a:gd name="connsiteX3" fmla="*/ 1171277 w 1171277"/>
                <a:gd name="connsiteY3" fmla="*/ 70277 h 702766"/>
                <a:gd name="connsiteX4" fmla="*/ 1171277 w 1171277"/>
                <a:gd name="connsiteY4" fmla="*/ 632489 h 702766"/>
                <a:gd name="connsiteX5" fmla="*/ 1101000 w 1171277"/>
                <a:gd name="connsiteY5" fmla="*/ 702766 h 702766"/>
                <a:gd name="connsiteX6" fmla="*/ 70277 w 1171277"/>
                <a:gd name="connsiteY6" fmla="*/ 702766 h 702766"/>
                <a:gd name="connsiteX7" fmla="*/ 0 w 1171277"/>
                <a:gd name="connsiteY7" fmla="*/ 632489 h 702766"/>
                <a:gd name="connsiteX8" fmla="*/ 0 w 1171277"/>
                <a:gd name="connsiteY8" fmla="*/ 70277 h 70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1277" h="702766">
                  <a:moveTo>
                    <a:pt x="0" y="70277"/>
                  </a:moveTo>
                  <a:cubicBezTo>
                    <a:pt x="0" y="31464"/>
                    <a:pt x="31464" y="0"/>
                    <a:pt x="70277" y="0"/>
                  </a:cubicBezTo>
                  <a:lnTo>
                    <a:pt x="1101000" y="0"/>
                  </a:lnTo>
                  <a:cubicBezTo>
                    <a:pt x="1139813" y="0"/>
                    <a:pt x="1171277" y="31464"/>
                    <a:pt x="1171277" y="70277"/>
                  </a:cubicBezTo>
                  <a:lnTo>
                    <a:pt x="1171277" y="632489"/>
                  </a:lnTo>
                  <a:cubicBezTo>
                    <a:pt x="1171277" y="671302"/>
                    <a:pt x="1139813" y="702766"/>
                    <a:pt x="1101000" y="702766"/>
                  </a:cubicBezTo>
                  <a:lnTo>
                    <a:pt x="70277" y="702766"/>
                  </a:lnTo>
                  <a:cubicBezTo>
                    <a:pt x="31464" y="702766"/>
                    <a:pt x="0" y="671302"/>
                    <a:pt x="0" y="632489"/>
                  </a:cubicBezTo>
                  <a:lnTo>
                    <a:pt x="0" y="7027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2286916" y="1575389"/>
              <a:ext cx="322958" cy="377800"/>
            </a:xfrm>
            <a:custGeom>
              <a:avLst/>
              <a:gdLst>
                <a:gd name="connsiteX0" fmla="*/ 0 w 248310"/>
                <a:gd name="connsiteY0" fmla="*/ 58095 h 290476"/>
                <a:gd name="connsiteX1" fmla="*/ 124155 w 248310"/>
                <a:gd name="connsiteY1" fmla="*/ 58095 h 290476"/>
                <a:gd name="connsiteX2" fmla="*/ 124155 w 248310"/>
                <a:gd name="connsiteY2" fmla="*/ 0 h 290476"/>
                <a:gd name="connsiteX3" fmla="*/ 248310 w 248310"/>
                <a:gd name="connsiteY3" fmla="*/ 145238 h 290476"/>
                <a:gd name="connsiteX4" fmla="*/ 124155 w 248310"/>
                <a:gd name="connsiteY4" fmla="*/ 290476 h 290476"/>
                <a:gd name="connsiteX5" fmla="*/ 124155 w 248310"/>
                <a:gd name="connsiteY5" fmla="*/ 232381 h 290476"/>
                <a:gd name="connsiteX6" fmla="*/ 0 w 248310"/>
                <a:gd name="connsiteY6" fmla="*/ 232381 h 290476"/>
                <a:gd name="connsiteX7" fmla="*/ 0 w 248310"/>
                <a:gd name="connsiteY7" fmla="*/ 58095 h 29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10" h="290476">
                  <a:moveTo>
                    <a:pt x="0" y="58095"/>
                  </a:moveTo>
                  <a:lnTo>
                    <a:pt x="124155" y="58095"/>
                  </a:lnTo>
                  <a:lnTo>
                    <a:pt x="124155" y="0"/>
                  </a:lnTo>
                  <a:lnTo>
                    <a:pt x="248310" y="145238"/>
                  </a:lnTo>
                  <a:lnTo>
                    <a:pt x="124155" y="290476"/>
                  </a:lnTo>
                  <a:lnTo>
                    <a:pt x="124155" y="232381"/>
                  </a:lnTo>
                  <a:lnTo>
                    <a:pt x="0" y="232381"/>
                  </a:lnTo>
                  <a:lnTo>
                    <a:pt x="0" y="5809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095" rIns="74493" bIns="5809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200" kern="1200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2739363" y="1307273"/>
              <a:ext cx="1523389" cy="914033"/>
            </a:xfrm>
            <a:custGeom>
              <a:avLst/>
              <a:gdLst>
                <a:gd name="connsiteX0" fmla="*/ 0 w 1171277"/>
                <a:gd name="connsiteY0" fmla="*/ 70277 h 702766"/>
                <a:gd name="connsiteX1" fmla="*/ 70277 w 1171277"/>
                <a:gd name="connsiteY1" fmla="*/ 0 h 702766"/>
                <a:gd name="connsiteX2" fmla="*/ 1101000 w 1171277"/>
                <a:gd name="connsiteY2" fmla="*/ 0 h 702766"/>
                <a:gd name="connsiteX3" fmla="*/ 1171277 w 1171277"/>
                <a:gd name="connsiteY3" fmla="*/ 70277 h 702766"/>
                <a:gd name="connsiteX4" fmla="*/ 1171277 w 1171277"/>
                <a:gd name="connsiteY4" fmla="*/ 632489 h 702766"/>
                <a:gd name="connsiteX5" fmla="*/ 1101000 w 1171277"/>
                <a:gd name="connsiteY5" fmla="*/ 702766 h 702766"/>
                <a:gd name="connsiteX6" fmla="*/ 70277 w 1171277"/>
                <a:gd name="connsiteY6" fmla="*/ 702766 h 702766"/>
                <a:gd name="connsiteX7" fmla="*/ 0 w 1171277"/>
                <a:gd name="connsiteY7" fmla="*/ 632489 h 702766"/>
                <a:gd name="connsiteX8" fmla="*/ 0 w 1171277"/>
                <a:gd name="connsiteY8" fmla="*/ 70277 h 70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1277" h="702766">
                  <a:moveTo>
                    <a:pt x="0" y="70277"/>
                  </a:moveTo>
                  <a:cubicBezTo>
                    <a:pt x="0" y="31464"/>
                    <a:pt x="31464" y="0"/>
                    <a:pt x="70277" y="0"/>
                  </a:cubicBezTo>
                  <a:lnTo>
                    <a:pt x="1101000" y="0"/>
                  </a:lnTo>
                  <a:cubicBezTo>
                    <a:pt x="1139813" y="0"/>
                    <a:pt x="1171277" y="31464"/>
                    <a:pt x="1171277" y="70277"/>
                  </a:cubicBezTo>
                  <a:lnTo>
                    <a:pt x="1171277" y="632489"/>
                  </a:lnTo>
                  <a:cubicBezTo>
                    <a:pt x="1171277" y="671302"/>
                    <a:pt x="1139813" y="702766"/>
                    <a:pt x="1101000" y="702766"/>
                  </a:cubicBezTo>
                  <a:lnTo>
                    <a:pt x="70277" y="702766"/>
                  </a:lnTo>
                  <a:cubicBezTo>
                    <a:pt x="31464" y="702766"/>
                    <a:pt x="0" y="671302"/>
                    <a:pt x="0" y="632489"/>
                  </a:cubicBezTo>
                  <a:lnTo>
                    <a:pt x="0" y="7027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4883" tIns="134883" rIns="134883" bIns="134883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000" kern="1200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4419662" y="1575389"/>
              <a:ext cx="322958" cy="377800"/>
            </a:xfrm>
            <a:custGeom>
              <a:avLst/>
              <a:gdLst>
                <a:gd name="connsiteX0" fmla="*/ 0 w 248310"/>
                <a:gd name="connsiteY0" fmla="*/ 58095 h 290476"/>
                <a:gd name="connsiteX1" fmla="*/ 124155 w 248310"/>
                <a:gd name="connsiteY1" fmla="*/ 58095 h 290476"/>
                <a:gd name="connsiteX2" fmla="*/ 124155 w 248310"/>
                <a:gd name="connsiteY2" fmla="*/ 0 h 290476"/>
                <a:gd name="connsiteX3" fmla="*/ 248310 w 248310"/>
                <a:gd name="connsiteY3" fmla="*/ 145238 h 290476"/>
                <a:gd name="connsiteX4" fmla="*/ 124155 w 248310"/>
                <a:gd name="connsiteY4" fmla="*/ 290476 h 290476"/>
                <a:gd name="connsiteX5" fmla="*/ 124155 w 248310"/>
                <a:gd name="connsiteY5" fmla="*/ 232381 h 290476"/>
                <a:gd name="connsiteX6" fmla="*/ 0 w 248310"/>
                <a:gd name="connsiteY6" fmla="*/ 232381 h 290476"/>
                <a:gd name="connsiteX7" fmla="*/ 0 w 248310"/>
                <a:gd name="connsiteY7" fmla="*/ 58095 h 29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10" h="290476">
                  <a:moveTo>
                    <a:pt x="0" y="58095"/>
                  </a:moveTo>
                  <a:lnTo>
                    <a:pt x="124155" y="58095"/>
                  </a:lnTo>
                  <a:lnTo>
                    <a:pt x="124155" y="0"/>
                  </a:lnTo>
                  <a:lnTo>
                    <a:pt x="248310" y="145238"/>
                  </a:lnTo>
                  <a:lnTo>
                    <a:pt x="124155" y="290476"/>
                  </a:lnTo>
                  <a:lnTo>
                    <a:pt x="124155" y="232381"/>
                  </a:lnTo>
                  <a:lnTo>
                    <a:pt x="0" y="232381"/>
                  </a:lnTo>
                  <a:lnTo>
                    <a:pt x="0" y="5809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095" rIns="74493" bIns="5809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200" kern="1200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4881250" y="1307273"/>
              <a:ext cx="1523389" cy="914033"/>
            </a:xfrm>
            <a:custGeom>
              <a:avLst/>
              <a:gdLst>
                <a:gd name="connsiteX0" fmla="*/ 0 w 1171277"/>
                <a:gd name="connsiteY0" fmla="*/ 70277 h 702766"/>
                <a:gd name="connsiteX1" fmla="*/ 70277 w 1171277"/>
                <a:gd name="connsiteY1" fmla="*/ 0 h 702766"/>
                <a:gd name="connsiteX2" fmla="*/ 1101000 w 1171277"/>
                <a:gd name="connsiteY2" fmla="*/ 0 h 702766"/>
                <a:gd name="connsiteX3" fmla="*/ 1171277 w 1171277"/>
                <a:gd name="connsiteY3" fmla="*/ 70277 h 702766"/>
                <a:gd name="connsiteX4" fmla="*/ 1171277 w 1171277"/>
                <a:gd name="connsiteY4" fmla="*/ 632489 h 702766"/>
                <a:gd name="connsiteX5" fmla="*/ 1101000 w 1171277"/>
                <a:gd name="connsiteY5" fmla="*/ 702766 h 702766"/>
                <a:gd name="connsiteX6" fmla="*/ 70277 w 1171277"/>
                <a:gd name="connsiteY6" fmla="*/ 702766 h 702766"/>
                <a:gd name="connsiteX7" fmla="*/ 0 w 1171277"/>
                <a:gd name="connsiteY7" fmla="*/ 632489 h 702766"/>
                <a:gd name="connsiteX8" fmla="*/ 0 w 1171277"/>
                <a:gd name="connsiteY8" fmla="*/ 70277 h 70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1277" h="702766">
                  <a:moveTo>
                    <a:pt x="0" y="70277"/>
                  </a:moveTo>
                  <a:cubicBezTo>
                    <a:pt x="0" y="31464"/>
                    <a:pt x="31464" y="0"/>
                    <a:pt x="70277" y="0"/>
                  </a:cubicBezTo>
                  <a:lnTo>
                    <a:pt x="1101000" y="0"/>
                  </a:lnTo>
                  <a:cubicBezTo>
                    <a:pt x="1139813" y="0"/>
                    <a:pt x="1171277" y="31464"/>
                    <a:pt x="1171277" y="70277"/>
                  </a:cubicBezTo>
                  <a:lnTo>
                    <a:pt x="1171277" y="632489"/>
                  </a:lnTo>
                  <a:cubicBezTo>
                    <a:pt x="1171277" y="671302"/>
                    <a:pt x="1139813" y="702766"/>
                    <a:pt x="1101000" y="702766"/>
                  </a:cubicBezTo>
                  <a:lnTo>
                    <a:pt x="70277" y="702766"/>
                  </a:lnTo>
                  <a:cubicBezTo>
                    <a:pt x="31464" y="702766"/>
                    <a:pt x="0" y="671302"/>
                    <a:pt x="0" y="632489"/>
                  </a:cubicBezTo>
                  <a:lnTo>
                    <a:pt x="0" y="7027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6552407" y="1575389"/>
              <a:ext cx="322958" cy="377800"/>
            </a:xfrm>
            <a:custGeom>
              <a:avLst/>
              <a:gdLst>
                <a:gd name="connsiteX0" fmla="*/ 0 w 248310"/>
                <a:gd name="connsiteY0" fmla="*/ 58095 h 290476"/>
                <a:gd name="connsiteX1" fmla="*/ 124155 w 248310"/>
                <a:gd name="connsiteY1" fmla="*/ 58095 h 290476"/>
                <a:gd name="connsiteX2" fmla="*/ 124155 w 248310"/>
                <a:gd name="connsiteY2" fmla="*/ 0 h 290476"/>
                <a:gd name="connsiteX3" fmla="*/ 248310 w 248310"/>
                <a:gd name="connsiteY3" fmla="*/ 145238 h 290476"/>
                <a:gd name="connsiteX4" fmla="*/ 124155 w 248310"/>
                <a:gd name="connsiteY4" fmla="*/ 290476 h 290476"/>
                <a:gd name="connsiteX5" fmla="*/ 124155 w 248310"/>
                <a:gd name="connsiteY5" fmla="*/ 232381 h 290476"/>
                <a:gd name="connsiteX6" fmla="*/ 0 w 248310"/>
                <a:gd name="connsiteY6" fmla="*/ 232381 h 290476"/>
                <a:gd name="connsiteX7" fmla="*/ 0 w 248310"/>
                <a:gd name="connsiteY7" fmla="*/ 58095 h 29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10" h="290476">
                  <a:moveTo>
                    <a:pt x="0" y="58095"/>
                  </a:moveTo>
                  <a:lnTo>
                    <a:pt x="124155" y="58095"/>
                  </a:lnTo>
                  <a:lnTo>
                    <a:pt x="124155" y="0"/>
                  </a:lnTo>
                  <a:lnTo>
                    <a:pt x="248310" y="145238"/>
                  </a:lnTo>
                  <a:lnTo>
                    <a:pt x="124155" y="290476"/>
                  </a:lnTo>
                  <a:lnTo>
                    <a:pt x="124155" y="232381"/>
                  </a:lnTo>
                  <a:lnTo>
                    <a:pt x="0" y="232381"/>
                  </a:lnTo>
                  <a:lnTo>
                    <a:pt x="0" y="5809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095" rIns="74493" bIns="5809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200" kern="1200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7004854" y="1307273"/>
              <a:ext cx="1523389" cy="914033"/>
            </a:xfrm>
            <a:custGeom>
              <a:avLst/>
              <a:gdLst>
                <a:gd name="connsiteX0" fmla="*/ 0 w 1171277"/>
                <a:gd name="connsiteY0" fmla="*/ 70277 h 702766"/>
                <a:gd name="connsiteX1" fmla="*/ 70277 w 1171277"/>
                <a:gd name="connsiteY1" fmla="*/ 0 h 702766"/>
                <a:gd name="connsiteX2" fmla="*/ 1101000 w 1171277"/>
                <a:gd name="connsiteY2" fmla="*/ 0 h 702766"/>
                <a:gd name="connsiteX3" fmla="*/ 1171277 w 1171277"/>
                <a:gd name="connsiteY3" fmla="*/ 70277 h 702766"/>
                <a:gd name="connsiteX4" fmla="*/ 1171277 w 1171277"/>
                <a:gd name="connsiteY4" fmla="*/ 632489 h 702766"/>
                <a:gd name="connsiteX5" fmla="*/ 1101000 w 1171277"/>
                <a:gd name="connsiteY5" fmla="*/ 702766 h 702766"/>
                <a:gd name="connsiteX6" fmla="*/ 70277 w 1171277"/>
                <a:gd name="connsiteY6" fmla="*/ 702766 h 702766"/>
                <a:gd name="connsiteX7" fmla="*/ 0 w 1171277"/>
                <a:gd name="connsiteY7" fmla="*/ 632489 h 702766"/>
                <a:gd name="connsiteX8" fmla="*/ 0 w 1171277"/>
                <a:gd name="connsiteY8" fmla="*/ 70277 h 70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1277" h="702766">
                  <a:moveTo>
                    <a:pt x="0" y="70277"/>
                  </a:moveTo>
                  <a:cubicBezTo>
                    <a:pt x="0" y="31464"/>
                    <a:pt x="31464" y="0"/>
                    <a:pt x="70277" y="0"/>
                  </a:cubicBezTo>
                  <a:lnTo>
                    <a:pt x="1101000" y="0"/>
                  </a:lnTo>
                  <a:cubicBezTo>
                    <a:pt x="1139813" y="0"/>
                    <a:pt x="1171277" y="31464"/>
                    <a:pt x="1171277" y="70277"/>
                  </a:cubicBezTo>
                  <a:lnTo>
                    <a:pt x="1171277" y="632489"/>
                  </a:lnTo>
                  <a:cubicBezTo>
                    <a:pt x="1171277" y="671302"/>
                    <a:pt x="1139813" y="702766"/>
                    <a:pt x="1101000" y="702766"/>
                  </a:cubicBezTo>
                  <a:lnTo>
                    <a:pt x="70277" y="702766"/>
                  </a:lnTo>
                  <a:cubicBezTo>
                    <a:pt x="31464" y="702766"/>
                    <a:pt x="0" y="671302"/>
                    <a:pt x="0" y="632489"/>
                  </a:cubicBezTo>
                  <a:lnTo>
                    <a:pt x="0" y="7027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15756" y="1595012"/>
              <a:ext cx="1514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这四个框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743932" y="1595012"/>
              <a:ext cx="1514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大概介绍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885819" y="1595012"/>
              <a:ext cx="1514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你这玩意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009423" y="1595012"/>
              <a:ext cx="1514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怎么工作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92265" y="2438399"/>
            <a:ext cx="7922267" cy="3870325"/>
            <a:chOff x="592265" y="2438399"/>
            <a:chExt cx="7922267" cy="3870325"/>
          </a:xfrm>
        </p:grpSpPr>
        <p:sp useBgFill="1">
          <p:nvSpPr>
            <p:cNvPr id="27" name="任意多边形 26"/>
            <p:cNvSpPr/>
            <p:nvPr/>
          </p:nvSpPr>
          <p:spPr>
            <a:xfrm>
              <a:off x="592265" y="2438399"/>
              <a:ext cx="6733928" cy="1161098"/>
            </a:xfrm>
            <a:custGeom>
              <a:avLst/>
              <a:gdLst>
                <a:gd name="connsiteX0" fmla="*/ 0 w 5181600"/>
                <a:gd name="connsiteY0" fmla="*/ 121920 h 1219200"/>
                <a:gd name="connsiteX1" fmla="*/ 121920 w 5181600"/>
                <a:gd name="connsiteY1" fmla="*/ 0 h 1219200"/>
                <a:gd name="connsiteX2" fmla="*/ 5059680 w 5181600"/>
                <a:gd name="connsiteY2" fmla="*/ 0 h 1219200"/>
                <a:gd name="connsiteX3" fmla="*/ 5181600 w 5181600"/>
                <a:gd name="connsiteY3" fmla="*/ 121920 h 1219200"/>
                <a:gd name="connsiteX4" fmla="*/ 5181600 w 5181600"/>
                <a:gd name="connsiteY4" fmla="*/ 1097280 h 1219200"/>
                <a:gd name="connsiteX5" fmla="*/ 5059680 w 5181600"/>
                <a:gd name="connsiteY5" fmla="*/ 1219200 h 1219200"/>
                <a:gd name="connsiteX6" fmla="*/ 121920 w 5181600"/>
                <a:gd name="connsiteY6" fmla="*/ 1219200 h 1219200"/>
                <a:gd name="connsiteX7" fmla="*/ 0 w 5181600"/>
                <a:gd name="connsiteY7" fmla="*/ 1097280 h 1219200"/>
                <a:gd name="connsiteX8" fmla="*/ 0 w 5181600"/>
                <a:gd name="connsiteY8" fmla="*/ 12192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81600" h="1219200">
                  <a:moveTo>
                    <a:pt x="0" y="121920"/>
                  </a:moveTo>
                  <a:cubicBezTo>
                    <a:pt x="0" y="54585"/>
                    <a:pt x="54585" y="0"/>
                    <a:pt x="121920" y="0"/>
                  </a:cubicBezTo>
                  <a:lnTo>
                    <a:pt x="5059680" y="0"/>
                  </a:lnTo>
                  <a:cubicBezTo>
                    <a:pt x="5127015" y="0"/>
                    <a:pt x="5181600" y="54585"/>
                    <a:pt x="5181600" y="121920"/>
                  </a:cubicBezTo>
                  <a:lnTo>
                    <a:pt x="5181600" y="1097280"/>
                  </a:lnTo>
                  <a:cubicBezTo>
                    <a:pt x="5181600" y="1164615"/>
                    <a:pt x="5127015" y="1219200"/>
                    <a:pt x="5059680" y="1219200"/>
                  </a:cubicBezTo>
                  <a:lnTo>
                    <a:pt x="121920" y="1219200"/>
                  </a:lnTo>
                  <a:cubicBezTo>
                    <a:pt x="54585" y="1219200"/>
                    <a:pt x="0" y="1164615"/>
                    <a:pt x="0" y="1097280"/>
                  </a:cubicBezTo>
                  <a:lnTo>
                    <a:pt x="0" y="121920"/>
                  </a:lnTo>
                  <a:close/>
                </a:path>
              </a:pathLst>
            </a:custGeom>
            <a:ln>
              <a:solidFill>
                <a:srgbClr val="0070C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0019" tIns="230019" rIns="1474213" bIns="230019" numCol="1" spcCol="1270" anchor="ctr" anchorCtr="0">
              <a:noAutofit/>
            </a:bodyPr>
            <a:lstStyle/>
            <a:p>
              <a:pPr lvl="0" algn="l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100" kern="1200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1186434" y="3793012"/>
              <a:ext cx="6733928" cy="1161098"/>
            </a:xfrm>
            <a:custGeom>
              <a:avLst/>
              <a:gdLst>
                <a:gd name="connsiteX0" fmla="*/ 0 w 5181600"/>
                <a:gd name="connsiteY0" fmla="*/ 121920 h 1219200"/>
                <a:gd name="connsiteX1" fmla="*/ 121920 w 5181600"/>
                <a:gd name="connsiteY1" fmla="*/ 0 h 1219200"/>
                <a:gd name="connsiteX2" fmla="*/ 5059680 w 5181600"/>
                <a:gd name="connsiteY2" fmla="*/ 0 h 1219200"/>
                <a:gd name="connsiteX3" fmla="*/ 5181600 w 5181600"/>
                <a:gd name="connsiteY3" fmla="*/ 121920 h 1219200"/>
                <a:gd name="connsiteX4" fmla="*/ 5181600 w 5181600"/>
                <a:gd name="connsiteY4" fmla="*/ 1097280 h 1219200"/>
                <a:gd name="connsiteX5" fmla="*/ 5059680 w 5181600"/>
                <a:gd name="connsiteY5" fmla="*/ 1219200 h 1219200"/>
                <a:gd name="connsiteX6" fmla="*/ 121920 w 5181600"/>
                <a:gd name="connsiteY6" fmla="*/ 1219200 h 1219200"/>
                <a:gd name="connsiteX7" fmla="*/ 0 w 5181600"/>
                <a:gd name="connsiteY7" fmla="*/ 1097280 h 1219200"/>
                <a:gd name="connsiteX8" fmla="*/ 0 w 5181600"/>
                <a:gd name="connsiteY8" fmla="*/ 12192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81600" h="1219200">
                  <a:moveTo>
                    <a:pt x="0" y="121920"/>
                  </a:moveTo>
                  <a:cubicBezTo>
                    <a:pt x="0" y="54585"/>
                    <a:pt x="54585" y="0"/>
                    <a:pt x="121920" y="0"/>
                  </a:cubicBezTo>
                  <a:lnTo>
                    <a:pt x="5059680" y="0"/>
                  </a:lnTo>
                  <a:cubicBezTo>
                    <a:pt x="5127015" y="0"/>
                    <a:pt x="5181600" y="54585"/>
                    <a:pt x="5181600" y="121920"/>
                  </a:cubicBezTo>
                  <a:lnTo>
                    <a:pt x="5181600" y="1097280"/>
                  </a:lnTo>
                  <a:cubicBezTo>
                    <a:pt x="5181600" y="1164615"/>
                    <a:pt x="5127015" y="1219200"/>
                    <a:pt x="5059680" y="1219200"/>
                  </a:cubicBezTo>
                  <a:lnTo>
                    <a:pt x="121920" y="1219200"/>
                  </a:lnTo>
                  <a:cubicBezTo>
                    <a:pt x="54585" y="1219200"/>
                    <a:pt x="0" y="1164615"/>
                    <a:pt x="0" y="1097280"/>
                  </a:cubicBezTo>
                  <a:lnTo>
                    <a:pt x="0" y="121920"/>
                  </a:lnTo>
                  <a:close/>
                </a:path>
              </a:pathLst>
            </a:custGeom>
            <a:solidFill>
              <a:srgbClr val="F5F5F5"/>
            </a:solidFill>
            <a:ln>
              <a:solidFill>
                <a:srgbClr val="0070C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0019" tIns="230019" rIns="1474213" bIns="230019" numCol="1" spcCol="1270" anchor="ctr" anchorCtr="0">
              <a:noAutofit/>
            </a:bodyPr>
            <a:lstStyle/>
            <a:p>
              <a:pPr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100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780604" y="5147626"/>
              <a:ext cx="6733928" cy="1161098"/>
            </a:xfrm>
            <a:custGeom>
              <a:avLst/>
              <a:gdLst>
                <a:gd name="connsiteX0" fmla="*/ 0 w 5181600"/>
                <a:gd name="connsiteY0" fmla="*/ 121920 h 1219200"/>
                <a:gd name="connsiteX1" fmla="*/ 121920 w 5181600"/>
                <a:gd name="connsiteY1" fmla="*/ 0 h 1219200"/>
                <a:gd name="connsiteX2" fmla="*/ 5059680 w 5181600"/>
                <a:gd name="connsiteY2" fmla="*/ 0 h 1219200"/>
                <a:gd name="connsiteX3" fmla="*/ 5181600 w 5181600"/>
                <a:gd name="connsiteY3" fmla="*/ 121920 h 1219200"/>
                <a:gd name="connsiteX4" fmla="*/ 5181600 w 5181600"/>
                <a:gd name="connsiteY4" fmla="*/ 1097280 h 1219200"/>
                <a:gd name="connsiteX5" fmla="*/ 5059680 w 5181600"/>
                <a:gd name="connsiteY5" fmla="*/ 1219200 h 1219200"/>
                <a:gd name="connsiteX6" fmla="*/ 121920 w 5181600"/>
                <a:gd name="connsiteY6" fmla="*/ 1219200 h 1219200"/>
                <a:gd name="connsiteX7" fmla="*/ 0 w 5181600"/>
                <a:gd name="connsiteY7" fmla="*/ 1097280 h 1219200"/>
                <a:gd name="connsiteX8" fmla="*/ 0 w 5181600"/>
                <a:gd name="connsiteY8" fmla="*/ 12192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81600" h="1219200">
                  <a:moveTo>
                    <a:pt x="0" y="121920"/>
                  </a:moveTo>
                  <a:cubicBezTo>
                    <a:pt x="0" y="54585"/>
                    <a:pt x="54585" y="0"/>
                    <a:pt x="121920" y="0"/>
                  </a:cubicBezTo>
                  <a:lnTo>
                    <a:pt x="5059680" y="0"/>
                  </a:lnTo>
                  <a:cubicBezTo>
                    <a:pt x="5127015" y="0"/>
                    <a:pt x="5181600" y="54585"/>
                    <a:pt x="5181600" y="121920"/>
                  </a:cubicBezTo>
                  <a:lnTo>
                    <a:pt x="5181600" y="1097280"/>
                  </a:lnTo>
                  <a:cubicBezTo>
                    <a:pt x="5181600" y="1164615"/>
                    <a:pt x="5127015" y="1219200"/>
                    <a:pt x="5059680" y="1219200"/>
                  </a:cubicBezTo>
                  <a:lnTo>
                    <a:pt x="121920" y="1219200"/>
                  </a:lnTo>
                  <a:cubicBezTo>
                    <a:pt x="54585" y="1219200"/>
                    <a:pt x="0" y="1164615"/>
                    <a:pt x="0" y="1097280"/>
                  </a:cubicBezTo>
                  <a:lnTo>
                    <a:pt x="0" y="121920"/>
                  </a:lnTo>
                  <a:close/>
                </a:path>
              </a:pathLst>
            </a:custGeom>
            <a:solidFill>
              <a:srgbClr val="F5F5F5"/>
            </a:solidFill>
            <a:ln>
              <a:solidFill>
                <a:srgbClr val="0070C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0019" tIns="230019" rIns="1474213" bIns="230019" numCol="1" spcCol="1270" anchor="ctr" anchorCtr="0">
              <a:noAutofit/>
            </a:bodyPr>
            <a:lstStyle/>
            <a:p>
              <a:pPr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100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296298" y="3318898"/>
              <a:ext cx="1029895" cy="754714"/>
            </a:xfrm>
            <a:custGeom>
              <a:avLst/>
              <a:gdLst>
                <a:gd name="connsiteX0" fmla="*/ 0 w 792480"/>
                <a:gd name="connsiteY0" fmla="*/ 435864 h 792480"/>
                <a:gd name="connsiteX1" fmla="*/ 178308 w 792480"/>
                <a:gd name="connsiteY1" fmla="*/ 435864 h 792480"/>
                <a:gd name="connsiteX2" fmla="*/ 178308 w 792480"/>
                <a:gd name="connsiteY2" fmla="*/ 0 h 792480"/>
                <a:gd name="connsiteX3" fmla="*/ 614172 w 792480"/>
                <a:gd name="connsiteY3" fmla="*/ 0 h 792480"/>
                <a:gd name="connsiteX4" fmla="*/ 614172 w 792480"/>
                <a:gd name="connsiteY4" fmla="*/ 435864 h 792480"/>
                <a:gd name="connsiteX5" fmla="*/ 792480 w 792480"/>
                <a:gd name="connsiteY5" fmla="*/ 435864 h 792480"/>
                <a:gd name="connsiteX6" fmla="*/ 396240 w 792480"/>
                <a:gd name="connsiteY6" fmla="*/ 792480 h 792480"/>
                <a:gd name="connsiteX7" fmla="*/ 0 w 792480"/>
                <a:gd name="connsiteY7" fmla="*/ 435864 h 79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2480" h="792480">
                  <a:moveTo>
                    <a:pt x="0" y="435864"/>
                  </a:moveTo>
                  <a:lnTo>
                    <a:pt x="178308" y="435864"/>
                  </a:lnTo>
                  <a:lnTo>
                    <a:pt x="178308" y="0"/>
                  </a:lnTo>
                  <a:lnTo>
                    <a:pt x="614172" y="0"/>
                  </a:lnTo>
                  <a:lnTo>
                    <a:pt x="614172" y="435864"/>
                  </a:lnTo>
                  <a:lnTo>
                    <a:pt x="792480" y="435864"/>
                  </a:lnTo>
                  <a:lnTo>
                    <a:pt x="396240" y="792480"/>
                  </a:lnTo>
                  <a:lnTo>
                    <a:pt x="0" y="43586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4028" tIns="45720" rIns="224028" bIns="241859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kern="1200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6890468" y="4665772"/>
              <a:ext cx="1029895" cy="754714"/>
            </a:xfrm>
            <a:custGeom>
              <a:avLst/>
              <a:gdLst>
                <a:gd name="connsiteX0" fmla="*/ 0 w 792480"/>
                <a:gd name="connsiteY0" fmla="*/ 435864 h 792480"/>
                <a:gd name="connsiteX1" fmla="*/ 178308 w 792480"/>
                <a:gd name="connsiteY1" fmla="*/ 435864 h 792480"/>
                <a:gd name="connsiteX2" fmla="*/ 178308 w 792480"/>
                <a:gd name="connsiteY2" fmla="*/ 0 h 792480"/>
                <a:gd name="connsiteX3" fmla="*/ 614172 w 792480"/>
                <a:gd name="connsiteY3" fmla="*/ 0 h 792480"/>
                <a:gd name="connsiteX4" fmla="*/ 614172 w 792480"/>
                <a:gd name="connsiteY4" fmla="*/ 435864 h 792480"/>
                <a:gd name="connsiteX5" fmla="*/ 792480 w 792480"/>
                <a:gd name="connsiteY5" fmla="*/ 435864 h 792480"/>
                <a:gd name="connsiteX6" fmla="*/ 396240 w 792480"/>
                <a:gd name="connsiteY6" fmla="*/ 792480 h 792480"/>
                <a:gd name="connsiteX7" fmla="*/ 0 w 792480"/>
                <a:gd name="connsiteY7" fmla="*/ 435864 h 79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2480" h="792480">
                  <a:moveTo>
                    <a:pt x="0" y="435864"/>
                  </a:moveTo>
                  <a:lnTo>
                    <a:pt x="178308" y="435864"/>
                  </a:lnTo>
                  <a:lnTo>
                    <a:pt x="178308" y="0"/>
                  </a:lnTo>
                  <a:lnTo>
                    <a:pt x="614172" y="0"/>
                  </a:lnTo>
                  <a:lnTo>
                    <a:pt x="614172" y="435864"/>
                  </a:lnTo>
                  <a:lnTo>
                    <a:pt x="792480" y="435864"/>
                  </a:lnTo>
                  <a:lnTo>
                    <a:pt x="396240" y="792480"/>
                  </a:lnTo>
                  <a:lnTo>
                    <a:pt x="0" y="43586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4028" tIns="45720" rIns="224028" bIns="241859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kern="12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11188" y="2642338"/>
              <a:ext cx="6715005" cy="75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>
                <a:lnSpc>
                  <a:spcPct val="125000"/>
                </a:lnSpc>
              </a:pPr>
              <a:r>
                <a:rPr lang="zh-CN" altLang="en-US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这三个大框是留给你详细介绍你的方案是怎么一步一步往上爬，等待阳光静静看着它的脸，小小的天，有大大的梦想</a:t>
              </a:r>
              <a:r>
                <a:rPr lang="en-US" altLang="zh-CN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05357" y="3996951"/>
              <a:ext cx="6715005" cy="75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>
                <a:lnSpc>
                  <a:spcPct val="125000"/>
                </a:lnSpc>
              </a:pPr>
              <a:r>
                <a:rPr lang="zh-CN" altLang="en-US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不好意思，唱出来了，祝福周董新婚快乐啊，虽说大学以后就不咋听周董歌了，但中学的时光还是值得留念的。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790065" y="5524690"/>
              <a:ext cx="6715005" cy="40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>
                <a:lnSpc>
                  <a:spcPct val="125000"/>
                </a:lnSpc>
              </a:pPr>
              <a:r>
                <a:rPr lang="zh-CN" altLang="en-US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周董今年要来西安开演唱会的，要去的同学记得赶快抢票啊。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40" name="矩形 3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50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基于排列的蚂蚁系统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40" name="矩形 3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-43543" y="3429000"/>
            <a:ext cx="918754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611188" y="1219202"/>
            <a:ext cx="2104056" cy="4419596"/>
            <a:chOff x="1595438" y="1219202"/>
            <a:chExt cx="2104056" cy="4419596"/>
          </a:xfrm>
        </p:grpSpPr>
        <p:sp>
          <p:nvSpPr>
            <p:cNvPr id="37" name="任意多边形 36"/>
            <p:cNvSpPr/>
            <p:nvPr/>
          </p:nvSpPr>
          <p:spPr>
            <a:xfrm>
              <a:off x="1595438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lvl="1"/>
              <a:endParaRPr lang="zh-CN" altLang="en-US" dirty="0"/>
            </a:p>
            <a:p>
              <a:pPr lvl="1"/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595439" y="2690336"/>
              <a:ext cx="2088356" cy="11310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04800">
                <a:lnSpc>
                  <a:spcPct val="125000"/>
                </a:lnSpc>
                <a:spcAft>
                  <a:spcPts val="0"/>
                </a:spcAft>
              </a:pPr>
              <a:r>
                <a:rPr lang="zh-CN" altLang="en-US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在此输入毕业设计内容的第一个方面工作。</a:t>
              </a:r>
              <a:endParaRPr lang="zh-CN" altLang="zh-CN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522694" y="1219202"/>
            <a:ext cx="2104056" cy="4419596"/>
            <a:chOff x="5043972" y="1219202"/>
            <a:chExt cx="2104056" cy="4419596"/>
          </a:xfrm>
        </p:grpSpPr>
        <p:sp>
          <p:nvSpPr>
            <p:cNvPr id="44" name="任意多边形 43"/>
            <p:cNvSpPr/>
            <p:nvPr/>
          </p:nvSpPr>
          <p:spPr>
            <a:xfrm>
              <a:off x="5043972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lvl="1"/>
              <a:endParaRPr lang="zh-CN" altLang="en-US"/>
            </a:p>
            <a:p>
              <a:pPr lvl="1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5059672" y="2690336"/>
              <a:ext cx="2088356" cy="11310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04800">
                <a:lnSpc>
                  <a:spcPct val="125000"/>
                </a:lnSpc>
                <a:spcAft>
                  <a:spcPts val="0"/>
                </a:spcAft>
              </a:pPr>
              <a:r>
                <a:rPr lang="zh-CN" altLang="en-US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在此输入毕业设计内容的第二个方面工作。</a:t>
              </a:r>
              <a:endParaRPr lang="zh-CN" altLang="zh-CN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434199" y="1219202"/>
            <a:ext cx="2104056" cy="4419596"/>
            <a:chOff x="8492507" y="1219202"/>
            <a:chExt cx="2104056" cy="4419596"/>
          </a:xfrm>
        </p:grpSpPr>
        <p:sp>
          <p:nvSpPr>
            <p:cNvPr id="47" name="任意多边形 46"/>
            <p:cNvSpPr/>
            <p:nvPr/>
          </p:nvSpPr>
          <p:spPr>
            <a:xfrm>
              <a:off x="8492507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lvl="1"/>
              <a:endParaRPr lang="zh-CN" altLang="en-US"/>
            </a:p>
            <a:p>
              <a:pPr lvl="1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8508207" y="2690336"/>
              <a:ext cx="2088356" cy="11310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04800">
                <a:lnSpc>
                  <a:spcPct val="125000"/>
                </a:lnSpc>
                <a:spcAft>
                  <a:spcPts val="0"/>
                </a:spcAft>
              </a:pPr>
              <a:r>
                <a:rPr lang="zh-CN" altLang="en-US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在此输入毕业设计内容的第三个方面工作。</a:t>
              </a:r>
              <a:endParaRPr lang="zh-CN" altLang="zh-CN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75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 p14:presetBounceEnd="3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nodeType="withEffect" p14:presetBounceEnd="3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nodeType="withEffect" p14:presetBounceEnd="3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</p:bldLst>
      </p:timing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蚁群算法的其他改进版本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40" name="矩形 3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-43543" y="3429000"/>
            <a:ext cx="918754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611188" y="1219202"/>
            <a:ext cx="2104056" cy="4419596"/>
            <a:chOff x="1595438" y="1219202"/>
            <a:chExt cx="2104056" cy="4419596"/>
          </a:xfrm>
        </p:grpSpPr>
        <p:sp>
          <p:nvSpPr>
            <p:cNvPr id="37" name="任意多边形 36"/>
            <p:cNvSpPr/>
            <p:nvPr/>
          </p:nvSpPr>
          <p:spPr>
            <a:xfrm>
              <a:off x="1595438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lvl="1"/>
              <a:endParaRPr lang="zh-CN" altLang="en-US" dirty="0"/>
            </a:p>
            <a:p>
              <a:pPr lvl="1"/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595439" y="2690336"/>
              <a:ext cx="2088356" cy="11310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04800">
                <a:lnSpc>
                  <a:spcPct val="125000"/>
                </a:lnSpc>
                <a:spcAft>
                  <a:spcPts val="0"/>
                </a:spcAft>
              </a:pPr>
              <a:r>
                <a:rPr lang="zh-CN" altLang="en-US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在此输入毕业设计内容的第一个方面工作。</a:t>
              </a:r>
              <a:endParaRPr lang="zh-CN" altLang="zh-CN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522694" y="1219202"/>
            <a:ext cx="2104056" cy="4419596"/>
            <a:chOff x="5043972" y="1219202"/>
            <a:chExt cx="2104056" cy="4419596"/>
          </a:xfrm>
        </p:grpSpPr>
        <p:sp>
          <p:nvSpPr>
            <p:cNvPr id="44" name="任意多边形 43"/>
            <p:cNvSpPr/>
            <p:nvPr/>
          </p:nvSpPr>
          <p:spPr>
            <a:xfrm>
              <a:off x="5043972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lvl="1"/>
              <a:endParaRPr lang="zh-CN" altLang="en-US"/>
            </a:p>
            <a:p>
              <a:pPr lvl="1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5059672" y="2690336"/>
              <a:ext cx="2088356" cy="11310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04800">
                <a:lnSpc>
                  <a:spcPct val="125000"/>
                </a:lnSpc>
                <a:spcAft>
                  <a:spcPts val="0"/>
                </a:spcAft>
              </a:pPr>
              <a:r>
                <a:rPr lang="zh-CN" altLang="en-US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在此输入毕业设计内容的第二个方面工作。</a:t>
              </a:r>
              <a:endParaRPr lang="zh-CN" altLang="zh-CN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434199" y="1219202"/>
            <a:ext cx="2104056" cy="4419596"/>
            <a:chOff x="8492507" y="1219202"/>
            <a:chExt cx="2104056" cy="4419596"/>
          </a:xfrm>
        </p:grpSpPr>
        <p:sp>
          <p:nvSpPr>
            <p:cNvPr id="47" name="任意多边形 46"/>
            <p:cNvSpPr/>
            <p:nvPr/>
          </p:nvSpPr>
          <p:spPr>
            <a:xfrm>
              <a:off x="8492507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lvl="1"/>
              <a:endParaRPr lang="zh-CN" altLang="en-US"/>
            </a:p>
            <a:p>
              <a:pPr lvl="1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8508207" y="2690336"/>
              <a:ext cx="2088356" cy="11310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04800">
                <a:lnSpc>
                  <a:spcPct val="125000"/>
                </a:lnSpc>
                <a:spcAft>
                  <a:spcPts val="0"/>
                </a:spcAft>
              </a:pPr>
              <a:r>
                <a:rPr lang="zh-CN" altLang="en-US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在此输入毕业设计内容的第三个方面工作。</a:t>
              </a:r>
              <a:endParaRPr lang="zh-CN" altLang="zh-CN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3558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 p14:presetBounceEnd="3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nodeType="withEffect" p14:presetBounceEnd="3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nodeType="withEffect" p14:presetBounceEnd="3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</p:bldLst>
      </p:timing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蚁群算法的其他改进版本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40" name="矩形 3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-43543" y="3429000"/>
            <a:ext cx="918754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611188" y="1219202"/>
            <a:ext cx="2104056" cy="4419596"/>
            <a:chOff x="1595438" y="1219202"/>
            <a:chExt cx="2104056" cy="4419596"/>
          </a:xfrm>
        </p:grpSpPr>
        <p:sp>
          <p:nvSpPr>
            <p:cNvPr id="37" name="任意多边形 36"/>
            <p:cNvSpPr/>
            <p:nvPr/>
          </p:nvSpPr>
          <p:spPr>
            <a:xfrm>
              <a:off x="1595438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lvl="1"/>
              <a:endParaRPr lang="zh-CN" altLang="en-US" dirty="0"/>
            </a:p>
            <a:p>
              <a:pPr lvl="1"/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595439" y="2690336"/>
              <a:ext cx="2088356" cy="11310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04800">
                <a:lnSpc>
                  <a:spcPct val="125000"/>
                </a:lnSpc>
                <a:spcAft>
                  <a:spcPts val="0"/>
                </a:spcAft>
              </a:pPr>
              <a:r>
                <a:rPr lang="zh-CN" altLang="en-US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在此输入毕业设计内容的第一个方面工作。</a:t>
              </a:r>
              <a:endParaRPr lang="zh-CN" altLang="zh-CN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522694" y="1219202"/>
            <a:ext cx="2104056" cy="4419596"/>
            <a:chOff x="5043972" y="1219202"/>
            <a:chExt cx="2104056" cy="4419596"/>
          </a:xfrm>
        </p:grpSpPr>
        <p:sp>
          <p:nvSpPr>
            <p:cNvPr id="44" name="任意多边形 43"/>
            <p:cNvSpPr/>
            <p:nvPr/>
          </p:nvSpPr>
          <p:spPr>
            <a:xfrm>
              <a:off x="5043972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lvl="1"/>
              <a:endParaRPr lang="zh-CN" altLang="en-US"/>
            </a:p>
            <a:p>
              <a:pPr lvl="1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5059672" y="2690336"/>
              <a:ext cx="2088356" cy="11310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04800">
                <a:lnSpc>
                  <a:spcPct val="125000"/>
                </a:lnSpc>
                <a:spcAft>
                  <a:spcPts val="0"/>
                </a:spcAft>
              </a:pPr>
              <a:r>
                <a:rPr lang="zh-CN" altLang="en-US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在此输入毕业设计内容的第二个方面工作。</a:t>
              </a:r>
              <a:endParaRPr lang="zh-CN" altLang="zh-CN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434199" y="1219202"/>
            <a:ext cx="2104056" cy="4419596"/>
            <a:chOff x="8492507" y="1219202"/>
            <a:chExt cx="2104056" cy="4419596"/>
          </a:xfrm>
        </p:grpSpPr>
        <p:sp>
          <p:nvSpPr>
            <p:cNvPr id="47" name="任意多边形 46"/>
            <p:cNvSpPr/>
            <p:nvPr/>
          </p:nvSpPr>
          <p:spPr>
            <a:xfrm>
              <a:off x="8492507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lvl="1"/>
              <a:endParaRPr lang="zh-CN" altLang="en-US"/>
            </a:p>
            <a:p>
              <a:pPr lvl="1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8508207" y="2690336"/>
              <a:ext cx="2088356" cy="11310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04800">
                <a:lnSpc>
                  <a:spcPct val="125000"/>
                </a:lnSpc>
                <a:spcAft>
                  <a:spcPts val="0"/>
                </a:spcAft>
              </a:pPr>
              <a:r>
                <a:rPr lang="zh-CN" altLang="en-US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在此输入毕业设计内容的第三个方面工作。</a:t>
              </a:r>
              <a:endParaRPr lang="zh-CN" altLang="zh-CN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854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 p14:presetBounceEnd="3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nodeType="withEffect" p14:presetBounceEnd="3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nodeType="withEffect" p14:presetBounceEnd="3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</p:bldLst>
      </p:timing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05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2" y="2845078"/>
            <a:ext cx="466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蚁群优化算法的相关应用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FIVE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79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蚁群优化算法的应用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40" name="矩形 3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sp>
        <p:nvSpPr>
          <p:cNvPr id="35" name="任意多边形 34"/>
          <p:cNvSpPr/>
          <p:nvPr/>
        </p:nvSpPr>
        <p:spPr>
          <a:xfrm>
            <a:off x="2018990" y="2656032"/>
            <a:ext cx="1545937" cy="1545937"/>
          </a:xfrm>
          <a:custGeom>
            <a:avLst/>
            <a:gdLst>
              <a:gd name="connsiteX0" fmla="*/ 0 w 1439167"/>
              <a:gd name="connsiteY0" fmla="*/ 719584 h 1439167"/>
              <a:gd name="connsiteX1" fmla="*/ 719584 w 1439167"/>
              <a:gd name="connsiteY1" fmla="*/ 0 h 1439167"/>
              <a:gd name="connsiteX2" fmla="*/ 1439168 w 1439167"/>
              <a:gd name="connsiteY2" fmla="*/ 719584 h 1439167"/>
              <a:gd name="connsiteX3" fmla="*/ 719584 w 1439167"/>
              <a:gd name="connsiteY3" fmla="*/ 1439168 h 1439167"/>
              <a:gd name="connsiteX4" fmla="*/ 0 w 1439167"/>
              <a:gd name="connsiteY4" fmla="*/ 719584 h 1439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167" h="1439167">
                <a:moveTo>
                  <a:pt x="0" y="719584"/>
                </a:moveTo>
                <a:cubicBezTo>
                  <a:pt x="0" y="322169"/>
                  <a:pt x="322169" y="0"/>
                  <a:pt x="719584" y="0"/>
                </a:cubicBezTo>
                <a:cubicBezTo>
                  <a:pt x="1116999" y="0"/>
                  <a:pt x="1439168" y="322169"/>
                  <a:pt x="1439168" y="719584"/>
                </a:cubicBezTo>
                <a:cubicBezTo>
                  <a:pt x="1439168" y="1116999"/>
                  <a:pt x="1116999" y="1439168"/>
                  <a:pt x="719584" y="1439168"/>
                </a:cubicBezTo>
                <a:cubicBezTo>
                  <a:pt x="322169" y="1439168"/>
                  <a:pt x="0" y="1116999"/>
                  <a:pt x="0" y="7195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</a:rPr>
              <a:t>应用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611187" y="1248229"/>
            <a:ext cx="4361542" cy="4361542"/>
            <a:chOff x="3526104" y="876860"/>
            <a:chExt cx="5124410" cy="5124410"/>
          </a:xfrm>
        </p:grpSpPr>
        <p:sp>
          <p:nvSpPr>
            <p:cNvPr id="37" name="空心弧 36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10800000"/>
                <a:gd name="adj2" fmla="val 16200000"/>
                <a:gd name="adj3" fmla="val 4642"/>
              </a:avLst>
            </a:prstGeom>
            <a:solidFill>
              <a:srgbClr val="7F7F7F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空心弧 37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5400000"/>
                <a:gd name="adj2" fmla="val 10800000"/>
                <a:gd name="adj3" fmla="val 4642"/>
              </a:avLst>
            </a:prstGeom>
            <a:solidFill>
              <a:srgbClr val="7F7F7F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空心弧 42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0"/>
                <a:gd name="adj2" fmla="val 5400000"/>
                <a:gd name="adj3" fmla="val 4642"/>
              </a:avLst>
            </a:prstGeom>
            <a:solidFill>
              <a:srgbClr val="7F7F7F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空心弧 43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16200000"/>
                <a:gd name="adj2" fmla="val 0"/>
                <a:gd name="adj3" fmla="val 4642"/>
              </a:avLst>
            </a:prstGeom>
            <a:solidFill>
              <a:srgbClr val="7F7F7F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45" name="组合 44"/>
            <p:cNvGrpSpPr/>
            <p:nvPr/>
          </p:nvGrpSpPr>
          <p:grpSpPr>
            <a:xfrm>
              <a:off x="5452593" y="4729836"/>
              <a:ext cx="1271434" cy="1271434"/>
              <a:chOff x="5147792" y="4934845"/>
              <a:chExt cx="1007417" cy="1007417"/>
            </a:xfrm>
          </p:grpSpPr>
          <p:sp>
            <p:nvSpPr>
              <p:cNvPr id="70" name="任意多边形 69"/>
              <p:cNvSpPr/>
              <p:nvPr/>
            </p:nvSpPr>
            <p:spPr>
              <a:xfrm>
                <a:off x="5147792" y="4934845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71" name="Group 4"/>
              <p:cNvGrpSpPr>
                <a:grpSpLocks noChangeAspect="1"/>
              </p:cNvGrpSpPr>
              <p:nvPr/>
            </p:nvGrpSpPr>
            <p:grpSpPr bwMode="auto">
              <a:xfrm>
                <a:off x="5418313" y="5176357"/>
                <a:ext cx="466374" cy="524392"/>
                <a:chOff x="3313" y="3205"/>
                <a:chExt cx="418" cy="470"/>
              </a:xfrm>
              <a:solidFill>
                <a:schemeClr val="bg1"/>
              </a:solidFill>
            </p:grpSpPr>
            <p:sp>
              <p:nvSpPr>
                <p:cNvPr id="72" name="Freeform 5"/>
                <p:cNvSpPr>
                  <a:spLocks/>
                </p:cNvSpPr>
                <p:nvPr/>
              </p:nvSpPr>
              <p:spPr bwMode="auto">
                <a:xfrm>
                  <a:off x="3392" y="3507"/>
                  <a:ext cx="206" cy="12"/>
                </a:xfrm>
                <a:custGeom>
                  <a:avLst/>
                  <a:gdLst>
                    <a:gd name="T0" fmla="*/ 84 w 86"/>
                    <a:gd name="T1" fmla="*/ 0 h 5"/>
                    <a:gd name="T2" fmla="*/ 3 w 86"/>
                    <a:gd name="T3" fmla="*/ 0 h 5"/>
                    <a:gd name="T4" fmla="*/ 0 w 86"/>
                    <a:gd name="T5" fmla="*/ 3 h 5"/>
                    <a:gd name="T6" fmla="*/ 3 w 86"/>
                    <a:gd name="T7" fmla="*/ 5 h 5"/>
                    <a:gd name="T8" fmla="*/ 84 w 86"/>
                    <a:gd name="T9" fmla="*/ 5 h 5"/>
                    <a:gd name="T10" fmla="*/ 86 w 86"/>
                    <a:gd name="T11" fmla="*/ 3 h 5"/>
                    <a:gd name="T12" fmla="*/ 84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" name="Freeform 6"/>
                <p:cNvSpPr>
                  <a:spLocks/>
                </p:cNvSpPr>
                <p:nvPr/>
              </p:nvSpPr>
              <p:spPr bwMode="auto">
                <a:xfrm>
                  <a:off x="3392" y="3442"/>
                  <a:ext cx="206" cy="12"/>
                </a:xfrm>
                <a:custGeom>
                  <a:avLst/>
                  <a:gdLst>
                    <a:gd name="T0" fmla="*/ 84 w 86"/>
                    <a:gd name="T1" fmla="*/ 0 h 5"/>
                    <a:gd name="T2" fmla="*/ 3 w 86"/>
                    <a:gd name="T3" fmla="*/ 0 h 5"/>
                    <a:gd name="T4" fmla="*/ 0 w 86"/>
                    <a:gd name="T5" fmla="*/ 2 h 5"/>
                    <a:gd name="T6" fmla="*/ 3 w 86"/>
                    <a:gd name="T7" fmla="*/ 5 h 5"/>
                    <a:gd name="T8" fmla="*/ 84 w 86"/>
                    <a:gd name="T9" fmla="*/ 5 h 5"/>
                    <a:gd name="T10" fmla="*/ 86 w 86"/>
                    <a:gd name="T11" fmla="*/ 2 h 5"/>
                    <a:gd name="T12" fmla="*/ 84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5" y="5"/>
                        <a:pt x="86" y="4"/>
                        <a:pt x="86" y="2"/>
                      </a:cubicBezTo>
                      <a:cubicBezTo>
                        <a:pt x="86" y="1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Freeform 7"/>
                <p:cNvSpPr>
                  <a:spLocks/>
                </p:cNvSpPr>
                <p:nvPr/>
              </p:nvSpPr>
              <p:spPr bwMode="auto">
                <a:xfrm>
                  <a:off x="3392" y="3375"/>
                  <a:ext cx="206" cy="14"/>
                </a:xfrm>
                <a:custGeom>
                  <a:avLst/>
                  <a:gdLst>
                    <a:gd name="T0" fmla="*/ 84 w 86"/>
                    <a:gd name="T1" fmla="*/ 0 h 6"/>
                    <a:gd name="T2" fmla="*/ 3 w 86"/>
                    <a:gd name="T3" fmla="*/ 0 h 6"/>
                    <a:gd name="T4" fmla="*/ 0 w 86"/>
                    <a:gd name="T5" fmla="*/ 3 h 6"/>
                    <a:gd name="T6" fmla="*/ 3 w 86"/>
                    <a:gd name="T7" fmla="*/ 6 h 6"/>
                    <a:gd name="T8" fmla="*/ 84 w 86"/>
                    <a:gd name="T9" fmla="*/ 6 h 6"/>
                    <a:gd name="T10" fmla="*/ 86 w 86"/>
                    <a:gd name="T11" fmla="*/ 3 h 6"/>
                    <a:gd name="T12" fmla="*/ 84 w 86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6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5"/>
                        <a:pt x="1" y="6"/>
                        <a:pt x="3" y="6"/>
                      </a:cubicBezTo>
                      <a:cubicBezTo>
                        <a:pt x="84" y="6"/>
                        <a:pt x="84" y="6"/>
                        <a:pt x="84" y="6"/>
                      </a:cubicBezTo>
                      <a:cubicBezTo>
                        <a:pt x="85" y="6"/>
                        <a:pt x="86" y="5"/>
                        <a:pt x="86" y="3"/>
                      </a:cubicBezTo>
                      <a:cubicBezTo>
                        <a:pt x="86" y="2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Freeform 8"/>
                <p:cNvSpPr>
                  <a:spLocks noEditPoints="1"/>
                </p:cNvSpPr>
                <p:nvPr/>
              </p:nvSpPr>
              <p:spPr bwMode="auto">
                <a:xfrm>
                  <a:off x="3313" y="3205"/>
                  <a:ext cx="418" cy="470"/>
                </a:xfrm>
                <a:custGeom>
                  <a:avLst/>
                  <a:gdLst>
                    <a:gd name="T0" fmla="*/ 174 w 174"/>
                    <a:gd name="T1" fmla="*/ 25 h 196"/>
                    <a:gd name="T2" fmla="*/ 149 w 174"/>
                    <a:gd name="T3" fmla="*/ 0 h 196"/>
                    <a:gd name="T4" fmla="*/ 25 w 174"/>
                    <a:gd name="T5" fmla="*/ 0 h 196"/>
                    <a:gd name="T6" fmla="*/ 25 w 174"/>
                    <a:gd name="T7" fmla="*/ 0 h 196"/>
                    <a:gd name="T8" fmla="*/ 25 w 174"/>
                    <a:gd name="T9" fmla="*/ 0 h 196"/>
                    <a:gd name="T10" fmla="*/ 0 w 174"/>
                    <a:gd name="T11" fmla="*/ 25 h 196"/>
                    <a:gd name="T12" fmla="*/ 0 w 174"/>
                    <a:gd name="T13" fmla="*/ 169 h 196"/>
                    <a:gd name="T14" fmla="*/ 2 w 174"/>
                    <a:gd name="T15" fmla="*/ 174 h 196"/>
                    <a:gd name="T16" fmla="*/ 22 w 174"/>
                    <a:gd name="T17" fmla="*/ 193 h 196"/>
                    <a:gd name="T18" fmla="*/ 31 w 174"/>
                    <a:gd name="T19" fmla="*/ 193 h 196"/>
                    <a:gd name="T20" fmla="*/ 52 w 174"/>
                    <a:gd name="T21" fmla="*/ 173 h 196"/>
                    <a:gd name="T22" fmla="*/ 73 w 174"/>
                    <a:gd name="T23" fmla="*/ 194 h 196"/>
                    <a:gd name="T24" fmla="*/ 82 w 174"/>
                    <a:gd name="T25" fmla="*/ 194 h 196"/>
                    <a:gd name="T26" fmla="*/ 104 w 174"/>
                    <a:gd name="T27" fmla="*/ 173 h 196"/>
                    <a:gd name="T28" fmla="*/ 125 w 174"/>
                    <a:gd name="T29" fmla="*/ 194 h 196"/>
                    <a:gd name="T30" fmla="*/ 130 w 174"/>
                    <a:gd name="T31" fmla="*/ 196 h 196"/>
                    <a:gd name="T32" fmla="*/ 134 w 174"/>
                    <a:gd name="T33" fmla="*/ 194 h 196"/>
                    <a:gd name="T34" fmla="*/ 153 w 174"/>
                    <a:gd name="T35" fmla="*/ 175 h 196"/>
                    <a:gd name="T36" fmla="*/ 155 w 174"/>
                    <a:gd name="T37" fmla="*/ 170 h 196"/>
                    <a:gd name="T38" fmla="*/ 155 w 174"/>
                    <a:gd name="T39" fmla="*/ 49 h 196"/>
                    <a:gd name="T40" fmla="*/ 174 w 174"/>
                    <a:gd name="T41" fmla="*/ 25 h 196"/>
                    <a:gd name="T42" fmla="*/ 130 w 174"/>
                    <a:gd name="T43" fmla="*/ 180 h 196"/>
                    <a:gd name="T44" fmla="*/ 108 w 174"/>
                    <a:gd name="T45" fmla="*/ 159 h 196"/>
                    <a:gd name="T46" fmla="*/ 99 w 174"/>
                    <a:gd name="T47" fmla="*/ 159 h 196"/>
                    <a:gd name="T48" fmla="*/ 78 w 174"/>
                    <a:gd name="T49" fmla="*/ 180 h 196"/>
                    <a:gd name="T50" fmla="*/ 57 w 174"/>
                    <a:gd name="T51" fmla="*/ 159 h 196"/>
                    <a:gd name="T52" fmla="*/ 47 w 174"/>
                    <a:gd name="T53" fmla="*/ 159 h 196"/>
                    <a:gd name="T54" fmla="*/ 27 w 174"/>
                    <a:gd name="T55" fmla="*/ 179 h 196"/>
                    <a:gd name="T56" fmla="*/ 13 w 174"/>
                    <a:gd name="T57" fmla="*/ 166 h 196"/>
                    <a:gd name="T58" fmla="*/ 13 w 174"/>
                    <a:gd name="T59" fmla="*/ 25 h 196"/>
                    <a:gd name="T60" fmla="*/ 25 w 174"/>
                    <a:gd name="T61" fmla="*/ 14 h 196"/>
                    <a:gd name="T62" fmla="*/ 25 w 174"/>
                    <a:gd name="T63" fmla="*/ 14 h 196"/>
                    <a:gd name="T64" fmla="*/ 25 w 174"/>
                    <a:gd name="T65" fmla="*/ 14 h 196"/>
                    <a:gd name="T66" fmla="*/ 25 w 174"/>
                    <a:gd name="T67" fmla="*/ 14 h 196"/>
                    <a:gd name="T68" fmla="*/ 37 w 174"/>
                    <a:gd name="T69" fmla="*/ 25 h 196"/>
                    <a:gd name="T70" fmla="*/ 25 w 174"/>
                    <a:gd name="T71" fmla="*/ 36 h 196"/>
                    <a:gd name="T72" fmla="*/ 18 w 174"/>
                    <a:gd name="T73" fmla="*/ 43 h 196"/>
                    <a:gd name="T74" fmla="*/ 25 w 174"/>
                    <a:gd name="T75" fmla="*/ 50 h 196"/>
                    <a:gd name="T76" fmla="*/ 142 w 174"/>
                    <a:gd name="T77" fmla="*/ 50 h 196"/>
                    <a:gd name="T78" fmla="*/ 142 w 174"/>
                    <a:gd name="T79" fmla="*/ 168 h 196"/>
                    <a:gd name="T80" fmla="*/ 130 w 174"/>
                    <a:gd name="T81" fmla="*/ 180 h 196"/>
                    <a:gd name="T82" fmla="*/ 149 w 174"/>
                    <a:gd name="T83" fmla="*/ 36 h 196"/>
                    <a:gd name="T84" fmla="*/ 47 w 174"/>
                    <a:gd name="T85" fmla="*/ 36 h 196"/>
                    <a:gd name="T86" fmla="*/ 50 w 174"/>
                    <a:gd name="T87" fmla="*/ 25 h 196"/>
                    <a:gd name="T88" fmla="*/ 47 w 174"/>
                    <a:gd name="T89" fmla="*/ 14 h 196"/>
                    <a:gd name="T90" fmla="*/ 149 w 174"/>
                    <a:gd name="T91" fmla="*/ 14 h 196"/>
                    <a:gd name="T92" fmla="*/ 161 w 174"/>
                    <a:gd name="T93" fmla="*/ 25 h 196"/>
                    <a:gd name="T94" fmla="*/ 149 w 174"/>
                    <a:gd name="T95" fmla="*/ 36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74" h="196">
                      <a:moveTo>
                        <a:pt x="174" y="25"/>
                      </a:moveTo>
                      <a:cubicBezTo>
                        <a:pt x="174" y="11"/>
                        <a:pt x="163" y="0"/>
                        <a:pt x="149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71"/>
                        <a:pt x="1" y="172"/>
                        <a:pt x="2" y="174"/>
                      </a:cubicBezTo>
                      <a:cubicBezTo>
                        <a:pt x="22" y="193"/>
                        <a:pt x="22" y="193"/>
                        <a:pt x="22" y="193"/>
                      </a:cubicBezTo>
                      <a:cubicBezTo>
                        <a:pt x="25" y="196"/>
                        <a:pt x="29" y="196"/>
                        <a:pt x="31" y="193"/>
                      </a:cubicBezTo>
                      <a:cubicBezTo>
                        <a:pt x="52" y="173"/>
                        <a:pt x="52" y="173"/>
                        <a:pt x="52" y="173"/>
                      </a:cubicBezTo>
                      <a:cubicBezTo>
                        <a:pt x="73" y="194"/>
                        <a:pt x="73" y="194"/>
                        <a:pt x="73" y="194"/>
                      </a:cubicBezTo>
                      <a:cubicBezTo>
                        <a:pt x="76" y="196"/>
                        <a:pt x="80" y="196"/>
                        <a:pt x="82" y="194"/>
                      </a:cubicBezTo>
                      <a:cubicBezTo>
                        <a:pt x="104" y="173"/>
                        <a:pt x="104" y="173"/>
                        <a:pt x="104" y="173"/>
                      </a:cubicBezTo>
                      <a:cubicBezTo>
                        <a:pt x="125" y="194"/>
                        <a:pt x="125" y="194"/>
                        <a:pt x="125" y="194"/>
                      </a:cubicBezTo>
                      <a:cubicBezTo>
                        <a:pt x="126" y="195"/>
                        <a:pt x="128" y="196"/>
                        <a:pt x="130" y="196"/>
                      </a:cubicBezTo>
                      <a:cubicBezTo>
                        <a:pt x="131" y="196"/>
                        <a:pt x="133" y="195"/>
                        <a:pt x="134" y="194"/>
                      </a:cubicBezTo>
                      <a:cubicBezTo>
                        <a:pt x="153" y="175"/>
                        <a:pt x="153" y="175"/>
                        <a:pt x="153" y="175"/>
                      </a:cubicBezTo>
                      <a:cubicBezTo>
                        <a:pt x="155" y="174"/>
                        <a:pt x="155" y="172"/>
                        <a:pt x="155" y="170"/>
                      </a:cubicBezTo>
                      <a:cubicBezTo>
                        <a:pt x="155" y="49"/>
                        <a:pt x="155" y="49"/>
                        <a:pt x="155" y="49"/>
                      </a:cubicBezTo>
                      <a:cubicBezTo>
                        <a:pt x="166" y="46"/>
                        <a:pt x="174" y="36"/>
                        <a:pt x="174" y="25"/>
                      </a:cubicBezTo>
                      <a:close/>
                      <a:moveTo>
                        <a:pt x="130" y="180"/>
                      </a:moveTo>
                      <a:cubicBezTo>
                        <a:pt x="108" y="159"/>
                        <a:pt x="108" y="159"/>
                        <a:pt x="108" y="159"/>
                      </a:cubicBezTo>
                      <a:cubicBezTo>
                        <a:pt x="106" y="157"/>
                        <a:pt x="102" y="157"/>
                        <a:pt x="99" y="159"/>
                      </a:cubicBezTo>
                      <a:cubicBezTo>
                        <a:pt x="78" y="180"/>
                        <a:pt x="78" y="180"/>
                        <a:pt x="78" y="180"/>
                      </a:cubicBezTo>
                      <a:cubicBezTo>
                        <a:pt x="57" y="159"/>
                        <a:pt x="57" y="159"/>
                        <a:pt x="57" y="159"/>
                      </a:cubicBezTo>
                      <a:cubicBezTo>
                        <a:pt x="54" y="157"/>
                        <a:pt x="50" y="157"/>
                        <a:pt x="47" y="159"/>
                      </a:cubicBezTo>
                      <a:cubicBezTo>
                        <a:pt x="27" y="179"/>
                        <a:pt x="27" y="179"/>
                        <a:pt x="27" y="179"/>
                      </a:cubicBezTo>
                      <a:cubicBezTo>
                        <a:pt x="13" y="166"/>
                        <a:pt x="13" y="166"/>
                        <a:pt x="13" y="166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13" y="19"/>
                        <a:pt x="18" y="14"/>
                        <a:pt x="25" y="14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32" y="14"/>
                        <a:pt x="37" y="19"/>
                        <a:pt x="37" y="25"/>
                      </a:cubicBezTo>
                      <a:cubicBezTo>
                        <a:pt x="37" y="31"/>
                        <a:pt x="32" y="36"/>
                        <a:pt x="25" y="36"/>
                      </a:cubicBezTo>
                      <a:cubicBezTo>
                        <a:pt x="21" y="36"/>
                        <a:pt x="18" y="39"/>
                        <a:pt x="18" y="43"/>
                      </a:cubicBezTo>
                      <a:cubicBezTo>
                        <a:pt x="18" y="47"/>
                        <a:pt x="21" y="50"/>
                        <a:pt x="25" y="50"/>
                      </a:cubicBezTo>
                      <a:cubicBezTo>
                        <a:pt x="142" y="50"/>
                        <a:pt x="142" y="50"/>
                        <a:pt x="142" y="50"/>
                      </a:cubicBezTo>
                      <a:cubicBezTo>
                        <a:pt x="142" y="168"/>
                        <a:pt x="142" y="168"/>
                        <a:pt x="142" y="168"/>
                      </a:cubicBezTo>
                      <a:lnTo>
                        <a:pt x="130" y="180"/>
                      </a:lnTo>
                      <a:close/>
                      <a:moveTo>
                        <a:pt x="149" y="36"/>
                      </a:moveTo>
                      <a:cubicBezTo>
                        <a:pt x="47" y="36"/>
                        <a:pt x="47" y="36"/>
                        <a:pt x="47" y="36"/>
                      </a:cubicBezTo>
                      <a:cubicBezTo>
                        <a:pt x="49" y="33"/>
                        <a:pt x="50" y="29"/>
                        <a:pt x="50" y="25"/>
                      </a:cubicBezTo>
                      <a:cubicBezTo>
                        <a:pt x="50" y="21"/>
                        <a:pt x="49" y="17"/>
                        <a:pt x="47" y="14"/>
                      </a:cubicBezTo>
                      <a:cubicBezTo>
                        <a:pt x="149" y="14"/>
                        <a:pt x="149" y="14"/>
                        <a:pt x="149" y="14"/>
                      </a:cubicBezTo>
                      <a:cubicBezTo>
                        <a:pt x="155" y="14"/>
                        <a:pt x="161" y="19"/>
                        <a:pt x="161" y="25"/>
                      </a:cubicBezTo>
                      <a:cubicBezTo>
                        <a:pt x="161" y="31"/>
                        <a:pt x="155" y="36"/>
                        <a:pt x="149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6" name="组合 45"/>
            <p:cNvGrpSpPr/>
            <p:nvPr/>
          </p:nvGrpSpPr>
          <p:grpSpPr>
            <a:xfrm>
              <a:off x="3526104" y="2803349"/>
              <a:ext cx="1271434" cy="1271434"/>
              <a:chOff x="3621344" y="3408398"/>
              <a:chExt cx="1007417" cy="1007417"/>
            </a:xfrm>
          </p:grpSpPr>
          <p:sp>
            <p:nvSpPr>
              <p:cNvPr id="63" name="任意多边形 62"/>
              <p:cNvSpPr/>
              <p:nvPr/>
            </p:nvSpPr>
            <p:spPr>
              <a:xfrm>
                <a:off x="3621344" y="3408398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4" name="Group 11"/>
              <p:cNvGrpSpPr>
                <a:grpSpLocks noChangeAspect="1"/>
              </p:cNvGrpSpPr>
              <p:nvPr/>
            </p:nvGrpSpPr>
            <p:grpSpPr bwMode="auto">
              <a:xfrm>
                <a:off x="3916411" y="3654075"/>
                <a:ext cx="417282" cy="524392"/>
                <a:chOff x="2398" y="2256"/>
                <a:chExt cx="374" cy="470"/>
              </a:xfrm>
              <a:solidFill>
                <a:schemeClr val="bg1"/>
              </a:solidFill>
            </p:grpSpPr>
            <p:sp>
              <p:nvSpPr>
                <p:cNvPr id="65" name="Freeform 12"/>
                <p:cNvSpPr>
                  <a:spLocks/>
                </p:cNvSpPr>
                <p:nvPr/>
              </p:nvSpPr>
              <p:spPr bwMode="auto">
                <a:xfrm>
                  <a:off x="2478" y="2558"/>
                  <a:ext cx="207" cy="12"/>
                </a:xfrm>
                <a:custGeom>
                  <a:avLst/>
                  <a:gdLst>
                    <a:gd name="T0" fmla="*/ 83 w 86"/>
                    <a:gd name="T1" fmla="*/ 0 h 5"/>
                    <a:gd name="T2" fmla="*/ 2 w 86"/>
                    <a:gd name="T3" fmla="*/ 0 h 5"/>
                    <a:gd name="T4" fmla="*/ 0 w 86"/>
                    <a:gd name="T5" fmla="*/ 3 h 5"/>
                    <a:gd name="T6" fmla="*/ 2 w 86"/>
                    <a:gd name="T7" fmla="*/ 5 h 5"/>
                    <a:gd name="T8" fmla="*/ 83 w 86"/>
                    <a:gd name="T9" fmla="*/ 5 h 5"/>
                    <a:gd name="T10" fmla="*/ 86 w 86"/>
                    <a:gd name="T11" fmla="*/ 3 h 5"/>
                    <a:gd name="T12" fmla="*/ 83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Freeform 13"/>
                <p:cNvSpPr>
                  <a:spLocks/>
                </p:cNvSpPr>
                <p:nvPr/>
              </p:nvSpPr>
              <p:spPr bwMode="auto">
                <a:xfrm>
                  <a:off x="2478" y="2505"/>
                  <a:ext cx="207" cy="12"/>
                </a:xfrm>
                <a:custGeom>
                  <a:avLst/>
                  <a:gdLst>
                    <a:gd name="T0" fmla="*/ 83 w 86"/>
                    <a:gd name="T1" fmla="*/ 0 h 5"/>
                    <a:gd name="T2" fmla="*/ 2 w 86"/>
                    <a:gd name="T3" fmla="*/ 0 h 5"/>
                    <a:gd name="T4" fmla="*/ 0 w 86"/>
                    <a:gd name="T5" fmla="*/ 3 h 5"/>
                    <a:gd name="T6" fmla="*/ 2 w 86"/>
                    <a:gd name="T7" fmla="*/ 5 h 5"/>
                    <a:gd name="T8" fmla="*/ 83 w 86"/>
                    <a:gd name="T9" fmla="*/ 5 h 5"/>
                    <a:gd name="T10" fmla="*/ 86 w 86"/>
                    <a:gd name="T11" fmla="*/ 3 h 5"/>
                    <a:gd name="T12" fmla="*/ 83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Freeform 14"/>
                <p:cNvSpPr>
                  <a:spLocks/>
                </p:cNvSpPr>
                <p:nvPr/>
              </p:nvSpPr>
              <p:spPr bwMode="auto">
                <a:xfrm>
                  <a:off x="2478" y="2452"/>
                  <a:ext cx="207" cy="12"/>
                </a:xfrm>
                <a:custGeom>
                  <a:avLst/>
                  <a:gdLst>
                    <a:gd name="T0" fmla="*/ 83 w 86"/>
                    <a:gd name="T1" fmla="*/ 0 h 5"/>
                    <a:gd name="T2" fmla="*/ 2 w 86"/>
                    <a:gd name="T3" fmla="*/ 0 h 5"/>
                    <a:gd name="T4" fmla="*/ 0 w 86"/>
                    <a:gd name="T5" fmla="*/ 3 h 5"/>
                    <a:gd name="T6" fmla="*/ 2 w 86"/>
                    <a:gd name="T7" fmla="*/ 5 h 5"/>
                    <a:gd name="T8" fmla="*/ 83 w 86"/>
                    <a:gd name="T9" fmla="*/ 5 h 5"/>
                    <a:gd name="T10" fmla="*/ 86 w 86"/>
                    <a:gd name="T11" fmla="*/ 3 h 5"/>
                    <a:gd name="T12" fmla="*/ 83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Freeform 15"/>
                <p:cNvSpPr>
                  <a:spLocks/>
                </p:cNvSpPr>
                <p:nvPr/>
              </p:nvSpPr>
              <p:spPr bwMode="auto">
                <a:xfrm>
                  <a:off x="2478" y="2402"/>
                  <a:ext cx="101" cy="12"/>
                </a:xfrm>
                <a:custGeom>
                  <a:avLst/>
                  <a:gdLst>
                    <a:gd name="T0" fmla="*/ 2 w 42"/>
                    <a:gd name="T1" fmla="*/ 5 h 5"/>
                    <a:gd name="T2" fmla="*/ 39 w 42"/>
                    <a:gd name="T3" fmla="*/ 5 h 5"/>
                    <a:gd name="T4" fmla="*/ 42 w 42"/>
                    <a:gd name="T5" fmla="*/ 2 h 5"/>
                    <a:gd name="T6" fmla="*/ 39 w 42"/>
                    <a:gd name="T7" fmla="*/ 0 h 5"/>
                    <a:gd name="T8" fmla="*/ 2 w 42"/>
                    <a:gd name="T9" fmla="*/ 0 h 5"/>
                    <a:gd name="T10" fmla="*/ 0 w 42"/>
                    <a:gd name="T11" fmla="*/ 2 h 5"/>
                    <a:gd name="T12" fmla="*/ 2 w 42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5">
                      <a:moveTo>
                        <a:pt x="2" y="5"/>
                      </a:moveTo>
                      <a:cubicBezTo>
                        <a:pt x="39" y="5"/>
                        <a:pt x="39" y="5"/>
                        <a:pt x="39" y="5"/>
                      </a:cubicBezTo>
                      <a:cubicBezTo>
                        <a:pt x="41" y="5"/>
                        <a:pt x="42" y="4"/>
                        <a:pt x="42" y="2"/>
                      </a:cubicBezTo>
                      <a:cubicBezTo>
                        <a:pt x="42" y="1"/>
                        <a:pt x="41" y="0"/>
                        <a:pt x="39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" name="Freeform 16"/>
                <p:cNvSpPr>
                  <a:spLocks noEditPoints="1"/>
                </p:cNvSpPr>
                <p:nvPr/>
              </p:nvSpPr>
              <p:spPr bwMode="auto">
                <a:xfrm>
                  <a:off x="2398" y="2256"/>
                  <a:ext cx="374" cy="470"/>
                </a:xfrm>
                <a:custGeom>
                  <a:avLst/>
                  <a:gdLst>
                    <a:gd name="T0" fmla="*/ 153 w 155"/>
                    <a:gd name="T1" fmla="*/ 31 h 196"/>
                    <a:gd name="T2" fmla="*/ 125 w 155"/>
                    <a:gd name="T3" fmla="*/ 2 h 196"/>
                    <a:gd name="T4" fmla="*/ 120 w 155"/>
                    <a:gd name="T5" fmla="*/ 0 h 196"/>
                    <a:gd name="T6" fmla="*/ 6 w 155"/>
                    <a:gd name="T7" fmla="*/ 0 h 196"/>
                    <a:gd name="T8" fmla="*/ 0 w 155"/>
                    <a:gd name="T9" fmla="*/ 7 h 196"/>
                    <a:gd name="T10" fmla="*/ 0 w 155"/>
                    <a:gd name="T11" fmla="*/ 169 h 196"/>
                    <a:gd name="T12" fmla="*/ 2 w 155"/>
                    <a:gd name="T13" fmla="*/ 174 h 196"/>
                    <a:gd name="T14" fmla="*/ 22 w 155"/>
                    <a:gd name="T15" fmla="*/ 193 h 196"/>
                    <a:gd name="T16" fmla="*/ 31 w 155"/>
                    <a:gd name="T17" fmla="*/ 193 h 196"/>
                    <a:gd name="T18" fmla="*/ 52 w 155"/>
                    <a:gd name="T19" fmla="*/ 173 h 196"/>
                    <a:gd name="T20" fmla="*/ 73 w 155"/>
                    <a:gd name="T21" fmla="*/ 194 h 196"/>
                    <a:gd name="T22" fmla="*/ 82 w 155"/>
                    <a:gd name="T23" fmla="*/ 194 h 196"/>
                    <a:gd name="T24" fmla="*/ 103 w 155"/>
                    <a:gd name="T25" fmla="*/ 173 h 196"/>
                    <a:gd name="T26" fmla="*/ 125 w 155"/>
                    <a:gd name="T27" fmla="*/ 194 h 196"/>
                    <a:gd name="T28" fmla="*/ 129 w 155"/>
                    <a:gd name="T29" fmla="*/ 196 h 196"/>
                    <a:gd name="T30" fmla="*/ 134 w 155"/>
                    <a:gd name="T31" fmla="*/ 194 h 196"/>
                    <a:gd name="T32" fmla="*/ 153 w 155"/>
                    <a:gd name="T33" fmla="*/ 175 h 196"/>
                    <a:gd name="T34" fmla="*/ 155 w 155"/>
                    <a:gd name="T35" fmla="*/ 170 h 196"/>
                    <a:gd name="T36" fmla="*/ 155 w 155"/>
                    <a:gd name="T37" fmla="*/ 35 h 196"/>
                    <a:gd name="T38" fmla="*/ 153 w 155"/>
                    <a:gd name="T39" fmla="*/ 31 h 196"/>
                    <a:gd name="T40" fmla="*/ 129 w 155"/>
                    <a:gd name="T41" fmla="*/ 180 h 196"/>
                    <a:gd name="T42" fmla="*/ 108 w 155"/>
                    <a:gd name="T43" fmla="*/ 159 h 196"/>
                    <a:gd name="T44" fmla="*/ 99 w 155"/>
                    <a:gd name="T45" fmla="*/ 159 h 196"/>
                    <a:gd name="T46" fmla="*/ 77 w 155"/>
                    <a:gd name="T47" fmla="*/ 180 h 196"/>
                    <a:gd name="T48" fmla="*/ 56 w 155"/>
                    <a:gd name="T49" fmla="*/ 159 h 196"/>
                    <a:gd name="T50" fmla="*/ 52 w 155"/>
                    <a:gd name="T51" fmla="*/ 157 h 196"/>
                    <a:gd name="T52" fmla="*/ 47 w 155"/>
                    <a:gd name="T53" fmla="*/ 159 h 196"/>
                    <a:gd name="T54" fmla="*/ 26 w 155"/>
                    <a:gd name="T55" fmla="*/ 179 h 196"/>
                    <a:gd name="T56" fmla="*/ 13 w 155"/>
                    <a:gd name="T57" fmla="*/ 166 h 196"/>
                    <a:gd name="T58" fmla="*/ 13 w 155"/>
                    <a:gd name="T59" fmla="*/ 14 h 196"/>
                    <a:gd name="T60" fmla="*/ 116 w 155"/>
                    <a:gd name="T61" fmla="*/ 14 h 196"/>
                    <a:gd name="T62" fmla="*/ 116 w 155"/>
                    <a:gd name="T63" fmla="*/ 35 h 196"/>
                    <a:gd name="T64" fmla="*/ 120 w 155"/>
                    <a:gd name="T65" fmla="*/ 39 h 196"/>
                    <a:gd name="T66" fmla="*/ 142 w 155"/>
                    <a:gd name="T67" fmla="*/ 39 h 196"/>
                    <a:gd name="T68" fmla="*/ 142 w 155"/>
                    <a:gd name="T69" fmla="*/ 168 h 196"/>
                    <a:gd name="T70" fmla="*/ 129 w 155"/>
                    <a:gd name="T71" fmla="*/ 18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55" h="196">
                      <a:moveTo>
                        <a:pt x="153" y="31"/>
                      </a:moveTo>
                      <a:cubicBezTo>
                        <a:pt x="125" y="2"/>
                        <a:pt x="125" y="2"/>
                        <a:pt x="125" y="2"/>
                      </a:cubicBezTo>
                      <a:cubicBezTo>
                        <a:pt x="123" y="1"/>
                        <a:pt x="122" y="0"/>
                        <a:pt x="12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71"/>
                        <a:pt x="0" y="172"/>
                        <a:pt x="2" y="174"/>
                      </a:cubicBezTo>
                      <a:cubicBezTo>
                        <a:pt x="22" y="193"/>
                        <a:pt x="22" y="193"/>
                        <a:pt x="22" y="193"/>
                      </a:cubicBezTo>
                      <a:cubicBezTo>
                        <a:pt x="24" y="196"/>
                        <a:pt x="28" y="196"/>
                        <a:pt x="31" y="193"/>
                      </a:cubicBezTo>
                      <a:cubicBezTo>
                        <a:pt x="52" y="173"/>
                        <a:pt x="52" y="173"/>
                        <a:pt x="52" y="173"/>
                      </a:cubicBezTo>
                      <a:cubicBezTo>
                        <a:pt x="73" y="194"/>
                        <a:pt x="73" y="194"/>
                        <a:pt x="73" y="194"/>
                      </a:cubicBezTo>
                      <a:cubicBezTo>
                        <a:pt x="75" y="196"/>
                        <a:pt x="80" y="196"/>
                        <a:pt x="82" y="194"/>
                      </a:cubicBezTo>
                      <a:cubicBezTo>
                        <a:pt x="103" y="173"/>
                        <a:pt x="103" y="173"/>
                        <a:pt x="103" y="173"/>
                      </a:cubicBezTo>
                      <a:cubicBezTo>
                        <a:pt x="125" y="194"/>
                        <a:pt x="125" y="194"/>
                        <a:pt x="125" y="194"/>
                      </a:cubicBezTo>
                      <a:cubicBezTo>
                        <a:pt x="126" y="195"/>
                        <a:pt x="128" y="196"/>
                        <a:pt x="129" y="196"/>
                      </a:cubicBezTo>
                      <a:cubicBezTo>
                        <a:pt x="131" y="196"/>
                        <a:pt x="133" y="195"/>
                        <a:pt x="134" y="194"/>
                      </a:cubicBezTo>
                      <a:cubicBezTo>
                        <a:pt x="153" y="175"/>
                        <a:pt x="153" y="175"/>
                        <a:pt x="153" y="175"/>
                      </a:cubicBezTo>
                      <a:cubicBezTo>
                        <a:pt x="154" y="174"/>
                        <a:pt x="155" y="172"/>
                        <a:pt x="155" y="170"/>
                      </a:cubicBezTo>
                      <a:cubicBezTo>
                        <a:pt x="155" y="35"/>
                        <a:pt x="155" y="35"/>
                        <a:pt x="155" y="35"/>
                      </a:cubicBezTo>
                      <a:cubicBezTo>
                        <a:pt x="155" y="34"/>
                        <a:pt x="155" y="32"/>
                        <a:pt x="153" y="31"/>
                      </a:cubicBezTo>
                      <a:close/>
                      <a:moveTo>
                        <a:pt x="129" y="180"/>
                      </a:moveTo>
                      <a:cubicBezTo>
                        <a:pt x="108" y="159"/>
                        <a:pt x="108" y="159"/>
                        <a:pt x="108" y="159"/>
                      </a:cubicBezTo>
                      <a:cubicBezTo>
                        <a:pt x="105" y="157"/>
                        <a:pt x="101" y="157"/>
                        <a:pt x="99" y="159"/>
                      </a:cubicBezTo>
                      <a:cubicBezTo>
                        <a:pt x="77" y="180"/>
                        <a:pt x="77" y="180"/>
                        <a:pt x="77" y="180"/>
                      </a:cubicBezTo>
                      <a:cubicBezTo>
                        <a:pt x="56" y="159"/>
                        <a:pt x="56" y="159"/>
                        <a:pt x="56" y="159"/>
                      </a:cubicBezTo>
                      <a:cubicBezTo>
                        <a:pt x="55" y="158"/>
                        <a:pt x="53" y="157"/>
                        <a:pt x="52" y="157"/>
                      </a:cubicBezTo>
                      <a:cubicBezTo>
                        <a:pt x="50" y="157"/>
                        <a:pt x="48" y="158"/>
                        <a:pt x="47" y="159"/>
                      </a:cubicBezTo>
                      <a:cubicBezTo>
                        <a:pt x="26" y="179"/>
                        <a:pt x="26" y="179"/>
                        <a:pt x="26" y="179"/>
                      </a:cubicBezTo>
                      <a:cubicBezTo>
                        <a:pt x="13" y="166"/>
                        <a:pt x="13" y="166"/>
                        <a:pt x="13" y="166"/>
                      </a:cubicBez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16" y="14"/>
                        <a:pt x="116" y="14"/>
                        <a:pt x="116" y="14"/>
                      </a:cubicBezTo>
                      <a:cubicBezTo>
                        <a:pt x="116" y="35"/>
                        <a:pt x="116" y="35"/>
                        <a:pt x="116" y="35"/>
                      </a:cubicBezTo>
                      <a:cubicBezTo>
                        <a:pt x="116" y="38"/>
                        <a:pt x="118" y="39"/>
                        <a:pt x="120" y="39"/>
                      </a:cubicBezTo>
                      <a:cubicBezTo>
                        <a:pt x="142" y="39"/>
                        <a:pt x="142" y="39"/>
                        <a:pt x="142" y="39"/>
                      </a:cubicBezTo>
                      <a:cubicBezTo>
                        <a:pt x="142" y="168"/>
                        <a:pt x="142" y="168"/>
                        <a:pt x="142" y="168"/>
                      </a:cubicBezTo>
                      <a:lnTo>
                        <a:pt x="129" y="1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7" name="组合 46"/>
            <p:cNvGrpSpPr/>
            <p:nvPr/>
          </p:nvGrpSpPr>
          <p:grpSpPr>
            <a:xfrm>
              <a:off x="5452593" y="876860"/>
              <a:ext cx="1271434" cy="1271434"/>
              <a:chOff x="5147792" y="1881950"/>
              <a:chExt cx="1007417" cy="1007417"/>
            </a:xfrm>
          </p:grpSpPr>
          <p:sp>
            <p:nvSpPr>
              <p:cNvPr id="55" name="任意多边形 54"/>
              <p:cNvSpPr/>
              <p:nvPr/>
            </p:nvSpPr>
            <p:spPr>
              <a:xfrm>
                <a:off x="5147792" y="1881950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6" name="Group 19"/>
              <p:cNvGrpSpPr>
                <a:grpSpLocks noChangeAspect="1"/>
              </p:cNvGrpSpPr>
              <p:nvPr/>
            </p:nvGrpSpPr>
            <p:grpSpPr bwMode="auto">
              <a:xfrm>
                <a:off x="5388004" y="2104695"/>
                <a:ext cx="532201" cy="524391"/>
                <a:chOff x="3869" y="1065"/>
                <a:chExt cx="477" cy="470"/>
              </a:xfrm>
              <a:solidFill>
                <a:schemeClr val="bg1"/>
              </a:solidFill>
            </p:grpSpPr>
            <p:sp>
              <p:nvSpPr>
                <p:cNvPr id="57" name="Freeform 20"/>
                <p:cNvSpPr>
                  <a:spLocks/>
                </p:cNvSpPr>
                <p:nvPr/>
              </p:nvSpPr>
              <p:spPr bwMode="auto">
                <a:xfrm>
                  <a:off x="3936" y="1411"/>
                  <a:ext cx="211" cy="14"/>
                </a:xfrm>
                <a:custGeom>
                  <a:avLst/>
                  <a:gdLst>
                    <a:gd name="T0" fmla="*/ 86 w 88"/>
                    <a:gd name="T1" fmla="*/ 0 h 6"/>
                    <a:gd name="T2" fmla="*/ 3 w 88"/>
                    <a:gd name="T3" fmla="*/ 0 h 6"/>
                    <a:gd name="T4" fmla="*/ 0 w 88"/>
                    <a:gd name="T5" fmla="*/ 3 h 6"/>
                    <a:gd name="T6" fmla="*/ 3 w 88"/>
                    <a:gd name="T7" fmla="*/ 6 h 6"/>
                    <a:gd name="T8" fmla="*/ 86 w 88"/>
                    <a:gd name="T9" fmla="*/ 6 h 6"/>
                    <a:gd name="T10" fmla="*/ 88 w 88"/>
                    <a:gd name="T11" fmla="*/ 3 h 6"/>
                    <a:gd name="T12" fmla="*/ 86 w 88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6">
                      <a:moveTo>
                        <a:pt x="86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5"/>
                        <a:pt x="1" y="6"/>
                        <a:pt x="3" y="6"/>
                      </a:cubicBezTo>
                      <a:cubicBezTo>
                        <a:pt x="86" y="6"/>
                        <a:pt x="86" y="6"/>
                        <a:pt x="86" y="6"/>
                      </a:cubicBezTo>
                      <a:cubicBezTo>
                        <a:pt x="87" y="6"/>
                        <a:pt x="88" y="5"/>
                        <a:pt x="88" y="3"/>
                      </a:cubicBezTo>
                      <a:cubicBezTo>
                        <a:pt x="88" y="2"/>
                        <a:pt x="87" y="0"/>
                        <a:pt x="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" name="Freeform 21"/>
                <p:cNvSpPr>
                  <a:spLocks/>
                </p:cNvSpPr>
                <p:nvPr/>
              </p:nvSpPr>
              <p:spPr bwMode="auto">
                <a:xfrm>
                  <a:off x="3936" y="1358"/>
                  <a:ext cx="211" cy="12"/>
                </a:xfrm>
                <a:custGeom>
                  <a:avLst/>
                  <a:gdLst>
                    <a:gd name="T0" fmla="*/ 86 w 88"/>
                    <a:gd name="T1" fmla="*/ 0 h 5"/>
                    <a:gd name="T2" fmla="*/ 3 w 88"/>
                    <a:gd name="T3" fmla="*/ 0 h 5"/>
                    <a:gd name="T4" fmla="*/ 0 w 88"/>
                    <a:gd name="T5" fmla="*/ 3 h 5"/>
                    <a:gd name="T6" fmla="*/ 3 w 88"/>
                    <a:gd name="T7" fmla="*/ 5 h 5"/>
                    <a:gd name="T8" fmla="*/ 86 w 88"/>
                    <a:gd name="T9" fmla="*/ 5 h 5"/>
                    <a:gd name="T10" fmla="*/ 88 w 88"/>
                    <a:gd name="T11" fmla="*/ 3 h 5"/>
                    <a:gd name="T12" fmla="*/ 86 w 88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5">
                      <a:moveTo>
                        <a:pt x="86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6" y="5"/>
                        <a:pt x="86" y="5"/>
                        <a:pt x="86" y="5"/>
                      </a:cubicBezTo>
                      <a:cubicBezTo>
                        <a:pt x="87" y="5"/>
                        <a:pt x="88" y="4"/>
                        <a:pt x="88" y="3"/>
                      </a:cubicBezTo>
                      <a:cubicBezTo>
                        <a:pt x="88" y="1"/>
                        <a:pt x="87" y="0"/>
                        <a:pt x="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22"/>
                <p:cNvSpPr>
                  <a:spLocks/>
                </p:cNvSpPr>
                <p:nvPr/>
              </p:nvSpPr>
              <p:spPr bwMode="auto">
                <a:xfrm>
                  <a:off x="3936" y="1303"/>
                  <a:ext cx="211" cy="14"/>
                </a:xfrm>
                <a:custGeom>
                  <a:avLst/>
                  <a:gdLst>
                    <a:gd name="T0" fmla="*/ 86 w 88"/>
                    <a:gd name="T1" fmla="*/ 0 h 6"/>
                    <a:gd name="T2" fmla="*/ 3 w 88"/>
                    <a:gd name="T3" fmla="*/ 0 h 6"/>
                    <a:gd name="T4" fmla="*/ 0 w 88"/>
                    <a:gd name="T5" fmla="*/ 3 h 6"/>
                    <a:gd name="T6" fmla="*/ 3 w 88"/>
                    <a:gd name="T7" fmla="*/ 6 h 6"/>
                    <a:gd name="T8" fmla="*/ 86 w 88"/>
                    <a:gd name="T9" fmla="*/ 6 h 6"/>
                    <a:gd name="T10" fmla="*/ 88 w 88"/>
                    <a:gd name="T11" fmla="*/ 3 h 6"/>
                    <a:gd name="T12" fmla="*/ 86 w 88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6">
                      <a:moveTo>
                        <a:pt x="86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6"/>
                        <a:pt x="3" y="6"/>
                      </a:cubicBezTo>
                      <a:cubicBezTo>
                        <a:pt x="86" y="6"/>
                        <a:pt x="86" y="6"/>
                        <a:pt x="86" y="6"/>
                      </a:cubicBezTo>
                      <a:cubicBezTo>
                        <a:pt x="87" y="6"/>
                        <a:pt x="88" y="4"/>
                        <a:pt x="88" y="3"/>
                      </a:cubicBezTo>
                      <a:cubicBezTo>
                        <a:pt x="88" y="1"/>
                        <a:pt x="87" y="0"/>
                        <a:pt x="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23"/>
                <p:cNvSpPr>
                  <a:spLocks/>
                </p:cNvSpPr>
                <p:nvPr/>
              </p:nvSpPr>
              <p:spPr bwMode="auto">
                <a:xfrm>
                  <a:off x="3936" y="1250"/>
                  <a:ext cx="103" cy="14"/>
                </a:xfrm>
                <a:custGeom>
                  <a:avLst/>
                  <a:gdLst>
                    <a:gd name="T0" fmla="*/ 3 w 43"/>
                    <a:gd name="T1" fmla="*/ 6 h 6"/>
                    <a:gd name="T2" fmla="*/ 41 w 43"/>
                    <a:gd name="T3" fmla="*/ 6 h 6"/>
                    <a:gd name="T4" fmla="*/ 43 w 43"/>
                    <a:gd name="T5" fmla="*/ 3 h 6"/>
                    <a:gd name="T6" fmla="*/ 41 w 43"/>
                    <a:gd name="T7" fmla="*/ 0 h 6"/>
                    <a:gd name="T8" fmla="*/ 3 w 43"/>
                    <a:gd name="T9" fmla="*/ 0 h 6"/>
                    <a:gd name="T10" fmla="*/ 0 w 43"/>
                    <a:gd name="T11" fmla="*/ 3 h 6"/>
                    <a:gd name="T12" fmla="*/ 3 w 43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6">
                      <a:moveTo>
                        <a:pt x="3" y="6"/>
                      </a:move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42" y="6"/>
                        <a:pt x="43" y="4"/>
                        <a:pt x="43" y="3"/>
                      </a:cubicBezTo>
                      <a:cubicBezTo>
                        <a:pt x="43" y="1"/>
                        <a:pt x="42" y="0"/>
                        <a:pt x="41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6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Freeform 24"/>
                <p:cNvSpPr>
                  <a:spLocks noEditPoints="1"/>
                </p:cNvSpPr>
                <p:nvPr/>
              </p:nvSpPr>
              <p:spPr bwMode="auto">
                <a:xfrm>
                  <a:off x="3869" y="1065"/>
                  <a:ext cx="345" cy="470"/>
                </a:xfrm>
                <a:custGeom>
                  <a:avLst/>
                  <a:gdLst>
                    <a:gd name="T0" fmla="*/ 116 w 144"/>
                    <a:gd name="T1" fmla="*/ 2 h 196"/>
                    <a:gd name="T2" fmla="*/ 111 w 144"/>
                    <a:gd name="T3" fmla="*/ 0 h 196"/>
                    <a:gd name="T4" fmla="*/ 7 w 144"/>
                    <a:gd name="T5" fmla="*/ 0 h 196"/>
                    <a:gd name="T6" fmla="*/ 0 w 144"/>
                    <a:gd name="T7" fmla="*/ 7 h 196"/>
                    <a:gd name="T8" fmla="*/ 0 w 144"/>
                    <a:gd name="T9" fmla="*/ 189 h 196"/>
                    <a:gd name="T10" fmla="*/ 7 w 144"/>
                    <a:gd name="T11" fmla="*/ 196 h 196"/>
                    <a:gd name="T12" fmla="*/ 138 w 144"/>
                    <a:gd name="T13" fmla="*/ 196 h 196"/>
                    <a:gd name="T14" fmla="*/ 144 w 144"/>
                    <a:gd name="T15" fmla="*/ 189 h 196"/>
                    <a:gd name="T16" fmla="*/ 144 w 144"/>
                    <a:gd name="T17" fmla="*/ 33 h 196"/>
                    <a:gd name="T18" fmla="*/ 142 w 144"/>
                    <a:gd name="T19" fmla="*/ 28 h 196"/>
                    <a:gd name="T20" fmla="*/ 116 w 144"/>
                    <a:gd name="T21" fmla="*/ 2 h 196"/>
                    <a:gd name="T22" fmla="*/ 13 w 144"/>
                    <a:gd name="T23" fmla="*/ 182 h 196"/>
                    <a:gd name="T24" fmla="*/ 13 w 144"/>
                    <a:gd name="T25" fmla="*/ 13 h 196"/>
                    <a:gd name="T26" fmla="*/ 104 w 144"/>
                    <a:gd name="T27" fmla="*/ 13 h 196"/>
                    <a:gd name="T28" fmla="*/ 104 w 144"/>
                    <a:gd name="T29" fmla="*/ 36 h 196"/>
                    <a:gd name="T30" fmla="*/ 108 w 144"/>
                    <a:gd name="T31" fmla="*/ 40 h 196"/>
                    <a:gd name="T32" fmla="*/ 131 w 144"/>
                    <a:gd name="T33" fmla="*/ 40 h 196"/>
                    <a:gd name="T34" fmla="*/ 131 w 144"/>
                    <a:gd name="T35" fmla="*/ 182 h 196"/>
                    <a:gd name="T36" fmla="*/ 13 w 144"/>
                    <a:gd name="T37" fmla="*/ 182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44" h="196">
                      <a:moveTo>
                        <a:pt x="116" y="2"/>
                      </a:moveTo>
                      <a:cubicBezTo>
                        <a:pt x="115" y="1"/>
                        <a:pt x="113" y="0"/>
                        <a:pt x="111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89"/>
                        <a:pt x="0" y="189"/>
                        <a:pt x="0" y="189"/>
                      </a:cubicBezTo>
                      <a:cubicBezTo>
                        <a:pt x="0" y="193"/>
                        <a:pt x="3" y="196"/>
                        <a:pt x="7" y="196"/>
                      </a:cubicBezTo>
                      <a:cubicBezTo>
                        <a:pt x="138" y="196"/>
                        <a:pt x="138" y="196"/>
                        <a:pt x="138" y="196"/>
                      </a:cubicBezTo>
                      <a:cubicBezTo>
                        <a:pt x="141" y="196"/>
                        <a:pt x="144" y="193"/>
                        <a:pt x="144" y="189"/>
                      </a:cubicBezTo>
                      <a:cubicBezTo>
                        <a:pt x="144" y="33"/>
                        <a:pt x="144" y="33"/>
                        <a:pt x="144" y="33"/>
                      </a:cubicBezTo>
                      <a:cubicBezTo>
                        <a:pt x="144" y="31"/>
                        <a:pt x="144" y="29"/>
                        <a:pt x="142" y="28"/>
                      </a:cubicBezTo>
                      <a:lnTo>
                        <a:pt x="116" y="2"/>
                      </a:lnTo>
                      <a:close/>
                      <a:moveTo>
                        <a:pt x="13" y="182"/>
                      </a:move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104" y="13"/>
                        <a:pt x="104" y="13"/>
                        <a:pt x="104" y="13"/>
                      </a:cubicBezTo>
                      <a:cubicBezTo>
                        <a:pt x="104" y="36"/>
                        <a:pt x="104" y="36"/>
                        <a:pt x="104" y="36"/>
                      </a:cubicBezTo>
                      <a:cubicBezTo>
                        <a:pt x="104" y="38"/>
                        <a:pt x="106" y="40"/>
                        <a:pt x="108" y="40"/>
                      </a:cubicBezTo>
                      <a:cubicBezTo>
                        <a:pt x="131" y="40"/>
                        <a:pt x="131" y="40"/>
                        <a:pt x="131" y="40"/>
                      </a:cubicBezTo>
                      <a:cubicBezTo>
                        <a:pt x="131" y="182"/>
                        <a:pt x="131" y="182"/>
                        <a:pt x="131" y="182"/>
                      </a:cubicBezTo>
                      <a:lnTo>
                        <a:pt x="13" y="1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Freeform 25"/>
                <p:cNvSpPr>
                  <a:spLocks noEditPoints="1"/>
                </p:cNvSpPr>
                <p:nvPr/>
              </p:nvSpPr>
              <p:spPr bwMode="auto">
                <a:xfrm>
                  <a:off x="4252" y="1087"/>
                  <a:ext cx="94" cy="444"/>
                </a:xfrm>
                <a:custGeom>
                  <a:avLst/>
                  <a:gdLst>
                    <a:gd name="T0" fmla="*/ 35 w 39"/>
                    <a:gd name="T1" fmla="*/ 0 h 185"/>
                    <a:gd name="T2" fmla="*/ 4 w 39"/>
                    <a:gd name="T3" fmla="*/ 0 h 185"/>
                    <a:gd name="T4" fmla="*/ 0 w 39"/>
                    <a:gd name="T5" fmla="*/ 4 h 185"/>
                    <a:gd name="T6" fmla="*/ 0 w 39"/>
                    <a:gd name="T7" fmla="*/ 144 h 185"/>
                    <a:gd name="T8" fmla="*/ 0 w 39"/>
                    <a:gd name="T9" fmla="*/ 146 h 185"/>
                    <a:gd name="T10" fmla="*/ 16 w 39"/>
                    <a:gd name="T11" fmla="*/ 182 h 185"/>
                    <a:gd name="T12" fmla="*/ 20 w 39"/>
                    <a:gd name="T13" fmla="*/ 185 h 185"/>
                    <a:gd name="T14" fmla="*/ 23 w 39"/>
                    <a:gd name="T15" fmla="*/ 182 h 185"/>
                    <a:gd name="T16" fmla="*/ 39 w 39"/>
                    <a:gd name="T17" fmla="*/ 146 h 185"/>
                    <a:gd name="T18" fmla="*/ 39 w 39"/>
                    <a:gd name="T19" fmla="*/ 144 h 185"/>
                    <a:gd name="T20" fmla="*/ 39 w 39"/>
                    <a:gd name="T21" fmla="*/ 4 h 185"/>
                    <a:gd name="T22" fmla="*/ 35 w 39"/>
                    <a:gd name="T23" fmla="*/ 0 h 185"/>
                    <a:gd name="T24" fmla="*/ 31 w 39"/>
                    <a:gd name="T25" fmla="*/ 143 h 185"/>
                    <a:gd name="T26" fmla="*/ 25 w 39"/>
                    <a:gd name="T27" fmla="*/ 157 h 185"/>
                    <a:gd name="T28" fmla="*/ 14 w 39"/>
                    <a:gd name="T29" fmla="*/ 157 h 185"/>
                    <a:gd name="T30" fmla="*/ 8 w 39"/>
                    <a:gd name="T31" fmla="*/ 143 h 185"/>
                    <a:gd name="T32" fmla="*/ 8 w 39"/>
                    <a:gd name="T33" fmla="*/ 8 h 185"/>
                    <a:gd name="T34" fmla="*/ 18 w 39"/>
                    <a:gd name="T35" fmla="*/ 8 h 185"/>
                    <a:gd name="T36" fmla="*/ 18 w 39"/>
                    <a:gd name="T37" fmla="*/ 8 h 185"/>
                    <a:gd name="T38" fmla="*/ 18 w 39"/>
                    <a:gd name="T39" fmla="*/ 137 h 185"/>
                    <a:gd name="T40" fmla="*/ 21 w 39"/>
                    <a:gd name="T41" fmla="*/ 139 h 185"/>
                    <a:gd name="T42" fmla="*/ 24 w 39"/>
                    <a:gd name="T43" fmla="*/ 137 h 185"/>
                    <a:gd name="T44" fmla="*/ 24 w 39"/>
                    <a:gd name="T45" fmla="*/ 8 h 185"/>
                    <a:gd name="T46" fmla="*/ 24 w 39"/>
                    <a:gd name="T47" fmla="*/ 8 h 185"/>
                    <a:gd name="T48" fmla="*/ 31 w 39"/>
                    <a:gd name="T49" fmla="*/ 8 h 185"/>
                    <a:gd name="T50" fmla="*/ 31 w 39"/>
                    <a:gd name="T51" fmla="*/ 143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9" h="185">
                      <a:moveTo>
                        <a:pt x="35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1"/>
                        <a:pt x="0" y="4"/>
                      </a:cubicBezTo>
                      <a:cubicBezTo>
                        <a:pt x="0" y="144"/>
                        <a:pt x="0" y="144"/>
                        <a:pt x="0" y="144"/>
                      </a:cubicBezTo>
                      <a:cubicBezTo>
                        <a:pt x="0" y="145"/>
                        <a:pt x="0" y="145"/>
                        <a:pt x="0" y="146"/>
                      </a:cubicBezTo>
                      <a:cubicBezTo>
                        <a:pt x="16" y="182"/>
                        <a:pt x="16" y="182"/>
                        <a:pt x="16" y="182"/>
                      </a:cubicBezTo>
                      <a:cubicBezTo>
                        <a:pt x="17" y="184"/>
                        <a:pt x="18" y="185"/>
                        <a:pt x="20" y="185"/>
                      </a:cubicBezTo>
                      <a:cubicBezTo>
                        <a:pt x="21" y="185"/>
                        <a:pt x="23" y="184"/>
                        <a:pt x="23" y="182"/>
                      </a:cubicBezTo>
                      <a:cubicBezTo>
                        <a:pt x="39" y="146"/>
                        <a:pt x="39" y="146"/>
                        <a:pt x="39" y="146"/>
                      </a:cubicBezTo>
                      <a:cubicBezTo>
                        <a:pt x="39" y="145"/>
                        <a:pt x="39" y="145"/>
                        <a:pt x="39" y="144"/>
                      </a:cubicBezTo>
                      <a:cubicBezTo>
                        <a:pt x="39" y="4"/>
                        <a:pt x="39" y="4"/>
                        <a:pt x="39" y="4"/>
                      </a:cubicBezTo>
                      <a:cubicBezTo>
                        <a:pt x="39" y="1"/>
                        <a:pt x="37" y="0"/>
                        <a:pt x="35" y="0"/>
                      </a:cubicBezTo>
                      <a:close/>
                      <a:moveTo>
                        <a:pt x="31" y="143"/>
                      </a:moveTo>
                      <a:cubicBezTo>
                        <a:pt x="25" y="157"/>
                        <a:pt x="25" y="157"/>
                        <a:pt x="25" y="157"/>
                      </a:cubicBezTo>
                      <a:cubicBezTo>
                        <a:pt x="14" y="157"/>
                        <a:pt x="14" y="157"/>
                        <a:pt x="14" y="157"/>
                      </a:cubicBezTo>
                      <a:cubicBezTo>
                        <a:pt x="8" y="143"/>
                        <a:pt x="8" y="143"/>
                        <a:pt x="8" y="143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137"/>
                        <a:pt x="18" y="137"/>
                        <a:pt x="18" y="137"/>
                      </a:cubicBezTo>
                      <a:cubicBezTo>
                        <a:pt x="18" y="138"/>
                        <a:pt x="19" y="139"/>
                        <a:pt x="21" y="139"/>
                      </a:cubicBezTo>
                      <a:cubicBezTo>
                        <a:pt x="22" y="139"/>
                        <a:pt x="24" y="138"/>
                        <a:pt x="24" y="13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lnTo>
                        <a:pt x="31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8" name="组合 47"/>
            <p:cNvGrpSpPr/>
            <p:nvPr/>
          </p:nvGrpSpPr>
          <p:grpSpPr>
            <a:xfrm>
              <a:off x="7379080" y="2803349"/>
              <a:ext cx="1271434" cy="1271434"/>
              <a:chOff x="6674239" y="3408398"/>
              <a:chExt cx="1007417" cy="1007417"/>
            </a:xfrm>
          </p:grpSpPr>
          <p:sp>
            <p:nvSpPr>
              <p:cNvPr id="49" name="任意多边形 48"/>
              <p:cNvSpPr/>
              <p:nvPr/>
            </p:nvSpPr>
            <p:spPr>
              <a:xfrm>
                <a:off x="6674239" y="3408398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0" name="Group 28"/>
              <p:cNvGrpSpPr>
                <a:grpSpLocks noChangeAspect="1"/>
              </p:cNvGrpSpPr>
              <p:nvPr/>
            </p:nvGrpSpPr>
            <p:grpSpPr bwMode="auto">
              <a:xfrm>
                <a:off x="6969306" y="3649352"/>
                <a:ext cx="417282" cy="525508"/>
                <a:chOff x="4401" y="2266"/>
                <a:chExt cx="374" cy="471"/>
              </a:xfrm>
              <a:solidFill>
                <a:schemeClr val="bg1"/>
              </a:solidFill>
            </p:grpSpPr>
            <p:sp>
              <p:nvSpPr>
                <p:cNvPr id="51" name="Freeform 29"/>
                <p:cNvSpPr>
                  <a:spLocks/>
                </p:cNvSpPr>
                <p:nvPr/>
              </p:nvSpPr>
              <p:spPr bwMode="auto">
                <a:xfrm>
                  <a:off x="4538" y="2390"/>
                  <a:ext cx="85" cy="108"/>
                </a:xfrm>
                <a:custGeom>
                  <a:avLst/>
                  <a:gdLst>
                    <a:gd name="T0" fmla="*/ 0 w 35"/>
                    <a:gd name="T1" fmla="*/ 26 h 45"/>
                    <a:gd name="T2" fmla="*/ 3 w 35"/>
                    <a:gd name="T3" fmla="*/ 29 h 45"/>
                    <a:gd name="T4" fmla="*/ 3 w 35"/>
                    <a:gd name="T5" fmla="*/ 29 h 45"/>
                    <a:gd name="T6" fmla="*/ 17 w 35"/>
                    <a:gd name="T7" fmla="*/ 45 h 45"/>
                    <a:gd name="T8" fmla="*/ 32 w 35"/>
                    <a:gd name="T9" fmla="*/ 29 h 45"/>
                    <a:gd name="T10" fmla="*/ 32 w 35"/>
                    <a:gd name="T11" fmla="*/ 29 h 45"/>
                    <a:gd name="T12" fmla="*/ 35 w 35"/>
                    <a:gd name="T13" fmla="*/ 26 h 45"/>
                    <a:gd name="T14" fmla="*/ 33 w 35"/>
                    <a:gd name="T15" fmla="*/ 23 h 45"/>
                    <a:gd name="T16" fmla="*/ 34 w 35"/>
                    <a:gd name="T17" fmla="*/ 17 h 45"/>
                    <a:gd name="T18" fmla="*/ 17 w 35"/>
                    <a:gd name="T19" fmla="*/ 0 h 45"/>
                    <a:gd name="T20" fmla="*/ 1 w 35"/>
                    <a:gd name="T21" fmla="*/ 17 h 45"/>
                    <a:gd name="T22" fmla="*/ 2 w 35"/>
                    <a:gd name="T23" fmla="*/ 23 h 45"/>
                    <a:gd name="T24" fmla="*/ 0 w 35"/>
                    <a:gd name="T25" fmla="*/ 26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" h="45">
                      <a:moveTo>
                        <a:pt x="0" y="26"/>
                      </a:moveTo>
                      <a:cubicBezTo>
                        <a:pt x="0" y="28"/>
                        <a:pt x="1" y="29"/>
                        <a:pt x="3" y="29"/>
                      </a:cubicBezTo>
                      <a:cubicBezTo>
                        <a:pt x="3" y="29"/>
                        <a:pt x="3" y="29"/>
                        <a:pt x="3" y="29"/>
                      </a:cubicBezTo>
                      <a:cubicBezTo>
                        <a:pt x="3" y="37"/>
                        <a:pt x="10" y="45"/>
                        <a:pt x="17" y="45"/>
                      </a:cubicBezTo>
                      <a:cubicBezTo>
                        <a:pt x="25" y="45"/>
                        <a:pt x="31" y="37"/>
                        <a:pt x="32" y="29"/>
                      </a:cubicBezTo>
                      <a:cubicBezTo>
                        <a:pt x="32" y="29"/>
                        <a:pt x="32" y="29"/>
                        <a:pt x="32" y="29"/>
                      </a:cubicBezTo>
                      <a:cubicBezTo>
                        <a:pt x="33" y="29"/>
                        <a:pt x="35" y="28"/>
                        <a:pt x="35" y="26"/>
                      </a:cubicBezTo>
                      <a:cubicBezTo>
                        <a:pt x="35" y="25"/>
                        <a:pt x="34" y="24"/>
                        <a:pt x="33" y="23"/>
                      </a:cubicBezTo>
                      <a:cubicBezTo>
                        <a:pt x="34" y="21"/>
                        <a:pt x="34" y="19"/>
                        <a:pt x="34" y="17"/>
                      </a:cubicBezTo>
                      <a:cubicBezTo>
                        <a:pt x="34" y="8"/>
                        <a:pt x="26" y="0"/>
                        <a:pt x="17" y="0"/>
                      </a:cubicBezTo>
                      <a:cubicBezTo>
                        <a:pt x="8" y="0"/>
                        <a:pt x="1" y="8"/>
                        <a:pt x="1" y="17"/>
                      </a:cubicBezTo>
                      <a:cubicBezTo>
                        <a:pt x="1" y="19"/>
                        <a:pt x="1" y="21"/>
                        <a:pt x="2" y="23"/>
                      </a:cubicBezTo>
                      <a:cubicBezTo>
                        <a:pt x="1" y="24"/>
                        <a:pt x="0" y="25"/>
                        <a:pt x="0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30"/>
                <p:cNvSpPr>
                  <a:spLocks/>
                </p:cNvSpPr>
                <p:nvPr/>
              </p:nvSpPr>
              <p:spPr bwMode="auto">
                <a:xfrm>
                  <a:off x="4490" y="2512"/>
                  <a:ext cx="178" cy="53"/>
                </a:xfrm>
                <a:custGeom>
                  <a:avLst/>
                  <a:gdLst>
                    <a:gd name="T0" fmla="*/ 2 w 74"/>
                    <a:gd name="T1" fmla="*/ 22 h 22"/>
                    <a:gd name="T2" fmla="*/ 73 w 74"/>
                    <a:gd name="T3" fmla="*/ 22 h 22"/>
                    <a:gd name="T4" fmla="*/ 74 w 74"/>
                    <a:gd name="T5" fmla="*/ 21 h 22"/>
                    <a:gd name="T6" fmla="*/ 74 w 74"/>
                    <a:gd name="T7" fmla="*/ 15 h 22"/>
                    <a:gd name="T8" fmla="*/ 74 w 74"/>
                    <a:gd name="T9" fmla="*/ 14 h 22"/>
                    <a:gd name="T10" fmla="*/ 50 w 74"/>
                    <a:gd name="T11" fmla="*/ 0 h 22"/>
                    <a:gd name="T12" fmla="*/ 49 w 74"/>
                    <a:gd name="T13" fmla="*/ 0 h 22"/>
                    <a:gd name="T14" fmla="*/ 48 w 74"/>
                    <a:gd name="T15" fmla="*/ 0 h 22"/>
                    <a:gd name="T16" fmla="*/ 47 w 74"/>
                    <a:gd name="T17" fmla="*/ 0 h 22"/>
                    <a:gd name="T18" fmla="*/ 37 w 74"/>
                    <a:gd name="T19" fmla="*/ 3 h 22"/>
                    <a:gd name="T20" fmla="*/ 27 w 74"/>
                    <a:gd name="T21" fmla="*/ 0 h 22"/>
                    <a:gd name="T22" fmla="*/ 26 w 74"/>
                    <a:gd name="T23" fmla="*/ 0 h 22"/>
                    <a:gd name="T24" fmla="*/ 26 w 74"/>
                    <a:gd name="T25" fmla="*/ 0 h 22"/>
                    <a:gd name="T26" fmla="*/ 25 w 74"/>
                    <a:gd name="T27" fmla="*/ 0 h 22"/>
                    <a:gd name="T28" fmla="*/ 1 w 74"/>
                    <a:gd name="T29" fmla="*/ 14 h 22"/>
                    <a:gd name="T30" fmla="*/ 0 w 74"/>
                    <a:gd name="T31" fmla="*/ 15 h 22"/>
                    <a:gd name="T32" fmla="*/ 0 w 74"/>
                    <a:gd name="T33" fmla="*/ 21 h 22"/>
                    <a:gd name="T34" fmla="*/ 2 w 74"/>
                    <a:gd name="T35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4" h="22">
                      <a:moveTo>
                        <a:pt x="2" y="22"/>
                      </a:moveTo>
                      <a:cubicBezTo>
                        <a:pt x="73" y="22"/>
                        <a:pt x="73" y="22"/>
                        <a:pt x="73" y="22"/>
                      </a:cubicBezTo>
                      <a:cubicBezTo>
                        <a:pt x="73" y="22"/>
                        <a:pt x="74" y="21"/>
                        <a:pt x="74" y="21"/>
                      </a:cubicBezTo>
                      <a:cubicBezTo>
                        <a:pt x="74" y="15"/>
                        <a:pt x="74" y="15"/>
                        <a:pt x="74" y="15"/>
                      </a:cubicBezTo>
                      <a:cubicBezTo>
                        <a:pt x="74" y="15"/>
                        <a:pt x="74" y="14"/>
                        <a:pt x="74" y="14"/>
                      </a:cubicBezTo>
                      <a:cubicBezTo>
                        <a:pt x="67" y="7"/>
                        <a:pt x="59" y="3"/>
                        <a:pt x="50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48" y="0"/>
                        <a:pt x="47" y="0"/>
                      </a:cubicBezTo>
                      <a:cubicBezTo>
                        <a:pt x="45" y="2"/>
                        <a:pt x="41" y="3"/>
                        <a:pt x="37" y="3"/>
                      </a:cubicBezTo>
                      <a:cubicBezTo>
                        <a:pt x="34" y="3"/>
                        <a:pt x="30" y="2"/>
                        <a:pt x="27" y="0"/>
                      </a:cubicBezTo>
                      <a:cubicBezTo>
                        <a:pt x="27" y="0"/>
                        <a:pt x="27" y="0"/>
                        <a:pt x="26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0"/>
                        <a:pt x="26" y="0"/>
                        <a:pt x="25" y="0"/>
                      </a:cubicBezTo>
                      <a:cubicBezTo>
                        <a:pt x="16" y="2"/>
                        <a:pt x="8" y="7"/>
                        <a:pt x="1" y="14"/>
                      </a:cubicBezTo>
                      <a:cubicBezTo>
                        <a:pt x="1" y="14"/>
                        <a:pt x="0" y="15"/>
                        <a:pt x="0" y="15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21"/>
                        <a:pt x="1" y="22"/>
                        <a:pt x="2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" name="Freeform 31"/>
                <p:cNvSpPr>
                  <a:spLocks/>
                </p:cNvSpPr>
                <p:nvPr/>
              </p:nvSpPr>
              <p:spPr bwMode="auto">
                <a:xfrm>
                  <a:off x="4476" y="2613"/>
                  <a:ext cx="207" cy="12"/>
                </a:xfrm>
                <a:custGeom>
                  <a:avLst/>
                  <a:gdLst>
                    <a:gd name="T0" fmla="*/ 84 w 86"/>
                    <a:gd name="T1" fmla="*/ 0 h 5"/>
                    <a:gd name="T2" fmla="*/ 3 w 86"/>
                    <a:gd name="T3" fmla="*/ 0 h 5"/>
                    <a:gd name="T4" fmla="*/ 0 w 86"/>
                    <a:gd name="T5" fmla="*/ 2 h 5"/>
                    <a:gd name="T6" fmla="*/ 3 w 86"/>
                    <a:gd name="T7" fmla="*/ 5 h 5"/>
                    <a:gd name="T8" fmla="*/ 84 w 86"/>
                    <a:gd name="T9" fmla="*/ 5 h 5"/>
                    <a:gd name="T10" fmla="*/ 86 w 86"/>
                    <a:gd name="T11" fmla="*/ 2 h 5"/>
                    <a:gd name="T12" fmla="*/ 84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5" y="5"/>
                        <a:pt x="86" y="4"/>
                        <a:pt x="86" y="2"/>
                      </a:cubicBezTo>
                      <a:cubicBezTo>
                        <a:pt x="86" y="1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32"/>
                <p:cNvSpPr>
                  <a:spLocks noEditPoints="1"/>
                </p:cNvSpPr>
                <p:nvPr/>
              </p:nvSpPr>
              <p:spPr bwMode="auto">
                <a:xfrm>
                  <a:off x="4401" y="2266"/>
                  <a:ext cx="374" cy="471"/>
                </a:xfrm>
                <a:custGeom>
                  <a:avLst/>
                  <a:gdLst>
                    <a:gd name="T0" fmla="*/ 153 w 155"/>
                    <a:gd name="T1" fmla="*/ 31 h 197"/>
                    <a:gd name="T2" fmla="*/ 124 w 155"/>
                    <a:gd name="T3" fmla="*/ 2 h 197"/>
                    <a:gd name="T4" fmla="*/ 120 w 155"/>
                    <a:gd name="T5" fmla="*/ 0 h 197"/>
                    <a:gd name="T6" fmla="*/ 6 w 155"/>
                    <a:gd name="T7" fmla="*/ 0 h 197"/>
                    <a:gd name="T8" fmla="*/ 0 w 155"/>
                    <a:gd name="T9" fmla="*/ 7 h 197"/>
                    <a:gd name="T10" fmla="*/ 0 w 155"/>
                    <a:gd name="T11" fmla="*/ 190 h 197"/>
                    <a:gd name="T12" fmla="*/ 6 w 155"/>
                    <a:gd name="T13" fmla="*/ 197 h 197"/>
                    <a:gd name="T14" fmla="*/ 148 w 155"/>
                    <a:gd name="T15" fmla="*/ 197 h 197"/>
                    <a:gd name="T16" fmla="*/ 155 w 155"/>
                    <a:gd name="T17" fmla="*/ 190 h 197"/>
                    <a:gd name="T18" fmla="*/ 155 w 155"/>
                    <a:gd name="T19" fmla="*/ 35 h 197"/>
                    <a:gd name="T20" fmla="*/ 153 w 155"/>
                    <a:gd name="T21" fmla="*/ 31 h 197"/>
                    <a:gd name="T22" fmla="*/ 13 w 155"/>
                    <a:gd name="T23" fmla="*/ 183 h 197"/>
                    <a:gd name="T24" fmla="*/ 13 w 155"/>
                    <a:gd name="T25" fmla="*/ 14 h 197"/>
                    <a:gd name="T26" fmla="*/ 116 w 155"/>
                    <a:gd name="T27" fmla="*/ 14 h 197"/>
                    <a:gd name="T28" fmla="*/ 116 w 155"/>
                    <a:gd name="T29" fmla="*/ 35 h 197"/>
                    <a:gd name="T30" fmla="*/ 120 w 155"/>
                    <a:gd name="T31" fmla="*/ 39 h 197"/>
                    <a:gd name="T32" fmla="*/ 142 w 155"/>
                    <a:gd name="T33" fmla="*/ 39 h 197"/>
                    <a:gd name="T34" fmla="*/ 142 w 155"/>
                    <a:gd name="T35" fmla="*/ 183 h 197"/>
                    <a:gd name="T36" fmla="*/ 13 w 155"/>
                    <a:gd name="T37" fmla="*/ 183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5" h="197">
                      <a:moveTo>
                        <a:pt x="153" y="31"/>
                      </a:moveTo>
                      <a:cubicBezTo>
                        <a:pt x="124" y="2"/>
                        <a:pt x="124" y="2"/>
                        <a:pt x="124" y="2"/>
                      </a:cubicBezTo>
                      <a:cubicBezTo>
                        <a:pt x="123" y="1"/>
                        <a:pt x="121" y="0"/>
                        <a:pt x="12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90"/>
                        <a:pt x="0" y="190"/>
                        <a:pt x="0" y="190"/>
                      </a:cubicBezTo>
                      <a:cubicBezTo>
                        <a:pt x="0" y="194"/>
                        <a:pt x="3" y="197"/>
                        <a:pt x="6" y="197"/>
                      </a:cubicBezTo>
                      <a:cubicBezTo>
                        <a:pt x="148" y="197"/>
                        <a:pt x="148" y="197"/>
                        <a:pt x="148" y="197"/>
                      </a:cubicBezTo>
                      <a:cubicBezTo>
                        <a:pt x="152" y="197"/>
                        <a:pt x="155" y="194"/>
                        <a:pt x="155" y="190"/>
                      </a:cubicBezTo>
                      <a:cubicBezTo>
                        <a:pt x="155" y="35"/>
                        <a:pt x="155" y="35"/>
                        <a:pt x="155" y="35"/>
                      </a:cubicBezTo>
                      <a:cubicBezTo>
                        <a:pt x="155" y="34"/>
                        <a:pt x="154" y="32"/>
                        <a:pt x="153" y="31"/>
                      </a:cubicBezTo>
                      <a:close/>
                      <a:moveTo>
                        <a:pt x="13" y="183"/>
                      </a:move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16" y="14"/>
                        <a:pt x="116" y="14"/>
                        <a:pt x="116" y="14"/>
                      </a:cubicBezTo>
                      <a:cubicBezTo>
                        <a:pt x="116" y="35"/>
                        <a:pt x="116" y="35"/>
                        <a:pt x="116" y="35"/>
                      </a:cubicBezTo>
                      <a:cubicBezTo>
                        <a:pt x="116" y="38"/>
                        <a:pt x="118" y="39"/>
                        <a:pt x="120" y="39"/>
                      </a:cubicBezTo>
                      <a:cubicBezTo>
                        <a:pt x="142" y="39"/>
                        <a:pt x="142" y="39"/>
                        <a:pt x="142" y="39"/>
                      </a:cubicBezTo>
                      <a:cubicBezTo>
                        <a:pt x="142" y="183"/>
                        <a:pt x="142" y="183"/>
                        <a:pt x="142" y="183"/>
                      </a:cubicBezTo>
                      <a:lnTo>
                        <a:pt x="13" y="1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20" name="文本框 119"/>
          <p:cNvSpPr txBox="1"/>
          <p:nvPr/>
        </p:nvSpPr>
        <p:spPr>
          <a:xfrm>
            <a:off x="5268686" y="2036311"/>
            <a:ext cx="3264128" cy="3519681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蚁群优化算法鲁棒性强、全局搜索，并行分布式计算、易与其他方法结合。近年来，蚁群算法的应用领域不断扩张，如车间调度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问题、分配问题、子集问题、网络路由问题、蛋白质折叠问题、数据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挖掘、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图像识别、系统识别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772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5" grpId="0" animBg="1"/>
      <p:bldP spid="12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在此输入一些酷炫的文字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186" y="1500355"/>
            <a:ext cx="792162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25000"/>
              </a:lnSpc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其实第四部分主要是介绍你方案中的重要部件的原理，下面留了一个放图的地方，你可以把原理图放在这，我们学校的翔凤是不是看起来很吊。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71753" y="5975906"/>
            <a:ext cx="18004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某某部件示意图</a:t>
            </a:r>
          </a:p>
        </p:txBody>
      </p:sp>
      <p:sp>
        <p:nvSpPr>
          <p:cNvPr id="14" name="矩形 13"/>
          <p:cNvSpPr/>
          <p:nvPr/>
        </p:nvSpPr>
        <p:spPr>
          <a:xfrm>
            <a:off x="611560" y="1042709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某部件：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24" name="矩形 23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67" b="16167"/>
          <a:stretch>
            <a:fillRect/>
          </a:stretch>
        </p:blipFill>
        <p:spPr>
          <a:xfrm>
            <a:off x="972000" y="2510545"/>
            <a:ext cx="7200000" cy="32400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7112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" grpId="0"/>
      <p:bldP spid="11" grpId="0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在此输入一些酷炫的文字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188" y="3113589"/>
            <a:ext cx="3783696" cy="2520000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9028" y="3113589"/>
            <a:ext cx="3783785" cy="2520000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611188" y="1280997"/>
            <a:ext cx="79216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25000"/>
              </a:lnSpc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这里是留着放两张图的版式，我自己的毕设中是放了两张函数曲线，仅供参考，这应该凑够四行字才对，可是我没啥话要说了，又不想再打广告，免得你们觉得</a:t>
            </a:r>
            <a:r>
              <a:rPr lang="zh-CN" altLang="en-US" b="1" kern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段公子爱做</a:t>
            </a:r>
            <a:r>
              <a:rPr lang="en-US" altLang="zh-CN" b="1" kern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kern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工大泡泡工作室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什么的出现太多了，所以作为一个有节操的四有青年，我就不在这里凑字数了。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718207" y="5847359"/>
            <a:ext cx="15696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某某函数曲线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856090" y="5847359"/>
            <a:ext cx="15696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某某函数曲线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25" name="矩形 24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24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  <p:bldP spid="15" grpId="0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在此输入一些酷炫的文字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09041"/>
              </p:ext>
            </p:extLst>
          </p:nvPr>
        </p:nvGraphicFramePr>
        <p:xfrm>
          <a:off x="611188" y="2276872"/>
          <a:ext cx="7921624" cy="1453299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94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3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1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7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821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物理量（单位）</a:t>
                      </a:r>
                      <a:endParaRPr lang="en-US" altLang="zh-CN" sz="18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物理量（单位）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物理量（单位）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物理量（单位）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08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i="0" u="none" strike="noStrike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611560" y="1027208"/>
            <a:ext cx="43396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有了函数曲线当然要附带图表才叫完整：</a:t>
            </a:r>
          </a:p>
        </p:txBody>
      </p:sp>
      <p:sp>
        <p:nvSpPr>
          <p:cNvPr id="14" name="矩形 13"/>
          <p:cNvSpPr/>
          <p:nvPr/>
        </p:nvSpPr>
        <p:spPr>
          <a:xfrm>
            <a:off x="4018002" y="1700808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某某参数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24" name="矩形 23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09041"/>
              </p:ext>
            </p:extLst>
          </p:nvPr>
        </p:nvGraphicFramePr>
        <p:xfrm>
          <a:off x="611188" y="4454015"/>
          <a:ext cx="7921624" cy="1453299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94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3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1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7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821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物理量（单位）</a:t>
                      </a:r>
                      <a:endParaRPr lang="en-US" altLang="zh-CN" sz="18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物理量（单位）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物理量（单位）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物理量（单位）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08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i="0" u="none" strike="noStrike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4018002" y="3877951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某某参数</a:t>
            </a:r>
          </a:p>
        </p:txBody>
      </p:sp>
    </p:spTree>
    <p:extLst>
      <p:ext uri="{BB962C8B-B14F-4D97-AF65-F5344CB8AC3E}">
        <p14:creationId xmlns:p14="http://schemas.microsoft.com/office/powerpoint/2010/main" val="315682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  <p:bldP spid="14" grpId="0"/>
      <p:bldP spid="2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最后的最后是接下来的安排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42842" y="1579823"/>
            <a:ext cx="7389971" cy="113107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720000">
              <a:lnSpc>
                <a:spcPct val="125000"/>
              </a:lnSpc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段公子准备在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月前完成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毕业设计完全攻略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，也就是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套不同专业的毕设免费模板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，现在一直在做我自己的专业的，因为感觉大家对毕设答辩什么的不太重视，想要别的专业的来看看，效果很差。</a:t>
            </a:r>
          </a:p>
        </p:txBody>
      </p:sp>
      <p:sp>
        <p:nvSpPr>
          <p:cNvPr id="29" name="矩形 28"/>
          <p:cNvSpPr/>
          <p:nvPr/>
        </p:nvSpPr>
        <p:spPr bwMode="auto">
          <a:xfrm>
            <a:off x="611188" y="1342066"/>
            <a:ext cx="1159555" cy="424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计划一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21" name="矩形 20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142842" y="3396991"/>
            <a:ext cx="7389971" cy="113107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720000">
              <a:lnSpc>
                <a:spcPct val="125000"/>
              </a:lnSpc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不过，凡事要认真是段公子的习惯，就算大家不重视毕设，我也打算做出这个系列来，都打算行动了，哪有打退堂鼓一说，毕竟就算毕业了，工作中很多地方也都需要用到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4" name="矩形 23"/>
          <p:cNvSpPr/>
          <p:nvPr/>
        </p:nvSpPr>
        <p:spPr bwMode="auto">
          <a:xfrm>
            <a:off x="611188" y="3159234"/>
            <a:ext cx="1159555" cy="424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计划二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142842" y="5214159"/>
            <a:ext cx="7389971" cy="120802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720000">
              <a:lnSpc>
                <a:spcPct val="125000"/>
              </a:lnSpc>
            </a:pP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如果你觉得自己专业够热门，想让我做你们专业的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，请微博（段公子爱做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）私信我，或者锐普论坛、演界网都可以私信我，只要找的到我就行，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：不关注我，不回私信哦。</a:t>
            </a:r>
          </a:p>
        </p:txBody>
      </p:sp>
      <p:sp>
        <p:nvSpPr>
          <p:cNvPr id="26" name="矩形 25"/>
          <p:cNvSpPr/>
          <p:nvPr/>
        </p:nvSpPr>
        <p:spPr bwMode="auto">
          <a:xfrm>
            <a:off x="611188" y="4976402"/>
            <a:ext cx="1159555" cy="424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计划三</a:t>
            </a:r>
          </a:p>
        </p:txBody>
      </p:sp>
    </p:spTree>
    <p:extLst>
      <p:ext uri="{BB962C8B-B14F-4D97-AF65-F5344CB8AC3E}">
        <p14:creationId xmlns:p14="http://schemas.microsoft.com/office/powerpoint/2010/main" val="369668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 animBg="1"/>
      <p:bldP spid="29" grpId="0" animBg="1"/>
      <p:bldP spid="16" grpId="0" animBg="1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自然界中蚂蚁觅食的过程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42842" y="2005950"/>
            <a:ext cx="7389971" cy="78816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720000">
              <a:lnSpc>
                <a:spcPct val="125000"/>
              </a:lnSpc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无论是蚂蚁与蚂蚁之间的协作还是蚂蚁与环境之间的交互，均依赖于一种化学物质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信息素（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pheromone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9" name="矩形 28"/>
          <p:cNvSpPr/>
          <p:nvPr/>
        </p:nvSpPr>
        <p:spPr bwMode="auto">
          <a:xfrm>
            <a:off x="611188" y="1768193"/>
            <a:ext cx="1159555" cy="424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特点一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21" name="矩形 20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142842" y="3396991"/>
            <a:ext cx="7389971" cy="75322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720000">
              <a:lnSpc>
                <a:spcPct val="125000"/>
              </a:lnSpc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蚂蚁行走的时候能够释放信息素。它们往往是随机选择路径的，但是倾向于往信息素浓度高的方向前进。</a:t>
            </a:r>
          </a:p>
        </p:txBody>
      </p:sp>
      <p:sp>
        <p:nvSpPr>
          <p:cNvPr id="24" name="矩形 23"/>
          <p:cNvSpPr/>
          <p:nvPr/>
        </p:nvSpPr>
        <p:spPr bwMode="auto">
          <a:xfrm>
            <a:off x="611188" y="3159234"/>
            <a:ext cx="1159555" cy="424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特点二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142842" y="4717005"/>
            <a:ext cx="7389971" cy="75322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720000">
              <a:lnSpc>
                <a:spcPct val="125000"/>
              </a:lnSpc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较短路径上蚂蚁往返时间比较短，单位时间内经过的蚂蚁多，所以信息素的积累速度比较快。最终蚂蚁会找到最短路径。</a:t>
            </a:r>
          </a:p>
        </p:txBody>
      </p:sp>
      <p:sp>
        <p:nvSpPr>
          <p:cNvPr id="26" name="矩形 25"/>
          <p:cNvSpPr/>
          <p:nvPr/>
        </p:nvSpPr>
        <p:spPr bwMode="auto">
          <a:xfrm>
            <a:off x="611188" y="4479248"/>
            <a:ext cx="1159555" cy="424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E19382-BF53-44DF-A57F-E7808E370E51}"/>
              </a:ext>
            </a:extLst>
          </p:cNvPr>
          <p:cNvSpPr txBox="1"/>
          <p:nvPr/>
        </p:nvSpPr>
        <p:spPr>
          <a:xfrm>
            <a:off x="611187" y="1233996"/>
            <a:ext cx="7618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仿生学家经过长期的试验与研究发现蚂蚁觅食有如下几个特点：</a:t>
            </a:r>
            <a:endParaRPr lang="en-US" altLang="zh-CN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984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 animBg="1"/>
      <p:bldP spid="29" grpId="0" animBg="1"/>
      <p:bldP spid="16" grpId="0" animBg="1"/>
      <p:bldP spid="24" grpId="0" animBg="1"/>
      <p:bldP spid="25" grpId="0" animBg="1"/>
      <p:bldP spid="2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06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2" y="2845078"/>
            <a:ext cx="466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蚁群优化算法的参数设置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46463" y="3170667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SIX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09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991141" y="2699658"/>
            <a:ext cx="25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段公子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991141" y="3020314"/>
            <a:ext cx="25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西北工业大学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991141" y="3340970"/>
            <a:ext cx="25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航空学院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991142" y="3727456"/>
            <a:ext cx="25733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Duan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childe,School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of Aeronautics,</a:t>
            </a:r>
          </a:p>
          <a:p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Northwestern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Polytechnical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university.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564451" y="2716812"/>
            <a:ext cx="579549" cy="1361673"/>
            <a:chOff x="8564451" y="2716812"/>
            <a:chExt cx="579549" cy="1361673"/>
          </a:xfrm>
        </p:grpSpPr>
        <p:sp>
          <p:nvSpPr>
            <p:cNvPr id="12" name="矩形 11"/>
            <p:cNvSpPr/>
            <p:nvPr/>
          </p:nvSpPr>
          <p:spPr>
            <a:xfrm>
              <a:off x="8564451" y="2716812"/>
              <a:ext cx="579549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8564451" y="3805061"/>
              <a:ext cx="579549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2716812"/>
            <a:ext cx="5991142" cy="1372087"/>
            <a:chOff x="0" y="2716812"/>
            <a:chExt cx="5991142" cy="1372087"/>
          </a:xfrm>
        </p:grpSpPr>
        <p:sp>
          <p:nvSpPr>
            <p:cNvPr id="30" name="矩形 29"/>
            <p:cNvSpPr/>
            <p:nvPr/>
          </p:nvSpPr>
          <p:spPr>
            <a:xfrm>
              <a:off x="0" y="3805061"/>
              <a:ext cx="5991141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716812"/>
              <a:ext cx="5991142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97049" y="2861681"/>
              <a:ext cx="3294091" cy="686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zh-CN" altLang="en-US" sz="3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感谢各位聆听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247352" y="3720144"/>
              <a:ext cx="2743788" cy="368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Thanks for Listening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2586" y="2787385"/>
            <a:ext cx="1224000" cy="1223998"/>
            <a:chOff x="222586" y="2787385"/>
            <a:chExt cx="1224000" cy="1223998"/>
          </a:xfrm>
        </p:grpSpPr>
        <p:sp>
          <p:nvSpPr>
            <p:cNvPr id="20" name="椭圆 19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734969" y="2787385"/>
            <a:ext cx="1224000" cy="1223998"/>
            <a:chOff x="1734969" y="2787385"/>
            <a:chExt cx="1224000" cy="1223998"/>
          </a:xfrm>
        </p:grpSpPr>
        <p:sp>
          <p:nvSpPr>
            <p:cNvPr id="27" name="椭圆 26"/>
            <p:cNvSpPr/>
            <p:nvPr/>
          </p:nvSpPr>
          <p:spPr>
            <a:xfrm>
              <a:off x="1734969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1945451" y="3091502"/>
              <a:ext cx="803035" cy="615763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623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93732" y="464068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自然界中蚂蚁觅食的过程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21" name="矩形 20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58957B91-C737-48A9-98F0-33833B2A5E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405" y="1269110"/>
            <a:ext cx="6076311" cy="369006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F96E89A-6A91-4ADD-893C-9B0770326D19}"/>
              </a:ext>
            </a:extLst>
          </p:cNvPr>
          <p:cNvSpPr txBox="1"/>
          <p:nvPr/>
        </p:nvSpPr>
        <p:spPr>
          <a:xfrm>
            <a:off x="1150112" y="5211395"/>
            <a:ext cx="66479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这是书上</a:t>
            </a:r>
            <a:r>
              <a:rPr lang="en-US" altLang="zh-CN" dirty="0"/>
              <a:t>83</a:t>
            </a:r>
            <a:r>
              <a:rPr lang="zh-CN" altLang="en-US" dirty="0"/>
              <a:t>页的那幅图。</a:t>
            </a:r>
            <a:endParaRPr lang="en-US" altLang="zh-CN" dirty="0"/>
          </a:p>
          <a:p>
            <a:r>
              <a:rPr lang="zh-CN" altLang="en-US" dirty="0"/>
              <a:t>这张图演示了蚂蚁觅食的过程。一开始，蚂蚁们出发时随机选择</a:t>
            </a:r>
            <a:endParaRPr lang="en-US" altLang="zh-CN" dirty="0"/>
          </a:p>
          <a:p>
            <a:r>
              <a:rPr lang="zh-CN" altLang="en-US" dirty="0"/>
              <a:t>了三条路径，其中，中间这条最短，单位时间内见过的蚂蚁多。</a:t>
            </a:r>
            <a:endParaRPr lang="en-US" altLang="zh-CN" dirty="0"/>
          </a:p>
          <a:p>
            <a:r>
              <a:rPr lang="zh-CN" altLang="en-US" dirty="0"/>
              <a:t>因此，中间这条路径上的信息素随着时间慢慢积累，蚂蚁也倾向</a:t>
            </a:r>
            <a:endParaRPr lang="en-US" altLang="zh-CN" dirty="0"/>
          </a:p>
          <a:p>
            <a:r>
              <a:rPr lang="zh-CN" altLang="en-US" dirty="0"/>
              <a:t>于选择这条路径。最后，蚂蚁找到了最短路径。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581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93732" y="464068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自然界中蚂蚁觅食的过程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21" name="矩形 20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C971D85-CD8D-42C5-8AAB-D99A8B80A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79" y="1642213"/>
            <a:ext cx="7094641" cy="341774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50F99E-CD57-4CDA-A727-ADB5EECB7982}"/>
              </a:ext>
            </a:extLst>
          </p:cNvPr>
          <p:cNvSpPr txBox="1"/>
          <p:nvPr/>
        </p:nvSpPr>
        <p:spPr>
          <a:xfrm>
            <a:off x="5050351" y="1752145"/>
            <a:ext cx="104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信息素浓度低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1F66642-501D-4C37-B9E5-F459E4F506F6}"/>
              </a:ext>
            </a:extLst>
          </p:cNvPr>
          <p:cNvSpPr txBox="1"/>
          <p:nvPr/>
        </p:nvSpPr>
        <p:spPr>
          <a:xfrm>
            <a:off x="7218998" y="1749752"/>
            <a:ext cx="104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信息素浓度高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26F0D9-1887-48F2-9325-B3CF2158B57E}"/>
              </a:ext>
            </a:extLst>
          </p:cNvPr>
          <p:cNvSpPr txBox="1"/>
          <p:nvPr/>
        </p:nvSpPr>
        <p:spPr>
          <a:xfrm>
            <a:off x="2730103" y="1876104"/>
            <a:ext cx="975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随机选择路径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33C35D-A224-4153-A146-4F375229595F}"/>
              </a:ext>
            </a:extLst>
          </p:cNvPr>
          <p:cNvSpPr txBox="1"/>
          <p:nvPr/>
        </p:nvSpPr>
        <p:spPr>
          <a:xfrm>
            <a:off x="1277256" y="5215787"/>
            <a:ext cx="31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a)</a:t>
            </a:r>
            <a:r>
              <a:rPr lang="zh-CN" altLang="en-US" dirty="0"/>
              <a:t>一开始蚂蚁在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之间行走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4F2B986-EFC6-48CA-B78F-E59A9ADD794E}"/>
              </a:ext>
            </a:extLst>
          </p:cNvPr>
          <p:cNvSpPr txBox="1"/>
          <p:nvPr/>
        </p:nvSpPr>
        <p:spPr>
          <a:xfrm>
            <a:off x="611187" y="1192211"/>
            <a:ext cx="761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此外，蚂蚁觅食还具备绕开障碍物的能力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09BF437-50FB-49F3-8FB0-9F38E9E5D1AC}"/>
              </a:ext>
            </a:extLst>
          </p:cNvPr>
          <p:cNvSpPr txBox="1"/>
          <p:nvPr/>
        </p:nvSpPr>
        <p:spPr>
          <a:xfrm>
            <a:off x="1267248" y="5652032"/>
            <a:ext cx="660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b)</a:t>
            </a:r>
            <a:r>
              <a:rPr lang="zh-CN" altLang="en-US" dirty="0"/>
              <a:t>路上突然出现了一个障碍，蚁群开始分开，随机往两边分开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45FA9DB-A295-43FF-8DDD-AC0E3790D3B3}"/>
              </a:ext>
            </a:extLst>
          </p:cNvPr>
          <p:cNvSpPr txBox="1"/>
          <p:nvPr/>
        </p:nvSpPr>
        <p:spPr>
          <a:xfrm>
            <a:off x="1267248" y="6021364"/>
            <a:ext cx="518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c)</a:t>
            </a:r>
            <a:r>
              <a:rPr lang="zh-CN" altLang="en-US" dirty="0"/>
              <a:t>右边那条路比较短，走的蚂蚁多，信息素浓度高</a:t>
            </a:r>
          </a:p>
        </p:txBody>
      </p:sp>
    </p:spTree>
    <p:extLst>
      <p:ext uri="{BB962C8B-B14F-4D97-AF65-F5344CB8AC3E}">
        <p14:creationId xmlns:p14="http://schemas.microsoft.com/office/powerpoint/2010/main" val="212649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蚁群优化算法模型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20" name="矩形 1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07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C00A89E5-9C1E-47E8-8811-525ACA48E664}"/>
              </a:ext>
            </a:extLst>
          </p:cNvPr>
          <p:cNvSpPr txBox="1"/>
          <p:nvPr/>
        </p:nvSpPr>
        <p:spPr>
          <a:xfrm>
            <a:off x="611187" y="1192211"/>
            <a:ext cx="7618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通过对蚁群觅食过程抽象，可以建立蚁群优化算法。它们之间的各个要素有如下一一对应关系：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33DE85B-F12F-4F3A-9D06-226614CC8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1156"/>
              </p:ext>
            </p:extLst>
          </p:nvPr>
        </p:nvGraphicFramePr>
        <p:xfrm>
          <a:off x="1150112" y="2105019"/>
          <a:ext cx="6653360" cy="323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6680">
                  <a:extLst>
                    <a:ext uri="{9D8B030D-6E8A-4147-A177-3AD203B41FA5}">
                      <a16:colId xmlns:a16="http://schemas.microsoft.com/office/drawing/2014/main" val="559960214"/>
                    </a:ext>
                  </a:extLst>
                </a:gridCol>
                <a:gridCol w="3326680">
                  <a:extLst>
                    <a:ext uri="{9D8B030D-6E8A-4147-A177-3AD203B41FA5}">
                      <a16:colId xmlns:a16="http://schemas.microsoft.com/office/drawing/2014/main" val="1668673793"/>
                    </a:ext>
                  </a:extLst>
                </a:gridCol>
              </a:tblGrid>
              <a:tr h="53989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蚁群觅食现象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蚁群优化算法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515312"/>
                  </a:ext>
                </a:extLst>
              </a:tr>
              <a:tr h="53989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</a:t>
                      </a:r>
                      <a:r>
                        <a:rPr lang="zh-CN" altLang="en-US" dirty="0"/>
                        <a:t>蚁群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</a:t>
                      </a:r>
                      <a:r>
                        <a:rPr lang="zh-CN" altLang="en-US" dirty="0"/>
                        <a:t>搜索空间的一组有效解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66223"/>
                  </a:ext>
                </a:extLst>
              </a:tr>
              <a:tr h="53989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</a:t>
                      </a:r>
                      <a:r>
                        <a:rPr lang="zh-CN" altLang="en-US" dirty="0"/>
                        <a:t>觅食空间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</a:t>
                      </a:r>
                      <a:r>
                        <a:rPr lang="zh-CN" altLang="en-US" dirty="0"/>
                        <a:t>问题的搜索空间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03273"/>
                  </a:ext>
                </a:extLst>
              </a:tr>
              <a:tr h="539890">
                <a:tc>
                  <a:txBody>
                    <a:bodyPr/>
                    <a:lstStyle/>
                    <a:p>
                      <a:r>
                        <a:rPr lang="zh-CN" altLang="en-US" dirty="0"/>
                        <a:t>    信息素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</a:t>
                      </a:r>
                      <a:r>
                        <a:rPr lang="zh-CN" altLang="en-US" dirty="0"/>
                        <a:t>信息素浓度变量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917499"/>
                  </a:ext>
                </a:extLst>
              </a:tr>
              <a:tr h="53989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</a:t>
                      </a:r>
                      <a:r>
                        <a:rPr lang="zh-CN" altLang="en-US" dirty="0"/>
                        <a:t>蚁巢到食物的一条路径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</a:t>
                      </a:r>
                      <a:r>
                        <a:rPr lang="zh-CN" altLang="en-US" dirty="0"/>
                        <a:t>一个有效解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86361"/>
                  </a:ext>
                </a:extLst>
              </a:tr>
              <a:tr h="53989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</a:t>
                      </a:r>
                      <a:r>
                        <a:rPr lang="zh-CN" altLang="en-US" dirty="0"/>
                        <a:t>找到最短路径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</a:t>
                      </a:r>
                      <a:r>
                        <a:rPr lang="zh-CN" altLang="en-US" dirty="0"/>
                        <a:t>问题的最优解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840006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8E269E4-0094-4D0A-86B8-470554CDECD7}"/>
              </a:ext>
            </a:extLst>
          </p:cNvPr>
          <p:cNvSpPr txBox="1"/>
          <p:nvPr/>
        </p:nvSpPr>
        <p:spPr>
          <a:xfrm>
            <a:off x="1220659" y="5877017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每一只蚂蚁记录了一条可行路径</a:t>
            </a:r>
          </a:p>
        </p:txBody>
      </p:sp>
    </p:spTree>
    <p:extLst>
      <p:ext uri="{BB962C8B-B14F-4D97-AF65-F5344CB8AC3E}">
        <p14:creationId xmlns:p14="http://schemas.microsoft.com/office/powerpoint/2010/main" val="337837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蚁群优化算法模型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20" name="矩形 1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08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4A69F2D-E534-4333-8DC9-6F439F71A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53" y="1700001"/>
            <a:ext cx="7172325" cy="32766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E0CDF757-E57C-4A61-B8A2-0B143F39409C}"/>
              </a:ext>
            </a:extLst>
          </p:cNvPr>
          <p:cNvSpPr txBox="1"/>
          <p:nvPr/>
        </p:nvSpPr>
        <p:spPr>
          <a:xfrm>
            <a:off x="855908" y="5157999"/>
            <a:ext cx="761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通过蚁群优化算法寻找</a:t>
            </a:r>
            <a:r>
              <a:rPr lang="en-US" altLang="zh-CN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AE</a:t>
            </a:r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之间的最短路径</a:t>
            </a:r>
          </a:p>
        </p:txBody>
      </p:sp>
    </p:spTree>
    <p:extLst>
      <p:ext uri="{BB962C8B-B14F-4D97-AF65-F5344CB8AC3E}">
        <p14:creationId xmlns:p14="http://schemas.microsoft.com/office/powerpoint/2010/main" val="151563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自然蚁群与人工蚁群的对比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42842" y="2005950"/>
            <a:ext cx="7389971" cy="78816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720000">
              <a:lnSpc>
                <a:spcPct val="125000"/>
              </a:lnSpc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无论是蚂蚁与蚂蚁之间的协作还是蚂蚁与环境之间的交互，均依赖于一种化学物质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信息素（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pheromone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9" name="矩形 28"/>
          <p:cNvSpPr/>
          <p:nvPr/>
        </p:nvSpPr>
        <p:spPr bwMode="auto">
          <a:xfrm>
            <a:off x="569700" y="1581317"/>
            <a:ext cx="1699750" cy="424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相似之处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21" name="矩形 20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09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150112" y="3484718"/>
            <a:ext cx="7389971" cy="1791965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720000">
              <a:lnSpc>
                <a:spcPct val="125000"/>
              </a:lnSpc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）人工蚁群具有一定的记忆能力，能够记忆已经访问过的节点。</a:t>
            </a:r>
            <a:endParaRPr lang="en-US" altLang="zh-CN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20000">
              <a:lnSpc>
                <a:spcPct val="125000"/>
              </a:lnSpc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）人工蚁群选择路径时不时盲目的，而是按照一定规律有意识地寻找最短路径。例如在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TSP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问题中，可以预先知道当前城市到下一个目的地的距离。</a:t>
            </a:r>
          </a:p>
        </p:txBody>
      </p:sp>
      <p:sp>
        <p:nvSpPr>
          <p:cNvPr id="24" name="矩形 23"/>
          <p:cNvSpPr/>
          <p:nvPr/>
        </p:nvSpPr>
        <p:spPr bwMode="auto">
          <a:xfrm>
            <a:off x="569700" y="3124123"/>
            <a:ext cx="1563541" cy="424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不同之处</a:t>
            </a:r>
          </a:p>
        </p:txBody>
      </p:sp>
    </p:spTree>
    <p:extLst>
      <p:ext uri="{BB962C8B-B14F-4D97-AF65-F5344CB8AC3E}">
        <p14:creationId xmlns:p14="http://schemas.microsoft.com/office/powerpoint/2010/main" val="185506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 animBg="1"/>
      <p:bldP spid="29" grpId="0" animBg="1"/>
      <p:bldP spid="16" grpId="0" animBg="1"/>
      <p:bldP spid="2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学术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976</TotalTime>
  <Words>2665</Words>
  <Application>Microsoft Office PowerPoint</Application>
  <PresentationFormat>全屏显示(4:3)</PresentationFormat>
  <Paragraphs>330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宋体</vt:lpstr>
      <vt:lpstr>微软雅黑</vt:lpstr>
      <vt:lpstr>Arial</vt:lpstr>
      <vt:lpstr>Calibri</vt:lpstr>
      <vt:lpstr>Calibri Light</vt:lpstr>
      <vt:lpstr>Cambria Math</vt:lpstr>
      <vt:lpstr>Tahoma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pengfei</cp:lastModifiedBy>
  <cp:revision>229</cp:revision>
  <dcterms:created xsi:type="dcterms:W3CDTF">2015-01-13T10:49:01Z</dcterms:created>
  <dcterms:modified xsi:type="dcterms:W3CDTF">2018-11-13T05:01:41Z</dcterms:modified>
</cp:coreProperties>
</file>