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329" r:id="rId5"/>
    <p:sldId id="267" r:id="rId6"/>
    <p:sldId id="300" r:id="rId7"/>
    <p:sldId id="302" r:id="rId8"/>
    <p:sldId id="259" r:id="rId9"/>
    <p:sldId id="304" r:id="rId10"/>
    <p:sldId id="305" r:id="rId11"/>
    <p:sldId id="312" r:id="rId12"/>
    <p:sldId id="315" r:id="rId13"/>
    <p:sldId id="260" r:id="rId14"/>
    <p:sldId id="311" r:id="rId15"/>
    <p:sldId id="330" r:id="rId16"/>
    <p:sldId id="331" r:id="rId17"/>
    <p:sldId id="332" r:id="rId18"/>
    <p:sldId id="261" r:id="rId19"/>
    <p:sldId id="323" r:id="rId20"/>
    <p:sldId id="324" r:id="rId21"/>
    <p:sldId id="326" r:id="rId22"/>
    <p:sldId id="318" r:id="rId23"/>
    <p:sldId id="333" r:id="rId24"/>
    <p:sldId id="334" r:id="rId25"/>
    <p:sldId id="32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3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301" y="48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马鹏飞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理学院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814815"/>
            <a:ext cx="2573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4587"/>
            <a:chOff x="0" y="2716812"/>
            <a:chExt cx="5991142" cy="13745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蚁群优化算法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Ant Colony Optimization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这里是实验方案的具体参数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1107" y="1566003"/>
            <a:ext cx="7941787" cy="461665"/>
            <a:chOff x="159026" y="1614153"/>
            <a:chExt cx="7941787" cy="461665"/>
          </a:xfrm>
        </p:grpSpPr>
        <p:grpSp>
          <p:nvGrpSpPr>
            <p:cNvPr id="2" name="组合 1"/>
            <p:cNvGrpSpPr/>
            <p:nvPr/>
          </p:nvGrpSpPr>
          <p:grpSpPr>
            <a:xfrm>
              <a:off x="2663221" y="1646130"/>
              <a:ext cx="5437592" cy="397710"/>
              <a:chOff x="2951162" y="1570791"/>
              <a:chExt cx="5437592" cy="39771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25" name="直接箭头连接符 24"/>
              <p:cNvCxnSpPr>
                <a:stCxn id="23" idx="3"/>
                <a:endCxn id="24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159026" y="1614153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1107" y="2417324"/>
            <a:ext cx="7941787" cy="461665"/>
            <a:chOff x="159026" y="2242695"/>
            <a:chExt cx="7941787" cy="461665"/>
          </a:xfrm>
        </p:grpSpPr>
        <p:grpSp>
          <p:nvGrpSpPr>
            <p:cNvPr id="34" name="组合 33"/>
            <p:cNvGrpSpPr/>
            <p:nvPr/>
          </p:nvGrpSpPr>
          <p:grpSpPr>
            <a:xfrm>
              <a:off x="2663221" y="2274672"/>
              <a:ext cx="5437592" cy="397710"/>
              <a:chOff x="2951162" y="1570791"/>
              <a:chExt cx="5437592" cy="39771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38" name="直接箭头连接符 37"/>
              <p:cNvCxnSpPr>
                <a:stCxn id="36" idx="3"/>
                <a:endCxn id="37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159026" y="2242695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1107" y="3268645"/>
            <a:ext cx="7941787" cy="461665"/>
            <a:chOff x="159026" y="3002853"/>
            <a:chExt cx="7941787" cy="461665"/>
          </a:xfrm>
        </p:grpSpPr>
        <p:grpSp>
          <p:nvGrpSpPr>
            <p:cNvPr id="40" name="组合 39"/>
            <p:cNvGrpSpPr/>
            <p:nvPr/>
          </p:nvGrpSpPr>
          <p:grpSpPr>
            <a:xfrm>
              <a:off x="2663221" y="3034830"/>
              <a:ext cx="5437592" cy="397710"/>
              <a:chOff x="2951162" y="1570791"/>
              <a:chExt cx="5437592" cy="39771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44" name="直接箭头连接符 43"/>
              <p:cNvCxnSpPr>
                <a:stCxn id="42" idx="3"/>
                <a:endCxn id="43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159026" y="3002853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1107" y="4119966"/>
            <a:ext cx="7941787" cy="461665"/>
            <a:chOff x="159026" y="3874472"/>
            <a:chExt cx="7941787" cy="461665"/>
          </a:xfrm>
        </p:grpSpPr>
        <p:grpSp>
          <p:nvGrpSpPr>
            <p:cNvPr id="46" name="组合 45"/>
            <p:cNvGrpSpPr/>
            <p:nvPr/>
          </p:nvGrpSpPr>
          <p:grpSpPr>
            <a:xfrm>
              <a:off x="2663221" y="3906449"/>
              <a:ext cx="5437592" cy="397710"/>
              <a:chOff x="2951162" y="1570791"/>
              <a:chExt cx="5437592" cy="397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50" name="直接箭头连接符 49"/>
              <p:cNvCxnSpPr>
                <a:stCxn id="48" idx="3"/>
                <a:endCxn id="49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/>
            <p:cNvSpPr txBox="1"/>
            <p:nvPr/>
          </p:nvSpPr>
          <p:spPr>
            <a:xfrm>
              <a:off x="159026" y="3874472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01107" y="4971287"/>
            <a:ext cx="7941787" cy="461665"/>
            <a:chOff x="159026" y="4570976"/>
            <a:chExt cx="7941787" cy="461665"/>
          </a:xfrm>
        </p:grpSpPr>
        <p:grpSp>
          <p:nvGrpSpPr>
            <p:cNvPr id="52" name="组合 51"/>
            <p:cNvGrpSpPr/>
            <p:nvPr/>
          </p:nvGrpSpPr>
          <p:grpSpPr>
            <a:xfrm>
              <a:off x="2663221" y="4602953"/>
              <a:ext cx="5437592" cy="397710"/>
              <a:chOff x="2951162" y="1570791"/>
              <a:chExt cx="5437592" cy="39771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56" name="直接箭头连接符 55"/>
              <p:cNvCxnSpPr>
                <a:stCxn id="54" idx="3"/>
                <a:endCxn id="55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59026" y="4570976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01107" y="5822608"/>
            <a:ext cx="7941787" cy="461665"/>
            <a:chOff x="159026" y="5870758"/>
            <a:chExt cx="7941787" cy="461665"/>
          </a:xfrm>
        </p:grpSpPr>
        <p:grpSp>
          <p:nvGrpSpPr>
            <p:cNvPr id="58" name="组合 57"/>
            <p:cNvGrpSpPr/>
            <p:nvPr/>
          </p:nvGrpSpPr>
          <p:grpSpPr>
            <a:xfrm>
              <a:off x="2663221" y="5902735"/>
              <a:ext cx="5437592" cy="397710"/>
              <a:chOff x="2951162" y="1570791"/>
              <a:chExt cx="5437592" cy="39771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62" name="直接箭头连接符 61"/>
              <p:cNvCxnSpPr>
                <a:stCxn id="60" idx="3"/>
                <a:endCxn id="61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159026" y="5870758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051820" y="1006767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扯淡方案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57412" y="1006767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略扯淡方案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5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8" r="29818"/>
          <a:stretch>
            <a:fillRect/>
          </a:stretch>
        </p:blipFill>
        <p:spPr>
          <a:xfrm>
            <a:off x="5637806" y="957662"/>
            <a:ext cx="2880000" cy="4752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62144" y="5889153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略扯淡</a:t>
            </a:r>
            <a: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方案原理图</a:t>
            </a:r>
          </a:p>
        </p:txBody>
      </p:sp>
      <p:sp>
        <p:nvSpPr>
          <p:cNvPr id="14" name="矩形 13"/>
          <p:cNvSpPr/>
          <p:nvPr/>
        </p:nvSpPr>
        <p:spPr>
          <a:xfrm>
            <a:off x="611187" y="3442330"/>
            <a:ext cx="44773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这里插一个广告也是极好的，希望大家关注我的微博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段公子爱做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，定期推出免费模板，就像这个一样，拿做付费的精神来做免费，不过肯定还是比付费差那么几丢丢，更多优质模板，请在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演界网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工大泡泡工作室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，注意是搜店铺而不是搜商品，搜商品可以搜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文艺或气质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，基本都是我做的。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7975" y="102154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方案升级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9" y="1535949"/>
            <a:ext cx="1981100" cy="499079"/>
            <a:chOff x="2645777" y="1428360"/>
            <a:chExt cx="1523389" cy="914033"/>
          </a:xfrm>
        </p:grpSpPr>
        <p:sp>
          <p:nvSpPr>
            <p:cNvPr id="16" name="矩形 1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335" y="1535949"/>
            <a:ext cx="1981100" cy="499079"/>
            <a:chOff x="2645777" y="1428360"/>
            <a:chExt cx="1523389" cy="914033"/>
          </a:xfrm>
        </p:grpSpPr>
        <p:sp>
          <p:nvSpPr>
            <p:cNvPr id="26" name="矩形 2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119335" y="2305986"/>
            <a:ext cx="1981100" cy="499079"/>
            <a:chOff x="2645777" y="1428360"/>
            <a:chExt cx="1523389" cy="914033"/>
          </a:xfrm>
        </p:grpSpPr>
        <p:sp>
          <p:nvSpPr>
            <p:cNvPr id="38" name="矩形 3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1189" y="2305986"/>
            <a:ext cx="1981100" cy="826883"/>
            <a:chOff x="611189" y="2305986"/>
            <a:chExt cx="1981100" cy="826883"/>
          </a:xfrm>
        </p:grpSpPr>
        <p:grpSp>
          <p:nvGrpSpPr>
            <p:cNvPr id="34" name="组合 33"/>
            <p:cNvGrpSpPr/>
            <p:nvPr/>
          </p:nvGrpSpPr>
          <p:grpSpPr>
            <a:xfrm>
              <a:off x="611189" y="2305986"/>
              <a:ext cx="1981100" cy="499079"/>
              <a:chOff x="2645777" y="1428360"/>
              <a:chExt cx="1523389" cy="91403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645777" y="1428360"/>
                <a:ext cx="1523389" cy="914033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1073" tIns="131073" rIns="131073" bIns="131073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900" kern="120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645777" y="1575355"/>
                <a:ext cx="1514250" cy="676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某部件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Rectangle 1"/>
            <p:cNvSpPr>
              <a:spLocks noChangeArrowheads="1"/>
            </p:cNvSpPr>
            <p:nvPr/>
          </p:nvSpPr>
          <p:spPr bwMode="auto">
            <a:xfrm>
              <a:off x="887910" y="2794315"/>
              <a:ext cx="14157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我很特别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9" name="矩形 28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7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557975" y="1067708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方案升级：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11188" y="1535949"/>
            <a:ext cx="2250951" cy="499079"/>
            <a:chOff x="2645777" y="1428360"/>
            <a:chExt cx="1523389" cy="914033"/>
          </a:xfrm>
        </p:grpSpPr>
        <p:sp>
          <p:nvSpPr>
            <p:cNvPr id="25" name="矩形 24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19334" y="1535949"/>
            <a:ext cx="2250951" cy="499079"/>
            <a:chOff x="2645777" y="1428360"/>
            <a:chExt cx="1523389" cy="914033"/>
          </a:xfrm>
        </p:grpSpPr>
        <p:sp>
          <p:nvSpPr>
            <p:cNvPr id="28" name="矩形 2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7975" y="2182473"/>
            <a:ext cx="7974838" cy="369332"/>
            <a:chOff x="557975" y="2182473"/>
            <a:chExt cx="7974838" cy="369332"/>
          </a:xfrm>
        </p:grpSpPr>
        <p:sp>
          <p:nvSpPr>
            <p:cNvPr id="30" name="Rectangle 1"/>
            <p:cNvSpPr>
              <a:spLocks noChangeArrowheads="1"/>
            </p:cNvSpPr>
            <p:nvPr/>
          </p:nvSpPr>
          <p:spPr bwMode="auto">
            <a:xfrm>
              <a:off x="557975" y="2182473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83774" y="2182473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部件特征的描述尽量详细，省的老师问你问题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7975" y="2708579"/>
            <a:ext cx="7974838" cy="369332"/>
            <a:chOff x="557975" y="2708579"/>
            <a:chExt cx="7974838" cy="369332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557975" y="2708579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983774" y="2708579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不过不懂的问题别放到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上去，问到了会很坑爹的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7975" y="3205187"/>
            <a:ext cx="7974838" cy="369332"/>
            <a:chOff x="557975" y="3205187"/>
            <a:chExt cx="7974838" cy="369332"/>
          </a:xfrm>
        </p:grpSpPr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557975" y="3205187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983774" y="3205187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尽量汇报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的内容都是你很熟悉的，就算问到了，也对答如流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1187" y="3614057"/>
            <a:ext cx="7921625" cy="2678872"/>
            <a:chOff x="611187" y="3614057"/>
            <a:chExt cx="7921625" cy="2678872"/>
          </a:xfrm>
        </p:grpSpPr>
        <p:sp>
          <p:nvSpPr>
            <p:cNvPr id="7" name="形状 6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矩形 37"/>
            <p:cNvSpPr/>
            <p:nvPr/>
          </p:nvSpPr>
          <p:spPr>
            <a:xfrm>
              <a:off x="1150112" y="4196804"/>
              <a:ext cx="3175145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这里是放置方案一存在的不足，跟右边对比显得方案一比较挫。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571999" y="4463424"/>
              <a:ext cx="317514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这里是放置新方案的优点的，显得比原来的方案要碉堡，不然你怎么证明你这个月是干活了呢。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37" name="矩形 3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4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187" y="1302801"/>
            <a:ext cx="7917056" cy="914033"/>
            <a:chOff x="611187" y="1307273"/>
            <a:chExt cx="7917056" cy="914033"/>
          </a:xfrm>
        </p:grpSpPr>
        <p:sp>
          <p:nvSpPr>
            <p:cNvPr id="5" name="任意多边形 4"/>
            <p:cNvSpPr/>
            <p:nvPr/>
          </p:nvSpPr>
          <p:spPr>
            <a:xfrm>
              <a:off x="611187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286916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739363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883" tIns="134883" rIns="134883" bIns="13488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0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19662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881250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552407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004854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5756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这四个框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3932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大概介绍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85819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你这玩意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09423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怎么工作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2265" y="2438399"/>
            <a:ext cx="7922267" cy="3870325"/>
            <a:chOff x="592265" y="2438399"/>
            <a:chExt cx="7922267" cy="3870325"/>
          </a:xfrm>
        </p:grpSpPr>
        <p:sp useBgFill="1">
          <p:nvSpPr>
            <p:cNvPr id="27" name="任意多边形 26"/>
            <p:cNvSpPr/>
            <p:nvPr/>
          </p:nvSpPr>
          <p:spPr>
            <a:xfrm>
              <a:off x="592265" y="2438399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lvl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 kern="1200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186434" y="3793012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780604" y="5147626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296298" y="3318898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890468" y="4665772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1188" y="2642338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这三个大框是留给你详细介绍你的方案是怎么一步一步往上爬，等待阳光静静看着它的脸，小小的天，有大大的梦想</a:t>
              </a:r>
              <a:r>
                <a:rPr lang="en-US" altLang="zh-CN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5357" y="3996951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不好意思，唱出来了，祝福周董新婚快乐啊，虽说大学以后就不咋听周董歌了，但中学的时光还是值得留念的。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90065" y="5524690"/>
              <a:ext cx="6715005" cy="40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周董今年要来西安开演唱会的，要去的同学记得赶快抢票啊。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5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0" name="右箭头 9"/>
          <p:cNvSpPr/>
          <p:nvPr/>
        </p:nvSpPr>
        <p:spPr>
          <a:xfrm>
            <a:off x="1205308" y="1194544"/>
            <a:ext cx="6733382" cy="446891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2" name="圆角矩形 11"/>
          <p:cNvSpPr/>
          <p:nvPr/>
        </p:nvSpPr>
        <p:spPr>
          <a:xfrm>
            <a:off x="611187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其实我的汇报中是没这页，包括接下来的三页。</a:t>
            </a:r>
            <a:endParaRPr lang="zh-CN" altLang="en-US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15" name="圆角矩形 14"/>
          <p:cNvSpPr/>
          <p:nvPr/>
        </p:nvSpPr>
        <p:spPr>
          <a:xfrm>
            <a:off x="3383756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只是考虑到既然是个模板，就应该有一些通用的版式。</a:t>
            </a:r>
          </a:p>
        </p:txBody>
      </p:sp>
      <p:sp useBgFill="1">
        <p:nvSpPr>
          <p:cNvPr id="20" name="圆角矩形 19"/>
          <p:cNvSpPr/>
          <p:nvPr/>
        </p:nvSpPr>
        <p:spPr>
          <a:xfrm>
            <a:off x="6156325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所以放置了一些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SmartArt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，提高一下通用性。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80571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353140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125709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</a:t>
            </a:r>
          </a:p>
        </p:txBody>
      </p:sp>
    </p:spTree>
    <p:extLst>
      <p:ext uri="{BB962C8B-B14F-4D97-AF65-F5344CB8AC3E}">
        <p14:creationId xmlns:p14="http://schemas.microsoft.com/office/powerpoint/2010/main" val="31126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15" grpId="0" animBg="1"/>
      <p:bldP spid="20" grpId="0" animBg="1"/>
      <p:bldP spid="38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-43543" y="3429000"/>
            <a:ext cx="918754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11188" y="1219202"/>
            <a:ext cx="2104056" cy="4419596"/>
            <a:chOff x="1595438" y="1219202"/>
            <a:chExt cx="2104056" cy="4419596"/>
          </a:xfrm>
        </p:grpSpPr>
        <p:sp>
          <p:nvSpPr>
            <p:cNvPr id="37" name="任意多边形 36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dirty="0"/>
            </a:p>
            <a:p>
              <a:pPr lvl="1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95439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在此输入毕业设计内容的第一个方面工作。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22694" y="1219202"/>
            <a:ext cx="2104056" cy="4419596"/>
            <a:chOff x="5043972" y="1219202"/>
            <a:chExt cx="2104056" cy="4419596"/>
          </a:xfrm>
        </p:grpSpPr>
        <p:sp>
          <p:nvSpPr>
            <p:cNvPr id="44" name="任意多边形 43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59672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在此输入毕业设计内容的第二个方面工作。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4199" y="1219202"/>
            <a:ext cx="2104056" cy="4419596"/>
            <a:chOff x="8492507" y="1219202"/>
            <a:chExt cx="2104056" cy="4419596"/>
          </a:xfrm>
        </p:grpSpPr>
        <p:sp>
          <p:nvSpPr>
            <p:cNvPr id="47" name="任意多边形 46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8508207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在此输入毕业设计内容的第三个方面工作。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2018990" y="2656032"/>
            <a:ext cx="1545937" cy="1545937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目标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期刊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11187" y="1248229"/>
            <a:ext cx="4361542" cy="4361542"/>
            <a:chOff x="3526104" y="876860"/>
            <a:chExt cx="5124410" cy="5124410"/>
          </a:xfrm>
        </p:grpSpPr>
        <p:sp>
          <p:nvSpPr>
            <p:cNvPr id="37" name="空心弧 36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空心弧 3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空心弧 42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空心弧 43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5" name="组合 44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70" name="任意多边形 69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" name="组合 45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65" name="Freeform 12"/>
                <p:cNvSpPr>
                  <a:spLocks/>
                </p:cNvSpPr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3"/>
                <p:cNvSpPr>
                  <a:spLocks/>
                </p:cNvSpPr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4"/>
                <p:cNvSpPr>
                  <a:spLocks/>
                </p:cNvSpPr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"/>
                <p:cNvSpPr>
                  <a:spLocks/>
                </p:cNvSpPr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55" name="任意多边形 54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57" name="Freeform 20"/>
                <p:cNvSpPr>
                  <a:spLocks/>
                </p:cNvSpPr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22"/>
                <p:cNvSpPr>
                  <a:spLocks/>
                </p:cNvSpPr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23"/>
                <p:cNvSpPr>
                  <a:spLocks/>
                </p:cNvSpPr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49" name="任意多边形 48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0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51" name="Freeform 29"/>
                <p:cNvSpPr>
                  <a:spLocks/>
                </p:cNvSpPr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30"/>
                <p:cNvSpPr>
                  <a:spLocks/>
                </p:cNvSpPr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31"/>
                <p:cNvSpPr>
                  <a:spLocks/>
                </p:cNvSpPr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0" name="文本框 119"/>
          <p:cNvSpPr txBox="1"/>
          <p:nvPr/>
        </p:nvSpPr>
        <p:spPr>
          <a:xfrm>
            <a:off x="5268686" y="2036311"/>
            <a:ext cx="3264128" cy="278537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如果你毕业设计打算发期刊，你可以在这页提出来，我相信导师会支持你的，我个人认为毕设做好了，是可以投好的刊物的，只是大多数同学都打算混过去而已，也不是所有同学都想上研。</a:t>
            </a:r>
          </a:p>
        </p:txBody>
      </p:sp>
    </p:spTree>
    <p:extLst>
      <p:ext uri="{BB962C8B-B14F-4D97-AF65-F5344CB8AC3E}">
        <p14:creationId xmlns:p14="http://schemas.microsoft.com/office/powerpoint/2010/main" val="36577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  <p:bldP spid="1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1" y="3416888"/>
            <a:ext cx="464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6" y="1500355"/>
            <a:ext cx="79216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其实第四部分主要是介绍你方案中的重要部件的原理，下面留了一个放图的地方，你可以把原理图放在这，我们学校的翔凤是不是看起来很吊。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71753" y="5975906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某某部件示意图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1042709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某部件：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7" b="16167"/>
          <a:stretch>
            <a:fillRect/>
          </a:stretch>
        </p:blipFill>
        <p:spPr>
          <a:xfrm>
            <a:off x="972000" y="2510545"/>
            <a:ext cx="7200000" cy="3240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1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02858" y="1155437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39141" y="3060577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93671" y="4028904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39324" y="4988355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875517" y="1310714"/>
            <a:ext cx="558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2182" y="3169810"/>
            <a:ext cx="50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67974" y="4113944"/>
            <a:ext cx="499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7624" y="5057762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B4E1388-D9D6-45D4-9B23-3CBEA5126AC1}"/>
              </a:ext>
            </a:extLst>
          </p:cNvPr>
          <p:cNvGrpSpPr/>
          <p:nvPr/>
        </p:nvGrpSpPr>
        <p:grpSpPr>
          <a:xfrm>
            <a:off x="3943760" y="5981409"/>
            <a:ext cx="828000" cy="828000"/>
            <a:chOff x="3563616" y="5254690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0FF3C28-2FBD-4638-837E-6641B7F4E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5DCD05-7D81-480C-BF31-16D9C4F2BC1A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D792BB8-F139-4C03-9BC1-0E4E956562E4}"/>
              </a:ext>
            </a:extLst>
          </p:cNvPr>
          <p:cNvSpPr txBox="1"/>
          <p:nvPr/>
        </p:nvSpPr>
        <p:spPr>
          <a:xfrm>
            <a:off x="5085928" y="6001580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F3D2B26-18D7-40F2-9572-DD83DD498013}"/>
              </a:ext>
            </a:extLst>
          </p:cNvPr>
          <p:cNvGrpSpPr/>
          <p:nvPr/>
        </p:nvGrpSpPr>
        <p:grpSpPr>
          <a:xfrm>
            <a:off x="2109155" y="2086849"/>
            <a:ext cx="828000" cy="828000"/>
            <a:chOff x="3563616" y="5254690"/>
            <a:chExt cx="828000" cy="82800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C6C6B6D-33C3-4AF2-9F77-EF1D2F0B7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662A61-C4BB-40E8-861C-2B018BCC6476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453371D6-24BF-4CC6-8472-782DA89E38F1}"/>
              </a:ext>
            </a:extLst>
          </p:cNvPr>
          <p:cNvSpPr txBox="1"/>
          <p:nvPr/>
        </p:nvSpPr>
        <p:spPr>
          <a:xfrm>
            <a:off x="3367141" y="2219836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9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3" grpId="0"/>
      <p:bldP spid="25" grpId="0"/>
      <p:bldP spid="31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188" y="3113589"/>
            <a:ext cx="3783696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028" y="3113589"/>
            <a:ext cx="3783785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611188" y="1280997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这里是留着放两张图的版式，我自己的毕设中是放了两张函数曲线，仅供参考，这应该凑够四行字才对，可是我没啥话要说了，又不想再打广告，免得你们觉得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段公子爱做</a:t>
            </a:r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工大泡泡工作室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什么的出现太多了，所以作为一个有节操的四有青年，我就不在这里凑字数了。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8207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856090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5" name="矩形 24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2276872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11560" y="1027208"/>
            <a:ext cx="4339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有了函数曲线当然要附带图表才叫完整：</a:t>
            </a:r>
          </a:p>
        </p:txBody>
      </p:sp>
      <p:sp>
        <p:nvSpPr>
          <p:cNvPr id="14" name="矩形 13"/>
          <p:cNvSpPr/>
          <p:nvPr/>
        </p:nvSpPr>
        <p:spPr>
          <a:xfrm>
            <a:off x="4018002" y="1700808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4454015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4018002" y="3877951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</p:spTree>
    <p:extLst>
      <p:ext uri="{BB962C8B-B14F-4D97-AF65-F5344CB8AC3E}">
        <p14:creationId xmlns:p14="http://schemas.microsoft.com/office/powerpoint/2010/main" val="31568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4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最后的最后是接下来的安排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1579823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段公子准备在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毕业设计完全攻略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套不同专业的毕设免费模板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，现在一直在做我自己的专业的，因为感觉大家对毕设答辩什么的不太重视，想要别的专业的来看看，效果很差。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8" y="1342066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计划一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42842" y="3396991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不过，凡事要认真是段公子的习惯，就算大家不重视毕设，我也打算做出这个系列来，都打算行动了，哪有打退堂鼓一说，毕竟就算毕业了，工作中很多地方也都需要用到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11188" y="3159234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42842" y="5214159"/>
            <a:ext cx="7389971" cy="12080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如果你觉得自己专业够热门，想让我做你们专业的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，请微博（段公子爱做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）私信我，或者锐普论坛、演界网都可以私信我，只要找的到我就行，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：不关注我，不回私信哦。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11188" y="4976402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计划三</a:t>
            </a:r>
          </a:p>
        </p:txBody>
      </p:sp>
    </p:spTree>
    <p:extLst>
      <p:ext uri="{BB962C8B-B14F-4D97-AF65-F5344CB8AC3E}">
        <p14:creationId xmlns:p14="http://schemas.microsoft.com/office/powerpoint/2010/main" val="36966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FIVE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06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46463" y="3170667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SIX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航空学院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727456"/>
            <a:ext cx="2573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childe,School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Aeronautics,</a:t>
            </a: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2087"/>
            <a:chOff x="0" y="2716812"/>
            <a:chExt cx="5991142" cy="13720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878390"/>
            <a:ext cx="3606715" cy="54303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93732" y="464068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1188" y="1349965"/>
            <a:ext cx="548230" cy="547940"/>
            <a:chOff x="7618710" y="3833560"/>
            <a:chExt cx="548230" cy="547940"/>
          </a:xfrm>
          <a:solidFill>
            <a:schemeClr val="accent1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7618710" y="3833560"/>
              <a:ext cx="548230" cy="547940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48 h 68"/>
                <a:gd name="T12" fmla="*/ 19 w 68"/>
                <a:gd name="T13" fmla="*/ 34 h 68"/>
                <a:gd name="T14" fmla="*/ 34 w 68"/>
                <a:gd name="T15" fmla="*/ 19 h 68"/>
                <a:gd name="T16" fmla="*/ 49 w 68"/>
                <a:gd name="T17" fmla="*/ 34 h 68"/>
                <a:gd name="T18" fmla="*/ 34 w 68"/>
                <a:gd name="T1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48"/>
                  </a:moveTo>
                  <a:cubicBezTo>
                    <a:pt x="26" y="48"/>
                    <a:pt x="19" y="42"/>
                    <a:pt x="19" y="34"/>
                  </a:cubicBezTo>
                  <a:cubicBezTo>
                    <a:pt x="19" y="25"/>
                    <a:pt x="26" y="19"/>
                    <a:pt x="34" y="19"/>
                  </a:cubicBezTo>
                  <a:cubicBezTo>
                    <a:pt x="42" y="19"/>
                    <a:pt x="49" y="25"/>
                    <a:pt x="49" y="34"/>
                  </a:cubicBezTo>
                  <a:cubicBezTo>
                    <a:pt x="49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7779988" y="3994838"/>
              <a:ext cx="225674" cy="217552"/>
            </a:xfrm>
            <a:custGeom>
              <a:avLst/>
              <a:gdLst>
                <a:gd name="T0" fmla="*/ 14 w 28"/>
                <a:gd name="T1" fmla="*/ 0 h 27"/>
                <a:gd name="T2" fmla="*/ 0 w 28"/>
                <a:gd name="T3" fmla="*/ 14 h 27"/>
                <a:gd name="T4" fmla="*/ 14 w 28"/>
                <a:gd name="T5" fmla="*/ 27 h 27"/>
                <a:gd name="T6" fmla="*/ 28 w 28"/>
                <a:gd name="T7" fmla="*/ 14 h 27"/>
                <a:gd name="T8" fmla="*/ 14 w 28"/>
                <a:gd name="T9" fmla="*/ 0 h 27"/>
                <a:gd name="T10" fmla="*/ 14 w 28"/>
                <a:gd name="T11" fmla="*/ 22 h 27"/>
                <a:gd name="T12" fmla="*/ 6 w 28"/>
                <a:gd name="T13" fmla="*/ 14 h 27"/>
                <a:gd name="T14" fmla="*/ 14 w 28"/>
                <a:gd name="T15" fmla="*/ 5 h 27"/>
                <a:gd name="T16" fmla="*/ 22 w 28"/>
                <a:gd name="T17" fmla="*/ 14 h 27"/>
                <a:gd name="T18" fmla="*/ 14 w 28"/>
                <a:gd name="T1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7"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4" y="27"/>
                  </a:cubicBezTo>
                  <a:cubicBezTo>
                    <a:pt x="22" y="27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2"/>
                  </a:moveTo>
                  <a:cubicBezTo>
                    <a:pt x="10" y="22"/>
                    <a:pt x="6" y="18"/>
                    <a:pt x="6" y="14"/>
                  </a:cubicBezTo>
                  <a:cubicBezTo>
                    <a:pt x="6" y="9"/>
                    <a:pt x="10" y="5"/>
                    <a:pt x="14" y="5"/>
                  </a:cubicBezTo>
                  <a:cubicBezTo>
                    <a:pt x="19" y="5"/>
                    <a:pt x="22" y="9"/>
                    <a:pt x="22" y="14"/>
                  </a:cubicBezTo>
                  <a:cubicBezTo>
                    <a:pt x="22" y="18"/>
                    <a:pt x="19" y="22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338554" y="1439269"/>
            <a:ext cx="33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我的毕设要用到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轮子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611188" y="2524399"/>
            <a:ext cx="570193" cy="606660"/>
          </a:xfrm>
          <a:custGeom>
            <a:avLst/>
            <a:gdLst>
              <a:gd name="T0" fmla="*/ 40 w 70"/>
              <a:gd name="T1" fmla="*/ 42 h 74"/>
              <a:gd name="T2" fmla="*/ 41 w 70"/>
              <a:gd name="T3" fmla="*/ 48 h 74"/>
              <a:gd name="T4" fmla="*/ 37 w 70"/>
              <a:gd name="T5" fmla="*/ 59 h 74"/>
              <a:gd name="T6" fmla="*/ 29 w 70"/>
              <a:gd name="T7" fmla="*/ 69 h 74"/>
              <a:gd name="T8" fmla="*/ 18 w 70"/>
              <a:gd name="T9" fmla="*/ 74 h 74"/>
              <a:gd name="T10" fmla="*/ 6 w 70"/>
              <a:gd name="T11" fmla="*/ 70 h 74"/>
              <a:gd name="T12" fmla="*/ 6 w 70"/>
              <a:gd name="T13" fmla="*/ 70 h 74"/>
              <a:gd name="T14" fmla="*/ 1 w 70"/>
              <a:gd name="T15" fmla="*/ 59 h 74"/>
              <a:gd name="T16" fmla="*/ 5 w 70"/>
              <a:gd name="T17" fmla="*/ 47 h 74"/>
              <a:gd name="T18" fmla="*/ 13 w 70"/>
              <a:gd name="T19" fmla="*/ 38 h 74"/>
              <a:gd name="T20" fmla="*/ 24 w 70"/>
              <a:gd name="T21" fmla="*/ 33 h 74"/>
              <a:gd name="T22" fmla="*/ 30 w 70"/>
              <a:gd name="T23" fmla="*/ 33 h 74"/>
              <a:gd name="T24" fmla="*/ 23 w 70"/>
              <a:gd name="T25" fmla="*/ 42 h 74"/>
              <a:gd name="T26" fmla="*/ 19 w 70"/>
              <a:gd name="T27" fmla="*/ 44 h 74"/>
              <a:gd name="T28" fmla="*/ 11 w 70"/>
              <a:gd name="T29" fmla="*/ 53 h 74"/>
              <a:gd name="T30" fmla="*/ 9 w 70"/>
              <a:gd name="T31" fmla="*/ 58 h 74"/>
              <a:gd name="T32" fmla="*/ 12 w 70"/>
              <a:gd name="T33" fmla="*/ 64 h 74"/>
              <a:gd name="T34" fmla="*/ 12 w 70"/>
              <a:gd name="T35" fmla="*/ 64 h 74"/>
              <a:gd name="T36" fmla="*/ 17 w 70"/>
              <a:gd name="T37" fmla="*/ 65 h 74"/>
              <a:gd name="T38" fmla="*/ 23 w 70"/>
              <a:gd name="T39" fmla="*/ 63 h 74"/>
              <a:gd name="T40" fmla="*/ 31 w 70"/>
              <a:gd name="T41" fmla="*/ 54 h 74"/>
              <a:gd name="T42" fmla="*/ 32 w 70"/>
              <a:gd name="T43" fmla="*/ 50 h 74"/>
              <a:gd name="T44" fmla="*/ 40 w 70"/>
              <a:gd name="T45" fmla="*/ 42 h 74"/>
              <a:gd name="T46" fmla="*/ 64 w 70"/>
              <a:gd name="T47" fmla="*/ 4 h 74"/>
              <a:gd name="T48" fmla="*/ 52 w 70"/>
              <a:gd name="T49" fmla="*/ 0 h 74"/>
              <a:gd name="T50" fmla="*/ 41 w 70"/>
              <a:gd name="T51" fmla="*/ 5 h 74"/>
              <a:gd name="T52" fmla="*/ 33 w 70"/>
              <a:gd name="T53" fmla="*/ 15 h 74"/>
              <a:gd name="T54" fmla="*/ 29 w 70"/>
              <a:gd name="T55" fmla="*/ 26 h 74"/>
              <a:gd name="T56" fmla="*/ 31 w 70"/>
              <a:gd name="T57" fmla="*/ 32 h 74"/>
              <a:gd name="T58" fmla="*/ 38 w 70"/>
              <a:gd name="T59" fmla="*/ 24 h 74"/>
              <a:gd name="T60" fmla="*/ 40 w 70"/>
              <a:gd name="T61" fmla="*/ 20 h 74"/>
              <a:gd name="T62" fmla="*/ 47 w 70"/>
              <a:gd name="T63" fmla="*/ 11 h 74"/>
              <a:gd name="T64" fmla="*/ 53 w 70"/>
              <a:gd name="T65" fmla="*/ 9 h 74"/>
              <a:gd name="T66" fmla="*/ 58 w 70"/>
              <a:gd name="T67" fmla="*/ 10 h 74"/>
              <a:gd name="T68" fmla="*/ 58 w 70"/>
              <a:gd name="T69" fmla="*/ 10 h 74"/>
              <a:gd name="T70" fmla="*/ 61 w 70"/>
              <a:gd name="T71" fmla="*/ 16 h 74"/>
              <a:gd name="T72" fmla="*/ 59 w 70"/>
              <a:gd name="T73" fmla="*/ 21 h 74"/>
              <a:gd name="T74" fmla="*/ 51 w 70"/>
              <a:gd name="T75" fmla="*/ 30 h 74"/>
              <a:gd name="T76" fmla="*/ 48 w 70"/>
              <a:gd name="T77" fmla="*/ 32 h 74"/>
              <a:gd name="T78" fmla="*/ 41 w 70"/>
              <a:gd name="T79" fmla="*/ 41 h 74"/>
              <a:gd name="T80" fmla="*/ 46 w 70"/>
              <a:gd name="T81" fmla="*/ 41 h 74"/>
              <a:gd name="T82" fmla="*/ 57 w 70"/>
              <a:gd name="T83" fmla="*/ 36 h 74"/>
              <a:gd name="T84" fmla="*/ 65 w 70"/>
              <a:gd name="T85" fmla="*/ 27 h 74"/>
              <a:gd name="T86" fmla="*/ 69 w 70"/>
              <a:gd name="T87" fmla="*/ 15 h 74"/>
              <a:gd name="T88" fmla="*/ 64 w 70"/>
              <a:gd name="T89" fmla="*/ 4 h 74"/>
              <a:gd name="T90" fmla="*/ 64 w 70"/>
              <a:gd name="T91" fmla="*/ 4 h 74"/>
              <a:gd name="T92" fmla="*/ 49 w 70"/>
              <a:gd name="T93" fmla="*/ 21 h 74"/>
              <a:gd name="T94" fmla="*/ 43 w 70"/>
              <a:gd name="T95" fmla="*/ 21 h 74"/>
              <a:gd name="T96" fmla="*/ 22 w 70"/>
              <a:gd name="T97" fmla="*/ 45 h 74"/>
              <a:gd name="T98" fmla="*/ 23 w 70"/>
              <a:gd name="T99" fmla="*/ 52 h 74"/>
              <a:gd name="T100" fmla="*/ 23 w 70"/>
              <a:gd name="T101" fmla="*/ 52 h 74"/>
              <a:gd name="T102" fmla="*/ 29 w 70"/>
              <a:gd name="T103" fmla="*/ 51 h 74"/>
              <a:gd name="T104" fmla="*/ 50 w 70"/>
              <a:gd name="T105" fmla="*/ 27 h 74"/>
              <a:gd name="T106" fmla="*/ 49 w 70"/>
              <a:gd name="T107" fmla="*/ 2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74">
                <a:moveTo>
                  <a:pt x="40" y="42"/>
                </a:moveTo>
                <a:cubicBezTo>
                  <a:pt x="40" y="44"/>
                  <a:pt x="41" y="46"/>
                  <a:pt x="41" y="48"/>
                </a:cubicBezTo>
                <a:cubicBezTo>
                  <a:pt x="41" y="52"/>
                  <a:pt x="40" y="56"/>
                  <a:pt x="37" y="59"/>
                </a:cubicBezTo>
                <a:cubicBezTo>
                  <a:pt x="29" y="69"/>
                  <a:pt x="29" y="69"/>
                  <a:pt x="29" y="69"/>
                </a:cubicBezTo>
                <a:cubicBezTo>
                  <a:pt x="26" y="72"/>
                  <a:pt x="22" y="74"/>
                  <a:pt x="18" y="74"/>
                </a:cubicBezTo>
                <a:cubicBezTo>
                  <a:pt x="14" y="74"/>
                  <a:pt x="10" y="73"/>
                  <a:pt x="6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67"/>
                  <a:pt x="1" y="63"/>
                  <a:pt x="1" y="59"/>
                </a:cubicBezTo>
                <a:cubicBezTo>
                  <a:pt x="0" y="55"/>
                  <a:pt x="2" y="51"/>
                  <a:pt x="5" y="47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35"/>
                  <a:pt x="20" y="33"/>
                  <a:pt x="24" y="33"/>
                </a:cubicBezTo>
                <a:cubicBezTo>
                  <a:pt x="26" y="32"/>
                  <a:pt x="28" y="33"/>
                  <a:pt x="30" y="33"/>
                </a:cubicBezTo>
                <a:cubicBezTo>
                  <a:pt x="23" y="42"/>
                  <a:pt x="23" y="42"/>
                  <a:pt x="23" y="42"/>
                </a:cubicBezTo>
                <a:cubicBezTo>
                  <a:pt x="21" y="42"/>
                  <a:pt x="20" y="43"/>
                  <a:pt x="19" y="44"/>
                </a:cubicBezTo>
                <a:cubicBezTo>
                  <a:pt x="11" y="53"/>
                  <a:pt x="11" y="53"/>
                  <a:pt x="11" y="53"/>
                </a:cubicBezTo>
                <a:cubicBezTo>
                  <a:pt x="10" y="55"/>
                  <a:pt x="9" y="57"/>
                  <a:pt x="9" y="58"/>
                </a:cubicBezTo>
                <a:cubicBezTo>
                  <a:pt x="10" y="60"/>
                  <a:pt x="10" y="62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4" y="65"/>
                  <a:pt x="16" y="65"/>
                  <a:pt x="17" y="65"/>
                </a:cubicBezTo>
                <a:cubicBezTo>
                  <a:pt x="19" y="65"/>
                  <a:pt x="21" y="64"/>
                  <a:pt x="23" y="63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3"/>
                  <a:pt x="32" y="52"/>
                  <a:pt x="32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64" y="4"/>
                </a:moveTo>
                <a:cubicBezTo>
                  <a:pt x="60" y="1"/>
                  <a:pt x="56" y="0"/>
                  <a:pt x="52" y="0"/>
                </a:cubicBezTo>
                <a:cubicBezTo>
                  <a:pt x="48" y="0"/>
                  <a:pt x="44" y="2"/>
                  <a:pt x="41" y="5"/>
                </a:cubicBezTo>
                <a:cubicBezTo>
                  <a:pt x="33" y="15"/>
                  <a:pt x="33" y="15"/>
                  <a:pt x="33" y="15"/>
                </a:cubicBezTo>
                <a:cubicBezTo>
                  <a:pt x="30" y="18"/>
                  <a:pt x="29" y="22"/>
                  <a:pt x="29" y="26"/>
                </a:cubicBezTo>
                <a:cubicBezTo>
                  <a:pt x="29" y="29"/>
                  <a:pt x="30" y="31"/>
                  <a:pt x="31" y="32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3"/>
                  <a:pt x="39" y="21"/>
                  <a:pt x="40" y="20"/>
                </a:cubicBezTo>
                <a:cubicBezTo>
                  <a:pt x="47" y="11"/>
                  <a:pt x="47" y="11"/>
                  <a:pt x="47" y="11"/>
                </a:cubicBezTo>
                <a:cubicBezTo>
                  <a:pt x="49" y="10"/>
                  <a:pt x="51" y="9"/>
                  <a:pt x="53" y="9"/>
                </a:cubicBezTo>
                <a:cubicBezTo>
                  <a:pt x="55" y="9"/>
                  <a:pt x="56" y="9"/>
                  <a:pt x="58" y="10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12"/>
                  <a:pt x="60" y="14"/>
                  <a:pt x="61" y="16"/>
                </a:cubicBezTo>
                <a:cubicBezTo>
                  <a:pt x="61" y="17"/>
                  <a:pt x="60" y="19"/>
                  <a:pt x="59" y="21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1"/>
                  <a:pt x="49" y="32"/>
                  <a:pt x="48" y="32"/>
                </a:cubicBezTo>
                <a:cubicBezTo>
                  <a:pt x="41" y="41"/>
                  <a:pt x="41" y="41"/>
                  <a:pt x="41" y="41"/>
                </a:cubicBezTo>
                <a:cubicBezTo>
                  <a:pt x="42" y="41"/>
                  <a:pt x="44" y="42"/>
                  <a:pt x="46" y="41"/>
                </a:cubicBezTo>
                <a:cubicBezTo>
                  <a:pt x="50" y="41"/>
                  <a:pt x="55" y="39"/>
                  <a:pt x="57" y="36"/>
                </a:cubicBezTo>
                <a:cubicBezTo>
                  <a:pt x="65" y="27"/>
                  <a:pt x="65" y="27"/>
                  <a:pt x="65" y="27"/>
                </a:cubicBezTo>
                <a:cubicBezTo>
                  <a:pt x="68" y="23"/>
                  <a:pt x="70" y="19"/>
                  <a:pt x="69" y="15"/>
                </a:cubicBezTo>
                <a:cubicBezTo>
                  <a:pt x="69" y="11"/>
                  <a:pt x="67" y="7"/>
                  <a:pt x="64" y="4"/>
                </a:cubicBezTo>
                <a:cubicBezTo>
                  <a:pt x="64" y="4"/>
                  <a:pt x="64" y="4"/>
                  <a:pt x="64" y="4"/>
                </a:cubicBezTo>
                <a:close/>
                <a:moveTo>
                  <a:pt x="49" y="21"/>
                </a:moveTo>
                <a:cubicBezTo>
                  <a:pt x="48" y="19"/>
                  <a:pt x="45" y="19"/>
                  <a:pt x="43" y="21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7"/>
                  <a:pt x="21" y="50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5" y="53"/>
                  <a:pt x="27" y="53"/>
                  <a:pt x="29" y="51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2"/>
                  <a:pt x="49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38554" y="2643063"/>
            <a:ext cx="33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我的毕设要用到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绳子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611188" y="3870407"/>
            <a:ext cx="640245" cy="453344"/>
          </a:xfrm>
          <a:custGeom>
            <a:avLst/>
            <a:gdLst>
              <a:gd name="T0" fmla="*/ 25 w 65"/>
              <a:gd name="T1" fmla="*/ 45 h 45"/>
              <a:gd name="T2" fmla="*/ 0 w 65"/>
              <a:gd name="T3" fmla="*/ 22 h 45"/>
              <a:gd name="T4" fmla="*/ 25 w 65"/>
              <a:gd name="T5" fmla="*/ 0 h 45"/>
              <a:gd name="T6" fmla="*/ 25 w 65"/>
              <a:gd name="T7" fmla="*/ 45 h 45"/>
              <a:gd name="T8" fmla="*/ 40 w 65"/>
              <a:gd name="T9" fmla="*/ 35 h 45"/>
              <a:gd name="T10" fmla="*/ 62 w 65"/>
              <a:gd name="T11" fmla="*/ 35 h 45"/>
              <a:gd name="T12" fmla="*/ 62 w 65"/>
              <a:gd name="T13" fmla="*/ 40 h 45"/>
              <a:gd name="T14" fmla="*/ 40 w 65"/>
              <a:gd name="T15" fmla="*/ 40 h 45"/>
              <a:gd name="T16" fmla="*/ 40 w 65"/>
              <a:gd name="T17" fmla="*/ 35 h 45"/>
              <a:gd name="T18" fmla="*/ 43 w 65"/>
              <a:gd name="T19" fmla="*/ 25 h 45"/>
              <a:gd name="T20" fmla="*/ 65 w 65"/>
              <a:gd name="T21" fmla="*/ 25 h 45"/>
              <a:gd name="T22" fmla="*/ 65 w 65"/>
              <a:gd name="T23" fmla="*/ 30 h 45"/>
              <a:gd name="T24" fmla="*/ 43 w 65"/>
              <a:gd name="T25" fmla="*/ 30 h 45"/>
              <a:gd name="T26" fmla="*/ 43 w 65"/>
              <a:gd name="T27" fmla="*/ 25 h 45"/>
              <a:gd name="T28" fmla="*/ 43 w 65"/>
              <a:gd name="T29" fmla="*/ 15 h 45"/>
              <a:gd name="T30" fmla="*/ 64 w 65"/>
              <a:gd name="T31" fmla="*/ 15 h 45"/>
              <a:gd name="T32" fmla="*/ 64 w 65"/>
              <a:gd name="T33" fmla="*/ 20 h 45"/>
              <a:gd name="T34" fmla="*/ 43 w 65"/>
              <a:gd name="T35" fmla="*/ 20 h 45"/>
              <a:gd name="T36" fmla="*/ 43 w 65"/>
              <a:gd name="T37" fmla="*/ 15 h 45"/>
              <a:gd name="T38" fmla="*/ 40 w 65"/>
              <a:gd name="T39" fmla="*/ 5 h 45"/>
              <a:gd name="T40" fmla="*/ 62 w 65"/>
              <a:gd name="T41" fmla="*/ 5 h 45"/>
              <a:gd name="T42" fmla="*/ 62 w 65"/>
              <a:gd name="T43" fmla="*/ 9 h 45"/>
              <a:gd name="T44" fmla="*/ 40 w 65"/>
              <a:gd name="T45" fmla="*/ 9 h 45"/>
              <a:gd name="T46" fmla="*/ 40 w 65"/>
              <a:gd name="T47" fmla="*/ 5 h 45"/>
              <a:gd name="T48" fmla="*/ 33 w 65"/>
              <a:gd name="T49" fmla="*/ 0 h 45"/>
              <a:gd name="T50" fmla="*/ 33 w 65"/>
              <a:gd name="T51" fmla="*/ 44 h 45"/>
              <a:gd name="T52" fmla="*/ 26 w 65"/>
              <a:gd name="T53" fmla="*/ 45 h 45"/>
              <a:gd name="T54" fmla="*/ 26 w 65"/>
              <a:gd name="T55" fmla="*/ 0 h 45"/>
              <a:gd name="T56" fmla="*/ 33 w 65"/>
              <a:gd name="T5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45">
                <a:moveTo>
                  <a:pt x="25" y="45"/>
                </a:moveTo>
                <a:cubicBezTo>
                  <a:pt x="9" y="44"/>
                  <a:pt x="0" y="34"/>
                  <a:pt x="0" y="22"/>
                </a:cubicBezTo>
                <a:cubicBezTo>
                  <a:pt x="0" y="12"/>
                  <a:pt x="9" y="3"/>
                  <a:pt x="25" y="0"/>
                </a:cubicBezTo>
                <a:cubicBezTo>
                  <a:pt x="25" y="45"/>
                  <a:pt x="25" y="45"/>
                  <a:pt x="25" y="45"/>
                </a:cubicBezTo>
                <a:close/>
                <a:moveTo>
                  <a:pt x="40" y="35"/>
                </a:moveTo>
                <a:cubicBezTo>
                  <a:pt x="62" y="35"/>
                  <a:pt x="62" y="35"/>
                  <a:pt x="62" y="35"/>
                </a:cubicBezTo>
                <a:cubicBezTo>
                  <a:pt x="62" y="40"/>
                  <a:pt x="62" y="40"/>
                  <a:pt x="62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35"/>
                  <a:pt x="40" y="35"/>
                  <a:pt x="40" y="35"/>
                </a:cubicBezTo>
                <a:close/>
                <a:moveTo>
                  <a:pt x="43" y="25"/>
                </a:moveTo>
                <a:cubicBezTo>
                  <a:pt x="65" y="25"/>
                  <a:pt x="65" y="25"/>
                  <a:pt x="65" y="25"/>
                </a:cubicBezTo>
                <a:cubicBezTo>
                  <a:pt x="65" y="30"/>
                  <a:pt x="65" y="30"/>
                  <a:pt x="65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25"/>
                  <a:pt x="43" y="25"/>
                  <a:pt x="43" y="25"/>
                </a:cubicBezTo>
                <a:close/>
                <a:moveTo>
                  <a:pt x="43" y="15"/>
                </a:moveTo>
                <a:cubicBezTo>
                  <a:pt x="64" y="15"/>
                  <a:pt x="64" y="15"/>
                  <a:pt x="64" y="15"/>
                </a:cubicBezTo>
                <a:cubicBezTo>
                  <a:pt x="64" y="20"/>
                  <a:pt x="64" y="20"/>
                  <a:pt x="64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15"/>
                  <a:pt x="43" y="15"/>
                  <a:pt x="43" y="15"/>
                </a:cubicBezTo>
                <a:close/>
                <a:moveTo>
                  <a:pt x="40" y="5"/>
                </a:moveTo>
                <a:cubicBezTo>
                  <a:pt x="62" y="5"/>
                  <a:pt x="62" y="5"/>
                  <a:pt x="62" y="5"/>
                </a:cubicBezTo>
                <a:cubicBezTo>
                  <a:pt x="62" y="9"/>
                  <a:pt x="62" y="9"/>
                  <a:pt x="62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33" y="0"/>
                </a:moveTo>
                <a:cubicBezTo>
                  <a:pt x="37" y="15"/>
                  <a:pt x="37" y="30"/>
                  <a:pt x="33" y="44"/>
                </a:cubicBezTo>
                <a:cubicBezTo>
                  <a:pt x="31" y="45"/>
                  <a:pt x="28" y="45"/>
                  <a:pt x="26" y="45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1" y="0"/>
                  <a:pt x="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330591" y="3927802"/>
            <a:ext cx="33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我的毕设要用到</a:t>
            </a:r>
            <a:r>
              <a:rPr lang="zh-CN" altLang="en-US" b="1" dirty="0">
                <a:solidFill>
                  <a:srgbClr val="0070C0"/>
                </a:solidFill>
              </a:rPr>
              <a:t>灯光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1188" y="5065441"/>
            <a:ext cx="399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在此输入一句逼格很高的总结性质的话，加点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English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效果更好。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4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27" grpId="0" animBg="1"/>
      <p:bldP spid="29" grpId="0"/>
      <p:bldP spid="24" grpId="0" animBg="1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蚁群优化算法模型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9" y="1196484"/>
            <a:ext cx="6427204" cy="426881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5" name="组合 4"/>
          <p:cNvGrpSpPr/>
          <p:nvPr/>
        </p:nvGrpSpPr>
        <p:grpSpPr>
          <a:xfrm>
            <a:off x="574675" y="5591146"/>
            <a:ext cx="7994967" cy="90386"/>
            <a:chOff x="647702" y="5265146"/>
            <a:chExt cx="7921940" cy="90386"/>
          </a:xfrm>
        </p:grpSpPr>
        <p:cxnSp>
          <p:nvCxnSpPr>
            <p:cNvPr id="25" name="直接连接符 24"/>
            <p:cNvCxnSpPr>
              <a:endCxn id="35" idx="2"/>
            </p:cNvCxnSpPr>
            <p:nvPr/>
          </p:nvCxnSpPr>
          <p:spPr>
            <a:xfrm>
              <a:off x="705811" y="5310339"/>
              <a:ext cx="779017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647702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8495984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11187" y="5805184"/>
            <a:ext cx="792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放一张概念图或者设计图是极好的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3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1187" y="1144879"/>
            <a:ext cx="7921626" cy="5054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这页照片墙就别放文字了，靠嘴吹就可以了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3" name="矩形 1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2" y="1271715"/>
            <a:ext cx="4721340" cy="3135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3" r="19083"/>
          <a:stretch>
            <a:fillRect/>
          </a:stretch>
        </p:blipFill>
        <p:spPr>
          <a:xfrm>
            <a:off x="5510377" y="1271553"/>
            <a:ext cx="2919600" cy="313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2" y="4484753"/>
            <a:ext cx="2469772" cy="16403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58" y="4484826"/>
            <a:ext cx="2469772" cy="16402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05" y="4484753"/>
            <a:ext cx="2469772" cy="16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188" y="1883402"/>
            <a:ext cx="4654160" cy="3091195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816600" y="1905505"/>
            <a:ext cx="2716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不要问我为什么图这么多，其实你也可以这么多图，没这么多图也没办法，谁让你要用这套模板呢，你有没有发现我实际上在凑字数，好了版面够了。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5300" y="925733"/>
            <a:ext cx="0" cy="4979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2" name="矩形 21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6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712686" y="2119086"/>
            <a:ext cx="2800961" cy="905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569029" y="3050138"/>
            <a:ext cx="1957318" cy="9848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4438677" y="1422400"/>
            <a:ext cx="2546618" cy="16277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500947" y="3024738"/>
            <a:ext cx="3307739" cy="6328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11187" y="5086402"/>
            <a:ext cx="792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这里可以扯一扯你是如何憋出一个不切实际，天马行空的方案，而又如何的修改它。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95760" y="1982456"/>
            <a:ext cx="2106754" cy="2106754"/>
            <a:chOff x="3761296" y="1104900"/>
            <a:chExt cx="1549400" cy="1549400"/>
          </a:xfrm>
        </p:grpSpPr>
        <p:sp>
          <p:nvSpPr>
            <p:cNvPr id="26" name="椭圆 25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61296" y="1528754"/>
              <a:ext cx="1549400" cy="70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中心思想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70612" y="824337"/>
            <a:ext cx="1655788" cy="1108426"/>
            <a:chOff x="6352096" y="849600"/>
            <a:chExt cx="1549400" cy="1037208"/>
          </a:xfrm>
        </p:grpSpPr>
        <p:sp>
          <p:nvSpPr>
            <p:cNvPr id="40" name="椭圆 39"/>
            <p:cNvSpPr/>
            <p:nvPr/>
          </p:nvSpPr>
          <p:spPr>
            <a:xfrm>
              <a:off x="6608192" y="849600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52096" y="1094603"/>
              <a:ext cx="1549400" cy="54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75828" y="1436490"/>
            <a:ext cx="2176144" cy="1456766"/>
            <a:chOff x="1277256" y="1121088"/>
            <a:chExt cx="1549400" cy="1037208"/>
          </a:xfrm>
        </p:grpSpPr>
        <p:sp>
          <p:nvSpPr>
            <p:cNvPr id="43" name="椭圆 42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77256" y="1387687"/>
              <a:ext cx="1549400" cy="50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15981" y="3024737"/>
            <a:ext cx="1991634" cy="1333251"/>
            <a:chOff x="7645400" y="1877556"/>
            <a:chExt cx="1549400" cy="1037208"/>
          </a:xfrm>
        </p:grpSpPr>
        <p:sp>
          <p:nvSpPr>
            <p:cNvPr id="46" name="椭圆 45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45400" y="2144752"/>
              <a:ext cx="1549400" cy="502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629627" y="3358925"/>
            <a:ext cx="2046558" cy="1370018"/>
            <a:chOff x="5056696" y="2183559"/>
            <a:chExt cx="1549400" cy="1037208"/>
          </a:xfrm>
        </p:grpSpPr>
        <p:sp>
          <p:nvSpPr>
            <p:cNvPr id="49" name="椭圆 48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56696" y="2457502"/>
              <a:ext cx="1549400" cy="489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0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6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1511</Words>
  <Application>Microsoft Office PowerPoint</Application>
  <PresentationFormat>全屏显示(4:3)</PresentationFormat>
  <Paragraphs>203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pengfei ma</cp:lastModifiedBy>
  <cp:revision>193</cp:revision>
  <dcterms:created xsi:type="dcterms:W3CDTF">2015-01-13T10:49:01Z</dcterms:created>
  <dcterms:modified xsi:type="dcterms:W3CDTF">2018-11-07T13:32:40Z</dcterms:modified>
</cp:coreProperties>
</file>