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337" r:id="rId5"/>
    <p:sldId id="338" r:id="rId6"/>
    <p:sldId id="329" r:id="rId7"/>
    <p:sldId id="267" r:id="rId8"/>
    <p:sldId id="336" r:id="rId9"/>
    <p:sldId id="259" r:id="rId10"/>
    <p:sldId id="340" r:id="rId11"/>
    <p:sldId id="304" r:id="rId12"/>
    <p:sldId id="330" r:id="rId13"/>
    <p:sldId id="305" r:id="rId14"/>
    <p:sldId id="312" r:id="rId15"/>
    <p:sldId id="315" r:id="rId16"/>
    <p:sldId id="260" r:id="rId17"/>
    <p:sldId id="311" r:id="rId18"/>
    <p:sldId id="331" r:id="rId19"/>
    <p:sldId id="332" r:id="rId20"/>
    <p:sldId id="261" r:id="rId21"/>
    <p:sldId id="323" r:id="rId22"/>
    <p:sldId id="324" r:id="rId23"/>
    <p:sldId id="326" r:id="rId24"/>
    <p:sldId id="318" r:id="rId25"/>
    <p:sldId id="333" r:id="rId26"/>
    <p:sldId id="334" r:id="rId27"/>
    <p:sldId id="32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97" y="72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pPr/>
              <a:t>2018-11-11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马鹏飞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理学院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814815"/>
            <a:ext cx="2573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蚁群优化算法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Ant Colony Optimization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0757" y="1197674"/>
            <a:ext cx="2716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Dorigo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（生于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1961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日，意大利米兰）是比利时科学研究基金的研究主任，也是布鲁塞尔大学人工智能实验室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IRIDIA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的联合主任。于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年提出蚁群优化算法，也是群体智能研究领域的创始人之一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5300" y="925733"/>
            <a:ext cx="0" cy="4979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2" name="矩形 21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104E307-A5EC-4973-B87A-7DB16544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49" y="1197674"/>
            <a:ext cx="3138551" cy="47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蚁群优化算法的提出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B2E75AD-1666-41B9-ACF4-15C4BA81A421}"/>
              </a:ext>
            </a:extLst>
          </p:cNvPr>
          <p:cNvSpPr/>
          <p:nvPr/>
        </p:nvSpPr>
        <p:spPr>
          <a:xfrm>
            <a:off x="2032987" y="2846275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95B51-731C-41D7-A15D-80AF7B357545}"/>
              </a:ext>
            </a:extLst>
          </p:cNvPr>
          <p:cNvSpPr txBox="1"/>
          <p:nvPr/>
        </p:nvSpPr>
        <p:spPr>
          <a:xfrm>
            <a:off x="2032987" y="1091949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Dorigo</a:t>
            </a:r>
            <a:r>
              <a:rPr lang="zh-CN" altLang="en-US" dirty="0"/>
              <a:t>提出第一个蚁群优化算法：蚂蚁系统，用于求解</a:t>
            </a:r>
            <a:r>
              <a:rPr lang="en-US" altLang="zh-CN" dirty="0"/>
              <a:t>TSP</a:t>
            </a:r>
            <a:r>
              <a:rPr lang="zh-CN" altLang="en-US" dirty="0"/>
              <a:t>问题但是由于效率不佳，未受关注，相关研究处于停滞状态。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0F0E1F-B735-4840-AB37-2999E0295D61}"/>
              </a:ext>
            </a:extLst>
          </p:cNvPr>
          <p:cNvSpPr/>
          <p:nvPr/>
        </p:nvSpPr>
        <p:spPr>
          <a:xfrm>
            <a:off x="5229611" y="2810760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F95AA6-5134-4569-A87F-771BA90D57AA}"/>
              </a:ext>
            </a:extLst>
          </p:cNvPr>
          <p:cNvSpPr txBox="1"/>
          <p:nvPr/>
        </p:nvSpPr>
        <p:spPr>
          <a:xfrm>
            <a:off x="5230438" y="1093429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Dorigo</a:t>
            </a:r>
            <a:r>
              <a:rPr lang="zh-CN" altLang="en-US" dirty="0"/>
              <a:t>详细介绍了蚁群优化算法的基本原理和算法流程，并将蚁群优化算法的应用延申到了指派问题和车间调度问题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827CE7-2B51-4E31-8F8D-27F6C367D1AA}"/>
              </a:ext>
            </a:extLst>
          </p:cNvPr>
          <p:cNvSpPr txBox="1"/>
          <p:nvPr/>
        </p:nvSpPr>
        <p:spPr>
          <a:xfrm>
            <a:off x="5229611" y="4602924"/>
            <a:ext cx="2361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相对于之前的离散空间组合优化问题，</a:t>
            </a:r>
            <a:r>
              <a:rPr lang="en-US" altLang="zh-CN" dirty="0"/>
              <a:t>2000</a:t>
            </a:r>
            <a:r>
              <a:rPr lang="zh-CN" altLang="en-US" dirty="0"/>
              <a:t>年以后开始出现各种连续蚁群蚁群算法。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9B151C-9363-4735-B876-03B126EF5D97}"/>
              </a:ext>
            </a:extLst>
          </p:cNvPr>
          <p:cNvSpPr/>
          <p:nvPr/>
        </p:nvSpPr>
        <p:spPr>
          <a:xfrm>
            <a:off x="5229611" y="4118129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7EAD0C-D4E6-46B5-8EFF-873727C1C06A}"/>
              </a:ext>
            </a:extLst>
          </p:cNvPr>
          <p:cNvSpPr/>
          <p:nvPr/>
        </p:nvSpPr>
        <p:spPr>
          <a:xfrm>
            <a:off x="2032987" y="4122383"/>
            <a:ext cx="2232000" cy="3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年至今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30E8F6-40FB-48F5-9687-C12E6DA11404}"/>
              </a:ext>
            </a:extLst>
          </p:cNvPr>
          <p:cNvCxnSpPr/>
          <p:nvPr/>
        </p:nvCxnSpPr>
        <p:spPr>
          <a:xfrm>
            <a:off x="4256019" y="3033091"/>
            <a:ext cx="97359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50A5FF6-3B88-41AF-85BB-BB6BC059AB9E}"/>
              </a:ext>
            </a:extLst>
          </p:cNvPr>
          <p:cNvCxnSpPr>
            <a:cxnSpLocks/>
          </p:cNvCxnSpPr>
          <p:nvPr/>
        </p:nvCxnSpPr>
        <p:spPr>
          <a:xfrm flipH="1">
            <a:off x="4264987" y="4296281"/>
            <a:ext cx="965450" cy="59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A608484-49AC-4E10-A82A-56EE1586B1AF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6345611" y="3208470"/>
            <a:ext cx="0" cy="90965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25672F6-0F3A-4FC9-8142-5CE9EE06D380}"/>
              </a:ext>
            </a:extLst>
          </p:cNvPr>
          <p:cNvSpPr txBox="1"/>
          <p:nvPr/>
        </p:nvSpPr>
        <p:spPr>
          <a:xfrm>
            <a:off x="2032987" y="4602924"/>
            <a:ext cx="2361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蚁群算法在数据挖掘、图像处理、系统识别等领域得到广泛应用。</a:t>
            </a:r>
          </a:p>
        </p:txBody>
      </p: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0" name="右箭头 9"/>
          <p:cNvSpPr/>
          <p:nvPr/>
        </p:nvSpPr>
        <p:spPr>
          <a:xfrm>
            <a:off x="1205308" y="1194544"/>
            <a:ext cx="6733382" cy="446891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2" name="圆角矩形 11"/>
          <p:cNvSpPr/>
          <p:nvPr/>
        </p:nvSpPr>
        <p:spPr>
          <a:xfrm>
            <a:off x="611187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Dorigo</a:t>
            </a:r>
            <a:r>
              <a:rPr lang="zh-CN" altLang="en-US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提出蚁群第一个</a:t>
            </a:r>
          </a:p>
        </p:txBody>
      </p:sp>
      <p:sp useBgFill="1">
        <p:nvSpPr>
          <p:cNvPr id="15" name="圆角矩形 14"/>
          <p:cNvSpPr/>
          <p:nvPr/>
        </p:nvSpPr>
        <p:spPr>
          <a:xfrm>
            <a:off x="3383756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20" name="圆角矩形 19"/>
          <p:cNvSpPr/>
          <p:nvPr/>
        </p:nvSpPr>
        <p:spPr>
          <a:xfrm>
            <a:off x="6156325" y="2778109"/>
            <a:ext cx="2376488" cy="195274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indent="306000" defTabSz="200025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80571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353140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停滞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125709" y="2075308"/>
            <a:ext cx="2437720" cy="537624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lvl="0" algn="ctr" defTabSz="2000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</a:p>
        </p:txBody>
      </p:sp>
    </p:spTree>
    <p:extLst>
      <p:ext uri="{BB962C8B-B14F-4D97-AF65-F5344CB8AC3E}">
        <p14:creationId xmlns:p14="http://schemas.microsoft.com/office/powerpoint/2010/main" val="31126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5" grpId="0" animBg="1"/>
      <p:bldP spid="20" grpId="0" animBg="1"/>
      <p:bldP spid="38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这里是实验方案的具体参数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5386" y="1559385"/>
            <a:ext cx="7941787" cy="461665"/>
            <a:chOff x="159026" y="1614153"/>
            <a:chExt cx="7941787" cy="461665"/>
          </a:xfrm>
        </p:grpSpPr>
        <p:grpSp>
          <p:nvGrpSpPr>
            <p:cNvPr id="2" name="组合 1"/>
            <p:cNvGrpSpPr/>
            <p:nvPr/>
          </p:nvGrpSpPr>
          <p:grpSpPr>
            <a:xfrm>
              <a:off x="2663221" y="1646130"/>
              <a:ext cx="5437592" cy="397710"/>
              <a:chOff x="2951162" y="1570791"/>
              <a:chExt cx="5437592" cy="39771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1996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25" name="直接箭头连接符 24"/>
              <p:cNvCxnSpPr>
                <a:stCxn id="23" idx="3"/>
                <a:endCxn id="24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159026" y="16141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107" y="2417324"/>
            <a:ext cx="7941787" cy="461665"/>
            <a:chOff x="159026" y="2242695"/>
            <a:chExt cx="7941787" cy="461665"/>
          </a:xfrm>
        </p:grpSpPr>
        <p:grpSp>
          <p:nvGrpSpPr>
            <p:cNvPr id="34" name="组合 33"/>
            <p:cNvGrpSpPr/>
            <p:nvPr/>
          </p:nvGrpSpPr>
          <p:grpSpPr>
            <a:xfrm>
              <a:off x="2663221" y="2274672"/>
              <a:ext cx="5437592" cy="397710"/>
              <a:chOff x="2951162" y="1570791"/>
              <a:chExt cx="5437592" cy="39771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38" name="直接箭头连接符 37"/>
              <p:cNvCxnSpPr>
                <a:stCxn id="36" idx="3"/>
                <a:endCxn id="37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159026" y="2242695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1107" y="3268645"/>
            <a:ext cx="7941787" cy="461665"/>
            <a:chOff x="159026" y="3002853"/>
            <a:chExt cx="7941787" cy="461665"/>
          </a:xfrm>
        </p:grpSpPr>
        <p:grpSp>
          <p:nvGrpSpPr>
            <p:cNvPr id="40" name="组合 39"/>
            <p:cNvGrpSpPr/>
            <p:nvPr/>
          </p:nvGrpSpPr>
          <p:grpSpPr>
            <a:xfrm>
              <a:off x="2663221" y="3034830"/>
              <a:ext cx="5437592" cy="397710"/>
              <a:chOff x="2951162" y="1570791"/>
              <a:chExt cx="5437592" cy="39771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44" name="直接箭头连接符 43"/>
              <p:cNvCxnSpPr>
                <a:stCxn id="42" idx="3"/>
                <a:endCxn id="43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159026" y="3002853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107" y="4119966"/>
            <a:ext cx="7941787" cy="461665"/>
            <a:chOff x="159026" y="3874472"/>
            <a:chExt cx="7941787" cy="461665"/>
          </a:xfrm>
        </p:grpSpPr>
        <p:grpSp>
          <p:nvGrpSpPr>
            <p:cNvPr id="46" name="组合 45"/>
            <p:cNvGrpSpPr/>
            <p:nvPr/>
          </p:nvGrpSpPr>
          <p:grpSpPr>
            <a:xfrm>
              <a:off x="2663221" y="3906449"/>
              <a:ext cx="5437592" cy="397710"/>
              <a:chOff x="2951162" y="1570791"/>
              <a:chExt cx="5437592" cy="39771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0" name="直接箭头连接符 49"/>
              <p:cNvCxnSpPr>
                <a:stCxn id="48" idx="3"/>
                <a:endCxn id="49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159026" y="3874472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1107" y="4971287"/>
            <a:ext cx="7941787" cy="461665"/>
            <a:chOff x="159026" y="4570976"/>
            <a:chExt cx="7941787" cy="461665"/>
          </a:xfrm>
        </p:grpSpPr>
        <p:grpSp>
          <p:nvGrpSpPr>
            <p:cNvPr id="52" name="组合 51"/>
            <p:cNvGrpSpPr/>
            <p:nvPr/>
          </p:nvGrpSpPr>
          <p:grpSpPr>
            <a:xfrm>
              <a:off x="2663221" y="4602953"/>
              <a:ext cx="5437592" cy="397710"/>
              <a:chOff x="2951162" y="1570791"/>
              <a:chExt cx="5437592" cy="39771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56" name="直接箭头连接符 55"/>
              <p:cNvCxnSpPr>
                <a:stCxn id="54" idx="3"/>
                <a:endCxn id="55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59026" y="4570976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01107" y="5822608"/>
            <a:ext cx="7941787" cy="461665"/>
            <a:chOff x="159026" y="5870758"/>
            <a:chExt cx="7941787" cy="461665"/>
          </a:xfrm>
        </p:grpSpPr>
        <p:grpSp>
          <p:nvGrpSpPr>
            <p:cNvPr id="58" name="组合 57"/>
            <p:cNvGrpSpPr/>
            <p:nvPr/>
          </p:nvGrpSpPr>
          <p:grpSpPr>
            <a:xfrm>
              <a:off x="2663221" y="5902735"/>
              <a:ext cx="5437592" cy="397710"/>
              <a:chOff x="2951162" y="1570791"/>
              <a:chExt cx="5437592" cy="39771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951162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156754" y="1570791"/>
                <a:ext cx="2232000" cy="3977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</a:p>
            </p:txBody>
          </p:sp>
          <p:cxnSp>
            <p:nvCxnSpPr>
              <p:cNvPr id="62" name="直接箭头连接符 61"/>
              <p:cNvCxnSpPr>
                <a:stCxn id="60" idx="3"/>
                <a:endCxn id="61" idx="1"/>
              </p:cNvCxnSpPr>
              <p:nvPr/>
            </p:nvCxnSpPr>
            <p:spPr>
              <a:xfrm>
                <a:off x="5183162" y="1769646"/>
                <a:ext cx="973592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59026" y="5870758"/>
              <a:ext cx="2338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某物理量：</a:t>
              </a:r>
              <a:endPara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051820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57412" y="1006767"/>
            <a:ext cx="23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略扯淡方案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57" name="矩形 5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5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8" r="29818"/>
          <a:stretch>
            <a:fillRect/>
          </a:stretch>
        </p:blipFill>
        <p:spPr>
          <a:xfrm>
            <a:off x="5637806" y="957662"/>
            <a:ext cx="2880000" cy="4752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2144" y="5889153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略扯淡</a:t>
            </a:r>
            <a:r>
              <a:rPr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方案原理图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187" y="3442330"/>
            <a:ext cx="44773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这里插一个广告也是极好的，希望大家关注我的微博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，定期推出免费模板，就像这个一样，拿做付费的精神来做免费，不过肯定还是比付费差那么几丢丢，更多优质模板，请在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演界网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，注意是搜店铺而不是搜商品，搜商品可以搜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文艺或气质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，基本都是我做的。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7975" y="102154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189" y="1535949"/>
            <a:ext cx="1981100" cy="499079"/>
            <a:chOff x="2645777" y="1428360"/>
            <a:chExt cx="1523389" cy="914033"/>
          </a:xfrm>
        </p:grpSpPr>
        <p:sp>
          <p:nvSpPr>
            <p:cNvPr id="16" name="矩形 1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335" y="1535949"/>
            <a:ext cx="1981100" cy="499079"/>
            <a:chOff x="2645777" y="1428360"/>
            <a:chExt cx="1523389" cy="914033"/>
          </a:xfrm>
        </p:grpSpPr>
        <p:sp>
          <p:nvSpPr>
            <p:cNvPr id="26" name="矩形 25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9335" y="2305986"/>
            <a:ext cx="1981100" cy="499079"/>
            <a:chOff x="2645777" y="1428360"/>
            <a:chExt cx="1523389" cy="914033"/>
          </a:xfrm>
        </p:grpSpPr>
        <p:sp>
          <p:nvSpPr>
            <p:cNvPr id="38" name="矩形 3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5777" y="1575355"/>
              <a:ext cx="1514250" cy="67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189" y="2305986"/>
            <a:ext cx="1981100" cy="826883"/>
            <a:chOff x="611189" y="2305986"/>
            <a:chExt cx="1981100" cy="826883"/>
          </a:xfrm>
        </p:grpSpPr>
        <p:grpSp>
          <p:nvGrpSpPr>
            <p:cNvPr id="34" name="组合 33"/>
            <p:cNvGrpSpPr/>
            <p:nvPr/>
          </p:nvGrpSpPr>
          <p:grpSpPr>
            <a:xfrm>
              <a:off x="611189" y="2305986"/>
              <a:ext cx="1981100" cy="499079"/>
              <a:chOff x="2645777" y="1428360"/>
              <a:chExt cx="1523389" cy="91403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645777" y="1428360"/>
                <a:ext cx="1523389" cy="914033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1073" tIns="131073" rIns="131073" bIns="131073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900" kern="120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645777" y="1575355"/>
                <a:ext cx="1514250" cy="676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某部件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Rectangle 1"/>
            <p:cNvSpPr>
              <a:spLocks noChangeArrowheads="1"/>
            </p:cNvSpPr>
            <p:nvPr/>
          </p:nvSpPr>
          <p:spPr bwMode="auto">
            <a:xfrm>
              <a:off x="887910" y="2794315"/>
              <a:ext cx="14157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我很特别</a:t>
              </a:r>
              <a:r>
                <a:rPr kumimoji="0" lang="zh-CN" altLang="en-US" sz="160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9" name="矩形 28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7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557975" y="1067708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方案升级：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11188" y="1535949"/>
            <a:ext cx="2250951" cy="499079"/>
            <a:chOff x="2645777" y="1428360"/>
            <a:chExt cx="1523389" cy="914033"/>
          </a:xfrm>
        </p:grpSpPr>
        <p:sp>
          <p:nvSpPr>
            <p:cNvPr id="25" name="矩形 24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19334" y="1535949"/>
            <a:ext cx="2250951" cy="499079"/>
            <a:chOff x="2645777" y="1428360"/>
            <a:chExt cx="1523389" cy="914033"/>
          </a:xfrm>
        </p:grpSpPr>
        <p:sp>
          <p:nvSpPr>
            <p:cNvPr id="28" name="矩形 27"/>
            <p:cNvSpPr/>
            <p:nvPr/>
          </p:nvSpPr>
          <p:spPr>
            <a:xfrm>
              <a:off x="2645777" y="1428360"/>
              <a:ext cx="1523389" cy="9140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45777" y="1575355"/>
              <a:ext cx="1514250" cy="6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某部件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7975" y="2182473"/>
            <a:ext cx="7974838" cy="369332"/>
            <a:chOff x="557975" y="2182473"/>
            <a:chExt cx="7974838" cy="369332"/>
          </a:xfrm>
        </p:grpSpPr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557975" y="2182473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83774" y="2182473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部件特征的描述尽量详细，省的老师问你问题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7975" y="2708579"/>
            <a:ext cx="7974838" cy="369332"/>
            <a:chOff x="557975" y="2708579"/>
            <a:chExt cx="7974838" cy="369332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557975" y="2708579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983774" y="2708579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不过不懂的问题别放到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上去，问到了会很坑爹的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7975" y="3205187"/>
            <a:ext cx="7974838" cy="369332"/>
            <a:chOff x="557975" y="3205187"/>
            <a:chExt cx="7974838" cy="369332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557975" y="3205187"/>
              <a:ext cx="1338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部件特征：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983774" y="3205187"/>
              <a:ext cx="6549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尽量汇报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的内容都是你很熟悉的，就算问到了，也对答如流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1187" y="3614057"/>
            <a:ext cx="7921625" cy="2678872"/>
            <a:chOff x="611187" y="3614057"/>
            <a:chExt cx="7921625" cy="2678872"/>
          </a:xfrm>
        </p:grpSpPr>
        <p:sp>
          <p:nvSpPr>
            <p:cNvPr id="7" name="形状 6"/>
            <p:cNvSpPr/>
            <p:nvPr/>
          </p:nvSpPr>
          <p:spPr>
            <a:xfrm>
              <a:off x="611187" y="3614057"/>
              <a:ext cx="7921625" cy="2678872"/>
            </a:xfrm>
            <a:prstGeom prst="leftRightRibbon">
              <a:avLst>
                <a:gd name="adj1" fmla="val 54481"/>
                <a:gd name="adj2" fmla="val 50000"/>
                <a:gd name="adj3" fmla="val 1666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矩形 37"/>
            <p:cNvSpPr/>
            <p:nvPr/>
          </p:nvSpPr>
          <p:spPr>
            <a:xfrm>
              <a:off x="1150112" y="4196804"/>
              <a:ext cx="3175145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这里是放置方案一存在的不足，跟右边对比显得方案一比较挫。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571999" y="4463424"/>
              <a:ext cx="317514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这里是放置新方案的优点的，显得比原来的方案要碉堡，不然你怎么证明你这个月是干活了呢。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37" name="矩形 36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4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1187" y="1302801"/>
            <a:ext cx="7917056" cy="914033"/>
            <a:chOff x="611187" y="1307273"/>
            <a:chExt cx="7917056" cy="914033"/>
          </a:xfrm>
        </p:grpSpPr>
        <p:sp>
          <p:nvSpPr>
            <p:cNvPr id="5" name="任意多边形 4"/>
            <p:cNvSpPr/>
            <p:nvPr/>
          </p:nvSpPr>
          <p:spPr>
            <a:xfrm>
              <a:off x="611187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286916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739363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883" tIns="134883" rIns="134883" bIns="13488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19662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881250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552407" y="1575389"/>
              <a:ext cx="322958" cy="377800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004854" y="1307273"/>
              <a:ext cx="1523389" cy="914033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073" tIns="131073" rIns="131073" bIns="131073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900" kern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756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这四个框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3932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大概介绍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85819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你这玩意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09423" y="1595012"/>
              <a:ext cx="151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怎么工作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2265" y="2438399"/>
            <a:ext cx="7922267" cy="3870325"/>
            <a:chOff x="592265" y="2438399"/>
            <a:chExt cx="7922267" cy="3870325"/>
          </a:xfrm>
        </p:grpSpPr>
        <p:sp useBgFill="1">
          <p:nvSpPr>
            <p:cNvPr id="27" name="任意多边形 26"/>
            <p:cNvSpPr/>
            <p:nvPr/>
          </p:nvSpPr>
          <p:spPr>
            <a:xfrm>
              <a:off x="592265" y="2438399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lvl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 kern="1200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186434" y="3793012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780604" y="5147626"/>
              <a:ext cx="6733928" cy="1161098"/>
            </a:xfrm>
            <a:custGeom>
              <a:avLst/>
              <a:gdLst>
                <a:gd name="connsiteX0" fmla="*/ 0 w 5181600"/>
                <a:gd name="connsiteY0" fmla="*/ 121920 h 1219200"/>
                <a:gd name="connsiteX1" fmla="*/ 121920 w 5181600"/>
                <a:gd name="connsiteY1" fmla="*/ 0 h 1219200"/>
                <a:gd name="connsiteX2" fmla="*/ 5059680 w 5181600"/>
                <a:gd name="connsiteY2" fmla="*/ 0 h 1219200"/>
                <a:gd name="connsiteX3" fmla="*/ 5181600 w 5181600"/>
                <a:gd name="connsiteY3" fmla="*/ 121920 h 1219200"/>
                <a:gd name="connsiteX4" fmla="*/ 5181600 w 5181600"/>
                <a:gd name="connsiteY4" fmla="*/ 1097280 h 1219200"/>
                <a:gd name="connsiteX5" fmla="*/ 5059680 w 5181600"/>
                <a:gd name="connsiteY5" fmla="*/ 1219200 h 1219200"/>
                <a:gd name="connsiteX6" fmla="*/ 121920 w 5181600"/>
                <a:gd name="connsiteY6" fmla="*/ 1219200 h 1219200"/>
                <a:gd name="connsiteX7" fmla="*/ 0 w 5181600"/>
                <a:gd name="connsiteY7" fmla="*/ 1097280 h 1219200"/>
                <a:gd name="connsiteX8" fmla="*/ 0 w 5181600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1600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059680" y="0"/>
                  </a:lnTo>
                  <a:cubicBezTo>
                    <a:pt x="5127015" y="0"/>
                    <a:pt x="5181600" y="54585"/>
                    <a:pt x="5181600" y="121920"/>
                  </a:cubicBezTo>
                  <a:lnTo>
                    <a:pt x="5181600" y="1097280"/>
                  </a:lnTo>
                  <a:cubicBezTo>
                    <a:pt x="5181600" y="1164615"/>
                    <a:pt x="5127015" y="1219200"/>
                    <a:pt x="5059680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019" tIns="230019" rIns="1474213" bIns="230019" numCol="1" spcCol="1270" anchor="ctr" anchorCtr="0">
              <a:noAutofit/>
            </a:bodyPr>
            <a:lstStyle/>
            <a:p>
              <a:pPr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10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296298" y="3318898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890468" y="4665772"/>
              <a:ext cx="1029895" cy="754714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028" tIns="45720" rIns="224028" bIns="241859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1188" y="2642338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这三个大框是留给你详细介绍你的方案是怎么一步一步往上爬，等待阳光静静看着它的脸，小小的天，有大大的梦想</a:t>
              </a:r>
              <a:r>
                <a:rPr lang="en-US" altLang="zh-CN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5357" y="3996951"/>
              <a:ext cx="6715005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不好意思，唱出来了，祝福周董新婚快乐啊，虽说大学以后就不咋听周董歌了，但中学的时光还是值得留念的。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90065" y="5524690"/>
              <a:ext cx="6715005" cy="40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25000"/>
                </a:lnSpc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周董今年要来西安开演唱会的，要去的同学记得赶快抢票啊。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5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-43543" y="3429000"/>
            <a:ext cx="918754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11188" y="1219202"/>
            <a:ext cx="2104056" cy="4419596"/>
            <a:chOff x="1595438" y="1219202"/>
            <a:chExt cx="2104056" cy="4419596"/>
          </a:xfrm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dirty="0"/>
            </a:p>
            <a:p>
              <a:pPr lvl="1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在此输入毕业设计内容的第一个方面工作。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522694" y="1219202"/>
            <a:ext cx="2104056" cy="4419596"/>
            <a:chOff x="5043972" y="1219202"/>
            <a:chExt cx="2104056" cy="4419596"/>
          </a:xfrm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2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在此输入毕业设计内容的第二个方面工作。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34199" y="1219202"/>
            <a:ext cx="2104056" cy="4419596"/>
            <a:chOff x="8492507" y="1219202"/>
            <a:chExt cx="2104056" cy="4419596"/>
          </a:xfrm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/>
            </a:p>
            <a:p>
              <a:pPr lvl="1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7" y="2690336"/>
              <a:ext cx="2088356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04800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在此输入毕业设计内容的第三个方面工作。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2018990" y="265603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目标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期刊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11187" y="1248229"/>
            <a:ext cx="4361542" cy="4361542"/>
            <a:chOff x="3526104" y="876860"/>
            <a:chExt cx="5124410" cy="5124410"/>
          </a:xfrm>
        </p:grpSpPr>
        <p:sp>
          <p:nvSpPr>
            <p:cNvPr id="37" name="空心弧 3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空心弧 3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空心弧 42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5" name="组合 44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4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65" name="Freeform 12"/>
                <p:cNvSpPr>
                  <a:spLocks/>
                </p:cNvSpPr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3"/>
                <p:cNvSpPr>
                  <a:spLocks/>
                </p:cNvSpPr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4"/>
                <p:cNvSpPr>
                  <a:spLocks/>
                </p:cNvSpPr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"/>
                <p:cNvSpPr>
                  <a:spLocks/>
                </p:cNvSpPr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57" name="Freeform 20"/>
                <p:cNvSpPr>
                  <a:spLocks/>
                </p:cNvSpPr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22"/>
                <p:cNvSpPr>
                  <a:spLocks/>
                </p:cNvSpPr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23"/>
                <p:cNvSpPr>
                  <a:spLocks/>
                </p:cNvSpPr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49" name="任意多边形 48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0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51" name="Freeform 29"/>
                <p:cNvSpPr>
                  <a:spLocks/>
                </p:cNvSpPr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30"/>
                <p:cNvSpPr>
                  <a:spLocks/>
                </p:cNvSpPr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0" name="文本框 119"/>
          <p:cNvSpPr txBox="1"/>
          <p:nvPr/>
        </p:nvSpPr>
        <p:spPr>
          <a:xfrm>
            <a:off x="5268686" y="2036311"/>
            <a:ext cx="3264128" cy="278537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如果你毕业设计打算发期刊，你可以在这页提出来，我相信导师会支持你的，我个人认为毕设做好了，是可以投好的刊物的，只是大多数同学都打算混过去而已，也不是所有同学都想上研。</a:t>
            </a:r>
          </a:p>
        </p:txBody>
      </p:sp>
    </p:spTree>
    <p:extLst>
      <p:ext uri="{BB962C8B-B14F-4D97-AF65-F5344CB8AC3E}">
        <p14:creationId xmlns:p14="http://schemas.microsoft.com/office/powerpoint/2010/main" val="3657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1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02858" y="1155437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39141" y="306057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93671" y="4028904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39324" y="4988355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875517" y="1310714"/>
            <a:ext cx="558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2182" y="3169810"/>
            <a:ext cx="50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蚁群优化算法的基本流程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67974" y="4113944"/>
            <a:ext cx="499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7624" y="5057762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B4E1388-D9D6-45D4-9B23-3CBEA5126AC1}"/>
              </a:ext>
            </a:extLst>
          </p:cNvPr>
          <p:cNvGrpSpPr/>
          <p:nvPr/>
        </p:nvGrpSpPr>
        <p:grpSpPr>
          <a:xfrm>
            <a:off x="3943760" y="5981409"/>
            <a:ext cx="828000" cy="828000"/>
            <a:chOff x="3563616" y="5254690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0FF3C28-2FBD-4638-837E-6641B7F4E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5DCD05-7D81-480C-BF31-16D9C4F2BC1A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D792BB8-F139-4C03-9BC1-0E4E956562E4}"/>
              </a:ext>
            </a:extLst>
          </p:cNvPr>
          <p:cNvSpPr txBox="1"/>
          <p:nvPr/>
        </p:nvSpPr>
        <p:spPr>
          <a:xfrm>
            <a:off x="5085928" y="6001580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F3D2B26-18D7-40F2-9572-DD83DD498013}"/>
              </a:ext>
            </a:extLst>
          </p:cNvPr>
          <p:cNvGrpSpPr/>
          <p:nvPr/>
        </p:nvGrpSpPr>
        <p:grpSpPr>
          <a:xfrm>
            <a:off x="2109155" y="2086849"/>
            <a:ext cx="828000" cy="828000"/>
            <a:chOff x="3563616" y="5254690"/>
            <a:chExt cx="828000" cy="8280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C6C6B6D-33C3-4AF2-9F77-EF1D2F0B7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662A61-C4BB-40E8-861C-2B018BCC6476}"/>
                </a:ext>
              </a:extLst>
            </p:cNvPr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53371D6-24BF-4CC6-8472-782DA89E38F1}"/>
              </a:ext>
            </a:extLst>
          </p:cNvPr>
          <p:cNvSpPr txBox="1"/>
          <p:nvPr/>
        </p:nvSpPr>
        <p:spPr>
          <a:xfrm>
            <a:off x="3367141" y="2219836"/>
            <a:ext cx="441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9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  <p:bldP spid="31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蚁群优化算法的改进版本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amet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186" y="1500355"/>
            <a:ext cx="79216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其实第四部分主要是介绍你方案中的重要部件的原理，下面留了一个放图的地方，你可以把原理图放在这，我们学校的翔凤是不是看起来很吊。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71753" y="5975906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某某部件示意图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1042709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某部件：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7" b="16167"/>
          <a:stretch>
            <a:fillRect/>
          </a:stretch>
        </p:blipFill>
        <p:spPr>
          <a:xfrm>
            <a:off x="972000" y="2510545"/>
            <a:ext cx="7200000" cy="3240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1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188" y="3113589"/>
            <a:ext cx="3783696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028" y="3113589"/>
            <a:ext cx="3783785" cy="2520000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611188" y="1280997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这里是留着放两张图的版式，我自己的毕设中是放了两张函数曲线，仅供参考，这应该凑够四行字才对，可是我没啥话要说了，又不想再打广告，免得你们觉得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段公子爱做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工大泡泡工作室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什么的出现太多了，所以作为一个有节操的四有青年，我就不在这里凑字数了。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8207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856090" y="5847359"/>
            <a:ext cx="15696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某某函数曲线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5" name="矩形 24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在此输入一些酷炫的文字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2276872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11560" y="1027208"/>
            <a:ext cx="4339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有了函数曲线当然要附带图表才叫完整：</a:t>
            </a:r>
          </a:p>
        </p:txBody>
      </p:sp>
      <p:sp>
        <p:nvSpPr>
          <p:cNvPr id="14" name="矩形 13"/>
          <p:cNvSpPr/>
          <p:nvPr/>
        </p:nvSpPr>
        <p:spPr>
          <a:xfrm>
            <a:off x="4018002" y="1700808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4" name="矩形 23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9041"/>
              </p:ext>
            </p:extLst>
          </p:nvPr>
        </p:nvGraphicFramePr>
        <p:xfrm>
          <a:off x="611188" y="4454015"/>
          <a:ext cx="7921624" cy="145329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4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2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  <a:endParaRPr lang="en-US" altLang="zh-CN" sz="1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物理量（单位）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4018002" y="3877951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某某参数</a:t>
            </a:r>
          </a:p>
        </p:txBody>
      </p:sp>
    </p:spTree>
    <p:extLst>
      <p:ext uri="{BB962C8B-B14F-4D97-AF65-F5344CB8AC3E}">
        <p14:creationId xmlns:p14="http://schemas.microsoft.com/office/powerpoint/2010/main" val="31568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4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最后的最后是接下来的安排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1579823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段公子准备在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毕业设计完全攻略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套不同专业的毕设免费模板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，现在一直在做我自己的专业的，因为感觉大家对毕设答辩什么的不太重视，想要别的专业的来看看，效果很差。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342066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2" y="3396991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不过，凡事要认真是段公子的习惯，就算大家不重视毕设，我也打算做出这个系列来，都打算行动了，哪有打退堂鼓一说，毕竟就算毕业了，工作中很多地方也都需要用到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5214159"/>
            <a:ext cx="7389971" cy="12080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如果你觉得自己专业够热门，想让我做你们专业的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，请微博（段公子爱做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）私信我，或者锐普论坛、演界网都可以私信我，只要找的到我就行，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：不关注我，不回私信哦。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11188" y="4976402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计划三</a:t>
            </a:r>
          </a:p>
        </p:txBody>
      </p:sp>
    </p:spTree>
    <p:extLst>
      <p:ext uri="{BB962C8B-B14F-4D97-AF65-F5344CB8AC3E}">
        <p14:creationId xmlns:p14="http://schemas.microsoft.com/office/powerpoint/2010/main" val="36966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蚁群优化算法的相关应用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FIVE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蚁群优化算法的参数设置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46463" y="3170667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SIX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段公子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1141" y="3020314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西北工业大学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航空学院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727456"/>
            <a:ext cx="2573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childe,School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Aeronautics,</a:t>
            </a: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Polytechnical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2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蚁群优化算法的基本原理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2005950"/>
            <a:ext cx="7389971" cy="7881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无论是蚂蚁与蚂蚁之间的协作还是蚂蚁与环境之间的交互，均依赖于一种化学物质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信息素（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pheromone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768193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42842" y="3396991"/>
            <a:ext cx="7389971" cy="75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蚂蚁行走的时候能够释放信息素。它们往往是随机选择路径的，但是倾向于往信息素浓度高的方向前进。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4717005"/>
            <a:ext cx="7389971" cy="75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较短路径上蚂蚁往返时间比较短，单位时间内经过的蚂蚁多，所以信息素的积累速度比较快。最终蚂蚁会找到最短路径。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611188" y="4479248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E19382-BF53-44DF-A57F-E7808E370E51}"/>
              </a:ext>
            </a:extLst>
          </p:cNvPr>
          <p:cNvSpPr txBox="1"/>
          <p:nvPr/>
        </p:nvSpPr>
        <p:spPr>
          <a:xfrm>
            <a:off x="611187" y="1233996"/>
            <a:ext cx="761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仿生学家经过长期的试验与研究发现蚂蚁觅食有如下几个特点：</a:t>
            </a:r>
            <a:endParaRPr lang="en-US" altLang="zh-CN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8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  <p:bldP spid="29" grpId="0" animBg="1"/>
      <p:bldP spid="16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93732" y="464068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8957B91-C737-48A9-98F0-33833B2A5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5" y="1269110"/>
            <a:ext cx="6076311" cy="36900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96E89A-6A91-4ADD-893C-9B0770326D19}"/>
              </a:ext>
            </a:extLst>
          </p:cNvPr>
          <p:cNvSpPr txBox="1"/>
          <p:nvPr/>
        </p:nvSpPr>
        <p:spPr>
          <a:xfrm>
            <a:off x="1150112" y="5211395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草稿：这是书上</a:t>
            </a:r>
            <a:r>
              <a:rPr lang="en-US" altLang="zh-CN" dirty="0"/>
              <a:t>83</a:t>
            </a:r>
            <a:r>
              <a:rPr lang="zh-CN" altLang="en-US" dirty="0"/>
              <a:t>页的那幅图。</a:t>
            </a:r>
            <a:endParaRPr lang="en-US" altLang="zh-CN" dirty="0"/>
          </a:p>
          <a:p>
            <a:r>
              <a:rPr lang="zh-CN" altLang="en-US" dirty="0"/>
              <a:t>这张图演示了蚂蚁觅食的过程。一开始，蚂蚁们出发时随机选择</a:t>
            </a:r>
            <a:endParaRPr lang="en-US" altLang="zh-CN" dirty="0"/>
          </a:p>
          <a:p>
            <a:r>
              <a:rPr lang="zh-CN" altLang="en-US" dirty="0"/>
              <a:t>了三条路径，其中，中间这条最短，单位时间内见过的蚂蚁多。</a:t>
            </a:r>
            <a:endParaRPr lang="en-US" altLang="zh-CN" dirty="0"/>
          </a:p>
          <a:p>
            <a:r>
              <a:rPr lang="zh-CN" altLang="en-US" dirty="0"/>
              <a:t>因此，中间这条路径上的信息素随着时间慢慢积累，蚂蚁也倾向</a:t>
            </a:r>
            <a:endParaRPr lang="en-US" altLang="zh-CN" dirty="0"/>
          </a:p>
          <a:p>
            <a:r>
              <a:rPr lang="zh-CN" altLang="en-US" dirty="0"/>
              <a:t>于选择这条路径。最后，蚂蚁找到了最短路径。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8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93732" y="464068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自然界中蚂蚁觅食的过程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C971D85-CD8D-42C5-8AAB-D99A8B80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79" y="1642213"/>
            <a:ext cx="7094641" cy="34177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50F99E-CD57-4CDA-A727-ADB5EECB7982}"/>
              </a:ext>
            </a:extLst>
          </p:cNvPr>
          <p:cNvSpPr txBox="1"/>
          <p:nvPr/>
        </p:nvSpPr>
        <p:spPr>
          <a:xfrm>
            <a:off x="5050351" y="1752145"/>
            <a:ext cx="10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信息素浓度低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66642-501D-4C37-B9E5-F459E4F506F6}"/>
              </a:ext>
            </a:extLst>
          </p:cNvPr>
          <p:cNvSpPr txBox="1"/>
          <p:nvPr/>
        </p:nvSpPr>
        <p:spPr>
          <a:xfrm>
            <a:off x="7218998" y="1749752"/>
            <a:ext cx="10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信息素浓度高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6F0D9-1887-48F2-9325-B3CF2158B57E}"/>
              </a:ext>
            </a:extLst>
          </p:cNvPr>
          <p:cNvSpPr txBox="1"/>
          <p:nvPr/>
        </p:nvSpPr>
        <p:spPr>
          <a:xfrm>
            <a:off x="2730103" y="1876104"/>
            <a:ext cx="97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随机选择路径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3C35D-A224-4153-A146-4F375229595F}"/>
              </a:ext>
            </a:extLst>
          </p:cNvPr>
          <p:cNvSpPr txBox="1"/>
          <p:nvPr/>
        </p:nvSpPr>
        <p:spPr>
          <a:xfrm>
            <a:off x="1277256" y="5215787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r>
              <a:rPr lang="zh-CN" altLang="en-US" dirty="0"/>
              <a:t>一开始蚂蚁在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之间行走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F2B986-EFC6-48CA-B78F-E59A9ADD794E}"/>
              </a:ext>
            </a:extLst>
          </p:cNvPr>
          <p:cNvSpPr txBox="1"/>
          <p:nvPr/>
        </p:nvSpPr>
        <p:spPr>
          <a:xfrm>
            <a:off x="611187" y="1192211"/>
            <a:ext cx="761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此外，蚂蚁觅食还具备绕开障碍物的能力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9BF437-50FB-49F3-8FB0-9F38E9E5D1AC}"/>
              </a:ext>
            </a:extLst>
          </p:cNvPr>
          <p:cNvSpPr txBox="1"/>
          <p:nvPr/>
        </p:nvSpPr>
        <p:spPr>
          <a:xfrm>
            <a:off x="1277256" y="5585119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r>
              <a:rPr lang="zh-CN" altLang="en-US" dirty="0"/>
              <a:t>路上突然出现了一个障碍，蚁群开始分开，随机往两边分开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5FA9DB-A295-43FF-8DDD-AC0E3790D3B3}"/>
              </a:ext>
            </a:extLst>
          </p:cNvPr>
          <p:cNvSpPr txBox="1"/>
          <p:nvPr/>
        </p:nvSpPr>
        <p:spPr>
          <a:xfrm>
            <a:off x="1267248" y="6021364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c)</a:t>
            </a:r>
            <a:r>
              <a:rPr lang="zh-CN" altLang="en-US" dirty="0"/>
              <a:t>右边那条路比较短，走的蚂蚁多，信息素浓度高</a:t>
            </a:r>
          </a:p>
        </p:txBody>
      </p:sp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00A89E5-9C1E-47E8-8811-525ACA48E664}"/>
              </a:ext>
            </a:extLst>
          </p:cNvPr>
          <p:cNvSpPr txBox="1"/>
          <p:nvPr/>
        </p:nvSpPr>
        <p:spPr>
          <a:xfrm>
            <a:off x="611187" y="1192211"/>
            <a:ext cx="761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通过对蚁群觅食过程抽象，可以建立蚁群优化算法。它们之间的各个要素有如下一一对应关系：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3DE85B-F12F-4F3A-9D06-226614CC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156"/>
              </p:ext>
            </p:extLst>
          </p:nvPr>
        </p:nvGraphicFramePr>
        <p:xfrm>
          <a:off x="1150112" y="2105019"/>
          <a:ext cx="6653360" cy="32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680">
                  <a:extLst>
                    <a:ext uri="{9D8B030D-6E8A-4147-A177-3AD203B41FA5}">
                      <a16:colId xmlns:a16="http://schemas.microsoft.com/office/drawing/2014/main" val="559960214"/>
                    </a:ext>
                  </a:extLst>
                </a:gridCol>
                <a:gridCol w="3326680">
                  <a:extLst>
                    <a:ext uri="{9D8B030D-6E8A-4147-A177-3AD203B41FA5}">
                      <a16:colId xmlns:a16="http://schemas.microsoft.com/office/drawing/2014/main" val="1668673793"/>
                    </a:ext>
                  </a:extLst>
                </a:gridCol>
              </a:tblGrid>
              <a:tr h="539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蚁群觅食现象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蚁群优化算法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15312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蚁群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搜索空间的一组有效解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66223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觅食空间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问题的搜索空间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3273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信息素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信息素浓度变量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17499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蚁巢到食物的一条路径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一个有效解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86361"/>
                  </a:ext>
                </a:extLst>
              </a:tr>
              <a:tr h="53989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找到最短路径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问题的最优解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4000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8E269E4-0094-4D0A-86B8-470554CDECD7}"/>
              </a:ext>
            </a:extLst>
          </p:cNvPr>
          <p:cNvSpPr txBox="1"/>
          <p:nvPr/>
        </p:nvSpPr>
        <p:spPr>
          <a:xfrm>
            <a:off x="1220659" y="587701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每一只蚂蚁记录了一条可行路径</a:t>
            </a:r>
          </a:p>
        </p:txBody>
      </p:sp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蚁群优化算法模型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20659" y="6519446"/>
            <a:ext cx="8024939" cy="338554"/>
            <a:chOff x="1277256" y="6519446"/>
            <a:chExt cx="8024939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7256" y="6519446"/>
              <a:ext cx="7489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毕业设计第二次汇报，段公子，西北工业大学航空学院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4A69F2D-E534-4333-8DC9-6F439F71A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3" y="1700001"/>
            <a:ext cx="7172325" cy="32766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0CDF757-E57C-4A61-B8A2-0B143F39409C}"/>
              </a:ext>
            </a:extLst>
          </p:cNvPr>
          <p:cNvSpPr txBox="1"/>
          <p:nvPr/>
        </p:nvSpPr>
        <p:spPr>
          <a:xfrm>
            <a:off x="855908" y="5157999"/>
            <a:ext cx="761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通过蚁群优化算法寻找</a:t>
            </a:r>
            <a:r>
              <a:rPr lang="en-US" altLang="zh-CN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151563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蚁群优化算法的研究进展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1851</Words>
  <Application>Microsoft Office PowerPoint</Application>
  <PresentationFormat>全屏显示(4:3)</PresentationFormat>
  <Paragraphs>231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pengfei ma</cp:lastModifiedBy>
  <cp:revision>210</cp:revision>
  <dcterms:created xsi:type="dcterms:W3CDTF">2015-01-13T10:49:01Z</dcterms:created>
  <dcterms:modified xsi:type="dcterms:W3CDTF">2018-11-11T09:20:57Z</dcterms:modified>
</cp:coreProperties>
</file>