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3"/>
  </p:notesMasterIdLst>
  <p:sldIdLst>
    <p:sldId id="256" r:id="rId2"/>
    <p:sldId id="257" r:id="rId3"/>
    <p:sldId id="258" r:id="rId4"/>
    <p:sldId id="337" r:id="rId5"/>
    <p:sldId id="338" r:id="rId6"/>
    <p:sldId id="329" r:id="rId7"/>
    <p:sldId id="267" r:id="rId8"/>
    <p:sldId id="336" r:id="rId9"/>
    <p:sldId id="341" r:id="rId10"/>
    <p:sldId id="259" r:id="rId11"/>
    <p:sldId id="340" r:id="rId12"/>
    <p:sldId id="304" r:id="rId13"/>
    <p:sldId id="260" r:id="rId14"/>
    <p:sldId id="345" r:id="rId15"/>
    <p:sldId id="342" r:id="rId16"/>
    <p:sldId id="344" r:id="rId17"/>
    <p:sldId id="346" r:id="rId18"/>
    <p:sldId id="330" r:id="rId19"/>
    <p:sldId id="343" r:id="rId20"/>
    <p:sldId id="315" r:id="rId21"/>
    <p:sldId id="305" r:id="rId22"/>
    <p:sldId id="347" r:id="rId23"/>
    <p:sldId id="348" r:id="rId24"/>
    <p:sldId id="349" r:id="rId25"/>
    <p:sldId id="261" r:id="rId26"/>
    <p:sldId id="312" r:id="rId27"/>
    <p:sldId id="350" r:id="rId28"/>
    <p:sldId id="351" r:id="rId29"/>
    <p:sldId id="352" r:id="rId30"/>
    <p:sldId id="311" r:id="rId31"/>
    <p:sldId id="331" r:id="rId32"/>
    <p:sldId id="353" r:id="rId33"/>
    <p:sldId id="355" r:id="rId34"/>
    <p:sldId id="333" r:id="rId35"/>
    <p:sldId id="332" r:id="rId36"/>
    <p:sldId id="323" r:id="rId37"/>
    <p:sldId id="324" r:id="rId38"/>
    <p:sldId id="334" r:id="rId39"/>
    <p:sldId id="326" r:id="rId40"/>
    <p:sldId id="318" r:id="rId41"/>
    <p:sldId id="328" r:id="rId42"/>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46" userDrawn="1">
          <p15:clr>
            <a:srgbClr val="A4A3A4"/>
          </p15:clr>
        </p15:guide>
        <p15:guide id="2" pos="5375" userDrawn="1">
          <p15:clr>
            <a:srgbClr val="A4A3A4"/>
          </p15:clr>
        </p15:guide>
        <p15:guide id="3" pos="385" userDrawn="1">
          <p15:clr>
            <a:srgbClr val="A4A3A4"/>
          </p15:clr>
        </p15:guide>
        <p15:guide id="4" orient="horz" pos="399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0C0"/>
    <a:srgbClr val="FF9966"/>
    <a:srgbClr val="262626"/>
    <a:srgbClr val="F5F5F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735" autoAdjust="0"/>
    <p:restoredTop sz="94660"/>
  </p:normalViewPr>
  <p:slideViewPr>
    <p:cSldViewPr snapToGrid="0" showGuides="1">
      <p:cViewPr varScale="1">
        <p:scale>
          <a:sx n="55" d="100"/>
          <a:sy n="55" d="100"/>
        </p:scale>
        <p:origin x="1296" y="48"/>
      </p:cViewPr>
      <p:guideLst>
        <p:guide orient="horz" pos="346"/>
        <p:guide pos="5375"/>
        <p:guide pos="385"/>
        <p:guide orient="horz" pos="3997"/>
      </p:guideLst>
    </p:cSldViewPr>
  </p:slideViewPr>
  <p:notesTextViewPr>
    <p:cViewPr>
      <p:scale>
        <a:sx n="1" d="1"/>
        <a:sy n="1" d="1"/>
      </p:scale>
      <p:origin x="0" y="0"/>
    </p:cViewPr>
  </p:notesTextViewPr>
  <p:sorterViewPr>
    <p:cViewPr>
      <p:scale>
        <a:sx n="125" d="100"/>
        <a:sy n="125"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AD77B4-E4B4-4D3C-A9C5-EB900FF3B15E}" type="datetimeFigureOut">
              <a:rPr lang="zh-CN" altLang="en-US" smtClean="0"/>
              <a:pPr/>
              <a:t>2018-11-14</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3AD5EBB-275F-4C24-B082-C5EEF143550F}" type="slidenum">
              <a:rPr lang="zh-CN" altLang="en-US" smtClean="0"/>
              <a:pPr/>
              <a:t>‹#›</a:t>
            </a:fld>
            <a:endParaRPr lang="zh-CN" altLang="en-US"/>
          </a:p>
        </p:txBody>
      </p:sp>
    </p:spTree>
    <p:extLst>
      <p:ext uri="{BB962C8B-B14F-4D97-AF65-F5344CB8AC3E}">
        <p14:creationId xmlns:p14="http://schemas.microsoft.com/office/powerpoint/2010/main" val="5444907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281D302F-5E2D-4FF9-A986-02603DCE6FDA}" type="datetimeFigureOut">
              <a:rPr lang="zh-CN" altLang="en-US" smtClean="0"/>
              <a:pPr/>
              <a:t>2018-11-14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56CA248-7BE1-4335-B3FB-1E6869F2EC71}" type="slidenum">
              <a:rPr lang="zh-CN" altLang="en-US" smtClean="0"/>
              <a:pPr/>
              <a:t>‹#›</a:t>
            </a:fld>
            <a:endParaRPr lang="zh-CN" altLang="en-US"/>
          </a:p>
        </p:txBody>
      </p:sp>
    </p:spTree>
    <p:extLst>
      <p:ext uri="{BB962C8B-B14F-4D97-AF65-F5344CB8AC3E}">
        <p14:creationId xmlns:p14="http://schemas.microsoft.com/office/powerpoint/2010/main" val="6751591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281D302F-5E2D-4FF9-A986-02603DCE6FDA}" type="datetimeFigureOut">
              <a:rPr lang="zh-CN" altLang="en-US" smtClean="0"/>
              <a:pPr/>
              <a:t>2018-11-14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56CA248-7BE1-4335-B3FB-1E6869F2EC71}" type="slidenum">
              <a:rPr lang="zh-CN" altLang="en-US" smtClean="0"/>
              <a:pPr/>
              <a:t>‹#›</a:t>
            </a:fld>
            <a:endParaRPr lang="zh-CN" altLang="en-US"/>
          </a:p>
        </p:txBody>
      </p:sp>
    </p:spTree>
    <p:extLst>
      <p:ext uri="{BB962C8B-B14F-4D97-AF65-F5344CB8AC3E}">
        <p14:creationId xmlns:p14="http://schemas.microsoft.com/office/powerpoint/2010/main" val="24809293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281D302F-5E2D-4FF9-A986-02603DCE6FDA}" type="datetimeFigureOut">
              <a:rPr lang="zh-CN" altLang="en-US" smtClean="0"/>
              <a:pPr/>
              <a:t>2018-11-14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56CA248-7BE1-4335-B3FB-1E6869F2EC71}" type="slidenum">
              <a:rPr lang="zh-CN" altLang="en-US" smtClean="0"/>
              <a:pPr/>
              <a:t>‹#›</a:t>
            </a:fld>
            <a:endParaRPr lang="zh-CN" altLang="en-US"/>
          </a:p>
        </p:txBody>
      </p:sp>
    </p:spTree>
    <p:extLst>
      <p:ext uri="{BB962C8B-B14F-4D97-AF65-F5344CB8AC3E}">
        <p14:creationId xmlns:p14="http://schemas.microsoft.com/office/powerpoint/2010/main" val="40691484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281D302F-5E2D-4FF9-A986-02603DCE6FDA}" type="datetimeFigureOut">
              <a:rPr lang="zh-CN" altLang="en-US" smtClean="0"/>
              <a:pPr/>
              <a:t>2018-11-14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56CA248-7BE1-4335-B3FB-1E6869F2EC71}" type="slidenum">
              <a:rPr lang="zh-CN" altLang="en-US" smtClean="0"/>
              <a:pPr/>
              <a:t>‹#›</a:t>
            </a:fld>
            <a:endParaRPr lang="zh-CN" altLang="en-US"/>
          </a:p>
        </p:txBody>
      </p:sp>
    </p:spTree>
    <p:extLst>
      <p:ext uri="{BB962C8B-B14F-4D97-AF65-F5344CB8AC3E}">
        <p14:creationId xmlns:p14="http://schemas.microsoft.com/office/powerpoint/2010/main" val="26755598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281D302F-5E2D-4FF9-A986-02603DCE6FDA}" type="datetimeFigureOut">
              <a:rPr lang="zh-CN" altLang="en-US" smtClean="0"/>
              <a:pPr/>
              <a:t>2018-11-14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56CA248-7BE1-4335-B3FB-1E6869F2EC71}" type="slidenum">
              <a:rPr lang="zh-CN" altLang="en-US" smtClean="0"/>
              <a:pPr/>
              <a:t>‹#›</a:t>
            </a:fld>
            <a:endParaRPr lang="zh-CN" altLang="en-US"/>
          </a:p>
        </p:txBody>
      </p:sp>
    </p:spTree>
    <p:extLst>
      <p:ext uri="{BB962C8B-B14F-4D97-AF65-F5344CB8AC3E}">
        <p14:creationId xmlns:p14="http://schemas.microsoft.com/office/powerpoint/2010/main" val="13618089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281D302F-5E2D-4FF9-A986-02603DCE6FDA}" type="datetimeFigureOut">
              <a:rPr lang="zh-CN" altLang="en-US" smtClean="0"/>
              <a:pPr/>
              <a:t>2018-11-14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56CA248-7BE1-4335-B3FB-1E6869F2EC71}" type="slidenum">
              <a:rPr lang="zh-CN" altLang="en-US" smtClean="0"/>
              <a:pPr/>
              <a:t>‹#›</a:t>
            </a:fld>
            <a:endParaRPr lang="zh-CN" altLang="en-US"/>
          </a:p>
        </p:txBody>
      </p:sp>
    </p:spTree>
    <p:extLst>
      <p:ext uri="{BB962C8B-B14F-4D97-AF65-F5344CB8AC3E}">
        <p14:creationId xmlns:p14="http://schemas.microsoft.com/office/powerpoint/2010/main" val="40929179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281D302F-5E2D-4FF9-A986-02603DCE6FDA}" type="datetimeFigureOut">
              <a:rPr lang="zh-CN" altLang="en-US" smtClean="0"/>
              <a:pPr/>
              <a:t>2018-11-14</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A56CA248-7BE1-4335-B3FB-1E6869F2EC71}" type="slidenum">
              <a:rPr lang="zh-CN" altLang="en-US" smtClean="0"/>
              <a:pPr/>
              <a:t>‹#›</a:t>
            </a:fld>
            <a:endParaRPr lang="zh-CN" altLang="en-US"/>
          </a:p>
        </p:txBody>
      </p:sp>
    </p:spTree>
    <p:extLst>
      <p:ext uri="{BB962C8B-B14F-4D97-AF65-F5344CB8AC3E}">
        <p14:creationId xmlns:p14="http://schemas.microsoft.com/office/powerpoint/2010/main" val="5298422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281D302F-5E2D-4FF9-A986-02603DCE6FDA}" type="datetimeFigureOut">
              <a:rPr lang="zh-CN" altLang="en-US" smtClean="0"/>
              <a:pPr/>
              <a:t>2018-11-14</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A56CA248-7BE1-4335-B3FB-1E6869F2EC71}" type="slidenum">
              <a:rPr lang="zh-CN" altLang="en-US" smtClean="0"/>
              <a:pPr/>
              <a:t>‹#›</a:t>
            </a:fld>
            <a:endParaRPr lang="zh-CN" altLang="en-US"/>
          </a:p>
        </p:txBody>
      </p:sp>
    </p:spTree>
    <p:extLst>
      <p:ext uri="{BB962C8B-B14F-4D97-AF65-F5344CB8AC3E}">
        <p14:creationId xmlns:p14="http://schemas.microsoft.com/office/powerpoint/2010/main" val="822234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81D302F-5E2D-4FF9-A986-02603DCE6FDA}" type="datetimeFigureOut">
              <a:rPr lang="zh-CN" altLang="en-US" smtClean="0"/>
              <a:pPr/>
              <a:t>2018-11-14</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A56CA248-7BE1-4335-B3FB-1E6869F2EC71}" type="slidenum">
              <a:rPr lang="zh-CN" altLang="en-US" smtClean="0"/>
              <a:pPr/>
              <a:t>‹#›</a:t>
            </a:fld>
            <a:endParaRPr lang="zh-CN" altLang="en-US"/>
          </a:p>
        </p:txBody>
      </p:sp>
    </p:spTree>
    <p:extLst>
      <p:ext uri="{BB962C8B-B14F-4D97-AF65-F5344CB8AC3E}">
        <p14:creationId xmlns:p14="http://schemas.microsoft.com/office/powerpoint/2010/main" val="19888758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281D302F-5E2D-4FF9-A986-02603DCE6FDA}" type="datetimeFigureOut">
              <a:rPr lang="zh-CN" altLang="en-US" smtClean="0"/>
              <a:pPr/>
              <a:t>2018-11-14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56CA248-7BE1-4335-B3FB-1E6869F2EC71}" type="slidenum">
              <a:rPr lang="zh-CN" altLang="en-US" smtClean="0"/>
              <a:pPr/>
              <a:t>‹#›</a:t>
            </a:fld>
            <a:endParaRPr lang="zh-CN" altLang="en-US"/>
          </a:p>
        </p:txBody>
      </p:sp>
    </p:spTree>
    <p:extLst>
      <p:ext uri="{BB962C8B-B14F-4D97-AF65-F5344CB8AC3E}">
        <p14:creationId xmlns:p14="http://schemas.microsoft.com/office/powerpoint/2010/main" val="42371269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281D302F-5E2D-4FF9-A986-02603DCE6FDA}" type="datetimeFigureOut">
              <a:rPr lang="zh-CN" altLang="en-US" smtClean="0"/>
              <a:pPr/>
              <a:t>2018-11-14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56CA248-7BE1-4335-B3FB-1E6869F2EC71}" type="slidenum">
              <a:rPr lang="zh-CN" altLang="en-US" smtClean="0"/>
              <a:pPr/>
              <a:t>‹#›</a:t>
            </a:fld>
            <a:endParaRPr lang="zh-CN" altLang="en-US"/>
          </a:p>
        </p:txBody>
      </p:sp>
    </p:spTree>
    <p:extLst>
      <p:ext uri="{BB962C8B-B14F-4D97-AF65-F5344CB8AC3E}">
        <p14:creationId xmlns:p14="http://schemas.microsoft.com/office/powerpoint/2010/main" val="1003613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5F5F5"/>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81D302F-5E2D-4FF9-A986-02603DCE6FDA}" type="datetimeFigureOut">
              <a:rPr lang="zh-CN" altLang="en-US" smtClean="0"/>
              <a:pPr/>
              <a:t>2018-11-14</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56CA248-7BE1-4335-B3FB-1E6869F2EC71}" type="slidenum">
              <a:rPr lang="zh-CN" altLang="en-US" smtClean="0"/>
              <a:pPr/>
              <a:t>‹#›</a:t>
            </a:fld>
            <a:endParaRPr lang="zh-CN" altLang="en-US"/>
          </a:p>
        </p:txBody>
      </p:sp>
    </p:spTree>
    <p:extLst>
      <p:ext uri="{BB962C8B-B14F-4D97-AF65-F5344CB8AC3E}">
        <p14:creationId xmlns:p14="http://schemas.microsoft.com/office/powerpoint/2010/main" val="403510708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 Id="rId4" Type="http://schemas.openxmlformats.org/officeDocument/2006/relationships/image" Target="../media/image6.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2.jp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5991141" y="2699658"/>
            <a:ext cx="2573309" cy="369332"/>
          </a:xfrm>
          <a:prstGeom prst="rect">
            <a:avLst/>
          </a:prstGeom>
          <a:noFill/>
        </p:spPr>
        <p:txBody>
          <a:bodyPr wrap="square" rtlCol="0">
            <a:spAutoFit/>
          </a:bodyPr>
          <a:lstStyle/>
          <a:p>
            <a:r>
              <a:rPr lang="zh-CN" altLang="en-US" b="1" dirty="0">
                <a:solidFill>
                  <a:schemeClr val="accent1"/>
                </a:solidFill>
                <a:latin typeface="微软雅黑" panose="020B0503020204020204" pitchFamily="34" charset="-122"/>
                <a:ea typeface="微软雅黑" panose="020B0503020204020204" pitchFamily="34" charset="-122"/>
              </a:rPr>
              <a:t>马鹏飞</a:t>
            </a:r>
          </a:p>
        </p:txBody>
      </p:sp>
      <p:sp>
        <p:nvSpPr>
          <p:cNvPr id="9" name="文本框 8"/>
          <p:cNvSpPr txBox="1"/>
          <p:nvPr/>
        </p:nvSpPr>
        <p:spPr>
          <a:xfrm>
            <a:off x="5991141" y="3020314"/>
            <a:ext cx="2573309" cy="369332"/>
          </a:xfrm>
          <a:prstGeom prst="rect">
            <a:avLst/>
          </a:prstGeom>
          <a:noFill/>
        </p:spPr>
        <p:txBody>
          <a:bodyPr wrap="square" rtlCol="0">
            <a:spAutoFit/>
          </a:bodyPr>
          <a:lstStyle>
            <a:defPPr>
              <a:defRPr lang="zh-CN"/>
            </a:defPPr>
            <a:lvl1pPr>
              <a:defRPr b="1">
                <a:solidFill>
                  <a:schemeClr val="accent1"/>
                </a:solidFill>
                <a:latin typeface="微软雅黑" panose="020B0503020204020204" pitchFamily="34" charset="-122"/>
                <a:ea typeface="微软雅黑" panose="020B0503020204020204" pitchFamily="34" charset="-122"/>
              </a:defRPr>
            </a:lvl1pPr>
          </a:lstStyle>
          <a:p>
            <a:r>
              <a:rPr lang="zh-CN" altLang="en-US" dirty="0"/>
              <a:t>西北工业大学</a:t>
            </a:r>
          </a:p>
        </p:txBody>
      </p:sp>
      <p:sp>
        <p:nvSpPr>
          <p:cNvPr id="10" name="文本框 9"/>
          <p:cNvSpPr txBox="1"/>
          <p:nvPr/>
        </p:nvSpPr>
        <p:spPr>
          <a:xfrm>
            <a:off x="5991141" y="3340970"/>
            <a:ext cx="2573309" cy="369332"/>
          </a:xfrm>
          <a:prstGeom prst="rect">
            <a:avLst/>
          </a:prstGeom>
          <a:noFill/>
        </p:spPr>
        <p:txBody>
          <a:bodyPr wrap="square" rtlCol="0">
            <a:spAutoFit/>
          </a:bodyPr>
          <a:lstStyle>
            <a:defPPr>
              <a:defRPr lang="zh-CN"/>
            </a:defPPr>
            <a:lvl1pPr>
              <a:defRPr b="1">
                <a:solidFill>
                  <a:schemeClr val="accent1"/>
                </a:solidFill>
                <a:latin typeface="微软雅黑" panose="020B0503020204020204" pitchFamily="34" charset="-122"/>
                <a:ea typeface="微软雅黑" panose="020B0503020204020204" pitchFamily="34" charset="-122"/>
              </a:defRPr>
            </a:lvl1pPr>
          </a:lstStyle>
          <a:p>
            <a:r>
              <a:rPr lang="zh-CN" altLang="en-US" dirty="0"/>
              <a:t>理学院</a:t>
            </a:r>
          </a:p>
        </p:txBody>
      </p:sp>
      <p:sp>
        <p:nvSpPr>
          <p:cNvPr id="11" name="文本框 10"/>
          <p:cNvSpPr txBox="1"/>
          <p:nvPr/>
        </p:nvSpPr>
        <p:spPr>
          <a:xfrm>
            <a:off x="5991142" y="3814815"/>
            <a:ext cx="2573308" cy="253916"/>
          </a:xfrm>
          <a:prstGeom prst="rect">
            <a:avLst/>
          </a:prstGeom>
          <a:noFill/>
        </p:spPr>
        <p:txBody>
          <a:bodyPr wrap="square" rtlCol="0">
            <a:spAutoFit/>
          </a:bodyPr>
          <a:lstStyle/>
          <a:p>
            <a:r>
              <a:rPr lang="en-US" altLang="zh-CN" sz="1050" dirty="0">
                <a:solidFill>
                  <a:schemeClr val="tx1">
                    <a:lumMod val="85000"/>
                    <a:lumOff val="15000"/>
                  </a:schemeClr>
                </a:solidFill>
                <a:latin typeface="Times New Roman" panose="02020603050405020304" pitchFamily="18" charset="0"/>
                <a:ea typeface="微软雅黑" panose="020B0503020204020204" pitchFamily="34" charset="-122"/>
                <a:cs typeface="Times New Roman" panose="02020603050405020304" pitchFamily="18" charset="0"/>
              </a:rPr>
              <a:t>Northwestern </a:t>
            </a:r>
            <a:r>
              <a:rPr lang="en-US" altLang="zh-CN" sz="1050" dirty="0" err="1">
                <a:solidFill>
                  <a:schemeClr val="tx1">
                    <a:lumMod val="85000"/>
                    <a:lumOff val="15000"/>
                  </a:schemeClr>
                </a:solidFill>
                <a:latin typeface="Times New Roman" panose="02020603050405020304" pitchFamily="18" charset="0"/>
                <a:ea typeface="微软雅黑" panose="020B0503020204020204" pitchFamily="34" charset="-122"/>
                <a:cs typeface="Times New Roman" panose="02020603050405020304" pitchFamily="18" charset="0"/>
              </a:rPr>
              <a:t>Polytechnical</a:t>
            </a:r>
            <a:r>
              <a:rPr lang="en-US" altLang="zh-CN" sz="1050" dirty="0">
                <a:solidFill>
                  <a:schemeClr val="tx1">
                    <a:lumMod val="85000"/>
                    <a:lumOff val="15000"/>
                  </a:schemeClr>
                </a:solidFill>
                <a:latin typeface="Times New Roman" panose="02020603050405020304" pitchFamily="18" charset="0"/>
                <a:ea typeface="微软雅黑" panose="020B0503020204020204" pitchFamily="34" charset="-122"/>
                <a:cs typeface="Times New Roman" panose="02020603050405020304" pitchFamily="18" charset="0"/>
              </a:rPr>
              <a:t> university.</a:t>
            </a:r>
            <a:endParaRPr lang="zh-CN" altLang="en-US" sz="1050" dirty="0">
              <a:solidFill>
                <a:schemeClr val="tx1">
                  <a:lumMod val="85000"/>
                  <a:lumOff val="1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3" name="组合 2"/>
          <p:cNvGrpSpPr/>
          <p:nvPr/>
        </p:nvGrpSpPr>
        <p:grpSpPr>
          <a:xfrm>
            <a:off x="8564451" y="2716812"/>
            <a:ext cx="579549" cy="1361673"/>
            <a:chOff x="8564451" y="2716812"/>
            <a:chExt cx="579549" cy="1361673"/>
          </a:xfrm>
        </p:grpSpPr>
        <p:sp>
          <p:nvSpPr>
            <p:cNvPr id="12" name="矩形 11"/>
            <p:cNvSpPr/>
            <p:nvPr/>
          </p:nvSpPr>
          <p:spPr>
            <a:xfrm>
              <a:off x="8564451" y="2716812"/>
              <a:ext cx="579549" cy="9934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p:cNvSpPr/>
            <p:nvPr/>
          </p:nvSpPr>
          <p:spPr>
            <a:xfrm>
              <a:off x="8564451" y="3805061"/>
              <a:ext cx="579549" cy="2734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 name="组合 1"/>
          <p:cNvGrpSpPr/>
          <p:nvPr/>
        </p:nvGrpSpPr>
        <p:grpSpPr>
          <a:xfrm>
            <a:off x="0" y="2716812"/>
            <a:ext cx="5991142" cy="1374587"/>
            <a:chOff x="0" y="2716812"/>
            <a:chExt cx="5991142" cy="1374587"/>
          </a:xfrm>
        </p:grpSpPr>
        <p:sp>
          <p:nvSpPr>
            <p:cNvPr id="30" name="矩形 29"/>
            <p:cNvSpPr/>
            <p:nvPr/>
          </p:nvSpPr>
          <p:spPr>
            <a:xfrm>
              <a:off x="0" y="3805061"/>
              <a:ext cx="5991141" cy="2734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0" y="2716812"/>
              <a:ext cx="5991142" cy="9934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2697049" y="2861681"/>
              <a:ext cx="3294091" cy="686598"/>
            </a:xfrm>
            <a:prstGeom prst="rect">
              <a:avLst/>
            </a:prstGeom>
            <a:noFill/>
          </p:spPr>
          <p:txBody>
            <a:bodyPr wrap="square" rtlCol="0">
              <a:spAutoFit/>
            </a:bodyPr>
            <a:lstStyle/>
            <a:p>
              <a:pPr algn="r">
                <a:lnSpc>
                  <a:spcPct val="125000"/>
                </a:lnSpc>
              </a:pPr>
              <a:r>
                <a:rPr lang="zh-CN" altLang="en-US" sz="3400" b="1" dirty="0">
                  <a:solidFill>
                    <a:schemeClr val="bg1"/>
                  </a:solidFill>
                  <a:latin typeface="微软雅黑" panose="020B0503020204020204" pitchFamily="34" charset="-122"/>
                  <a:ea typeface="微软雅黑" panose="020B0503020204020204" pitchFamily="34" charset="-122"/>
                </a:rPr>
                <a:t>蚁群优化算法</a:t>
              </a:r>
            </a:p>
          </p:txBody>
        </p:sp>
        <p:sp>
          <p:nvSpPr>
            <p:cNvPr id="33" name="文本框 32"/>
            <p:cNvSpPr txBox="1"/>
            <p:nvPr/>
          </p:nvSpPr>
          <p:spPr>
            <a:xfrm>
              <a:off x="3247352" y="3720144"/>
              <a:ext cx="2743788" cy="371255"/>
            </a:xfrm>
            <a:prstGeom prst="rect">
              <a:avLst/>
            </a:prstGeom>
            <a:noFill/>
          </p:spPr>
          <p:txBody>
            <a:bodyPr wrap="square" rtlCol="0">
              <a:spAutoFit/>
            </a:bodyPr>
            <a:lstStyle/>
            <a:p>
              <a:pPr algn="r">
                <a:lnSpc>
                  <a:spcPct val="125000"/>
                </a:lnSpc>
              </a:pPr>
              <a:r>
                <a:rPr lang="en-US" altLang="zh-CN" sz="1600" dirty="0">
                  <a:solidFill>
                    <a:schemeClr val="bg1"/>
                  </a:solidFill>
                  <a:latin typeface="Times New Roman" panose="02020603050405020304" pitchFamily="18" charset="0"/>
                  <a:ea typeface="Tahoma" panose="020B0604030504040204" pitchFamily="34" charset="0"/>
                  <a:cs typeface="Times New Roman" panose="02020603050405020304" pitchFamily="18" charset="0"/>
                </a:rPr>
                <a:t>Ant Colony Optimization</a:t>
              </a:r>
              <a:endParaRPr lang="zh-CN" altLang="en-US" sz="16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grpSp>
        <p:nvGrpSpPr>
          <p:cNvPr id="5" name="组合 4"/>
          <p:cNvGrpSpPr/>
          <p:nvPr/>
        </p:nvGrpSpPr>
        <p:grpSpPr>
          <a:xfrm>
            <a:off x="222586" y="2787385"/>
            <a:ext cx="1224000" cy="1223998"/>
            <a:chOff x="222586" y="2787385"/>
            <a:chExt cx="1224000" cy="1223998"/>
          </a:xfrm>
        </p:grpSpPr>
        <p:sp>
          <p:nvSpPr>
            <p:cNvPr id="20" name="椭圆 19"/>
            <p:cNvSpPr/>
            <p:nvPr/>
          </p:nvSpPr>
          <p:spPr>
            <a:xfrm>
              <a:off x="222586" y="2787385"/>
              <a:ext cx="1224000" cy="1223998"/>
            </a:xfrm>
            <a:prstGeom prst="ellipse">
              <a:avLst/>
            </a:prstGeom>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Freeform 5"/>
            <p:cNvSpPr>
              <a:spLocks noEditPoints="1"/>
            </p:cNvSpPr>
            <p:nvPr/>
          </p:nvSpPr>
          <p:spPr bwMode="auto">
            <a:xfrm>
              <a:off x="446632" y="3034538"/>
              <a:ext cx="775907" cy="729691"/>
            </a:xfrm>
            <a:custGeom>
              <a:avLst/>
              <a:gdLst>
                <a:gd name="T0" fmla="*/ 8 w 97"/>
                <a:gd name="T1" fmla="*/ 10 h 91"/>
                <a:gd name="T2" fmla="*/ 28 w 97"/>
                <a:gd name="T3" fmla="*/ 10 h 91"/>
                <a:gd name="T4" fmla="*/ 41 w 97"/>
                <a:gd name="T5" fmla="*/ 45 h 91"/>
                <a:gd name="T6" fmla="*/ 51 w 97"/>
                <a:gd name="T7" fmla="*/ 41 h 91"/>
                <a:gd name="T8" fmla="*/ 59 w 97"/>
                <a:gd name="T9" fmla="*/ 46 h 91"/>
                <a:gd name="T10" fmla="*/ 66 w 97"/>
                <a:gd name="T11" fmla="*/ 27 h 91"/>
                <a:gd name="T12" fmla="*/ 73 w 97"/>
                <a:gd name="T13" fmla="*/ 34 h 91"/>
                <a:gd name="T14" fmla="*/ 83 w 97"/>
                <a:gd name="T15" fmla="*/ 23 h 91"/>
                <a:gd name="T16" fmla="*/ 73 w 97"/>
                <a:gd name="T17" fmla="*/ 40 h 91"/>
                <a:gd name="T18" fmla="*/ 67 w 97"/>
                <a:gd name="T19" fmla="*/ 33 h 91"/>
                <a:gd name="T20" fmla="*/ 61 w 97"/>
                <a:gd name="T21" fmla="*/ 51 h 91"/>
                <a:gd name="T22" fmla="*/ 51 w 97"/>
                <a:gd name="T23" fmla="*/ 45 h 91"/>
                <a:gd name="T24" fmla="*/ 41 w 97"/>
                <a:gd name="T25" fmla="*/ 45 h 91"/>
                <a:gd name="T26" fmla="*/ 74 w 97"/>
                <a:gd name="T27" fmla="*/ 86 h 91"/>
                <a:gd name="T28" fmla="*/ 43 w 97"/>
                <a:gd name="T29" fmla="*/ 91 h 91"/>
                <a:gd name="T30" fmla="*/ 63 w 97"/>
                <a:gd name="T31" fmla="*/ 68 h 91"/>
                <a:gd name="T32" fmla="*/ 97 w 97"/>
                <a:gd name="T33" fmla="*/ 68 h 91"/>
                <a:gd name="T34" fmla="*/ 97 w 97"/>
                <a:gd name="T35" fmla="*/ 6 h 91"/>
                <a:gd name="T36" fmla="*/ 93 w 97"/>
                <a:gd name="T37" fmla="*/ 3 h 91"/>
                <a:gd name="T38" fmla="*/ 34 w 97"/>
                <a:gd name="T39" fmla="*/ 9 h 91"/>
                <a:gd name="T40" fmla="*/ 90 w 97"/>
                <a:gd name="T41" fmla="*/ 61 h 91"/>
                <a:gd name="T42" fmla="*/ 36 w 97"/>
                <a:gd name="T43" fmla="*/ 68 h 91"/>
                <a:gd name="T44" fmla="*/ 54 w 97"/>
                <a:gd name="T45" fmla="*/ 84 h 91"/>
                <a:gd name="T46" fmla="*/ 63 w 97"/>
                <a:gd name="T47" fmla="*/ 68 h 91"/>
                <a:gd name="T48" fmla="*/ 7 w 97"/>
                <a:gd name="T49" fmla="*/ 55 h 91"/>
                <a:gd name="T50" fmla="*/ 14 w 97"/>
                <a:gd name="T51" fmla="*/ 91 h 91"/>
                <a:gd name="T52" fmla="*/ 20 w 97"/>
                <a:gd name="T53" fmla="*/ 60 h 91"/>
                <a:gd name="T54" fmla="*/ 31 w 97"/>
                <a:gd name="T55" fmla="*/ 91 h 91"/>
                <a:gd name="T56" fmla="*/ 28 w 97"/>
                <a:gd name="T57" fmla="*/ 33 h 91"/>
                <a:gd name="T58" fmla="*/ 55 w 97"/>
                <a:gd name="T59" fmla="*/ 24 h 91"/>
                <a:gd name="T60" fmla="*/ 20 w 97"/>
                <a:gd name="T61" fmla="*/ 23 h 91"/>
                <a:gd name="T62" fmla="*/ 19 w 97"/>
                <a:gd name="T63" fmla="*/ 27 h 91"/>
                <a:gd name="T64" fmla="*/ 18 w 97"/>
                <a:gd name="T65" fmla="*/ 47 h 91"/>
                <a:gd name="T66" fmla="*/ 18 w 97"/>
                <a:gd name="T67" fmla="*/ 47 h 91"/>
                <a:gd name="T68" fmla="*/ 18 w 97"/>
                <a:gd name="T69" fmla="*/ 47 h 91"/>
                <a:gd name="T70" fmla="*/ 16 w 97"/>
                <a:gd name="T71" fmla="*/ 27 h 91"/>
                <a:gd name="T72" fmla="*/ 16 w 97"/>
                <a:gd name="T73" fmla="*/ 23 h 91"/>
                <a:gd name="T74" fmla="*/ 0 w 97"/>
                <a:gd name="T75" fmla="*/ 5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7" h="91">
                  <a:moveTo>
                    <a:pt x="18" y="0"/>
                  </a:moveTo>
                  <a:cubicBezTo>
                    <a:pt x="12" y="0"/>
                    <a:pt x="8" y="4"/>
                    <a:pt x="8" y="10"/>
                  </a:cubicBezTo>
                  <a:cubicBezTo>
                    <a:pt x="8" y="16"/>
                    <a:pt x="12" y="20"/>
                    <a:pt x="18" y="20"/>
                  </a:cubicBezTo>
                  <a:cubicBezTo>
                    <a:pt x="24" y="20"/>
                    <a:pt x="28" y="16"/>
                    <a:pt x="28" y="10"/>
                  </a:cubicBezTo>
                  <a:cubicBezTo>
                    <a:pt x="28" y="4"/>
                    <a:pt x="24" y="0"/>
                    <a:pt x="18" y="0"/>
                  </a:cubicBezTo>
                  <a:close/>
                  <a:moveTo>
                    <a:pt x="41" y="45"/>
                  </a:moveTo>
                  <a:cubicBezTo>
                    <a:pt x="50" y="42"/>
                    <a:pt x="50" y="42"/>
                    <a:pt x="50" y="42"/>
                  </a:cubicBezTo>
                  <a:cubicBezTo>
                    <a:pt x="51" y="41"/>
                    <a:pt x="51" y="41"/>
                    <a:pt x="51" y="41"/>
                  </a:cubicBezTo>
                  <a:cubicBezTo>
                    <a:pt x="52" y="42"/>
                    <a:pt x="52" y="42"/>
                    <a:pt x="52" y="42"/>
                  </a:cubicBezTo>
                  <a:cubicBezTo>
                    <a:pt x="59" y="46"/>
                    <a:pt x="59" y="46"/>
                    <a:pt x="59" y="46"/>
                  </a:cubicBezTo>
                  <a:cubicBezTo>
                    <a:pt x="65" y="29"/>
                    <a:pt x="65" y="29"/>
                    <a:pt x="65" y="29"/>
                  </a:cubicBezTo>
                  <a:cubicBezTo>
                    <a:pt x="66" y="27"/>
                    <a:pt x="66" y="27"/>
                    <a:pt x="66" y="27"/>
                  </a:cubicBezTo>
                  <a:cubicBezTo>
                    <a:pt x="67" y="29"/>
                    <a:pt x="67" y="29"/>
                    <a:pt x="67" y="29"/>
                  </a:cubicBezTo>
                  <a:cubicBezTo>
                    <a:pt x="73" y="34"/>
                    <a:pt x="73" y="34"/>
                    <a:pt x="73" y="34"/>
                  </a:cubicBezTo>
                  <a:cubicBezTo>
                    <a:pt x="81" y="21"/>
                    <a:pt x="81" y="21"/>
                    <a:pt x="81" y="21"/>
                  </a:cubicBezTo>
                  <a:cubicBezTo>
                    <a:pt x="83" y="23"/>
                    <a:pt x="83" y="23"/>
                    <a:pt x="83" y="23"/>
                  </a:cubicBezTo>
                  <a:cubicBezTo>
                    <a:pt x="75" y="38"/>
                    <a:pt x="75" y="38"/>
                    <a:pt x="75" y="38"/>
                  </a:cubicBezTo>
                  <a:cubicBezTo>
                    <a:pt x="73" y="40"/>
                    <a:pt x="73" y="40"/>
                    <a:pt x="73" y="40"/>
                  </a:cubicBezTo>
                  <a:cubicBezTo>
                    <a:pt x="72" y="38"/>
                    <a:pt x="72" y="38"/>
                    <a:pt x="72" y="38"/>
                  </a:cubicBezTo>
                  <a:cubicBezTo>
                    <a:pt x="67" y="33"/>
                    <a:pt x="67" y="33"/>
                    <a:pt x="67" y="33"/>
                  </a:cubicBezTo>
                  <a:cubicBezTo>
                    <a:pt x="61" y="49"/>
                    <a:pt x="61" y="49"/>
                    <a:pt x="61" y="49"/>
                  </a:cubicBezTo>
                  <a:cubicBezTo>
                    <a:pt x="61" y="51"/>
                    <a:pt x="61" y="51"/>
                    <a:pt x="61" y="51"/>
                  </a:cubicBezTo>
                  <a:cubicBezTo>
                    <a:pt x="59" y="50"/>
                    <a:pt x="59" y="50"/>
                    <a:pt x="59" y="50"/>
                  </a:cubicBezTo>
                  <a:cubicBezTo>
                    <a:pt x="51" y="45"/>
                    <a:pt x="51" y="45"/>
                    <a:pt x="51" y="45"/>
                  </a:cubicBezTo>
                  <a:cubicBezTo>
                    <a:pt x="42" y="48"/>
                    <a:pt x="42" y="48"/>
                    <a:pt x="42" y="48"/>
                  </a:cubicBezTo>
                  <a:cubicBezTo>
                    <a:pt x="41" y="45"/>
                    <a:pt x="41" y="45"/>
                    <a:pt x="41" y="45"/>
                  </a:cubicBezTo>
                  <a:close/>
                  <a:moveTo>
                    <a:pt x="43" y="86"/>
                  </a:moveTo>
                  <a:cubicBezTo>
                    <a:pt x="74" y="86"/>
                    <a:pt x="74" y="86"/>
                    <a:pt x="74" y="86"/>
                  </a:cubicBezTo>
                  <a:cubicBezTo>
                    <a:pt x="74" y="91"/>
                    <a:pt x="74" y="91"/>
                    <a:pt x="74" y="91"/>
                  </a:cubicBezTo>
                  <a:cubicBezTo>
                    <a:pt x="43" y="91"/>
                    <a:pt x="43" y="91"/>
                    <a:pt x="43" y="91"/>
                  </a:cubicBezTo>
                  <a:cubicBezTo>
                    <a:pt x="43" y="86"/>
                    <a:pt x="43" y="86"/>
                    <a:pt x="43" y="86"/>
                  </a:cubicBezTo>
                  <a:close/>
                  <a:moveTo>
                    <a:pt x="63" y="68"/>
                  </a:moveTo>
                  <a:cubicBezTo>
                    <a:pt x="93" y="68"/>
                    <a:pt x="93" y="68"/>
                    <a:pt x="93" y="68"/>
                  </a:cubicBezTo>
                  <a:cubicBezTo>
                    <a:pt x="97" y="68"/>
                    <a:pt x="97" y="68"/>
                    <a:pt x="97" y="68"/>
                  </a:cubicBezTo>
                  <a:cubicBezTo>
                    <a:pt x="97" y="64"/>
                    <a:pt x="97" y="64"/>
                    <a:pt x="97" y="64"/>
                  </a:cubicBezTo>
                  <a:cubicBezTo>
                    <a:pt x="97" y="6"/>
                    <a:pt x="97" y="6"/>
                    <a:pt x="97" y="6"/>
                  </a:cubicBezTo>
                  <a:cubicBezTo>
                    <a:pt x="97" y="3"/>
                    <a:pt x="97" y="3"/>
                    <a:pt x="97" y="3"/>
                  </a:cubicBezTo>
                  <a:cubicBezTo>
                    <a:pt x="93" y="3"/>
                    <a:pt x="93" y="3"/>
                    <a:pt x="93" y="3"/>
                  </a:cubicBezTo>
                  <a:cubicBezTo>
                    <a:pt x="34" y="3"/>
                    <a:pt x="34" y="3"/>
                    <a:pt x="34" y="3"/>
                  </a:cubicBezTo>
                  <a:cubicBezTo>
                    <a:pt x="34" y="9"/>
                    <a:pt x="34" y="9"/>
                    <a:pt x="34" y="9"/>
                  </a:cubicBezTo>
                  <a:cubicBezTo>
                    <a:pt x="90" y="9"/>
                    <a:pt x="90" y="9"/>
                    <a:pt x="90" y="9"/>
                  </a:cubicBezTo>
                  <a:cubicBezTo>
                    <a:pt x="90" y="61"/>
                    <a:pt x="90" y="61"/>
                    <a:pt x="90" y="61"/>
                  </a:cubicBezTo>
                  <a:cubicBezTo>
                    <a:pt x="36" y="61"/>
                    <a:pt x="36" y="61"/>
                    <a:pt x="36" y="61"/>
                  </a:cubicBezTo>
                  <a:cubicBezTo>
                    <a:pt x="36" y="68"/>
                    <a:pt x="36" y="68"/>
                    <a:pt x="36" y="68"/>
                  </a:cubicBezTo>
                  <a:cubicBezTo>
                    <a:pt x="54" y="68"/>
                    <a:pt x="54" y="68"/>
                    <a:pt x="54" y="68"/>
                  </a:cubicBezTo>
                  <a:cubicBezTo>
                    <a:pt x="54" y="84"/>
                    <a:pt x="54" y="84"/>
                    <a:pt x="54" y="84"/>
                  </a:cubicBezTo>
                  <a:cubicBezTo>
                    <a:pt x="63" y="84"/>
                    <a:pt x="63" y="84"/>
                    <a:pt x="63" y="84"/>
                  </a:cubicBezTo>
                  <a:cubicBezTo>
                    <a:pt x="63" y="68"/>
                    <a:pt x="63" y="68"/>
                    <a:pt x="63" y="68"/>
                  </a:cubicBezTo>
                  <a:close/>
                  <a:moveTo>
                    <a:pt x="0" y="50"/>
                  </a:moveTo>
                  <a:cubicBezTo>
                    <a:pt x="7" y="55"/>
                    <a:pt x="7" y="55"/>
                    <a:pt x="7" y="55"/>
                  </a:cubicBezTo>
                  <a:cubicBezTo>
                    <a:pt x="5" y="91"/>
                    <a:pt x="5" y="91"/>
                    <a:pt x="5" y="91"/>
                  </a:cubicBezTo>
                  <a:cubicBezTo>
                    <a:pt x="14" y="91"/>
                    <a:pt x="14" y="91"/>
                    <a:pt x="14" y="91"/>
                  </a:cubicBezTo>
                  <a:cubicBezTo>
                    <a:pt x="16" y="60"/>
                    <a:pt x="16" y="60"/>
                    <a:pt x="16" y="60"/>
                  </a:cubicBezTo>
                  <a:cubicBezTo>
                    <a:pt x="20" y="60"/>
                    <a:pt x="20" y="60"/>
                    <a:pt x="20" y="60"/>
                  </a:cubicBezTo>
                  <a:cubicBezTo>
                    <a:pt x="22" y="91"/>
                    <a:pt x="22" y="91"/>
                    <a:pt x="22" y="91"/>
                  </a:cubicBezTo>
                  <a:cubicBezTo>
                    <a:pt x="31" y="91"/>
                    <a:pt x="31" y="91"/>
                    <a:pt x="31" y="91"/>
                  </a:cubicBezTo>
                  <a:cubicBezTo>
                    <a:pt x="29" y="55"/>
                    <a:pt x="29" y="55"/>
                    <a:pt x="29" y="55"/>
                  </a:cubicBezTo>
                  <a:cubicBezTo>
                    <a:pt x="28" y="33"/>
                    <a:pt x="28" y="33"/>
                    <a:pt x="28" y="33"/>
                  </a:cubicBezTo>
                  <a:cubicBezTo>
                    <a:pt x="50" y="32"/>
                    <a:pt x="50" y="32"/>
                    <a:pt x="50" y="32"/>
                  </a:cubicBezTo>
                  <a:cubicBezTo>
                    <a:pt x="55" y="24"/>
                    <a:pt x="55" y="24"/>
                    <a:pt x="55" y="24"/>
                  </a:cubicBezTo>
                  <a:cubicBezTo>
                    <a:pt x="30" y="23"/>
                    <a:pt x="30" y="23"/>
                    <a:pt x="30" y="23"/>
                  </a:cubicBezTo>
                  <a:cubicBezTo>
                    <a:pt x="20" y="23"/>
                    <a:pt x="20" y="23"/>
                    <a:pt x="20" y="23"/>
                  </a:cubicBezTo>
                  <a:cubicBezTo>
                    <a:pt x="20" y="24"/>
                    <a:pt x="20" y="24"/>
                    <a:pt x="20" y="24"/>
                  </a:cubicBezTo>
                  <a:cubicBezTo>
                    <a:pt x="19" y="27"/>
                    <a:pt x="19" y="27"/>
                    <a:pt x="19" y="27"/>
                  </a:cubicBezTo>
                  <a:cubicBezTo>
                    <a:pt x="22" y="43"/>
                    <a:pt x="22" y="43"/>
                    <a:pt x="22" y="43"/>
                  </a:cubicBezTo>
                  <a:cubicBezTo>
                    <a:pt x="18" y="47"/>
                    <a:pt x="18" y="47"/>
                    <a:pt x="18" y="47"/>
                  </a:cubicBezTo>
                  <a:cubicBezTo>
                    <a:pt x="18" y="47"/>
                    <a:pt x="18" y="47"/>
                    <a:pt x="18" y="47"/>
                  </a:cubicBezTo>
                  <a:cubicBezTo>
                    <a:pt x="18" y="47"/>
                    <a:pt x="18" y="47"/>
                    <a:pt x="18" y="47"/>
                  </a:cubicBezTo>
                  <a:cubicBezTo>
                    <a:pt x="18" y="47"/>
                    <a:pt x="18" y="47"/>
                    <a:pt x="18" y="47"/>
                  </a:cubicBezTo>
                  <a:cubicBezTo>
                    <a:pt x="18" y="47"/>
                    <a:pt x="18" y="47"/>
                    <a:pt x="18" y="47"/>
                  </a:cubicBezTo>
                  <a:cubicBezTo>
                    <a:pt x="14" y="43"/>
                    <a:pt x="14" y="43"/>
                    <a:pt x="14" y="43"/>
                  </a:cubicBezTo>
                  <a:cubicBezTo>
                    <a:pt x="16" y="27"/>
                    <a:pt x="16" y="27"/>
                    <a:pt x="16" y="27"/>
                  </a:cubicBezTo>
                  <a:cubicBezTo>
                    <a:pt x="15" y="24"/>
                    <a:pt x="15" y="24"/>
                    <a:pt x="15" y="24"/>
                  </a:cubicBezTo>
                  <a:cubicBezTo>
                    <a:pt x="16" y="23"/>
                    <a:pt x="16" y="23"/>
                    <a:pt x="16" y="23"/>
                  </a:cubicBezTo>
                  <a:cubicBezTo>
                    <a:pt x="5" y="23"/>
                    <a:pt x="5" y="23"/>
                    <a:pt x="5" y="23"/>
                  </a:cubicBezTo>
                  <a:lnTo>
                    <a:pt x="0" y="5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grpSp>
      <p:grpSp>
        <p:nvGrpSpPr>
          <p:cNvPr id="4" name="组合 3"/>
          <p:cNvGrpSpPr/>
          <p:nvPr/>
        </p:nvGrpSpPr>
        <p:grpSpPr>
          <a:xfrm>
            <a:off x="1734969" y="2787385"/>
            <a:ext cx="1224000" cy="1223998"/>
            <a:chOff x="1734969" y="2787385"/>
            <a:chExt cx="1224000" cy="1223998"/>
          </a:xfrm>
        </p:grpSpPr>
        <p:sp>
          <p:nvSpPr>
            <p:cNvPr id="27" name="椭圆 26"/>
            <p:cNvSpPr/>
            <p:nvPr/>
          </p:nvSpPr>
          <p:spPr>
            <a:xfrm>
              <a:off x="1734969" y="2787385"/>
              <a:ext cx="1224000" cy="1223998"/>
            </a:xfrm>
            <a:prstGeom prst="ellipse">
              <a:avLst/>
            </a:prstGeom>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Freeform 9"/>
            <p:cNvSpPr>
              <a:spLocks noEditPoints="1"/>
            </p:cNvSpPr>
            <p:nvPr/>
          </p:nvSpPr>
          <p:spPr bwMode="auto">
            <a:xfrm>
              <a:off x="1945451" y="3091502"/>
              <a:ext cx="803035" cy="615763"/>
            </a:xfrm>
            <a:custGeom>
              <a:avLst/>
              <a:gdLst>
                <a:gd name="T0" fmla="*/ 16 w 104"/>
                <a:gd name="T1" fmla="*/ 2 h 79"/>
                <a:gd name="T2" fmla="*/ 27 w 104"/>
                <a:gd name="T3" fmla="*/ 4 h 79"/>
                <a:gd name="T4" fmla="*/ 19 w 104"/>
                <a:gd name="T5" fmla="*/ 48 h 79"/>
                <a:gd name="T6" fmla="*/ 4 w 104"/>
                <a:gd name="T7" fmla="*/ 45 h 79"/>
                <a:gd name="T8" fmla="*/ 16 w 104"/>
                <a:gd name="T9" fmla="*/ 2 h 79"/>
                <a:gd name="T10" fmla="*/ 18 w 104"/>
                <a:gd name="T11" fmla="*/ 65 h 79"/>
                <a:gd name="T12" fmla="*/ 16 w 104"/>
                <a:gd name="T13" fmla="*/ 72 h 79"/>
                <a:gd name="T14" fmla="*/ 101 w 104"/>
                <a:gd name="T15" fmla="*/ 72 h 79"/>
                <a:gd name="T16" fmla="*/ 104 w 104"/>
                <a:gd name="T17" fmla="*/ 72 h 79"/>
                <a:gd name="T18" fmla="*/ 104 w 104"/>
                <a:gd name="T19" fmla="*/ 68 h 79"/>
                <a:gd name="T20" fmla="*/ 104 w 104"/>
                <a:gd name="T21" fmla="*/ 26 h 79"/>
                <a:gd name="T22" fmla="*/ 104 w 104"/>
                <a:gd name="T23" fmla="*/ 24 h 79"/>
                <a:gd name="T24" fmla="*/ 103 w 104"/>
                <a:gd name="T25" fmla="*/ 23 h 79"/>
                <a:gd name="T26" fmla="*/ 90 w 104"/>
                <a:gd name="T27" fmla="*/ 10 h 79"/>
                <a:gd name="T28" fmla="*/ 89 w 104"/>
                <a:gd name="T29" fmla="*/ 9 h 79"/>
                <a:gd name="T30" fmla="*/ 87 w 104"/>
                <a:gd name="T31" fmla="*/ 9 h 79"/>
                <a:gd name="T32" fmla="*/ 31 w 104"/>
                <a:gd name="T33" fmla="*/ 9 h 79"/>
                <a:gd name="T34" fmla="*/ 31 w 104"/>
                <a:gd name="T35" fmla="*/ 17 h 79"/>
                <a:gd name="T36" fmla="*/ 84 w 104"/>
                <a:gd name="T37" fmla="*/ 17 h 79"/>
                <a:gd name="T38" fmla="*/ 83 w 104"/>
                <a:gd name="T39" fmla="*/ 28 h 79"/>
                <a:gd name="T40" fmla="*/ 83 w 104"/>
                <a:gd name="T41" fmla="*/ 30 h 79"/>
                <a:gd name="T42" fmla="*/ 85 w 104"/>
                <a:gd name="T43" fmla="*/ 30 h 79"/>
                <a:gd name="T44" fmla="*/ 97 w 104"/>
                <a:gd name="T45" fmla="*/ 29 h 79"/>
                <a:gd name="T46" fmla="*/ 97 w 104"/>
                <a:gd name="T47" fmla="*/ 65 h 79"/>
                <a:gd name="T48" fmla="*/ 18 w 104"/>
                <a:gd name="T49" fmla="*/ 65 h 79"/>
                <a:gd name="T50" fmla="*/ 95 w 104"/>
                <a:gd name="T51" fmla="*/ 26 h 79"/>
                <a:gd name="T52" fmla="*/ 86 w 104"/>
                <a:gd name="T53" fmla="*/ 26 h 79"/>
                <a:gd name="T54" fmla="*/ 87 w 104"/>
                <a:gd name="T55" fmla="*/ 18 h 79"/>
                <a:gd name="T56" fmla="*/ 95 w 104"/>
                <a:gd name="T57" fmla="*/ 26 h 79"/>
                <a:gd name="T58" fmla="*/ 32 w 104"/>
                <a:gd name="T59" fmla="*/ 43 h 79"/>
                <a:gd name="T60" fmla="*/ 74 w 104"/>
                <a:gd name="T61" fmla="*/ 43 h 79"/>
                <a:gd name="T62" fmla="*/ 74 w 104"/>
                <a:gd name="T63" fmla="*/ 45 h 79"/>
                <a:gd name="T64" fmla="*/ 32 w 104"/>
                <a:gd name="T65" fmla="*/ 45 h 79"/>
                <a:gd name="T66" fmla="*/ 32 w 104"/>
                <a:gd name="T67" fmla="*/ 43 h 79"/>
                <a:gd name="T68" fmla="*/ 32 w 104"/>
                <a:gd name="T69" fmla="*/ 32 h 79"/>
                <a:gd name="T70" fmla="*/ 71 w 104"/>
                <a:gd name="T71" fmla="*/ 32 h 79"/>
                <a:gd name="T72" fmla="*/ 71 w 104"/>
                <a:gd name="T73" fmla="*/ 35 h 79"/>
                <a:gd name="T74" fmla="*/ 32 w 104"/>
                <a:gd name="T75" fmla="*/ 35 h 79"/>
                <a:gd name="T76" fmla="*/ 32 w 104"/>
                <a:gd name="T77" fmla="*/ 32 h 79"/>
                <a:gd name="T78" fmla="*/ 32 w 104"/>
                <a:gd name="T79" fmla="*/ 22 h 79"/>
                <a:gd name="T80" fmla="*/ 71 w 104"/>
                <a:gd name="T81" fmla="*/ 22 h 79"/>
                <a:gd name="T82" fmla="*/ 71 w 104"/>
                <a:gd name="T83" fmla="*/ 25 h 79"/>
                <a:gd name="T84" fmla="*/ 32 w 104"/>
                <a:gd name="T85" fmla="*/ 25 h 79"/>
                <a:gd name="T86" fmla="*/ 32 w 104"/>
                <a:gd name="T87" fmla="*/ 22 h 79"/>
                <a:gd name="T88" fmla="*/ 3 w 104"/>
                <a:gd name="T89" fmla="*/ 66 h 79"/>
                <a:gd name="T90" fmla="*/ 9 w 104"/>
                <a:gd name="T91" fmla="*/ 68 h 79"/>
                <a:gd name="T92" fmla="*/ 9 w 104"/>
                <a:gd name="T93" fmla="*/ 74 h 79"/>
                <a:gd name="T94" fmla="*/ 5 w 104"/>
                <a:gd name="T95" fmla="*/ 79 h 79"/>
                <a:gd name="T96" fmla="*/ 2 w 104"/>
                <a:gd name="T97" fmla="*/ 78 h 79"/>
                <a:gd name="T98" fmla="*/ 0 w 104"/>
                <a:gd name="T99" fmla="*/ 72 h 79"/>
                <a:gd name="T100" fmla="*/ 3 w 104"/>
                <a:gd name="T101" fmla="*/ 66 h 79"/>
                <a:gd name="T102" fmla="*/ 4 w 104"/>
                <a:gd name="T103" fmla="*/ 48 h 79"/>
                <a:gd name="T104" fmla="*/ 2 w 104"/>
                <a:gd name="T105" fmla="*/ 65 h 79"/>
                <a:gd name="T106" fmla="*/ 12 w 104"/>
                <a:gd name="T107" fmla="*/ 67 h 79"/>
                <a:gd name="T108" fmla="*/ 17 w 104"/>
                <a:gd name="T109" fmla="*/ 51 h 79"/>
                <a:gd name="T110" fmla="*/ 4 w 104"/>
                <a:gd name="T111" fmla="*/ 48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04" h="79">
                  <a:moveTo>
                    <a:pt x="16" y="2"/>
                  </a:moveTo>
                  <a:cubicBezTo>
                    <a:pt x="21" y="0"/>
                    <a:pt x="24" y="1"/>
                    <a:pt x="27" y="4"/>
                  </a:cubicBezTo>
                  <a:cubicBezTo>
                    <a:pt x="26" y="20"/>
                    <a:pt x="23" y="35"/>
                    <a:pt x="19" y="48"/>
                  </a:cubicBezTo>
                  <a:cubicBezTo>
                    <a:pt x="14" y="47"/>
                    <a:pt x="9" y="46"/>
                    <a:pt x="4" y="45"/>
                  </a:cubicBezTo>
                  <a:cubicBezTo>
                    <a:pt x="6" y="29"/>
                    <a:pt x="10" y="15"/>
                    <a:pt x="16" y="2"/>
                  </a:cubicBezTo>
                  <a:close/>
                  <a:moveTo>
                    <a:pt x="18" y="65"/>
                  </a:moveTo>
                  <a:cubicBezTo>
                    <a:pt x="16" y="72"/>
                    <a:pt x="16" y="72"/>
                    <a:pt x="16" y="72"/>
                  </a:cubicBezTo>
                  <a:cubicBezTo>
                    <a:pt x="69" y="72"/>
                    <a:pt x="74" y="72"/>
                    <a:pt x="101" y="72"/>
                  </a:cubicBezTo>
                  <a:cubicBezTo>
                    <a:pt x="104" y="72"/>
                    <a:pt x="104" y="72"/>
                    <a:pt x="104" y="72"/>
                  </a:cubicBezTo>
                  <a:cubicBezTo>
                    <a:pt x="104" y="68"/>
                    <a:pt x="104" y="68"/>
                    <a:pt x="104" y="68"/>
                  </a:cubicBezTo>
                  <a:cubicBezTo>
                    <a:pt x="104" y="26"/>
                    <a:pt x="104" y="26"/>
                    <a:pt x="104" y="26"/>
                  </a:cubicBezTo>
                  <a:cubicBezTo>
                    <a:pt x="104" y="24"/>
                    <a:pt x="104" y="24"/>
                    <a:pt x="104" y="24"/>
                  </a:cubicBezTo>
                  <a:cubicBezTo>
                    <a:pt x="103" y="23"/>
                    <a:pt x="103" y="23"/>
                    <a:pt x="103" y="23"/>
                  </a:cubicBezTo>
                  <a:cubicBezTo>
                    <a:pt x="90" y="10"/>
                    <a:pt x="90" y="10"/>
                    <a:pt x="90" y="10"/>
                  </a:cubicBezTo>
                  <a:cubicBezTo>
                    <a:pt x="89" y="9"/>
                    <a:pt x="89" y="9"/>
                    <a:pt x="89" y="9"/>
                  </a:cubicBezTo>
                  <a:cubicBezTo>
                    <a:pt x="87" y="9"/>
                    <a:pt x="87" y="9"/>
                    <a:pt x="87" y="9"/>
                  </a:cubicBezTo>
                  <a:cubicBezTo>
                    <a:pt x="31" y="9"/>
                    <a:pt x="31" y="9"/>
                    <a:pt x="31" y="9"/>
                  </a:cubicBezTo>
                  <a:cubicBezTo>
                    <a:pt x="31" y="12"/>
                    <a:pt x="31" y="14"/>
                    <a:pt x="31" y="17"/>
                  </a:cubicBezTo>
                  <a:cubicBezTo>
                    <a:pt x="84" y="17"/>
                    <a:pt x="84" y="17"/>
                    <a:pt x="84" y="17"/>
                  </a:cubicBezTo>
                  <a:cubicBezTo>
                    <a:pt x="83" y="28"/>
                    <a:pt x="83" y="28"/>
                    <a:pt x="83" y="28"/>
                  </a:cubicBezTo>
                  <a:cubicBezTo>
                    <a:pt x="83" y="30"/>
                    <a:pt x="83" y="30"/>
                    <a:pt x="83" y="30"/>
                  </a:cubicBezTo>
                  <a:cubicBezTo>
                    <a:pt x="85" y="30"/>
                    <a:pt x="85" y="30"/>
                    <a:pt x="85" y="30"/>
                  </a:cubicBezTo>
                  <a:cubicBezTo>
                    <a:pt x="97" y="29"/>
                    <a:pt x="97" y="29"/>
                    <a:pt x="97" y="29"/>
                  </a:cubicBezTo>
                  <a:cubicBezTo>
                    <a:pt x="97" y="65"/>
                    <a:pt x="97" y="65"/>
                    <a:pt x="97" y="65"/>
                  </a:cubicBezTo>
                  <a:cubicBezTo>
                    <a:pt x="79" y="65"/>
                    <a:pt x="57" y="65"/>
                    <a:pt x="18" y="65"/>
                  </a:cubicBezTo>
                  <a:close/>
                  <a:moveTo>
                    <a:pt x="95" y="26"/>
                  </a:moveTo>
                  <a:cubicBezTo>
                    <a:pt x="86" y="26"/>
                    <a:pt x="86" y="26"/>
                    <a:pt x="86" y="26"/>
                  </a:cubicBezTo>
                  <a:cubicBezTo>
                    <a:pt x="87" y="18"/>
                    <a:pt x="87" y="18"/>
                    <a:pt x="87" y="18"/>
                  </a:cubicBezTo>
                  <a:cubicBezTo>
                    <a:pt x="95" y="26"/>
                    <a:pt x="95" y="26"/>
                    <a:pt x="95" y="26"/>
                  </a:cubicBezTo>
                  <a:close/>
                  <a:moveTo>
                    <a:pt x="32" y="43"/>
                  </a:moveTo>
                  <a:cubicBezTo>
                    <a:pt x="74" y="43"/>
                    <a:pt x="74" y="43"/>
                    <a:pt x="74" y="43"/>
                  </a:cubicBezTo>
                  <a:cubicBezTo>
                    <a:pt x="74" y="45"/>
                    <a:pt x="74" y="45"/>
                    <a:pt x="74" y="45"/>
                  </a:cubicBezTo>
                  <a:cubicBezTo>
                    <a:pt x="32" y="45"/>
                    <a:pt x="32" y="45"/>
                    <a:pt x="32" y="45"/>
                  </a:cubicBezTo>
                  <a:cubicBezTo>
                    <a:pt x="32" y="43"/>
                    <a:pt x="32" y="43"/>
                    <a:pt x="32" y="43"/>
                  </a:cubicBezTo>
                  <a:close/>
                  <a:moveTo>
                    <a:pt x="32" y="32"/>
                  </a:moveTo>
                  <a:cubicBezTo>
                    <a:pt x="71" y="32"/>
                    <a:pt x="71" y="32"/>
                    <a:pt x="71" y="32"/>
                  </a:cubicBezTo>
                  <a:cubicBezTo>
                    <a:pt x="71" y="35"/>
                    <a:pt x="71" y="35"/>
                    <a:pt x="71" y="35"/>
                  </a:cubicBezTo>
                  <a:cubicBezTo>
                    <a:pt x="32" y="35"/>
                    <a:pt x="32" y="35"/>
                    <a:pt x="32" y="35"/>
                  </a:cubicBezTo>
                  <a:cubicBezTo>
                    <a:pt x="32" y="32"/>
                    <a:pt x="32" y="32"/>
                    <a:pt x="32" y="32"/>
                  </a:cubicBezTo>
                  <a:close/>
                  <a:moveTo>
                    <a:pt x="32" y="22"/>
                  </a:moveTo>
                  <a:cubicBezTo>
                    <a:pt x="71" y="22"/>
                    <a:pt x="71" y="22"/>
                    <a:pt x="71" y="22"/>
                  </a:cubicBezTo>
                  <a:cubicBezTo>
                    <a:pt x="71" y="25"/>
                    <a:pt x="71" y="25"/>
                    <a:pt x="71" y="25"/>
                  </a:cubicBezTo>
                  <a:cubicBezTo>
                    <a:pt x="32" y="25"/>
                    <a:pt x="32" y="25"/>
                    <a:pt x="32" y="25"/>
                  </a:cubicBezTo>
                  <a:cubicBezTo>
                    <a:pt x="32" y="22"/>
                    <a:pt x="32" y="22"/>
                    <a:pt x="32" y="22"/>
                  </a:cubicBezTo>
                  <a:close/>
                  <a:moveTo>
                    <a:pt x="3" y="66"/>
                  </a:moveTo>
                  <a:cubicBezTo>
                    <a:pt x="9" y="68"/>
                    <a:pt x="9" y="68"/>
                    <a:pt x="9" y="68"/>
                  </a:cubicBezTo>
                  <a:cubicBezTo>
                    <a:pt x="9" y="74"/>
                    <a:pt x="9" y="74"/>
                    <a:pt x="9" y="74"/>
                  </a:cubicBezTo>
                  <a:cubicBezTo>
                    <a:pt x="5" y="79"/>
                    <a:pt x="5" y="79"/>
                    <a:pt x="5" y="79"/>
                  </a:cubicBezTo>
                  <a:cubicBezTo>
                    <a:pt x="4" y="79"/>
                    <a:pt x="3" y="79"/>
                    <a:pt x="2" y="78"/>
                  </a:cubicBezTo>
                  <a:cubicBezTo>
                    <a:pt x="0" y="72"/>
                    <a:pt x="0" y="72"/>
                    <a:pt x="0" y="72"/>
                  </a:cubicBezTo>
                  <a:cubicBezTo>
                    <a:pt x="3" y="66"/>
                    <a:pt x="3" y="66"/>
                    <a:pt x="3" y="66"/>
                  </a:cubicBezTo>
                  <a:close/>
                  <a:moveTo>
                    <a:pt x="4" y="48"/>
                  </a:moveTo>
                  <a:cubicBezTo>
                    <a:pt x="3" y="53"/>
                    <a:pt x="3" y="59"/>
                    <a:pt x="2" y="65"/>
                  </a:cubicBezTo>
                  <a:cubicBezTo>
                    <a:pt x="5" y="65"/>
                    <a:pt x="9" y="66"/>
                    <a:pt x="12" y="67"/>
                  </a:cubicBezTo>
                  <a:cubicBezTo>
                    <a:pt x="14" y="61"/>
                    <a:pt x="15" y="56"/>
                    <a:pt x="17" y="51"/>
                  </a:cubicBezTo>
                  <a:cubicBezTo>
                    <a:pt x="13" y="50"/>
                    <a:pt x="9" y="49"/>
                    <a:pt x="4" y="48"/>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3214948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2"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right)">
                                      <p:cBhvr>
                                        <p:cTn id="10" dur="500"/>
                                        <p:tgtEl>
                                          <p:spTgt spid="3"/>
                                        </p:tgtEl>
                                      </p:cBhvr>
                                    </p:animEffect>
                                  </p:childTnLst>
                                </p:cTn>
                              </p:par>
                              <p:par>
                                <p:cTn id="11" presetID="53" presetClass="entr" presetSubtype="16" fill="hold" grpId="0" nodeType="withEffect">
                                  <p:stCondLst>
                                    <p:cond delay="400"/>
                                  </p:stCondLst>
                                  <p:childTnLst>
                                    <p:set>
                                      <p:cBhvr>
                                        <p:cTn id="12" dur="1" fill="hold">
                                          <p:stCondLst>
                                            <p:cond delay="0"/>
                                          </p:stCondLst>
                                        </p:cTn>
                                        <p:tgtEl>
                                          <p:spTgt spid="8"/>
                                        </p:tgtEl>
                                        <p:attrNameLst>
                                          <p:attrName>style.visibility</p:attrName>
                                        </p:attrNameLst>
                                      </p:cBhvr>
                                      <p:to>
                                        <p:strVal val="visible"/>
                                      </p:to>
                                    </p:set>
                                    <p:anim calcmode="lin" valueType="num">
                                      <p:cBhvr>
                                        <p:cTn id="13" dur="500" fill="hold"/>
                                        <p:tgtEl>
                                          <p:spTgt spid="8"/>
                                        </p:tgtEl>
                                        <p:attrNameLst>
                                          <p:attrName>ppt_w</p:attrName>
                                        </p:attrNameLst>
                                      </p:cBhvr>
                                      <p:tavLst>
                                        <p:tav tm="0">
                                          <p:val>
                                            <p:fltVal val="0"/>
                                          </p:val>
                                        </p:tav>
                                        <p:tav tm="100000">
                                          <p:val>
                                            <p:strVal val="#ppt_w"/>
                                          </p:val>
                                        </p:tav>
                                      </p:tavLst>
                                    </p:anim>
                                    <p:anim calcmode="lin" valueType="num">
                                      <p:cBhvr>
                                        <p:cTn id="14" dur="500" fill="hold"/>
                                        <p:tgtEl>
                                          <p:spTgt spid="8"/>
                                        </p:tgtEl>
                                        <p:attrNameLst>
                                          <p:attrName>ppt_h</p:attrName>
                                        </p:attrNameLst>
                                      </p:cBhvr>
                                      <p:tavLst>
                                        <p:tav tm="0">
                                          <p:val>
                                            <p:fltVal val="0"/>
                                          </p:val>
                                        </p:tav>
                                        <p:tav tm="100000">
                                          <p:val>
                                            <p:strVal val="#ppt_h"/>
                                          </p:val>
                                        </p:tav>
                                      </p:tavLst>
                                    </p:anim>
                                    <p:animEffect transition="in" filter="fade">
                                      <p:cBhvr>
                                        <p:cTn id="15" dur="500"/>
                                        <p:tgtEl>
                                          <p:spTgt spid="8"/>
                                        </p:tgtEl>
                                      </p:cBhvr>
                                    </p:animEffect>
                                  </p:childTnLst>
                                </p:cTn>
                              </p:par>
                              <p:par>
                                <p:cTn id="16" presetID="53" presetClass="entr" presetSubtype="16" fill="hold" grpId="0" nodeType="withEffect">
                                  <p:stCondLst>
                                    <p:cond delay="400"/>
                                  </p:stCondLst>
                                  <p:childTnLst>
                                    <p:set>
                                      <p:cBhvr>
                                        <p:cTn id="17" dur="1" fill="hold">
                                          <p:stCondLst>
                                            <p:cond delay="0"/>
                                          </p:stCondLst>
                                        </p:cTn>
                                        <p:tgtEl>
                                          <p:spTgt spid="9"/>
                                        </p:tgtEl>
                                        <p:attrNameLst>
                                          <p:attrName>style.visibility</p:attrName>
                                        </p:attrNameLst>
                                      </p:cBhvr>
                                      <p:to>
                                        <p:strVal val="visible"/>
                                      </p:to>
                                    </p:set>
                                    <p:anim calcmode="lin" valueType="num">
                                      <p:cBhvr>
                                        <p:cTn id="18" dur="500" fill="hold"/>
                                        <p:tgtEl>
                                          <p:spTgt spid="9"/>
                                        </p:tgtEl>
                                        <p:attrNameLst>
                                          <p:attrName>ppt_w</p:attrName>
                                        </p:attrNameLst>
                                      </p:cBhvr>
                                      <p:tavLst>
                                        <p:tav tm="0">
                                          <p:val>
                                            <p:fltVal val="0"/>
                                          </p:val>
                                        </p:tav>
                                        <p:tav tm="100000">
                                          <p:val>
                                            <p:strVal val="#ppt_w"/>
                                          </p:val>
                                        </p:tav>
                                      </p:tavLst>
                                    </p:anim>
                                    <p:anim calcmode="lin" valueType="num">
                                      <p:cBhvr>
                                        <p:cTn id="19" dur="500" fill="hold"/>
                                        <p:tgtEl>
                                          <p:spTgt spid="9"/>
                                        </p:tgtEl>
                                        <p:attrNameLst>
                                          <p:attrName>ppt_h</p:attrName>
                                        </p:attrNameLst>
                                      </p:cBhvr>
                                      <p:tavLst>
                                        <p:tav tm="0">
                                          <p:val>
                                            <p:fltVal val="0"/>
                                          </p:val>
                                        </p:tav>
                                        <p:tav tm="100000">
                                          <p:val>
                                            <p:strVal val="#ppt_h"/>
                                          </p:val>
                                        </p:tav>
                                      </p:tavLst>
                                    </p:anim>
                                    <p:animEffect transition="in" filter="fade">
                                      <p:cBhvr>
                                        <p:cTn id="20" dur="500"/>
                                        <p:tgtEl>
                                          <p:spTgt spid="9"/>
                                        </p:tgtEl>
                                      </p:cBhvr>
                                    </p:animEffect>
                                  </p:childTnLst>
                                </p:cTn>
                              </p:par>
                              <p:par>
                                <p:cTn id="21" presetID="53" presetClass="entr" presetSubtype="16" fill="hold" grpId="0" nodeType="withEffect">
                                  <p:stCondLst>
                                    <p:cond delay="400"/>
                                  </p:stCondLst>
                                  <p:childTnLst>
                                    <p:set>
                                      <p:cBhvr>
                                        <p:cTn id="22" dur="1" fill="hold">
                                          <p:stCondLst>
                                            <p:cond delay="0"/>
                                          </p:stCondLst>
                                        </p:cTn>
                                        <p:tgtEl>
                                          <p:spTgt spid="10"/>
                                        </p:tgtEl>
                                        <p:attrNameLst>
                                          <p:attrName>style.visibility</p:attrName>
                                        </p:attrNameLst>
                                      </p:cBhvr>
                                      <p:to>
                                        <p:strVal val="visible"/>
                                      </p:to>
                                    </p:set>
                                    <p:anim calcmode="lin" valueType="num">
                                      <p:cBhvr>
                                        <p:cTn id="23" dur="500" fill="hold"/>
                                        <p:tgtEl>
                                          <p:spTgt spid="10"/>
                                        </p:tgtEl>
                                        <p:attrNameLst>
                                          <p:attrName>ppt_w</p:attrName>
                                        </p:attrNameLst>
                                      </p:cBhvr>
                                      <p:tavLst>
                                        <p:tav tm="0">
                                          <p:val>
                                            <p:fltVal val="0"/>
                                          </p:val>
                                        </p:tav>
                                        <p:tav tm="100000">
                                          <p:val>
                                            <p:strVal val="#ppt_w"/>
                                          </p:val>
                                        </p:tav>
                                      </p:tavLst>
                                    </p:anim>
                                    <p:anim calcmode="lin" valueType="num">
                                      <p:cBhvr>
                                        <p:cTn id="24" dur="500" fill="hold"/>
                                        <p:tgtEl>
                                          <p:spTgt spid="10"/>
                                        </p:tgtEl>
                                        <p:attrNameLst>
                                          <p:attrName>ppt_h</p:attrName>
                                        </p:attrNameLst>
                                      </p:cBhvr>
                                      <p:tavLst>
                                        <p:tav tm="0">
                                          <p:val>
                                            <p:fltVal val="0"/>
                                          </p:val>
                                        </p:tav>
                                        <p:tav tm="100000">
                                          <p:val>
                                            <p:strVal val="#ppt_h"/>
                                          </p:val>
                                        </p:tav>
                                      </p:tavLst>
                                    </p:anim>
                                    <p:animEffect transition="in" filter="fade">
                                      <p:cBhvr>
                                        <p:cTn id="25" dur="500"/>
                                        <p:tgtEl>
                                          <p:spTgt spid="10"/>
                                        </p:tgtEl>
                                      </p:cBhvr>
                                    </p:animEffect>
                                  </p:childTnLst>
                                </p:cTn>
                              </p:par>
                              <p:par>
                                <p:cTn id="26" presetID="53" presetClass="entr" presetSubtype="16" fill="hold" grpId="0" nodeType="withEffect">
                                  <p:stCondLst>
                                    <p:cond delay="400"/>
                                  </p:stCondLst>
                                  <p:childTnLst>
                                    <p:set>
                                      <p:cBhvr>
                                        <p:cTn id="27" dur="1" fill="hold">
                                          <p:stCondLst>
                                            <p:cond delay="0"/>
                                          </p:stCondLst>
                                        </p:cTn>
                                        <p:tgtEl>
                                          <p:spTgt spid="11"/>
                                        </p:tgtEl>
                                        <p:attrNameLst>
                                          <p:attrName>style.visibility</p:attrName>
                                        </p:attrNameLst>
                                      </p:cBhvr>
                                      <p:to>
                                        <p:strVal val="visible"/>
                                      </p:to>
                                    </p:set>
                                    <p:anim calcmode="lin" valueType="num">
                                      <p:cBhvr>
                                        <p:cTn id="28" dur="500" fill="hold"/>
                                        <p:tgtEl>
                                          <p:spTgt spid="11"/>
                                        </p:tgtEl>
                                        <p:attrNameLst>
                                          <p:attrName>ppt_w</p:attrName>
                                        </p:attrNameLst>
                                      </p:cBhvr>
                                      <p:tavLst>
                                        <p:tav tm="0">
                                          <p:val>
                                            <p:fltVal val="0"/>
                                          </p:val>
                                        </p:tav>
                                        <p:tav tm="100000">
                                          <p:val>
                                            <p:strVal val="#ppt_w"/>
                                          </p:val>
                                        </p:tav>
                                      </p:tavLst>
                                    </p:anim>
                                    <p:anim calcmode="lin" valueType="num">
                                      <p:cBhvr>
                                        <p:cTn id="29" dur="500" fill="hold"/>
                                        <p:tgtEl>
                                          <p:spTgt spid="11"/>
                                        </p:tgtEl>
                                        <p:attrNameLst>
                                          <p:attrName>ppt_h</p:attrName>
                                        </p:attrNameLst>
                                      </p:cBhvr>
                                      <p:tavLst>
                                        <p:tav tm="0">
                                          <p:val>
                                            <p:fltVal val="0"/>
                                          </p:val>
                                        </p:tav>
                                        <p:tav tm="100000">
                                          <p:val>
                                            <p:strVal val="#ppt_h"/>
                                          </p:val>
                                        </p:tav>
                                      </p:tavLst>
                                    </p:anim>
                                    <p:animEffect transition="in" filter="fade">
                                      <p:cBhvr>
                                        <p:cTn id="30" dur="500"/>
                                        <p:tgtEl>
                                          <p:spTgt spid="11"/>
                                        </p:tgtEl>
                                      </p:cBhvr>
                                    </p:animEffect>
                                  </p:childTnLst>
                                </p:cTn>
                              </p:par>
                              <p:par>
                                <p:cTn id="31" presetID="53" presetClass="entr" presetSubtype="16" fill="hold" nodeType="withEffect">
                                  <p:stCondLst>
                                    <p:cond delay="400"/>
                                  </p:stCondLst>
                                  <p:childTnLst>
                                    <p:set>
                                      <p:cBhvr>
                                        <p:cTn id="32" dur="1" fill="hold">
                                          <p:stCondLst>
                                            <p:cond delay="0"/>
                                          </p:stCondLst>
                                        </p:cTn>
                                        <p:tgtEl>
                                          <p:spTgt spid="5"/>
                                        </p:tgtEl>
                                        <p:attrNameLst>
                                          <p:attrName>style.visibility</p:attrName>
                                        </p:attrNameLst>
                                      </p:cBhvr>
                                      <p:to>
                                        <p:strVal val="visible"/>
                                      </p:to>
                                    </p:set>
                                    <p:anim calcmode="lin" valueType="num">
                                      <p:cBhvr>
                                        <p:cTn id="33" dur="500" fill="hold"/>
                                        <p:tgtEl>
                                          <p:spTgt spid="5"/>
                                        </p:tgtEl>
                                        <p:attrNameLst>
                                          <p:attrName>ppt_w</p:attrName>
                                        </p:attrNameLst>
                                      </p:cBhvr>
                                      <p:tavLst>
                                        <p:tav tm="0">
                                          <p:val>
                                            <p:fltVal val="0"/>
                                          </p:val>
                                        </p:tav>
                                        <p:tav tm="100000">
                                          <p:val>
                                            <p:strVal val="#ppt_w"/>
                                          </p:val>
                                        </p:tav>
                                      </p:tavLst>
                                    </p:anim>
                                    <p:anim calcmode="lin" valueType="num">
                                      <p:cBhvr>
                                        <p:cTn id="34" dur="500" fill="hold"/>
                                        <p:tgtEl>
                                          <p:spTgt spid="5"/>
                                        </p:tgtEl>
                                        <p:attrNameLst>
                                          <p:attrName>ppt_h</p:attrName>
                                        </p:attrNameLst>
                                      </p:cBhvr>
                                      <p:tavLst>
                                        <p:tav tm="0">
                                          <p:val>
                                            <p:fltVal val="0"/>
                                          </p:val>
                                        </p:tav>
                                        <p:tav tm="100000">
                                          <p:val>
                                            <p:strVal val="#ppt_h"/>
                                          </p:val>
                                        </p:tav>
                                      </p:tavLst>
                                    </p:anim>
                                    <p:animEffect transition="in" filter="fade">
                                      <p:cBhvr>
                                        <p:cTn id="35" dur="500"/>
                                        <p:tgtEl>
                                          <p:spTgt spid="5"/>
                                        </p:tgtEl>
                                      </p:cBhvr>
                                    </p:animEffect>
                                  </p:childTnLst>
                                </p:cTn>
                              </p:par>
                              <p:par>
                                <p:cTn id="36" presetID="53" presetClass="entr" presetSubtype="16" fill="hold" nodeType="withEffect">
                                  <p:stCondLst>
                                    <p:cond delay="400"/>
                                  </p:stCondLst>
                                  <p:childTnLst>
                                    <p:set>
                                      <p:cBhvr>
                                        <p:cTn id="37" dur="1" fill="hold">
                                          <p:stCondLst>
                                            <p:cond delay="0"/>
                                          </p:stCondLst>
                                        </p:cTn>
                                        <p:tgtEl>
                                          <p:spTgt spid="4"/>
                                        </p:tgtEl>
                                        <p:attrNameLst>
                                          <p:attrName>style.visibility</p:attrName>
                                        </p:attrNameLst>
                                      </p:cBhvr>
                                      <p:to>
                                        <p:strVal val="visible"/>
                                      </p:to>
                                    </p:set>
                                    <p:anim calcmode="lin" valueType="num">
                                      <p:cBhvr>
                                        <p:cTn id="38" dur="500" fill="hold"/>
                                        <p:tgtEl>
                                          <p:spTgt spid="4"/>
                                        </p:tgtEl>
                                        <p:attrNameLst>
                                          <p:attrName>ppt_w</p:attrName>
                                        </p:attrNameLst>
                                      </p:cBhvr>
                                      <p:tavLst>
                                        <p:tav tm="0">
                                          <p:val>
                                            <p:fltVal val="0"/>
                                          </p:val>
                                        </p:tav>
                                        <p:tav tm="100000">
                                          <p:val>
                                            <p:strVal val="#ppt_w"/>
                                          </p:val>
                                        </p:tav>
                                      </p:tavLst>
                                    </p:anim>
                                    <p:anim calcmode="lin" valueType="num">
                                      <p:cBhvr>
                                        <p:cTn id="39" dur="500" fill="hold"/>
                                        <p:tgtEl>
                                          <p:spTgt spid="4"/>
                                        </p:tgtEl>
                                        <p:attrNameLst>
                                          <p:attrName>ppt_h</p:attrName>
                                        </p:attrNameLst>
                                      </p:cBhvr>
                                      <p:tavLst>
                                        <p:tav tm="0">
                                          <p:val>
                                            <p:fltVal val="0"/>
                                          </p:val>
                                        </p:tav>
                                        <p:tav tm="100000">
                                          <p:val>
                                            <p:strVal val="#ppt_h"/>
                                          </p:val>
                                        </p:tav>
                                      </p:tavLst>
                                    </p:anim>
                                    <p:animEffect transition="in" filter="fade">
                                      <p:cBhvr>
                                        <p:cTn id="4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1"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0" y="1851645"/>
            <a:ext cx="4205521" cy="3154710"/>
          </a:xfrm>
          <a:prstGeom prst="rect">
            <a:avLst/>
          </a:prstGeom>
          <a:noFill/>
        </p:spPr>
        <p:txBody>
          <a:bodyPr wrap="square" rtlCol="0">
            <a:spAutoFit/>
          </a:bodyPr>
          <a:lstStyle/>
          <a:p>
            <a:pPr algn="ctr"/>
            <a:r>
              <a:rPr lang="en-US" altLang="zh-CN" sz="19900" b="1"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02</a:t>
            </a:r>
            <a:endParaRPr lang="zh-CN" altLang="en-US" sz="19900" b="1"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7" name="文本框 6"/>
          <p:cNvSpPr txBox="1"/>
          <p:nvPr/>
        </p:nvSpPr>
        <p:spPr>
          <a:xfrm>
            <a:off x="3887161" y="2845078"/>
            <a:ext cx="4645651" cy="523220"/>
          </a:xfrm>
          <a:prstGeom prst="rect">
            <a:avLst/>
          </a:prstGeom>
          <a:noFill/>
        </p:spPr>
        <p:txBody>
          <a:bodyPr wrap="square" rtlCol="0">
            <a:spAutoFit/>
          </a:bodyPr>
          <a:lstStyle/>
          <a:p>
            <a:r>
              <a:rPr lang="zh-CN" altLang="en-US" sz="2800" b="1" dirty="0">
                <a:solidFill>
                  <a:schemeClr val="tx1">
                    <a:lumMod val="85000"/>
                    <a:lumOff val="15000"/>
                  </a:schemeClr>
                </a:solidFill>
                <a:latin typeface="微软雅黑" panose="020B0503020204020204" pitchFamily="34" charset="-122"/>
                <a:ea typeface="微软雅黑" panose="020B0503020204020204" pitchFamily="34" charset="-122"/>
              </a:rPr>
              <a:t>蚁群优化算法的研究进展</a:t>
            </a:r>
            <a:endParaRPr lang="en-US" altLang="zh-CN" sz="28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nvGrpSpPr>
          <p:cNvPr id="15" name="组合 14"/>
          <p:cNvGrpSpPr/>
          <p:nvPr/>
        </p:nvGrpSpPr>
        <p:grpSpPr>
          <a:xfrm>
            <a:off x="3887162" y="3375000"/>
            <a:ext cx="4663440" cy="108000"/>
            <a:chOff x="3649980" y="3375660"/>
            <a:chExt cx="4663440" cy="108000"/>
          </a:xfrm>
        </p:grpSpPr>
        <p:cxnSp>
          <p:nvCxnSpPr>
            <p:cNvPr id="10" name="直接连接符 9"/>
            <p:cNvCxnSpPr/>
            <p:nvPr/>
          </p:nvCxnSpPr>
          <p:spPr>
            <a:xfrm>
              <a:off x="3733800" y="3429660"/>
              <a:ext cx="449580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3" name="椭圆 12"/>
            <p:cNvSpPr>
              <a:spLocks/>
            </p:cNvSpPr>
            <p:nvPr/>
          </p:nvSpPr>
          <p:spPr>
            <a:xfrm>
              <a:off x="3649980" y="3375660"/>
              <a:ext cx="108000" cy="1080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a:spLocks/>
            </p:cNvSpPr>
            <p:nvPr/>
          </p:nvSpPr>
          <p:spPr>
            <a:xfrm>
              <a:off x="8205420" y="3375660"/>
              <a:ext cx="108000" cy="1080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useBgFill="1">
        <p:nvSpPr>
          <p:cNvPr id="16" name="文本框 15"/>
          <p:cNvSpPr txBox="1"/>
          <p:nvPr/>
        </p:nvSpPr>
        <p:spPr>
          <a:xfrm>
            <a:off x="487591" y="3105835"/>
            <a:ext cx="3230339" cy="646331"/>
          </a:xfrm>
          <a:prstGeom prst="rect">
            <a:avLst/>
          </a:prstGeom>
        </p:spPr>
        <p:txBody>
          <a:bodyPr wrap="square" rtlCol="0">
            <a:spAutoFit/>
          </a:bodyPr>
          <a:lstStyle/>
          <a:p>
            <a:pPr algn="ctr"/>
            <a:r>
              <a:rPr lang="en-US" altLang="zh-CN" sz="3600" b="1" dirty="0">
                <a:solidFill>
                  <a:schemeClr val="accent1"/>
                </a:solidFill>
                <a:latin typeface="Times New Roman" panose="02020603050405020304" pitchFamily="18" charset="0"/>
                <a:cs typeface="Times New Roman" panose="02020603050405020304" pitchFamily="18" charset="0"/>
              </a:rPr>
              <a:t>PART TWO</a:t>
            </a:r>
            <a:endParaRPr lang="zh-CN" altLang="en-US" sz="3600" b="1" dirty="0">
              <a:solidFill>
                <a:schemeClr val="accent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54844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par>
                                <p:cTn id="10" presetID="12" presetClass="entr" presetSubtype="4" fill="hold" grpId="0" nodeType="with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p:tgtEl>
                                          <p:spTgt spid="7"/>
                                        </p:tgtEl>
                                        <p:attrNameLst>
                                          <p:attrName>ppt_y</p:attrName>
                                        </p:attrNameLst>
                                      </p:cBhvr>
                                      <p:tavLst>
                                        <p:tav tm="0">
                                          <p:val>
                                            <p:strVal val="#ppt_y+#ppt_h*1.125000"/>
                                          </p:val>
                                        </p:tav>
                                        <p:tav tm="100000">
                                          <p:val>
                                            <p:strVal val="#ppt_y"/>
                                          </p:val>
                                        </p:tav>
                                      </p:tavLst>
                                    </p:anim>
                                    <p:animEffect transition="in" filter="wipe(up)">
                                      <p:cBhvr>
                                        <p:cTn id="13" dur="500"/>
                                        <p:tgtEl>
                                          <p:spTgt spid="7"/>
                                        </p:tgtEl>
                                      </p:cBhvr>
                                    </p:animEffect>
                                  </p:childTnLst>
                                </p:cTn>
                              </p:par>
                              <p:par>
                                <p:cTn id="14" presetID="22" presetClass="entr" presetSubtype="8" fill="hold" nodeType="with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wipe(left)">
                                      <p:cBhvr>
                                        <p:cTn id="16" dur="500"/>
                                        <p:tgtEl>
                                          <p:spTgt spid="15"/>
                                        </p:tgtEl>
                                      </p:cBhvr>
                                    </p:animEffect>
                                  </p:childTnLst>
                                </p:cTn>
                              </p:par>
                              <p:par>
                                <p:cTn id="17" presetID="16" presetClass="entr" presetSubtype="37" fill="hold" grpId="0" nodeType="withEffect">
                                  <p:stCondLst>
                                    <p:cond delay="400"/>
                                  </p:stCondLst>
                                  <p:childTnLst>
                                    <p:set>
                                      <p:cBhvr>
                                        <p:cTn id="18" dur="1" fill="hold">
                                          <p:stCondLst>
                                            <p:cond delay="0"/>
                                          </p:stCondLst>
                                        </p:cTn>
                                        <p:tgtEl>
                                          <p:spTgt spid="16"/>
                                        </p:tgtEl>
                                        <p:attrNameLst>
                                          <p:attrName>style.visibility</p:attrName>
                                        </p:attrNameLst>
                                      </p:cBhvr>
                                      <p:to>
                                        <p:strVal val="visible"/>
                                      </p:to>
                                    </p:set>
                                    <p:animEffect transition="in" filter="barn(outVertical)">
                                      <p:cBhvr>
                                        <p:cTn id="19"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1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a:off x="611187" y="261275"/>
            <a:ext cx="666069" cy="664458"/>
            <a:chOff x="611187" y="261275"/>
            <a:chExt cx="666069" cy="664458"/>
          </a:xfrm>
        </p:grpSpPr>
        <p:sp>
          <p:nvSpPr>
            <p:cNvPr id="9" name="矩形 8"/>
            <p:cNvSpPr>
              <a:spLocks noChangeAspect="1"/>
            </p:cNvSpPr>
            <p:nvPr/>
          </p:nvSpPr>
          <p:spPr>
            <a:xfrm>
              <a:off x="611187" y="261275"/>
              <a:ext cx="538925" cy="53762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a:spLocks noChangeAspect="1"/>
            </p:cNvSpPr>
            <p:nvPr/>
          </p:nvSpPr>
          <p:spPr>
            <a:xfrm>
              <a:off x="880650" y="530086"/>
              <a:ext cx="396606" cy="39564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文本框 17"/>
          <p:cNvSpPr txBox="1"/>
          <p:nvPr/>
        </p:nvSpPr>
        <p:spPr>
          <a:xfrm>
            <a:off x="1419575" y="362672"/>
            <a:ext cx="7113238" cy="461665"/>
          </a:xfrm>
          <a:prstGeom prst="rect">
            <a:avLst/>
          </a:prstGeom>
          <a:noFill/>
        </p:spPr>
        <p:txBody>
          <a:bodyPr wrap="square" rtlCol="0">
            <a:spAutoFit/>
          </a:bodyPr>
          <a:lstStyle/>
          <a:p>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蚁群优化算法的研究进展</a:t>
            </a:r>
            <a:endParaRPr lang="en-US" altLang="zh-CN" sz="24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5890757" y="1197674"/>
            <a:ext cx="2716213" cy="4524315"/>
          </a:xfrm>
          <a:prstGeom prst="rect">
            <a:avLst/>
          </a:prstGeom>
          <a:noFill/>
        </p:spPr>
        <p:txBody>
          <a:bodyPr wrap="square" rtlCol="0">
            <a:spAutoFit/>
          </a:bodyPr>
          <a:lstStyle/>
          <a:p>
            <a:r>
              <a:rPr lang="en-US" altLang="zh-CN" sz="2400" b="1" dirty="0">
                <a:solidFill>
                  <a:schemeClr val="accent1"/>
                </a:solidFill>
                <a:latin typeface="Times New Roman" panose="02020603050405020304" pitchFamily="18" charset="0"/>
                <a:cs typeface="Times New Roman" panose="02020603050405020304" pitchFamily="18" charset="0"/>
              </a:rPr>
              <a:t>Marco Dorigo</a:t>
            </a:r>
            <a:r>
              <a:rPr lang="zh-CN" altLang="en-US" sz="2400" b="1" dirty="0">
                <a:solidFill>
                  <a:schemeClr val="accent1"/>
                </a:solidFill>
                <a:latin typeface="Times New Roman" panose="02020603050405020304" pitchFamily="18" charset="0"/>
                <a:cs typeface="Times New Roman" panose="02020603050405020304" pitchFamily="18" charset="0"/>
              </a:rPr>
              <a:t>（生于</a:t>
            </a:r>
            <a:r>
              <a:rPr lang="en-US" altLang="zh-CN" sz="2400" b="1" dirty="0">
                <a:solidFill>
                  <a:schemeClr val="accent1"/>
                </a:solidFill>
                <a:latin typeface="Times New Roman" panose="02020603050405020304" pitchFamily="18" charset="0"/>
                <a:cs typeface="Times New Roman" panose="02020603050405020304" pitchFamily="18" charset="0"/>
              </a:rPr>
              <a:t>1961</a:t>
            </a:r>
            <a:r>
              <a:rPr lang="zh-CN" altLang="en-US" sz="2400" b="1" dirty="0">
                <a:solidFill>
                  <a:schemeClr val="accent1"/>
                </a:solidFill>
                <a:latin typeface="Times New Roman" panose="02020603050405020304" pitchFamily="18" charset="0"/>
                <a:cs typeface="Times New Roman" panose="02020603050405020304" pitchFamily="18" charset="0"/>
              </a:rPr>
              <a:t>年</a:t>
            </a:r>
            <a:r>
              <a:rPr lang="en-US" altLang="zh-CN" sz="2400" b="1" dirty="0">
                <a:solidFill>
                  <a:schemeClr val="accent1"/>
                </a:solidFill>
                <a:latin typeface="Times New Roman" panose="02020603050405020304" pitchFamily="18" charset="0"/>
                <a:cs typeface="Times New Roman" panose="02020603050405020304" pitchFamily="18" charset="0"/>
              </a:rPr>
              <a:t>8</a:t>
            </a:r>
            <a:r>
              <a:rPr lang="zh-CN" altLang="en-US" sz="2400" b="1" dirty="0">
                <a:solidFill>
                  <a:schemeClr val="accent1"/>
                </a:solidFill>
                <a:latin typeface="Times New Roman" panose="02020603050405020304" pitchFamily="18" charset="0"/>
                <a:cs typeface="Times New Roman" panose="02020603050405020304" pitchFamily="18" charset="0"/>
              </a:rPr>
              <a:t>月</a:t>
            </a:r>
            <a:r>
              <a:rPr lang="en-US" altLang="zh-CN" sz="2400" b="1" dirty="0">
                <a:solidFill>
                  <a:schemeClr val="accent1"/>
                </a:solidFill>
                <a:latin typeface="Times New Roman" panose="02020603050405020304" pitchFamily="18" charset="0"/>
                <a:cs typeface="Times New Roman" panose="02020603050405020304" pitchFamily="18" charset="0"/>
              </a:rPr>
              <a:t>26</a:t>
            </a:r>
            <a:r>
              <a:rPr lang="zh-CN" altLang="en-US" sz="2400" b="1" dirty="0">
                <a:solidFill>
                  <a:schemeClr val="accent1"/>
                </a:solidFill>
                <a:latin typeface="Times New Roman" panose="02020603050405020304" pitchFamily="18" charset="0"/>
                <a:cs typeface="Times New Roman" panose="02020603050405020304" pitchFamily="18" charset="0"/>
              </a:rPr>
              <a:t>日，意大利米兰）是比利时科学研究基金的研究主任，也是布鲁塞尔大学人工智能实验室</a:t>
            </a:r>
            <a:r>
              <a:rPr lang="en-US" altLang="zh-CN" sz="2400" b="1" dirty="0">
                <a:solidFill>
                  <a:schemeClr val="accent1"/>
                </a:solidFill>
                <a:latin typeface="Times New Roman" panose="02020603050405020304" pitchFamily="18" charset="0"/>
                <a:cs typeface="Times New Roman" panose="02020603050405020304" pitchFamily="18" charset="0"/>
              </a:rPr>
              <a:t>IRIDIA</a:t>
            </a:r>
            <a:r>
              <a:rPr lang="zh-CN" altLang="en-US" sz="2400" b="1" dirty="0">
                <a:solidFill>
                  <a:schemeClr val="accent1"/>
                </a:solidFill>
                <a:latin typeface="Times New Roman" panose="02020603050405020304" pitchFamily="18" charset="0"/>
                <a:cs typeface="Times New Roman" panose="02020603050405020304" pitchFamily="18" charset="0"/>
              </a:rPr>
              <a:t>的联合主任。于</a:t>
            </a:r>
            <a:r>
              <a:rPr lang="en-US" altLang="zh-CN" sz="2400" b="1" dirty="0">
                <a:solidFill>
                  <a:schemeClr val="accent1"/>
                </a:solidFill>
                <a:latin typeface="Times New Roman" panose="02020603050405020304" pitchFamily="18" charset="0"/>
                <a:cs typeface="Times New Roman" panose="02020603050405020304" pitchFamily="18" charset="0"/>
              </a:rPr>
              <a:t>1991</a:t>
            </a:r>
            <a:r>
              <a:rPr lang="zh-CN" altLang="en-US" sz="2400" b="1" dirty="0">
                <a:solidFill>
                  <a:schemeClr val="accent1"/>
                </a:solidFill>
                <a:latin typeface="Times New Roman" panose="02020603050405020304" pitchFamily="18" charset="0"/>
                <a:cs typeface="Times New Roman" panose="02020603050405020304" pitchFamily="18" charset="0"/>
              </a:rPr>
              <a:t>年提出蚁群优化算法，也是群体智能研究领域的创始人之一</a:t>
            </a:r>
            <a:endParaRPr lang="en-US" altLang="zh-CN" sz="2400" b="1" dirty="0">
              <a:solidFill>
                <a:schemeClr val="accent1"/>
              </a:solidFill>
              <a:latin typeface="Times New Roman" panose="02020603050405020304" pitchFamily="18" charset="0"/>
              <a:cs typeface="Times New Roman" panose="02020603050405020304" pitchFamily="18" charset="0"/>
            </a:endParaRPr>
          </a:p>
        </p:txBody>
      </p:sp>
      <p:cxnSp>
        <p:nvCxnSpPr>
          <p:cNvPr id="4" name="直接连接符 3"/>
          <p:cNvCxnSpPr/>
          <p:nvPr/>
        </p:nvCxnSpPr>
        <p:spPr>
          <a:xfrm>
            <a:off x="5575300" y="925733"/>
            <a:ext cx="0" cy="4979767"/>
          </a:xfrm>
          <a:prstGeom prst="line">
            <a:avLst/>
          </a:prstGeom>
          <a:ln w="25400"/>
        </p:spPr>
        <p:style>
          <a:lnRef idx="1">
            <a:schemeClr val="accent1"/>
          </a:lnRef>
          <a:fillRef idx="0">
            <a:schemeClr val="accent1"/>
          </a:fillRef>
          <a:effectRef idx="0">
            <a:schemeClr val="accent1"/>
          </a:effectRef>
          <a:fontRef idx="minor">
            <a:schemeClr val="tx1"/>
          </a:fontRef>
        </p:style>
      </p:cxnSp>
      <p:grpSp>
        <p:nvGrpSpPr>
          <p:cNvPr id="20" name="组合 19"/>
          <p:cNvGrpSpPr/>
          <p:nvPr/>
        </p:nvGrpSpPr>
        <p:grpSpPr>
          <a:xfrm>
            <a:off x="8606970" y="6519446"/>
            <a:ext cx="638628" cy="338554"/>
            <a:chOff x="8663567" y="6519446"/>
            <a:chExt cx="638628" cy="338554"/>
          </a:xfrm>
        </p:grpSpPr>
        <p:sp>
          <p:nvSpPr>
            <p:cNvPr id="22" name="矩形 21"/>
            <p:cNvSpPr/>
            <p:nvPr/>
          </p:nvSpPr>
          <p:spPr>
            <a:xfrm>
              <a:off x="8766881" y="6519446"/>
              <a:ext cx="432000" cy="33855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文本框 22"/>
            <p:cNvSpPr txBox="1"/>
            <p:nvPr/>
          </p:nvSpPr>
          <p:spPr>
            <a:xfrm>
              <a:off x="8663567" y="6519446"/>
              <a:ext cx="638628" cy="338554"/>
            </a:xfrm>
            <a:prstGeom prst="rect">
              <a:avLst/>
            </a:prstGeom>
            <a:noFill/>
          </p:spPr>
          <p:txBody>
            <a:bodyPr wrap="square" rtlCol="0">
              <a:spAutoFit/>
            </a:bodyPr>
            <a:lstStyle/>
            <a:p>
              <a:pPr algn="ctr"/>
              <a:r>
                <a:rPr lang="en-US" altLang="zh-CN" sz="1600" dirty="0">
                  <a:solidFill>
                    <a:schemeClr val="bg1"/>
                  </a:solidFill>
                  <a:latin typeface="微软雅黑" panose="020B0503020204020204" pitchFamily="34" charset="-122"/>
                  <a:ea typeface="微软雅黑" panose="020B0503020204020204" pitchFamily="34" charset="-122"/>
                </a:rPr>
                <a:t>11</a:t>
              </a:r>
              <a:endParaRPr lang="zh-CN" altLang="en-US" sz="1600" dirty="0">
                <a:solidFill>
                  <a:schemeClr val="bg1"/>
                </a:solidFill>
                <a:latin typeface="微软雅黑" panose="020B0503020204020204" pitchFamily="34" charset="-122"/>
                <a:ea typeface="微软雅黑" panose="020B0503020204020204" pitchFamily="34" charset="-122"/>
              </a:endParaRPr>
            </a:p>
          </p:txBody>
        </p:sp>
      </p:grpSp>
      <p:pic>
        <p:nvPicPr>
          <p:cNvPr id="5" name="图片 4">
            <a:extLst>
              <a:ext uri="{FF2B5EF4-FFF2-40B4-BE49-F238E27FC236}">
                <a16:creationId xmlns:a16="http://schemas.microsoft.com/office/drawing/2014/main" id="{7104E307-A5EC-4973-B87A-7DB165446B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33449" y="1197674"/>
            <a:ext cx="3138551" cy="4707826"/>
          </a:xfrm>
          <a:prstGeom prst="rect">
            <a:avLst/>
          </a:prstGeom>
        </p:spPr>
      </p:pic>
    </p:spTree>
    <p:extLst>
      <p:ext uri="{BB962C8B-B14F-4D97-AF65-F5344CB8AC3E}">
        <p14:creationId xmlns:p14="http://schemas.microsoft.com/office/powerpoint/2010/main" val="3128943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ppt_w</p:attrName>
                                        </p:attrNameLst>
                                      </p:cBhvr>
                                      <p:tavLst>
                                        <p:tav tm="0">
                                          <p:val>
                                            <p:fltVal val="0"/>
                                          </p:val>
                                        </p:tav>
                                        <p:tav tm="100000">
                                          <p:val>
                                            <p:strVal val="#ppt_w"/>
                                          </p:val>
                                        </p:tav>
                                      </p:tavLst>
                                    </p:anim>
                                    <p:anim calcmode="lin" valueType="num">
                                      <p:cBhvr>
                                        <p:cTn id="8" dur="500" fill="hold"/>
                                        <p:tgtEl>
                                          <p:spTgt spid="19"/>
                                        </p:tgtEl>
                                        <p:attrNameLst>
                                          <p:attrName>ppt_h</p:attrName>
                                        </p:attrNameLst>
                                      </p:cBhvr>
                                      <p:tavLst>
                                        <p:tav tm="0">
                                          <p:val>
                                            <p:fltVal val="0"/>
                                          </p:val>
                                        </p:tav>
                                        <p:tav tm="100000">
                                          <p:val>
                                            <p:strVal val="#ppt_h"/>
                                          </p:val>
                                        </p:tav>
                                      </p:tavLst>
                                    </p:anim>
                                    <p:animEffect transition="in" filter="fade">
                                      <p:cBhvr>
                                        <p:cTn id="9" dur="500"/>
                                        <p:tgtEl>
                                          <p:spTgt spid="19"/>
                                        </p:tgtEl>
                                      </p:cBhvr>
                                    </p:animEffect>
                                  </p:childTnLst>
                                </p:cTn>
                              </p:par>
                              <p:par>
                                <p:cTn id="10" presetID="22" presetClass="entr" presetSubtype="8" fill="hold" grpId="0" nodeType="withEffect">
                                  <p:stCondLst>
                                    <p:cond delay="250"/>
                                  </p:stCondLst>
                                  <p:childTnLst>
                                    <p:set>
                                      <p:cBhvr>
                                        <p:cTn id="11" dur="1" fill="hold">
                                          <p:stCondLst>
                                            <p:cond delay="0"/>
                                          </p:stCondLst>
                                        </p:cTn>
                                        <p:tgtEl>
                                          <p:spTgt spid="18"/>
                                        </p:tgtEl>
                                        <p:attrNameLst>
                                          <p:attrName>style.visibility</p:attrName>
                                        </p:attrNameLst>
                                      </p:cBhvr>
                                      <p:to>
                                        <p:strVal val="visible"/>
                                      </p:to>
                                    </p:set>
                                    <p:animEffect transition="in" filter="wipe(left)">
                                      <p:cBhvr>
                                        <p:cTn id="12" dur="500"/>
                                        <p:tgtEl>
                                          <p:spTgt spid="18"/>
                                        </p:tgtEl>
                                      </p:cBhvr>
                                    </p:animEffect>
                                  </p:childTnLst>
                                </p:cTn>
                              </p:par>
                              <p:par>
                                <p:cTn id="13" presetID="22" presetClass="entr" presetSubtype="2" fill="hold" nodeType="withEffect">
                                  <p:stCondLst>
                                    <p:cond delay="250"/>
                                  </p:stCondLst>
                                  <p:childTnLst>
                                    <p:set>
                                      <p:cBhvr>
                                        <p:cTn id="14" dur="1" fill="hold">
                                          <p:stCondLst>
                                            <p:cond delay="0"/>
                                          </p:stCondLst>
                                        </p:cTn>
                                        <p:tgtEl>
                                          <p:spTgt spid="20"/>
                                        </p:tgtEl>
                                        <p:attrNameLst>
                                          <p:attrName>style.visibility</p:attrName>
                                        </p:attrNameLst>
                                      </p:cBhvr>
                                      <p:to>
                                        <p:strVal val="visible"/>
                                      </p:to>
                                    </p:set>
                                    <p:animEffect transition="in" filter="wipe(right)">
                                      <p:cBhvr>
                                        <p:cTn id="15" dur="500"/>
                                        <p:tgtEl>
                                          <p:spTgt spid="20"/>
                                        </p:tgtEl>
                                      </p:cBhvr>
                                    </p:animEffect>
                                  </p:childTnLst>
                                </p:cTn>
                              </p:par>
                              <p:par>
                                <p:cTn id="16" presetID="16" presetClass="entr" presetSubtype="42" fill="hold" nodeType="withEffect">
                                  <p:stCondLst>
                                    <p:cond delay="250"/>
                                  </p:stCondLst>
                                  <p:childTnLst>
                                    <p:set>
                                      <p:cBhvr>
                                        <p:cTn id="17" dur="1" fill="hold">
                                          <p:stCondLst>
                                            <p:cond delay="0"/>
                                          </p:stCondLst>
                                        </p:cTn>
                                        <p:tgtEl>
                                          <p:spTgt spid="4"/>
                                        </p:tgtEl>
                                        <p:attrNameLst>
                                          <p:attrName>style.visibility</p:attrName>
                                        </p:attrNameLst>
                                      </p:cBhvr>
                                      <p:to>
                                        <p:strVal val="visible"/>
                                      </p:to>
                                    </p:set>
                                    <p:animEffect transition="in" filter="barn(outHorizontal)">
                                      <p:cBhvr>
                                        <p:cTn id="18" dur="500"/>
                                        <p:tgtEl>
                                          <p:spTgt spid="4"/>
                                        </p:tgtEl>
                                      </p:cBhvr>
                                    </p:animEffect>
                                  </p:childTnLst>
                                </p:cTn>
                              </p:par>
                              <p:par>
                                <p:cTn id="19" presetID="12" presetClass="entr" presetSubtype="8" fill="hold" grpId="0" nodeType="withEffect">
                                  <p:stCondLst>
                                    <p:cond delay="600"/>
                                  </p:stCondLst>
                                  <p:childTnLst>
                                    <p:set>
                                      <p:cBhvr>
                                        <p:cTn id="20" dur="1" fill="hold">
                                          <p:stCondLst>
                                            <p:cond delay="0"/>
                                          </p:stCondLst>
                                        </p:cTn>
                                        <p:tgtEl>
                                          <p:spTgt spid="11"/>
                                        </p:tgtEl>
                                        <p:attrNameLst>
                                          <p:attrName>style.visibility</p:attrName>
                                        </p:attrNameLst>
                                      </p:cBhvr>
                                      <p:to>
                                        <p:strVal val="visible"/>
                                      </p:to>
                                    </p:set>
                                    <p:anim calcmode="lin" valueType="num">
                                      <p:cBhvr additive="base">
                                        <p:cTn id="21" dur="500"/>
                                        <p:tgtEl>
                                          <p:spTgt spid="11"/>
                                        </p:tgtEl>
                                        <p:attrNameLst>
                                          <p:attrName>ppt_x</p:attrName>
                                        </p:attrNameLst>
                                      </p:cBhvr>
                                      <p:tavLst>
                                        <p:tav tm="0">
                                          <p:val>
                                            <p:strVal val="#ppt_x-#ppt_w*1.125000"/>
                                          </p:val>
                                        </p:tav>
                                        <p:tav tm="100000">
                                          <p:val>
                                            <p:strVal val="#ppt_x"/>
                                          </p:val>
                                        </p:tav>
                                      </p:tavLst>
                                    </p:anim>
                                    <p:animEffect transition="in" filter="wipe(right)">
                                      <p:cBhvr>
                                        <p:cTn id="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a:off x="611187" y="261275"/>
            <a:ext cx="666069" cy="664458"/>
            <a:chOff x="611187" y="261275"/>
            <a:chExt cx="666069" cy="664458"/>
          </a:xfrm>
        </p:grpSpPr>
        <p:sp>
          <p:nvSpPr>
            <p:cNvPr id="9" name="矩形 8"/>
            <p:cNvSpPr>
              <a:spLocks noChangeAspect="1"/>
            </p:cNvSpPr>
            <p:nvPr/>
          </p:nvSpPr>
          <p:spPr>
            <a:xfrm>
              <a:off x="611187" y="261275"/>
              <a:ext cx="538925" cy="53762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a:spLocks noChangeAspect="1"/>
            </p:cNvSpPr>
            <p:nvPr/>
          </p:nvSpPr>
          <p:spPr>
            <a:xfrm>
              <a:off x="880650" y="530086"/>
              <a:ext cx="396606" cy="39564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文本框 17"/>
          <p:cNvSpPr txBox="1"/>
          <p:nvPr/>
        </p:nvSpPr>
        <p:spPr>
          <a:xfrm>
            <a:off x="1419575" y="362672"/>
            <a:ext cx="7113238" cy="461665"/>
          </a:xfrm>
          <a:prstGeom prst="rect">
            <a:avLst/>
          </a:prstGeom>
          <a:noFill/>
        </p:spPr>
        <p:txBody>
          <a:bodyPr wrap="square" rtlCol="0">
            <a:spAutoFit/>
          </a:bodyPr>
          <a:lstStyle/>
          <a:p>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蚁群优化算法的提出</a:t>
            </a:r>
            <a:endParaRPr lang="en-US" altLang="zh-CN" sz="24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nvGrpSpPr>
          <p:cNvPr id="32" name="组合 31"/>
          <p:cNvGrpSpPr/>
          <p:nvPr/>
        </p:nvGrpSpPr>
        <p:grpSpPr>
          <a:xfrm>
            <a:off x="8606970" y="6519446"/>
            <a:ext cx="638628" cy="338554"/>
            <a:chOff x="8663567" y="6519446"/>
            <a:chExt cx="638628" cy="338554"/>
          </a:xfrm>
        </p:grpSpPr>
        <p:sp>
          <p:nvSpPr>
            <p:cNvPr id="33" name="矩形 32"/>
            <p:cNvSpPr/>
            <p:nvPr/>
          </p:nvSpPr>
          <p:spPr>
            <a:xfrm>
              <a:off x="8766881" y="6519446"/>
              <a:ext cx="432000" cy="33855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文本框 33"/>
            <p:cNvSpPr txBox="1"/>
            <p:nvPr/>
          </p:nvSpPr>
          <p:spPr>
            <a:xfrm>
              <a:off x="8663567" y="6519446"/>
              <a:ext cx="638628" cy="338554"/>
            </a:xfrm>
            <a:prstGeom prst="rect">
              <a:avLst/>
            </a:prstGeom>
            <a:noFill/>
          </p:spPr>
          <p:txBody>
            <a:bodyPr wrap="square" rtlCol="0">
              <a:spAutoFit/>
            </a:bodyPr>
            <a:lstStyle/>
            <a:p>
              <a:pPr algn="ctr"/>
              <a:r>
                <a:rPr lang="en-US" altLang="zh-CN" sz="1600" dirty="0">
                  <a:solidFill>
                    <a:schemeClr val="bg1"/>
                  </a:solidFill>
                  <a:latin typeface="微软雅黑" panose="020B0503020204020204" pitchFamily="34" charset="-122"/>
                  <a:ea typeface="微软雅黑" panose="020B0503020204020204" pitchFamily="34" charset="-122"/>
                </a:rPr>
                <a:t>12</a:t>
              </a:r>
              <a:endParaRPr lang="zh-CN" altLang="en-US" sz="1600" dirty="0">
                <a:solidFill>
                  <a:schemeClr val="bg1"/>
                </a:solidFill>
                <a:latin typeface="微软雅黑" panose="020B0503020204020204" pitchFamily="34" charset="-122"/>
                <a:ea typeface="微软雅黑" panose="020B0503020204020204" pitchFamily="34" charset="-122"/>
              </a:endParaRPr>
            </a:p>
          </p:txBody>
        </p:sp>
      </p:grpSp>
      <p:sp>
        <p:nvSpPr>
          <p:cNvPr id="11" name="矩形 10">
            <a:extLst>
              <a:ext uri="{FF2B5EF4-FFF2-40B4-BE49-F238E27FC236}">
                <a16:creationId xmlns:a16="http://schemas.microsoft.com/office/drawing/2014/main" id="{5B2E75AD-1666-41B9-ACF4-15C4BA81A421}"/>
              </a:ext>
            </a:extLst>
          </p:cNvPr>
          <p:cNvSpPr/>
          <p:nvPr/>
        </p:nvSpPr>
        <p:spPr>
          <a:xfrm>
            <a:off x="2032987" y="2846275"/>
            <a:ext cx="2232000" cy="3977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latin typeface="微软雅黑" panose="020B0503020204020204" pitchFamily="34" charset="-122"/>
                <a:ea typeface="微软雅黑" panose="020B0503020204020204" pitchFamily="34" charset="-122"/>
              </a:rPr>
              <a:t>1991</a:t>
            </a:r>
            <a:r>
              <a:rPr lang="zh-CN" altLang="en-US" b="1" dirty="0">
                <a:latin typeface="微软雅黑" panose="020B0503020204020204" pitchFamily="34" charset="-122"/>
                <a:ea typeface="微软雅黑" panose="020B0503020204020204" pitchFamily="34" charset="-122"/>
              </a:rPr>
              <a:t>年</a:t>
            </a:r>
          </a:p>
        </p:txBody>
      </p:sp>
      <p:sp>
        <p:nvSpPr>
          <p:cNvPr id="2" name="文本框 1">
            <a:extLst>
              <a:ext uri="{FF2B5EF4-FFF2-40B4-BE49-F238E27FC236}">
                <a16:creationId xmlns:a16="http://schemas.microsoft.com/office/drawing/2014/main" id="{6ED95B51-731C-41D7-A15D-80AF7B357545}"/>
              </a:ext>
            </a:extLst>
          </p:cNvPr>
          <p:cNvSpPr txBox="1"/>
          <p:nvPr/>
        </p:nvSpPr>
        <p:spPr>
          <a:xfrm>
            <a:off x="2032987" y="1091949"/>
            <a:ext cx="2361460" cy="1754326"/>
          </a:xfrm>
          <a:prstGeom prst="rect">
            <a:avLst/>
          </a:prstGeom>
          <a:noFill/>
        </p:spPr>
        <p:txBody>
          <a:bodyPr wrap="square" rtlCol="0">
            <a:spAutoFit/>
          </a:bodyPr>
          <a:lstStyle/>
          <a:p>
            <a:pPr algn="just"/>
            <a:r>
              <a:rPr lang="en-US" altLang="zh-CN" dirty="0"/>
              <a:t>Dorigo</a:t>
            </a:r>
            <a:r>
              <a:rPr lang="zh-CN" altLang="en-US" dirty="0"/>
              <a:t>提出第一个蚁群优化算法：蚂蚁系统，用于求解</a:t>
            </a:r>
            <a:r>
              <a:rPr lang="en-US" altLang="zh-CN" dirty="0"/>
              <a:t>TSP</a:t>
            </a:r>
            <a:r>
              <a:rPr lang="zh-CN" altLang="en-US" dirty="0"/>
              <a:t>问题但是由于效率不佳，未受关注，相关研究处于停滞状态。</a:t>
            </a:r>
          </a:p>
        </p:txBody>
      </p:sp>
      <p:sp>
        <p:nvSpPr>
          <p:cNvPr id="14" name="矩形 13">
            <a:extLst>
              <a:ext uri="{FF2B5EF4-FFF2-40B4-BE49-F238E27FC236}">
                <a16:creationId xmlns:a16="http://schemas.microsoft.com/office/drawing/2014/main" id="{440F0E1F-B735-4840-AB37-2999E0295D61}"/>
              </a:ext>
            </a:extLst>
          </p:cNvPr>
          <p:cNvSpPr/>
          <p:nvPr/>
        </p:nvSpPr>
        <p:spPr>
          <a:xfrm>
            <a:off x="5229611" y="2810760"/>
            <a:ext cx="2232000" cy="3977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latin typeface="微软雅黑" panose="020B0503020204020204" pitchFamily="34" charset="-122"/>
                <a:ea typeface="微软雅黑" panose="020B0503020204020204" pitchFamily="34" charset="-122"/>
              </a:rPr>
              <a:t>1996</a:t>
            </a:r>
            <a:r>
              <a:rPr lang="zh-CN" altLang="en-US" b="1" dirty="0">
                <a:latin typeface="微软雅黑" panose="020B0503020204020204" pitchFamily="34" charset="-122"/>
                <a:ea typeface="微软雅黑" panose="020B0503020204020204" pitchFamily="34" charset="-122"/>
              </a:rPr>
              <a:t>年</a:t>
            </a:r>
          </a:p>
        </p:txBody>
      </p:sp>
      <p:sp>
        <p:nvSpPr>
          <p:cNvPr id="15" name="文本框 14">
            <a:extLst>
              <a:ext uri="{FF2B5EF4-FFF2-40B4-BE49-F238E27FC236}">
                <a16:creationId xmlns:a16="http://schemas.microsoft.com/office/drawing/2014/main" id="{20F95AA6-5134-4569-A87F-771BA90D57AA}"/>
              </a:ext>
            </a:extLst>
          </p:cNvPr>
          <p:cNvSpPr txBox="1"/>
          <p:nvPr/>
        </p:nvSpPr>
        <p:spPr>
          <a:xfrm>
            <a:off x="5230438" y="1093429"/>
            <a:ext cx="2361460" cy="1754326"/>
          </a:xfrm>
          <a:prstGeom prst="rect">
            <a:avLst/>
          </a:prstGeom>
          <a:noFill/>
        </p:spPr>
        <p:txBody>
          <a:bodyPr wrap="square" rtlCol="0">
            <a:spAutoFit/>
          </a:bodyPr>
          <a:lstStyle/>
          <a:p>
            <a:pPr algn="just"/>
            <a:r>
              <a:rPr lang="en-US" altLang="zh-CN" dirty="0"/>
              <a:t>Dorigo</a:t>
            </a:r>
            <a:r>
              <a:rPr lang="zh-CN" altLang="en-US" dirty="0"/>
              <a:t>详细介绍了蚁群优化算法的基本原理和算法流程，并将蚁群优化算法的应用延申到了指派问题和车间调度问题</a:t>
            </a:r>
          </a:p>
        </p:txBody>
      </p:sp>
      <p:sp>
        <p:nvSpPr>
          <p:cNvPr id="21" name="文本框 20">
            <a:extLst>
              <a:ext uri="{FF2B5EF4-FFF2-40B4-BE49-F238E27FC236}">
                <a16:creationId xmlns:a16="http://schemas.microsoft.com/office/drawing/2014/main" id="{1E827CE7-2B51-4E31-8F8D-27F6C367D1AA}"/>
              </a:ext>
            </a:extLst>
          </p:cNvPr>
          <p:cNvSpPr txBox="1"/>
          <p:nvPr/>
        </p:nvSpPr>
        <p:spPr>
          <a:xfrm>
            <a:off x="5229611" y="4602924"/>
            <a:ext cx="2361460" cy="1477328"/>
          </a:xfrm>
          <a:prstGeom prst="rect">
            <a:avLst/>
          </a:prstGeom>
          <a:noFill/>
        </p:spPr>
        <p:txBody>
          <a:bodyPr wrap="square" rtlCol="0">
            <a:spAutoFit/>
          </a:bodyPr>
          <a:lstStyle/>
          <a:p>
            <a:pPr algn="just"/>
            <a:r>
              <a:rPr lang="zh-CN" altLang="en-US" dirty="0"/>
              <a:t>相对于之前的离散空间组合优化问题，</a:t>
            </a:r>
            <a:r>
              <a:rPr lang="en-US" altLang="zh-CN" dirty="0"/>
              <a:t>2000</a:t>
            </a:r>
            <a:r>
              <a:rPr lang="zh-CN" altLang="en-US" dirty="0"/>
              <a:t>年以后开始出现各种连续蚁群蚁群算法。</a:t>
            </a:r>
          </a:p>
        </p:txBody>
      </p:sp>
      <p:sp>
        <p:nvSpPr>
          <p:cNvPr id="22" name="矩形 21">
            <a:extLst>
              <a:ext uri="{FF2B5EF4-FFF2-40B4-BE49-F238E27FC236}">
                <a16:creationId xmlns:a16="http://schemas.microsoft.com/office/drawing/2014/main" id="{A69B151C-9363-4735-B876-03B126EF5D97}"/>
              </a:ext>
            </a:extLst>
          </p:cNvPr>
          <p:cNvSpPr/>
          <p:nvPr/>
        </p:nvSpPr>
        <p:spPr>
          <a:xfrm>
            <a:off x="5229611" y="4118129"/>
            <a:ext cx="2232000" cy="3977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latin typeface="微软雅黑" panose="020B0503020204020204" pitchFamily="34" charset="-122"/>
                <a:ea typeface="微软雅黑" panose="020B0503020204020204" pitchFamily="34" charset="-122"/>
              </a:rPr>
              <a:t>2000</a:t>
            </a:r>
            <a:r>
              <a:rPr lang="zh-CN" altLang="en-US" b="1" dirty="0">
                <a:latin typeface="微软雅黑" panose="020B0503020204020204" pitchFamily="34" charset="-122"/>
                <a:ea typeface="微软雅黑" panose="020B0503020204020204" pitchFamily="34" charset="-122"/>
              </a:rPr>
              <a:t>年</a:t>
            </a:r>
          </a:p>
        </p:txBody>
      </p:sp>
      <p:sp>
        <p:nvSpPr>
          <p:cNvPr id="23" name="矩形 22">
            <a:extLst>
              <a:ext uri="{FF2B5EF4-FFF2-40B4-BE49-F238E27FC236}">
                <a16:creationId xmlns:a16="http://schemas.microsoft.com/office/drawing/2014/main" id="{E27EAD0C-D4E6-46B5-8EFF-873727C1C06A}"/>
              </a:ext>
            </a:extLst>
          </p:cNvPr>
          <p:cNvSpPr/>
          <p:nvPr/>
        </p:nvSpPr>
        <p:spPr>
          <a:xfrm>
            <a:off x="2032987" y="4122383"/>
            <a:ext cx="2232000" cy="3977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latin typeface="微软雅黑" panose="020B0503020204020204" pitchFamily="34" charset="-122"/>
                <a:ea typeface="微软雅黑" panose="020B0503020204020204" pitchFamily="34" charset="-122"/>
              </a:rPr>
              <a:t>2008</a:t>
            </a:r>
            <a:r>
              <a:rPr lang="zh-CN" altLang="en-US" b="1" dirty="0">
                <a:latin typeface="微软雅黑" panose="020B0503020204020204" pitchFamily="34" charset="-122"/>
                <a:ea typeface="微软雅黑" panose="020B0503020204020204" pitchFamily="34" charset="-122"/>
              </a:rPr>
              <a:t>年至今</a:t>
            </a:r>
          </a:p>
        </p:txBody>
      </p:sp>
      <p:cxnSp>
        <p:nvCxnSpPr>
          <p:cNvPr id="27" name="直接箭头连接符 26">
            <a:extLst>
              <a:ext uri="{FF2B5EF4-FFF2-40B4-BE49-F238E27FC236}">
                <a16:creationId xmlns:a16="http://schemas.microsoft.com/office/drawing/2014/main" id="{8E30E8F6-40FB-48F5-9687-C12E6DA11404}"/>
              </a:ext>
            </a:extLst>
          </p:cNvPr>
          <p:cNvCxnSpPr/>
          <p:nvPr/>
        </p:nvCxnSpPr>
        <p:spPr>
          <a:xfrm>
            <a:off x="4256019" y="3033091"/>
            <a:ext cx="973592" cy="0"/>
          </a:xfrm>
          <a:prstGeom prst="straightConnector1">
            <a:avLst/>
          </a:prstGeom>
          <a:ln w="635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直接箭头连接符 27">
            <a:extLst>
              <a:ext uri="{FF2B5EF4-FFF2-40B4-BE49-F238E27FC236}">
                <a16:creationId xmlns:a16="http://schemas.microsoft.com/office/drawing/2014/main" id="{F50A5FF6-3B88-41AF-85BB-BB6BC059AB9E}"/>
              </a:ext>
            </a:extLst>
          </p:cNvPr>
          <p:cNvCxnSpPr>
            <a:cxnSpLocks/>
          </p:cNvCxnSpPr>
          <p:nvPr/>
        </p:nvCxnSpPr>
        <p:spPr>
          <a:xfrm flipH="1">
            <a:off x="4264987" y="4296281"/>
            <a:ext cx="965450" cy="595"/>
          </a:xfrm>
          <a:prstGeom prst="straightConnector1">
            <a:avLst/>
          </a:prstGeom>
          <a:ln w="635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接箭头连接符 34">
            <a:extLst>
              <a:ext uri="{FF2B5EF4-FFF2-40B4-BE49-F238E27FC236}">
                <a16:creationId xmlns:a16="http://schemas.microsoft.com/office/drawing/2014/main" id="{6A608484-49AC-4E10-A82A-56EE1586B1AF}"/>
              </a:ext>
            </a:extLst>
          </p:cNvPr>
          <p:cNvCxnSpPr>
            <a:cxnSpLocks/>
            <a:stCxn id="14" idx="2"/>
            <a:endCxn id="22" idx="0"/>
          </p:cNvCxnSpPr>
          <p:nvPr/>
        </p:nvCxnSpPr>
        <p:spPr>
          <a:xfrm>
            <a:off x="6345611" y="3208470"/>
            <a:ext cx="0" cy="909659"/>
          </a:xfrm>
          <a:prstGeom prst="straightConnector1">
            <a:avLst/>
          </a:prstGeom>
          <a:ln w="635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6" name="文本框 35">
            <a:extLst>
              <a:ext uri="{FF2B5EF4-FFF2-40B4-BE49-F238E27FC236}">
                <a16:creationId xmlns:a16="http://schemas.microsoft.com/office/drawing/2014/main" id="{E25672F6-0F3A-4FC9-8142-5CE9EE06D380}"/>
              </a:ext>
            </a:extLst>
          </p:cNvPr>
          <p:cNvSpPr txBox="1"/>
          <p:nvPr/>
        </p:nvSpPr>
        <p:spPr>
          <a:xfrm>
            <a:off x="2032987" y="4602924"/>
            <a:ext cx="2361460" cy="923330"/>
          </a:xfrm>
          <a:prstGeom prst="rect">
            <a:avLst/>
          </a:prstGeom>
          <a:noFill/>
        </p:spPr>
        <p:txBody>
          <a:bodyPr wrap="square" rtlCol="0">
            <a:spAutoFit/>
          </a:bodyPr>
          <a:lstStyle/>
          <a:p>
            <a:pPr algn="just"/>
            <a:r>
              <a:rPr lang="zh-CN" altLang="en-US" dirty="0"/>
              <a:t>蚁群算法在数据挖掘、图像处理、系统识别等领域得到广泛应用。</a:t>
            </a:r>
          </a:p>
        </p:txBody>
      </p:sp>
    </p:spTree>
    <p:extLst>
      <p:ext uri="{BB962C8B-B14F-4D97-AF65-F5344CB8AC3E}">
        <p14:creationId xmlns:p14="http://schemas.microsoft.com/office/powerpoint/2010/main" val="1433098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ppt_w</p:attrName>
                                        </p:attrNameLst>
                                      </p:cBhvr>
                                      <p:tavLst>
                                        <p:tav tm="0">
                                          <p:val>
                                            <p:fltVal val="0"/>
                                          </p:val>
                                        </p:tav>
                                        <p:tav tm="100000">
                                          <p:val>
                                            <p:strVal val="#ppt_w"/>
                                          </p:val>
                                        </p:tav>
                                      </p:tavLst>
                                    </p:anim>
                                    <p:anim calcmode="lin" valueType="num">
                                      <p:cBhvr>
                                        <p:cTn id="8" dur="500" fill="hold"/>
                                        <p:tgtEl>
                                          <p:spTgt spid="19"/>
                                        </p:tgtEl>
                                        <p:attrNameLst>
                                          <p:attrName>ppt_h</p:attrName>
                                        </p:attrNameLst>
                                      </p:cBhvr>
                                      <p:tavLst>
                                        <p:tav tm="0">
                                          <p:val>
                                            <p:fltVal val="0"/>
                                          </p:val>
                                        </p:tav>
                                        <p:tav tm="100000">
                                          <p:val>
                                            <p:strVal val="#ppt_h"/>
                                          </p:val>
                                        </p:tav>
                                      </p:tavLst>
                                    </p:anim>
                                    <p:animEffect transition="in" filter="fade">
                                      <p:cBhvr>
                                        <p:cTn id="9" dur="500"/>
                                        <p:tgtEl>
                                          <p:spTgt spid="19"/>
                                        </p:tgtEl>
                                      </p:cBhvr>
                                    </p:animEffect>
                                  </p:childTnLst>
                                </p:cTn>
                              </p:par>
                              <p:par>
                                <p:cTn id="10" presetID="22" presetClass="entr" presetSubtype="8" fill="hold" grpId="0" nodeType="withEffect">
                                  <p:stCondLst>
                                    <p:cond delay="250"/>
                                  </p:stCondLst>
                                  <p:childTnLst>
                                    <p:set>
                                      <p:cBhvr>
                                        <p:cTn id="11" dur="1" fill="hold">
                                          <p:stCondLst>
                                            <p:cond delay="0"/>
                                          </p:stCondLst>
                                        </p:cTn>
                                        <p:tgtEl>
                                          <p:spTgt spid="18"/>
                                        </p:tgtEl>
                                        <p:attrNameLst>
                                          <p:attrName>style.visibility</p:attrName>
                                        </p:attrNameLst>
                                      </p:cBhvr>
                                      <p:to>
                                        <p:strVal val="visible"/>
                                      </p:to>
                                    </p:set>
                                    <p:animEffect transition="in" filter="wipe(left)">
                                      <p:cBhvr>
                                        <p:cTn id="12" dur="500"/>
                                        <p:tgtEl>
                                          <p:spTgt spid="18"/>
                                        </p:tgtEl>
                                      </p:cBhvr>
                                    </p:animEffect>
                                  </p:childTnLst>
                                </p:cTn>
                              </p:par>
                              <p:par>
                                <p:cTn id="13" presetID="22" presetClass="entr" presetSubtype="2" fill="hold" nodeType="withEffect">
                                  <p:stCondLst>
                                    <p:cond delay="250"/>
                                  </p:stCondLst>
                                  <p:childTnLst>
                                    <p:set>
                                      <p:cBhvr>
                                        <p:cTn id="14" dur="1" fill="hold">
                                          <p:stCondLst>
                                            <p:cond delay="0"/>
                                          </p:stCondLst>
                                        </p:cTn>
                                        <p:tgtEl>
                                          <p:spTgt spid="32"/>
                                        </p:tgtEl>
                                        <p:attrNameLst>
                                          <p:attrName>style.visibility</p:attrName>
                                        </p:attrNameLst>
                                      </p:cBhvr>
                                      <p:to>
                                        <p:strVal val="visible"/>
                                      </p:to>
                                    </p:set>
                                    <p:animEffect transition="in" filter="wipe(right)">
                                      <p:cBhvr>
                                        <p:cTn id="15"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0" y="1851645"/>
            <a:ext cx="4205521" cy="3154710"/>
          </a:xfrm>
          <a:prstGeom prst="rect">
            <a:avLst/>
          </a:prstGeom>
          <a:noFill/>
        </p:spPr>
        <p:txBody>
          <a:bodyPr wrap="square" rtlCol="0">
            <a:spAutoFit/>
          </a:bodyPr>
          <a:lstStyle/>
          <a:p>
            <a:pPr algn="ctr"/>
            <a:r>
              <a:rPr lang="en-US" altLang="zh-CN" sz="19900" b="1"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03</a:t>
            </a:r>
            <a:endParaRPr lang="zh-CN" altLang="en-US" sz="19900" b="1"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7" name="文本框 6"/>
          <p:cNvSpPr txBox="1"/>
          <p:nvPr/>
        </p:nvSpPr>
        <p:spPr>
          <a:xfrm>
            <a:off x="3887161" y="2845078"/>
            <a:ext cx="4645651" cy="523220"/>
          </a:xfrm>
          <a:prstGeom prst="rect">
            <a:avLst/>
          </a:prstGeom>
          <a:noFill/>
        </p:spPr>
        <p:txBody>
          <a:bodyPr wrap="square" rtlCol="0">
            <a:spAutoFit/>
          </a:bodyPr>
          <a:lstStyle/>
          <a:p>
            <a:r>
              <a:rPr lang="zh-CN" altLang="en-US" sz="2800" b="1" dirty="0">
                <a:solidFill>
                  <a:schemeClr val="tx1">
                    <a:lumMod val="85000"/>
                    <a:lumOff val="15000"/>
                  </a:schemeClr>
                </a:solidFill>
                <a:latin typeface="微软雅黑" panose="020B0503020204020204" pitchFamily="34" charset="-122"/>
                <a:ea typeface="微软雅黑" panose="020B0503020204020204" pitchFamily="34" charset="-122"/>
              </a:rPr>
              <a:t>蚁群优化算法的基本流程</a:t>
            </a:r>
            <a:endParaRPr lang="en-US" altLang="zh-CN" sz="28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3887162" y="3416888"/>
            <a:ext cx="4663440" cy="400110"/>
          </a:xfrm>
          <a:prstGeom prst="rect">
            <a:avLst/>
          </a:prstGeom>
          <a:noFill/>
        </p:spPr>
        <p:txBody>
          <a:bodyPr wrap="square" rtlCol="0">
            <a:spAutoFit/>
          </a:bodyPr>
          <a:lstStyle/>
          <a:p>
            <a:r>
              <a:rPr lang="da-DK" altLang="zh-CN" sz="2000" dirty="0">
                <a:latin typeface="Times New Roman" panose="02020603050405020304" pitchFamily="18" charset="0"/>
                <a:cs typeface="Times New Roman" panose="02020603050405020304" pitchFamily="18" charset="0"/>
              </a:rPr>
              <a:t>Lorem ipsum dolor sit amet</a:t>
            </a:r>
          </a:p>
        </p:txBody>
      </p:sp>
      <p:grpSp>
        <p:nvGrpSpPr>
          <p:cNvPr id="15" name="组合 14"/>
          <p:cNvGrpSpPr/>
          <p:nvPr/>
        </p:nvGrpSpPr>
        <p:grpSpPr>
          <a:xfrm>
            <a:off x="3887162" y="3375000"/>
            <a:ext cx="4663440" cy="108000"/>
            <a:chOff x="3649980" y="3375660"/>
            <a:chExt cx="4663440" cy="108000"/>
          </a:xfrm>
        </p:grpSpPr>
        <p:cxnSp>
          <p:nvCxnSpPr>
            <p:cNvPr id="10" name="直接连接符 9"/>
            <p:cNvCxnSpPr/>
            <p:nvPr/>
          </p:nvCxnSpPr>
          <p:spPr>
            <a:xfrm>
              <a:off x="3733800" y="3429660"/>
              <a:ext cx="449580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3" name="椭圆 12"/>
            <p:cNvSpPr>
              <a:spLocks/>
            </p:cNvSpPr>
            <p:nvPr/>
          </p:nvSpPr>
          <p:spPr>
            <a:xfrm>
              <a:off x="3649980" y="3375660"/>
              <a:ext cx="108000" cy="1080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a:spLocks/>
            </p:cNvSpPr>
            <p:nvPr/>
          </p:nvSpPr>
          <p:spPr>
            <a:xfrm>
              <a:off x="8205420" y="3375660"/>
              <a:ext cx="108000" cy="1080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useBgFill="1">
        <p:nvSpPr>
          <p:cNvPr id="16" name="文本框 15"/>
          <p:cNvSpPr txBox="1"/>
          <p:nvPr/>
        </p:nvSpPr>
        <p:spPr>
          <a:xfrm>
            <a:off x="487591" y="3105835"/>
            <a:ext cx="3230339" cy="646331"/>
          </a:xfrm>
          <a:prstGeom prst="rect">
            <a:avLst/>
          </a:prstGeom>
        </p:spPr>
        <p:txBody>
          <a:bodyPr wrap="square" rtlCol="0">
            <a:spAutoFit/>
          </a:bodyPr>
          <a:lstStyle/>
          <a:p>
            <a:pPr algn="ctr"/>
            <a:r>
              <a:rPr lang="en-US" altLang="zh-CN" sz="3600" b="1" dirty="0">
                <a:solidFill>
                  <a:schemeClr val="accent1"/>
                </a:solidFill>
                <a:latin typeface="Times New Roman" panose="02020603050405020304" pitchFamily="18" charset="0"/>
                <a:cs typeface="Times New Roman" panose="02020603050405020304" pitchFamily="18" charset="0"/>
              </a:rPr>
              <a:t>PART THREE</a:t>
            </a:r>
            <a:endParaRPr lang="zh-CN" altLang="en-US" sz="3600" b="1" dirty="0">
              <a:solidFill>
                <a:schemeClr val="accent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3471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par>
                                <p:cTn id="10" presetID="12" presetClass="entr" presetSubtype="4" fill="hold" grpId="0" nodeType="with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p:tgtEl>
                                          <p:spTgt spid="7"/>
                                        </p:tgtEl>
                                        <p:attrNameLst>
                                          <p:attrName>ppt_y</p:attrName>
                                        </p:attrNameLst>
                                      </p:cBhvr>
                                      <p:tavLst>
                                        <p:tav tm="0">
                                          <p:val>
                                            <p:strVal val="#ppt_y+#ppt_h*1.125000"/>
                                          </p:val>
                                        </p:tav>
                                        <p:tav tm="100000">
                                          <p:val>
                                            <p:strVal val="#ppt_y"/>
                                          </p:val>
                                        </p:tav>
                                      </p:tavLst>
                                    </p:anim>
                                    <p:animEffect transition="in" filter="wipe(up)">
                                      <p:cBhvr>
                                        <p:cTn id="13" dur="500"/>
                                        <p:tgtEl>
                                          <p:spTgt spid="7"/>
                                        </p:tgtEl>
                                      </p:cBhvr>
                                    </p:animEffect>
                                  </p:childTnLst>
                                </p:cTn>
                              </p:par>
                              <p:par>
                                <p:cTn id="14" presetID="12" presetClass="entr" presetSubtype="1"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 calcmode="lin" valueType="num">
                                      <p:cBhvr additive="base">
                                        <p:cTn id="16" dur="500"/>
                                        <p:tgtEl>
                                          <p:spTgt spid="8"/>
                                        </p:tgtEl>
                                        <p:attrNameLst>
                                          <p:attrName>ppt_y</p:attrName>
                                        </p:attrNameLst>
                                      </p:cBhvr>
                                      <p:tavLst>
                                        <p:tav tm="0">
                                          <p:val>
                                            <p:strVal val="#ppt_y-#ppt_h*1.125000"/>
                                          </p:val>
                                        </p:tav>
                                        <p:tav tm="100000">
                                          <p:val>
                                            <p:strVal val="#ppt_y"/>
                                          </p:val>
                                        </p:tav>
                                      </p:tavLst>
                                    </p:anim>
                                    <p:animEffect transition="in" filter="wipe(down)">
                                      <p:cBhvr>
                                        <p:cTn id="17" dur="500"/>
                                        <p:tgtEl>
                                          <p:spTgt spid="8"/>
                                        </p:tgtEl>
                                      </p:cBhvr>
                                    </p:animEffect>
                                  </p:childTnLst>
                                </p:cTn>
                              </p:par>
                              <p:par>
                                <p:cTn id="18" presetID="22" presetClass="entr" presetSubtype="8" fill="hold" nodeType="with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wipe(left)">
                                      <p:cBhvr>
                                        <p:cTn id="20" dur="500"/>
                                        <p:tgtEl>
                                          <p:spTgt spid="15"/>
                                        </p:tgtEl>
                                      </p:cBhvr>
                                    </p:animEffect>
                                  </p:childTnLst>
                                </p:cTn>
                              </p:par>
                              <p:par>
                                <p:cTn id="21" presetID="16" presetClass="entr" presetSubtype="37" fill="hold" grpId="0" nodeType="withEffect">
                                  <p:stCondLst>
                                    <p:cond delay="400"/>
                                  </p:stCondLst>
                                  <p:childTnLst>
                                    <p:set>
                                      <p:cBhvr>
                                        <p:cTn id="22" dur="1" fill="hold">
                                          <p:stCondLst>
                                            <p:cond delay="0"/>
                                          </p:stCondLst>
                                        </p:cTn>
                                        <p:tgtEl>
                                          <p:spTgt spid="16"/>
                                        </p:tgtEl>
                                        <p:attrNameLst>
                                          <p:attrName>style.visibility</p:attrName>
                                        </p:attrNameLst>
                                      </p:cBhvr>
                                      <p:to>
                                        <p:strVal val="visible"/>
                                      </p:to>
                                    </p:set>
                                    <p:animEffect transition="in" filter="barn(outVertical)">
                                      <p:cBhvr>
                                        <p:cTn id="23"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8" grpId="0"/>
      <p:bldP spid="1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a:off x="611187" y="261275"/>
            <a:ext cx="666069" cy="664458"/>
            <a:chOff x="611187" y="261275"/>
            <a:chExt cx="666069" cy="664458"/>
          </a:xfrm>
        </p:grpSpPr>
        <p:sp>
          <p:nvSpPr>
            <p:cNvPr id="9" name="矩形 8"/>
            <p:cNvSpPr>
              <a:spLocks noChangeAspect="1"/>
            </p:cNvSpPr>
            <p:nvPr/>
          </p:nvSpPr>
          <p:spPr>
            <a:xfrm>
              <a:off x="611187" y="261275"/>
              <a:ext cx="538925" cy="53762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a:spLocks noChangeAspect="1"/>
            </p:cNvSpPr>
            <p:nvPr/>
          </p:nvSpPr>
          <p:spPr>
            <a:xfrm>
              <a:off x="880650" y="530086"/>
              <a:ext cx="396606" cy="39564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文本框 17"/>
          <p:cNvSpPr txBox="1"/>
          <p:nvPr/>
        </p:nvSpPr>
        <p:spPr>
          <a:xfrm>
            <a:off x="1419575" y="362672"/>
            <a:ext cx="7113238" cy="461665"/>
          </a:xfrm>
          <a:prstGeom prst="rect">
            <a:avLst/>
          </a:prstGeom>
          <a:noFill/>
        </p:spPr>
        <p:txBody>
          <a:bodyPr wrap="square" rtlCol="0">
            <a:spAutoFit/>
          </a:bodyPr>
          <a:lstStyle/>
          <a:p>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蚁群有化算法的基本流程</a:t>
            </a:r>
            <a:endParaRPr lang="en-US" altLang="zh-CN" sz="24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nvGrpSpPr>
          <p:cNvPr id="32" name="组合 31"/>
          <p:cNvGrpSpPr/>
          <p:nvPr/>
        </p:nvGrpSpPr>
        <p:grpSpPr>
          <a:xfrm>
            <a:off x="8606970" y="6519446"/>
            <a:ext cx="638628" cy="338554"/>
            <a:chOff x="8663567" y="6519446"/>
            <a:chExt cx="638628" cy="338554"/>
          </a:xfrm>
        </p:grpSpPr>
        <p:sp>
          <p:nvSpPr>
            <p:cNvPr id="33" name="矩形 32"/>
            <p:cNvSpPr/>
            <p:nvPr/>
          </p:nvSpPr>
          <p:spPr>
            <a:xfrm>
              <a:off x="8766881" y="6519446"/>
              <a:ext cx="432000" cy="33855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文本框 33"/>
            <p:cNvSpPr txBox="1"/>
            <p:nvPr/>
          </p:nvSpPr>
          <p:spPr>
            <a:xfrm>
              <a:off x="8663567" y="6519446"/>
              <a:ext cx="638628" cy="338554"/>
            </a:xfrm>
            <a:prstGeom prst="rect">
              <a:avLst/>
            </a:prstGeom>
            <a:noFill/>
          </p:spPr>
          <p:txBody>
            <a:bodyPr wrap="square" rtlCol="0">
              <a:spAutoFit/>
            </a:bodyPr>
            <a:lstStyle/>
            <a:p>
              <a:pPr algn="ctr"/>
              <a:r>
                <a:rPr lang="en-US" altLang="zh-CN" sz="1600" dirty="0">
                  <a:solidFill>
                    <a:schemeClr val="bg1"/>
                  </a:solidFill>
                  <a:latin typeface="微软雅黑" panose="020B0503020204020204" pitchFamily="34" charset="-122"/>
                  <a:ea typeface="微软雅黑" panose="020B0503020204020204" pitchFamily="34" charset="-122"/>
                </a:rPr>
                <a:t>14</a:t>
              </a:r>
              <a:endParaRPr lang="zh-CN" altLang="en-US" sz="1600" dirty="0">
                <a:solidFill>
                  <a:schemeClr val="bg1"/>
                </a:solidFill>
                <a:latin typeface="微软雅黑" panose="020B0503020204020204" pitchFamily="34" charset="-122"/>
                <a:ea typeface="微软雅黑" panose="020B0503020204020204" pitchFamily="34" charset="-122"/>
              </a:endParaRPr>
            </a:p>
          </p:txBody>
        </p:sp>
      </p:grpSp>
      <mc:AlternateContent xmlns:mc="http://schemas.openxmlformats.org/markup-compatibility/2006" xmlns:a14="http://schemas.microsoft.com/office/drawing/2010/main">
        <mc:Choice Requires="a14">
          <p:graphicFrame>
            <p:nvGraphicFramePr>
              <p:cNvPr id="5" name="表格 4">
                <a:extLst>
                  <a:ext uri="{FF2B5EF4-FFF2-40B4-BE49-F238E27FC236}">
                    <a16:creationId xmlns:a16="http://schemas.microsoft.com/office/drawing/2014/main" id="{C556937F-A109-45C1-A240-28C8AE47C244}"/>
                  </a:ext>
                </a:extLst>
              </p:cNvPr>
              <p:cNvGraphicFramePr>
                <a:graphicFrameLocks noGrp="1"/>
              </p:cNvGraphicFramePr>
              <p:nvPr>
                <p:extLst>
                  <p:ext uri="{D42A27DB-BD31-4B8C-83A1-F6EECF244321}">
                    <p14:modId xmlns:p14="http://schemas.microsoft.com/office/powerpoint/2010/main" val="500301283"/>
                  </p:ext>
                </p:extLst>
              </p:nvPr>
            </p:nvGraphicFramePr>
            <p:xfrm>
              <a:off x="1150112" y="2811634"/>
              <a:ext cx="6096000" cy="2978658"/>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759592580"/>
                        </a:ext>
                      </a:extLst>
                    </a:gridCol>
                    <a:gridCol w="3048000">
                      <a:extLst>
                        <a:ext uri="{9D8B030D-6E8A-4147-A177-3AD203B41FA5}">
                          <a16:colId xmlns:a16="http://schemas.microsoft.com/office/drawing/2014/main" val="1854559909"/>
                        </a:ext>
                      </a:extLst>
                    </a:gridCol>
                  </a:tblGrid>
                  <a:tr h="0">
                    <a:tc>
                      <a:txBody>
                        <a:bodyPr/>
                        <a:lstStyle/>
                        <a:p>
                          <a:pPr algn="ctr"/>
                          <a:r>
                            <a:rPr lang="zh-CN" altLang="en-US" dirty="0"/>
                            <a:t>符号</a:t>
                          </a:r>
                        </a:p>
                      </a:txBody>
                      <a:tcPr/>
                    </a:tc>
                    <a:tc>
                      <a:txBody>
                        <a:bodyPr/>
                        <a:lstStyle/>
                        <a:p>
                          <a:pPr algn="ctr"/>
                          <a:r>
                            <a:rPr lang="zh-CN" altLang="en-US" dirty="0"/>
                            <a:t>含义</a:t>
                          </a:r>
                        </a:p>
                      </a:txBody>
                      <a:tcPr/>
                    </a:tc>
                    <a:extLst>
                      <a:ext uri="{0D108BD9-81ED-4DB2-BD59-A6C34878D82A}">
                        <a16:rowId xmlns:a16="http://schemas.microsoft.com/office/drawing/2014/main" val="1670608840"/>
                      </a:ext>
                    </a:extLst>
                  </a:tr>
                  <a:tr h="370840">
                    <a:tc>
                      <a:txBody>
                        <a:bodyPr/>
                        <a:lstStyle/>
                        <a:p>
                          <a:pPr algn="ctr"/>
                          <a14:m>
                            <m:oMathPara xmlns:m="http://schemas.openxmlformats.org/officeDocument/2006/math">
                              <m:oMathParaPr>
                                <m:jc m:val="centerGroup"/>
                              </m:oMathParaPr>
                              <m:oMath xmlns:m="http://schemas.openxmlformats.org/officeDocument/2006/math">
                                <m:d>
                                  <m:dPr>
                                    <m:begChr m:val=""/>
                                    <m:endChr m:val="}"/>
                                    <m:ctrlPr>
                                      <a:rPr lang="zh-CN" altLang="en-US" sz="1800" i="1" kern="1200" smtClean="0">
                                        <a:solidFill>
                                          <a:schemeClr val="dk1"/>
                                        </a:solidFill>
                                        <a:latin typeface="Cambria Math" panose="02040503050406030204" pitchFamily="18" charset="0"/>
                                        <a:ea typeface="+mn-ea"/>
                                        <a:cs typeface="+mn-cs"/>
                                      </a:rPr>
                                    </m:ctrlPr>
                                  </m:dPr>
                                  <m:e>
                                    <m:sSub>
                                      <m:sSubPr>
                                        <m:ctrlPr>
                                          <a:rPr lang="zh-CN" altLang="en-US" sz="1800" i="1" kern="1200">
                                            <a:solidFill>
                                              <a:schemeClr val="dk1"/>
                                            </a:solidFill>
                                            <a:latin typeface="Cambria Math" panose="02040503050406030204" pitchFamily="18" charset="0"/>
                                            <a:ea typeface="+mn-ea"/>
                                            <a:cs typeface="+mn-cs"/>
                                          </a:rPr>
                                        </m:ctrlPr>
                                      </m:sSubPr>
                                      <m:e>
                                        <m:r>
                                          <a:rPr lang="zh-CN" altLang="en-US" sz="1800" i="1" kern="1200">
                                            <a:solidFill>
                                              <a:schemeClr val="dk1"/>
                                            </a:solidFill>
                                            <a:latin typeface="Cambria Math" panose="02040503050406030204" pitchFamily="18" charset="0"/>
                                            <a:ea typeface="+mn-ea"/>
                                            <a:cs typeface="+mn-cs"/>
                                          </a:rPr>
                                          <m:t>𝐶</m:t>
                                        </m:r>
                                      </m:e>
                                      <m:sub>
                                        <m:r>
                                          <a:rPr lang="zh-CN" altLang="en-US" sz="1800" i="1" kern="1200">
                                            <a:solidFill>
                                              <a:schemeClr val="dk1"/>
                                            </a:solidFill>
                                            <a:latin typeface="Cambria Math" panose="02040503050406030204" pitchFamily="18" charset="0"/>
                                            <a:ea typeface="+mn-ea"/>
                                            <a:cs typeface="+mn-cs"/>
                                          </a:rPr>
                                          <m:t>𝑛</m:t>
                                        </m:r>
                                      </m:sub>
                                    </m:sSub>
                                    <m:r>
                                      <a:rPr lang="zh-CN" altLang="en-US" sz="1800" i="0" kern="1200">
                                        <a:solidFill>
                                          <a:schemeClr val="dk1"/>
                                        </a:solidFill>
                                        <a:latin typeface="Cambria Math" panose="02040503050406030204" pitchFamily="18" charset="0"/>
                                        <a:ea typeface="+mn-ea"/>
                                        <a:cs typeface="+mn-cs"/>
                                      </a:rPr>
                                      <m:t>={</m:t>
                                    </m:r>
                                    <m:sSub>
                                      <m:sSubPr>
                                        <m:ctrlPr>
                                          <a:rPr lang="zh-CN" altLang="en-US" sz="1800" i="1" kern="1200">
                                            <a:solidFill>
                                              <a:schemeClr val="dk1"/>
                                            </a:solidFill>
                                            <a:latin typeface="Cambria Math" panose="02040503050406030204" pitchFamily="18" charset="0"/>
                                            <a:ea typeface="+mn-ea"/>
                                            <a:cs typeface="+mn-cs"/>
                                          </a:rPr>
                                        </m:ctrlPr>
                                      </m:sSubPr>
                                      <m:e>
                                        <m:r>
                                          <a:rPr lang="zh-CN" altLang="en-US" sz="1800" i="1" kern="1200">
                                            <a:solidFill>
                                              <a:schemeClr val="dk1"/>
                                            </a:solidFill>
                                            <a:latin typeface="Cambria Math" panose="02040503050406030204" pitchFamily="18" charset="0"/>
                                            <a:ea typeface="+mn-ea"/>
                                            <a:cs typeface="+mn-cs"/>
                                          </a:rPr>
                                          <m:t>𝑐</m:t>
                                        </m:r>
                                      </m:e>
                                      <m:sub>
                                        <m:r>
                                          <a:rPr lang="zh-CN" altLang="en-US" sz="1800" i="0" kern="1200">
                                            <a:solidFill>
                                              <a:schemeClr val="dk1"/>
                                            </a:solidFill>
                                            <a:latin typeface="Cambria Math" panose="02040503050406030204" pitchFamily="18" charset="0"/>
                                            <a:ea typeface="+mn-ea"/>
                                            <a:cs typeface="+mn-cs"/>
                                          </a:rPr>
                                          <m:t>1</m:t>
                                        </m:r>
                                      </m:sub>
                                    </m:sSub>
                                    <m:r>
                                      <a:rPr lang="zh-CN" altLang="en-US" sz="1800" i="0" kern="1200">
                                        <a:solidFill>
                                          <a:schemeClr val="dk1"/>
                                        </a:solidFill>
                                        <a:latin typeface="Cambria Math" panose="02040503050406030204" pitchFamily="18" charset="0"/>
                                        <a:ea typeface="+mn-ea"/>
                                        <a:cs typeface="+mn-cs"/>
                                      </a:rPr>
                                      <m:t>,</m:t>
                                    </m:r>
                                    <m:sSub>
                                      <m:sSubPr>
                                        <m:ctrlPr>
                                          <a:rPr lang="zh-CN" altLang="en-US" sz="1800" i="1" kern="1200">
                                            <a:solidFill>
                                              <a:schemeClr val="dk1"/>
                                            </a:solidFill>
                                            <a:latin typeface="Cambria Math" panose="02040503050406030204" pitchFamily="18" charset="0"/>
                                            <a:ea typeface="+mn-ea"/>
                                            <a:cs typeface="+mn-cs"/>
                                          </a:rPr>
                                        </m:ctrlPr>
                                      </m:sSubPr>
                                      <m:e>
                                        <m:r>
                                          <a:rPr lang="zh-CN" altLang="en-US" sz="1800" i="1" kern="1200">
                                            <a:solidFill>
                                              <a:schemeClr val="dk1"/>
                                            </a:solidFill>
                                            <a:latin typeface="Cambria Math" panose="02040503050406030204" pitchFamily="18" charset="0"/>
                                            <a:ea typeface="+mn-ea"/>
                                            <a:cs typeface="+mn-cs"/>
                                          </a:rPr>
                                          <m:t>𝑐</m:t>
                                        </m:r>
                                      </m:e>
                                      <m:sub>
                                        <m:r>
                                          <a:rPr lang="zh-CN" altLang="en-US" sz="1800" i="0" kern="1200">
                                            <a:solidFill>
                                              <a:schemeClr val="dk1"/>
                                            </a:solidFill>
                                            <a:latin typeface="Cambria Math" panose="02040503050406030204" pitchFamily="18" charset="0"/>
                                            <a:ea typeface="+mn-ea"/>
                                            <a:cs typeface="+mn-cs"/>
                                          </a:rPr>
                                          <m:t>2</m:t>
                                        </m:r>
                                      </m:sub>
                                    </m:sSub>
                                    <m:r>
                                      <a:rPr lang="zh-CN" altLang="en-US" sz="1800" i="0" kern="1200">
                                        <a:solidFill>
                                          <a:schemeClr val="dk1"/>
                                        </a:solidFill>
                                        <a:latin typeface="Cambria Math" panose="02040503050406030204" pitchFamily="18" charset="0"/>
                                        <a:ea typeface="+mn-ea"/>
                                        <a:cs typeface="+mn-cs"/>
                                      </a:rPr>
                                      <m:t>,...,</m:t>
                                    </m:r>
                                    <m:sSub>
                                      <m:sSubPr>
                                        <m:ctrlPr>
                                          <a:rPr lang="zh-CN" altLang="en-US" sz="1800" i="1" kern="1200">
                                            <a:solidFill>
                                              <a:schemeClr val="dk1"/>
                                            </a:solidFill>
                                            <a:latin typeface="Cambria Math" panose="02040503050406030204" pitchFamily="18" charset="0"/>
                                            <a:ea typeface="+mn-ea"/>
                                            <a:cs typeface="+mn-cs"/>
                                          </a:rPr>
                                        </m:ctrlPr>
                                      </m:sSubPr>
                                      <m:e>
                                        <m:r>
                                          <a:rPr lang="zh-CN" altLang="en-US" sz="1800" i="1" kern="1200">
                                            <a:solidFill>
                                              <a:schemeClr val="dk1"/>
                                            </a:solidFill>
                                            <a:latin typeface="Cambria Math" panose="02040503050406030204" pitchFamily="18" charset="0"/>
                                            <a:ea typeface="+mn-ea"/>
                                            <a:cs typeface="+mn-cs"/>
                                          </a:rPr>
                                          <m:t>𝑐</m:t>
                                        </m:r>
                                      </m:e>
                                      <m:sub>
                                        <m:r>
                                          <a:rPr lang="zh-CN" altLang="en-US" sz="1800" i="1" kern="1200">
                                            <a:solidFill>
                                              <a:schemeClr val="dk1"/>
                                            </a:solidFill>
                                            <a:latin typeface="Cambria Math" panose="02040503050406030204" pitchFamily="18" charset="0"/>
                                            <a:ea typeface="+mn-ea"/>
                                            <a:cs typeface="+mn-cs"/>
                                          </a:rPr>
                                          <m:t>𝑛</m:t>
                                        </m:r>
                                      </m:sub>
                                    </m:sSub>
                                  </m:e>
                                </m:d>
                              </m:oMath>
                            </m:oMathPara>
                          </a14:m>
                          <a:endParaRPr lang="zh-CN" altLang="en-US" dirty="0"/>
                        </a:p>
                      </a:txBody>
                      <a:tcPr/>
                    </a:tc>
                    <a:tc>
                      <a:txBody>
                        <a:bodyPr/>
                        <a:lstStyle/>
                        <a:p>
                          <a:pPr algn="ctr"/>
                          <a:r>
                            <a:rPr lang="en-US" altLang="zh-CN" dirty="0"/>
                            <a:t>N</a:t>
                          </a:r>
                          <a:r>
                            <a:rPr lang="zh-CN" altLang="en-US" dirty="0"/>
                            <a:t>个城市的集合</a:t>
                          </a:r>
                        </a:p>
                      </a:txBody>
                      <a:tcPr/>
                    </a:tc>
                    <a:extLst>
                      <a:ext uri="{0D108BD9-81ED-4DB2-BD59-A6C34878D82A}">
                        <a16:rowId xmlns:a16="http://schemas.microsoft.com/office/drawing/2014/main" val="3495785017"/>
                      </a:ext>
                    </a:extLst>
                  </a:tr>
                  <a:tr h="370840">
                    <a:tc>
                      <a:txBody>
                        <a:bodyPr/>
                        <a:lstStyle/>
                        <a:p>
                          <a:pPr algn="ctr"/>
                          <a14:m>
                            <m:oMathPara xmlns:m="http://schemas.openxmlformats.org/officeDocument/2006/math">
                              <m:oMathParaPr>
                                <m:jc m:val="centerGroup"/>
                              </m:oMathParaPr>
                              <m:oMath xmlns:m="http://schemas.openxmlformats.org/officeDocument/2006/math">
                                <m:sSub>
                                  <m:sSubPr>
                                    <m:ctrlPr>
                                      <a:rPr lang="zh-CN" altLang="en-US" sz="1800" i="1" kern="1200" smtClean="0">
                                        <a:solidFill>
                                          <a:schemeClr val="dk1"/>
                                        </a:solidFill>
                                        <a:latin typeface="Cambria Math" panose="02040503050406030204" pitchFamily="18" charset="0"/>
                                        <a:ea typeface="+mn-ea"/>
                                        <a:cs typeface="+mn-cs"/>
                                      </a:rPr>
                                    </m:ctrlPr>
                                  </m:sSubPr>
                                  <m:e>
                                    <m:r>
                                      <a:rPr lang="zh-CN" altLang="en-US" sz="1800" i="1" kern="1200">
                                        <a:solidFill>
                                          <a:schemeClr val="dk1"/>
                                        </a:solidFill>
                                        <a:latin typeface="Cambria Math" panose="02040503050406030204" pitchFamily="18" charset="0"/>
                                        <a:ea typeface="+mn-ea"/>
                                        <a:cs typeface="+mn-cs"/>
                                      </a:rPr>
                                      <m:t>𝜏</m:t>
                                    </m:r>
                                  </m:e>
                                  <m:sub>
                                    <m:r>
                                      <a:rPr lang="zh-CN" altLang="en-US" sz="1800" i="0" kern="1200">
                                        <a:solidFill>
                                          <a:schemeClr val="dk1"/>
                                        </a:solidFill>
                                        <a:latin typeface="Cambria Math" panose="02040503050406030204" pitchFamily="18" charset="0"/>
                                        <a:ea typeface="+mn-ea"/>
                                        <a:cs typeface="+mn-cs"/>
                                      </a:rPr>
                                      <m:t>0</m:t>
                                    </m:r>
                                  </m:sub>
                                </m:sSub>
                              </m:oMath>
                            </m:oMathPara>
                          </a14:m>
                          <a:endParaRPr lang="zh-CN" altLang="en-US" dirty="0"/>
                        </a:p>
                      </a:txBody>
                      <a:tcPr/>
                    </a:tc>
                    <a:tc>
                      <a:txBody>
                        <a:bodyPr/>
                        <a:lstStyle/>
                        <a:p>
                          <a:pPr algn="ctr"/>
                          <a:r>
                            <a:rPr lang="zh-CN" altLang="en-US" dirty="0"/>
                            <a:t>初始信息素浓度</a:t>
                          </a:r>
                        </a:p>
                      </a:txBody>
                      <a:tcPr/>
                    </a:tc>
                    <a:extLst>
                      <a:ext uri="{0D108BD9-81ED-4DB2-BD59-A6C34878D82A}">
                        <a16:rowId xmlns:a16="http://schemas.microsoft.com/office/drawing/2014/main" val="2392224675"/>
                      </a:ext>
                    </a:extLst>
                  </a:tr>
                  <a:tr h="370840">
                    <a:tc>
                      <a:txBody>
                        <a:bodyPr/>
                        <a:lstStyle/>
                        <a:p>
                          <a:pPr algn="ctr"/>
                          <a14:m>
                            <m:oMathPara xmlns:m="http://schemas.openxmlformats.org/officeDocument/2006/math">
                              <m:oMathParaPr>
                                <m:jc m:val="centerGroup"/>
                              </m:oMathParaPr>
                              <m:oMath xmlns:m="http://schemas.openxmlformats.org/officeDocument/2006/math">
                                <m:sSub>
                                  <m:sSubPr>
                                    <m:ctrlPr>
                                      <a:rPr lang="zh-CN" altLang="en-US" sz="1800" i="1" kern="1200" smtClean="0">
                                        <a:solidFill>
                                          <a:schemeClr val="dk1"/>
                                        </a:solidFill>
                                        <a:latin typeface="Cambria Math" panose="02040503050406030204" pitchFamily="18" charset="0"/>
                                        <a:ea typeface="+mn-ea"/>
                                        <a:cs typeface="+mn-cs"/>
                                      </a:rPr>
                                    </m:ctrlPr>
                                  </m:sSubPr>
                                  <m:e>
                                    <m:r>
                                      <a:rPr lang="zh-CN" altLang="en-US" sz="1800" i="1" kern="1200">
                                        <a:solidFill>
                                          <a:schemeClr val="dk1"/>
                                        </a:solidFill>
                                        <a:latin typeface="Cambria Math" panose="02040503050406030204" pitchFamily="18" charset="0"/>
                                        <a:ea typeface="+mn-ea"/>
                                        <a:cs typeface="+mn-cs"/>
                                      </a:rPr>
                                      <m:t>𝑑</m:t>
                                    </m:r>
                                  </m:e>
                                  <m:sub>
                                    <m:r>
                                      <a:rPr lang="zh-CN" altLang="en-US" sz="1800" i="1" kern="1200">
                                        <a:solidFill>
                                          <a:schemeClr val="dk1"/>
                                        </a:solidFill>
                                        <a:latin typeface="Cambria Math" panose="02040503050406030204" pitchFamily="18" charset="0"/>
                                        <a:ea typeface="+mn-ea"/>
                                        <a:cs typeface="+mn-cs"/>
                                      </a:rPr>
                                      <m:t>𝑖𝑗</m:t>
                                    </m:r>
                                  </m:sub>
                                </m:sSub>
                              </m:oMath>
                            </m:oMathPara>
                          </a14:m>
                          <a:endParaRPr lang="zh-CN" altLang="en-US" dirty="0"/>
                        </a:p>
                      </a:txBody>
                      <a:tcPr/>
                    </a:tc>
                    <a:tc>
                      <a:txBody>
                        <a:bodyPr/>
                        <a:lstStyle/>
                        <a:p>
                          <a:pPr algn="ctr"/>
                          <a:r>
                            <a:rPr lang="zh-CN" altLang="en-US" dirty="0"/>
                            <a:t>城市</a:t>
                          </a:r>
                          <a:r>
                            <a:rPr lang="en-US" altLang="zh-CN" dirty="0" err="1"/>
                            <a:t>i,j</a:t>
                          </a:r>
                          <a:r>
                            <a:rPr lang="zh-CN" altLang="en-US" dirty="0"/>
                            <a:t>之间的距离</a:t>
                          </a:r>
                        </a:p>
                      </a:txBody>
                      <a:tcPr/>
                    </a:tc>
                    <a:extLst>
                      <a:ext uri="{0D108BD9-81ED-4DB2-BD59-A6C34878D82A}">
                        <a16:rowId xmlns:a16="http://schemas.microsoft.com/office/drawing/2014/main" val="4203436153"/>
                      </a:ext>
                    </a:extLst>
                  </a:tr>
                  <a:tr h="370840">
                    <a:tc>
                      <a:txBody>
                        <a:bodyPr/>
                        <a:lstStyle/>
                        <a:p>
                          <a:pPr algn="ctr"/>
                          <a14:m>
                            <m:oMathPara xmlns:m="http://schemas.openxmlformats.org/officeDocument/2006/math">
                              <m:oMathParaPr>
                                <m:jc m:val="centerGroup"/>
                              </m:oMathParaPr>
                              <m:oMath xmlns:m="http://schemas.openxmlformats.org/officeDocument/2006/math">
                                <m:d>
                                  <m:dPr>
                                    <m:begChr m:val=""/>
                                    <m:ctrlPr>
                                      <a:rPr lang="zh-CN" altLang="en-US" sz="1800" i="1" kern="1200" smtClean="0">
                                        <a:solidFill>
                                          <a:schemeClr val="dk1"/>
                                        </a:solidFill>
                                        <a:latin typeface="Cambria Math" panose="02040503050406030204" pitchFamily="18" charset="0"/>
                                        <a:ea typeface="+mn-ea"/>
                                        <a:cs typeface="+mn-cs"/>
                                      </a:rPr>
                                    </m:ctrlPr>
                                  </m:dPr>
                                  <m:e>
                                    <m:sSub>
                                      <m:sSubPr>
                                        <m:ctrlPr>
                                          <a:rPr lang="zh-CN" altLang="en-US" sz="1800" i="1" kern="1200">
                                            <a:solidFill>
                                              <a:schemeClr val="dk1"/>
                                            </a:solidFill>
                                            <a:latin typeface="Cambria Math" panose="02040503050406030204" pitchFamily="18" charset="0"/>
                                            <a:ea typeface="+mn-ea"/>
                                            <a:cs typeface="+mn-cs"/>
                                          </a:rPr>
                                        </m:ctrlPr>
                                      </m:sSubPr>
                                      <m:e>
                                        <m:r>
                                          <a:rPr lang="zh-CN" altLang="en-US" sz="1800" i="1" kern="1200">
                                            <a:solidFill>
                                              <a:schemeClr val="dk1"/>
                                            </a:solidFill>
                                            <a:latin typeface="Cambria Math" panose="02040503050406030204" pitchFamily="18" charset="0"/>
                                            <a:ea typeface="+mn-ea"/>
                                            <a:cs typeface="+mn-cs"/>
                                          </a:rPr>
                                          <m:t>𝐽</m:t>
                                        </m:r>
                                      </m:e>
                                      <m:sub>
                                        <m:r>
                                          <a:rPr lang="zh-CN" altLang="en-US" sz="1800" i="1" kern="1200">
                                            <a:solidFill>
                                              <a:schemeClr val="dk1"/>
                                            </a:solidFill>
                                            <a:latin typeface="Cambria Math" panose="02040503050406030204" pitchFamily="18" charset="0"/>
                                            <a:ea typeface="+mn-ea"/>
                                            <a:cs typeface="+mn-cs"/>
                                          </a:rPr>
                                          <m:t>𝑘</m:t>
                                        </m:r>
                                      </m:sub>
                                    </m:sSub>
                                    <m:r>
                                      <a:rPr lang="zh-CN" altLang="en-US" sz="1800" i="0" kern="1200">
                                        <a:solidFill>
                                          <a:schemeClr val="dk1"/>
                                        </a:solidFill>
                                        <a:latin typeface="Cambria Math" panose="02040503050406030204" pitchFamily="18" charset="0"/>
                                        <a:ea typeface="+mn-ea"/>
                                        <a:cs typeface="+mn-cs"/>
                                      </a:rPr>
                                      <m:t>(</m:t>
                                    </m:r>
                                    <m:r>
                                      <a:rPr lang="zh-CN" altLang="en-US" sz="1800" i="1" kern="1200">
                                        <a:solidFill>
                                          <a:schemeClr val="dk1"/>
                                        </a:solidFill>
                                        <a:latin typeface="Cambria Math" panose="02040503050406030204" pitchFamily="18" charset="0"/>
                                        <a:ea typeface="+mn-ea"/>
                                        <a:cs typeface="+mn-cs"/>
                                      </a:rPr>
                                      <m:t>𝑖</m:t>
                                    </m:r>
                                  </m:e>
                                </m:d>
                              </m:oMath>
                            </m:oMathPara>
                          </a14:m>
                          <a:endParaRPr lang="zh-CN" altLang="en-US" dirty="0"/>
                        </a:p>
                      </a:txBody>
                      <a:tcPr/>
                    </a:tc>
                    <a:tc>
                      <a:txBody>
                        <a:bodyPr/>
                        <a:lstStyle/>
                        <a:p>
                          <a:pPr algn="ctr"/>
                          <a:r>
                            <a:rPr lang="zh-CN" altLang="en-US" dirty="0"/>
                            <a:t>还未访问过的城市</a:t>
                          </a:r>
                        </a:p>
                      </a:txBody>
                      <a:tcPr/>
                    </a:tc>
                    <a:extLst>
                      <a:ext uri="{0D108BD9-81ED-4DB2-BD59-A6C34878D82A}">
                        <a16:rowId xmlns:a16="http://schemas.microsoft.com/office/drawing/2014/main" val="3484822313"/>
                      </a:ext>
                    </a:extLst>
                  </a:tr>
                  <a:tr h="370840">
                    <a:tc>
                      <a:txBody>
                        <a:bodyPr/>
                        <a:lstStyle/>
                        <a:p>
                          <a:pPr algn="ctr"/>
                          <a14:m>
                            <m:oMathPara xmlns:m="http://schemas.openxmlformats.org/officeDocument/2006/math">
                              <m:oMathParaPr>
                                <m:jc m:val="centerGroup"/>
                              </m:oMathParaPr>
                              <m:oMath xmlns:m="http://schemas.openxmlformats.org/officeDocument/2006/math">
                                <m:d>
                                  <m:dPr>
                                    <m:begChr m:val=""/>
                                    <m:ctrlPr>
                                      <a:rPr lang="zh-CN" altLang="en-US" sz="1800" i="1" kern="1200" smtClean="0">
                                        <a:solidFill>
                                          <a:schemeClr val="dk1"/>
                                        </a:solidFill>
                                        <a:latin typeface="Cambria Math" panose="02040503050406030204" pitchFamily="18" charset="0"/>
                                        <a:ea typeface="+mn-ea"/>
                                        <a:cs typeface="+mn-cs"/>
                                      </a:rPr>
                                    </m:ctrlPr>
                                  </m:dPr>
                                  <m:e>
                                    <m:r>
                                      <a:rPr lang="zh-CN" altLang="en-US" sz="1800" i="1" kern="1200">
                                        <a:solidFill>
                                          <a:schemeClr val="dk1"/>
                                        </a:solidFill>
                                        <a:latin typeface="Cambria Math" panose="02040503050406030204" pitchFamily="18" charset="0"/>
                                        <a:ea typeface="+mn-ea"/>
                                        <a:cs typeface="+mn-cs"/>
                                      </a:rPr>
                                      <m:t>𝜂</m:t>
                                    </m:r>
                                    <m:r>
                                      <a:rPr lang="zh-CN" altLang="en-US" sz="1800" i="0" kern="1200">
                                        <a:solidFill>
                                          <a:schemeClr val="dk1"/>
                                        </a:solidFill>
                                        <a:latin typeface="Cambria Math" panose="02040503050406030204" pitchFamily="18" charset="0"/>
                                        <a:ea typeface="+mn-ea"/>
                                        <a:cs typeface="+mn-cs"/>
                                      </a:rPr>
                                      <m:t>(</m:t>
                                    </m:r>
                                    <m:r>
                                      <a:rPr lang="zh-CN" altLang="en-US" sz="1800" i="1" kern="1200">
                                        <a:solidFill>
                                          <a:schemeClr val="dk1"/>
                                        </a:solidFill>
                                        <a:latin typeface="Cambria Math" panose="02040503050406030204" pitchFamily="18" charset="0"/>
                                        <a:ea typeface="+mn-ea"/>
                                        <a:cs typeface="+mn-cs"/>
                                      </a:rPr>
                                      <m:t>𝑖</m:t>
                                    </m:r>
                                    <m:r>
                                      <a:rPr lang="zh-CN" altLang="en-US" sz="1800" i="0" kern="1200">
                                        <a:solidFill>
                                          <a:schemeClr val="dk1"/>
                                        </a:solidFill>
                                        <a:latin typeface="Cambria Math" panose="02040503050406030204" pitchFamily="18" charset="0"/>
                                        <a:ea typeface="+mn-ea"/>
                                        <a:cs typeface="+mn-cs"/>
                                      </a:rPr>
                                      <m:t>,</m:t>
                                    </m:r>
                                    <m:r>
                                      <a:rPr lang="zh-CN" altLang="en-US" sz="1800" i="1" kern="1200">
                                        <a:solidFill>
                                          <a:schemeClr val="dk1"/>
                                        </a:solidFill>
                                        <a:latin typeface="Cambria Math" panose="02040503050406030204" pitchFamily="18" charset="0"/>
                                        <a:ea typeface="+mn-ea"/>
                                        <a:cs typeface="+mn-cs"/>
                                      </a:rPr>
                                      <m:t>𝑗</m:t>
                                    </m:r>
                                  </m:e>
                                </m:d>
                              </m:oMath>
                            </m:oMathPara>
                          </a14:m>
                          <a:endParaRPr lang="zh-CN" altLang="en-US" dirty="0"/>
                        </a:p>
                      </a:txBody>
                      <a:tcPr/>
                    </a:tc>
                    <a:tc>
                      <a:txBody>
                        <a:bodyPr/>
                        <a:lstStyle/>
                        <a:p>
                          <a:pPr algn="ctr"/>
                          <a:r>
                            <a:rPr lang="zh-CN" altLang="en-US" dirty="0"/>
                            <a:t>选择城市的启发信息</a:t>
                          </a:r>
                        </a:p>
                      </a:txBody>
                      <a:tcPr/>
                    </a:tc>
                    <a:extLst>
                      <a:ext uri="{0D108BD9-81ED-4DB2-BD59-A6C34878D82A}">
                        <a16:rowId xmlns:a16="http://schemas.microsoft.com/office/drawing/2014/main" val="4072216480"/>
                      </a:ext>
                    </a:extLst>
                  </a:tr>
                  <a:tr h="370840">
                    <a:tc>
                      <a:txBody>
                        <a:bodyPr/>
                        <a:lstStyle/>
                        <a:p>
                          <a:pPr algn="ctr"/>
                          <a14:m>
                            <m:oMathPara xmlns:m="http://schemas.openxmlformats.org/officeDocument/2006/math">
                              <m:oMathParaPr>
                                <m:jc m:val="centerGroup"/>
                              </m:oMathParaPr>
                              <m:oMath xmlns:m="http://schemas.openxmlformats.org/officeDocument/2006/math">
                                <m:r>
                                  <a:rPr lang="zh-CN" altLang="en-US" sz="1800" i="1" kern="1200" smtClean="0">
                                    <a:solidFill>
                                      <a:schemeClr val="dk1"/>
                                    </a:solidFill>
                                    <a:latin typeface="Cambria Math" panose="02040503050406030204" pitchFamily="18" charset="0"/>
                                    <a:ea typeface="+mn-ea"/>
                                    <a:cs typeface="+mn-cs"/>
                                  </a:rPr>
                                  <m:t>𝜌</m:t>
                                </m:r>
                              </m:oMath>
                            </m:oMathPara>
                          </a14:m>
                          <a:endParaRPr lang="zh-CN" altLang="en-US" dirty="0"/>
                        </a:p>
                      </a:txBody>
                      <a:tcPr/>
                    </a:tc>
                    <a:tc>
                      <a:txBody>
                        <a:bodyPr/>
                        <a:lstStyle/>
                        <a:p>
                          <a:pPr algn="ctr"/>
                          <a:r>
                            <a:rPr lang="zh-CN" altLang="en-US" dirty="0"/>
                            <a:t>信息素蒸发速率</a:t>
                          </a:r>
                        </a:p>
                      </a:txBody>
                      <a:tcPr/>
                    </a:tc>
                    <a:extLst>
                      <a:ext uri="{0D108BD9-81ED-4DB2-BD59-A6C34878D82A}">
                        <a16:rowId xmlns:a16="http://schemas.microsoft.com/office/drawing/2014/main" val="544547110"/>
                      </a:ext>
                    </a:extLst>
                  </a:tr>
                  <a:tr h="370840">
                    <a:tc>
                      <a:txBody>
                        <a:bodyPr/>
                        <a:lstStyle/>
                        <a:p>
                          <a:pPr algn="ctr"/>
                          <a14:m>
                            <m:oMathPara xmlns:m="http://schemas.openxmlformats.org/officeDocument/2006/math">
                              <m:oMathParaPr>
                                <m:jc m:val="centerGroup"/>
                              </m:oMathParaPr>
                              <m:oMath xmlns:m="http://schemas.openxmlformats.org/officeDocument/2006/math">
                                <m:d>
                                  <m:dPr>
                                    <m:begChr m:val=""/>
                                    <m:ctrlPr>
                                      <a:rPr lang="zh-CN" altLang="en-US" sz="1800" i="1" kern="1200" smtClean="0">
                                        <a:solidFill>
                                          <a:schemeClr val="dk1"/>
                                        </a:solidFill>
                                        <a:latin typeface="Cambria Math" panose="02040503050406030204" pitchFamily="18" charset="0"/>
                                        <a:ea typeface="+mn-ea"/>
                                        <a:cs typeface="+mn-cs"/>
                                      </a:rPr>
                                    </m:ctrlPr>
                                  </m:dPr>
                                  <m:e>
                                    <m:r>
                                      <a:rPr lang="zh-CN" altLang="en-US" sz="1800" i="1" kern="1200">
                                        <a:solidFill>
                                          <a:schemeClr val="dk1"/>
                                        </a:solidFill>
                                        <a:latin typeface="Cambria Math" panose="02040503050406030204" pitchFamily="18" charset="0"/>
                                        <a:ea typeface="+mn-ea"/>
                                        <a:cs typeface="+mn-cs"/>
                                      </a:rPr>
                                      <m:t>𝜏</m:t>
                                    </m:r>
                                    <m:r>
                                      <a:rPr lang="zh-CN" altLang="en-US" sz="1800" i="0" kern="1200">
                                        <a:solidFill>
                                          <a:schemeClr val="dk1"/>
                                        </a:solidFill>
                                        <a:latin typeface="Cambria Math" panose="02040503050406030204" pitchFamily="18" charset="0"/>
                                        <a:ea typeface="+mn-ea"/>
                                        <a:cs typeface="+mn-cs"/>
                                      </a:rPr>
                                      <m:t>(</m:t>
                                    </m:r>
                                    <m:r>
                                      <a:rPr lang="zh-CN" altLang="en-US" sz="1800" i="1" kern="1200">
                                        <a:solidFill>
                                          <a:schemeClr val="dk1"/>
                                        </a:solidFill>
                                        <a:latin typeface="Cambria Math" panose="02040503050406030204" pitchFamily="18" charset="0"/>
                                        <a:ea typeface="+mn-ea"/>
                                        <a:cs typeface="+mn-cs"/>
                                      </a:rPr>
                                      <m:t>𝑖</m:t>
                                    </m:r>
                                    <m:r>
                                      <a:rPr lang="zh-CN" altLang="en-US" sz="1800" i="0" kern="1200">
                                        <a:solidFill>
                                          <a:schemeClr val="dk1"/>
                                        </a:solidFill>
                                        <a:latin typeface="Cambria Math" panose="02040503050406030204" pitchFamily="18" charset="0"/>
                                        <a:ea typeface="+mn-ea"/>
                                        <a:cs typeface="+mn-cs"/>
                                      </a:rPr>
                                      <m:t>,</m:t>
                                    </m:r>
                                    <m:r>
                                      <a:rPr lang="zh-CN" altLang="en-US" sz="1800" i="1" kern="1200">
                                        <a:solidFill>
                                          <a:schemeClr val="dk1"/>
                                        </a:solidFill>
                                        <a:latin typeface="Cambria Math" panose="02040503050406030204" pitchFamily="18" charset="0"/>
                                        <a:ea typeface="+mn-ea"/>
                                        <a:cs typeface="+mn-cs"/>
                                      </a:rPr>
                                      <m:t>𝑗</m:t>
                                    </m:r>
                                  </m:e>
                                </m:d>
                              </m:oMath>
                            </m:oMathPara>
                          </a14:m>
                          <a:endParaRPr lang="zh-CN" altLang="en-US" dirty="0"/>
                        </a:p>
                      </a:txBody>
                      <a:tcPr/>
                    </a:tc>
                    <a:tc>
                      <a:txBody>
                        <a:bodyPr/>
                        <a:lstStyle/>
                        <a:p>
                          <a:pPr algn="ctr"/>
                          <a:r>
                            <a:rPr lang="zh-CN" altLang="en-US" dirty="0"/>
                            <a:t>每条边界上的信息素浓度</a:t>
                          </a:r>
                        </a:p>
                      </a:txBody>
                      <a:tcPr/>
                    </a:tc>
                    <a:extLst>
                      <a:ext uri="{0D108BD9-81ED-4DB2-BD59-A6C34878D82A}">
                        <a16:rowId xmlns:a16="http://schemas.microsoft.com/office/drawing/2014/main" val="2403840344"/>
                      </a:ext>
                    </a:extLst>
                  </a:tr>
                </a:tbl>
              </a:graphicData>
            </a:graphic>
          </p:graphicFrame>
        </mc:Choice>
        <mc:Fallback xmlns="">
          <p:graphicFrame>
            <p:nvGraphicFramePr>
              <p:cNvPr id="5" name="表格 4">
                <a:extLst>
                  <a:ext uri="{FF2B5EF4-FFF2-40B4-BE49-F238E27FC236}">
                    <a16:creationId xmlns:a16="http://schemas.microsoft.com/office/drawing/2014/main" id="{C556937F-A109-45C1-A240-28C8AE47C244}"/>
                  </a:ext>
                </a:extLst>
              </p:cNvPr>
              <p:cNvGraphicFramePr>
                <a:graphicFrameLocks noGrp="1"/>
              </p:cNvGraphicFramePr>
              <p:nvPr>
                <p:extLst>
                  <p:ext uri="{D42A27DB-BD31-4B8C-83A1-F6EECF244321}">
                    <p14:modId xmlns:p14="http://schemas.microsoft.com/office/powerpoint/2010/main" val="500301283"/>
                  </p:ext>
                </p:extLst>
              </p:nvPr>
            </p:nvGraphicFramePr>
            <p:xfrm>
              <a:off x="1150112" y="2811634"/>
              <a:ext cx="6096000" cy="2978658"/>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759592580"/>
                        </a:ext>
                      </a:extLst>
                    </a:gridCol>
                    <a:gridCol w="3048000">
                      <a:extLst>
                        <a:ext uri="{9D8B030D-6E8A-4147-A177-3AD203B41FA5}">
                          <a16:colId xmlns:a16="http://schemas.microsoft.com/office/drawing/2014/main" val="1854559909"/>
                        </a:ext>
                      </a:extLst>
                    </a:gridCol>
                  </a:tblGrid>
                  <a:tr h="365760">
                    <a:tc>
                      <a:txBody>
                        <a:bodyPr/>
                        <a:lstStyle/>
                        <a:p>
                          <a:pPr algn="ctr"/>
                          <a:r>
                            <a:rPr lang="zh-CN" altLang="en-US" dirty="0"/>
                            <a:t>符号</a:t>
                          </a:r>
                        </a:p>
                      </a:txBody>
                      <a:tcPr/>
                    </a:tc>
                    <a:tc>
                      <a:txBody>
                        <a:bodyPr/>
                        <a:lstStyle/>
                        <a:p>
                          <a:pPr algn="ctr"/>
                          <a:r>
                            <a:rPr lang="zh-CN" altLang="en-US" dirty="0"/>
                            <a:t>含义</a:t>
                          </a:r>
                        </a:p>
                      </a:txBody>
                      <a:tcPr/>
                    </a:tc>
                    <a:extLst>
                      <a:ext uri="{0D108BD9-81ED-4DB2-BD59-A6C34878D82A}">
                        <a16:rowId xmlns:a16="http://schemas.microsoft.com/office/drawing/2014/main" val="1670608840"/>
                      </a:ext>
                    </a:extLst>
                  </a:tr>
                  <a:tr h="370840">
                    <a:tc>
                      <a:txBody>
                        <a:bodyPr/>
                        <a:lstStyle/>
                        <a:p>
                          <a:endParaRPr lang="zh-CN"/>
                        </a:p>
                      </a:txBody>
                      <a:tcPr>
                        <a:blipFill>
                          <a:blip r:embed="rId2"/>
                          <a:stretch>
                            <a:fillRect l="-200" t="-126230" r="-100599" b="-786885"/>
                          </a:stretch>
                        </a:blipFill>
                      </a:tcPr>
                    </a:tc>
                    <a:tc>
                      <a:txBody>
                        <a:bodyPr/>
                        <a:lstStyle/>
                        <a:p>
                          <a:pPr algn="ctr"/>
                          <a:r>
                            <a:rPr lang="en-US" altLang="zh-CN" dirty="0"/>
                            <a:t>N</a:t>
                          </a:r>
                          <a:r>
                            <a:rPr lang="zh-CN" altLang="en-US" dirty="0"/>
                            <a:t>个城市的集合</a:t>
                          </a:r>
                        </a:p>
                      </a:txBody>
                      <a:tcPr/>
                    </a:tc>
                    <a:extLst>
                      <a:ext uri="{0D108BD9-81ED-4DB2-BD59-A6C34878D82A}">
                        <a16:rowId xmlns:a16="http://schemas.microsoft.com/office/drawing/2014/main" val="3495785017"/>
                      </a:ext>
                    </a:extLst>
                  </a:tr>
                  <a:tr h="370840">
                    <a:tc>
                      <a:txBody>
                        <a:bodyPr/>
                        <a:lstStyle/>
                        <a:p>
                          <a:endParaRPr lang="zh-CN"/>
                        </a:p>
                      </a:txBody>
                      <a:tcPr>
                        <a:blipFill>
                          <a:blip r:embed="rId2"/>
                          <a:stretch>
                            <a:fillRect l="-200" t="-226230" r="-100599" b="-686885"/>
                          </a:stretch>
                        </a:blipFill>
                      </a:tcPr>
                    </a:tc>
                    <a:tc>
                      <a:txBody>
                        <a:bodyPr/>
                        <a:lstStyle/>
                        <a:p>
                          <a:pPr algn="ctr"/>
                          <a:r>
                            <a:rPr lang="zh-CN" altLang="en-US" dirty="0"/>
                            <a:t>初始信息素浓度</a:t>
                          </a:r>
                        </a:p>
                      </a:txBody>
                      <a:tcPr/>
                    </a:tc>
                    <a:extLst>
                      <a:ext uri="{0D108BD9-81ED-4DB2-BD59-A6C34878D82A}">
                        <a16:rowId xmlns:a16="http://schemas.microsoft.com/office/drawing/2014/main" val="2392224675"/>
                      </a:ext>
                    </a:extLst>
                  </a:tr>
                  <a:tr h="387858">
                    <a:tc>
                      <a:txBody>
                        <a:bodyPr/>
                        <a:lstStyle/>
                        <a:p>
                          <a:endParaRPr lang="zh-CN"/>
                        </a:p>
                      </a:txBody>
                      <a:tcPr>
                        <a:blipFill>
                          <a:blip r:embed="rId2"/>
                          <a:stretch>
                            <a:fillRect l="-200" t="-315873" r="-100599" b="-565079"/>
                          </a:stretch>
                        </a:blipFill>
                      </a:tcPr>
                    </a:tc>
                    <a:tc>
                      <a:txBody>
                        <a:bodyPr/>
                        <a:lstStyle/>
                        <a:p>
                          <a:pPr algn="ctr"/>
                          <a:r>
                            <a:rPr lang="zh-CN" altLang="en-US" dirty="0"/>
                            <a:t>城市</a:t>
                          </a:r>
                          <a:r>
                            <a:rPr lang="en-US" altLang="zh-CN" dirty="0" err="1"/>
                            <a:t>i,j</a:t>
                          </a:r>
                          <a:r>
                            <a:rPr lang="zh-CN" altLang="en-US" dirty="0"/>
                            <a:t>之间的距离</a:t>
                          </a:r>
                        </a:p>
                      </a:txBody>
                      <a:tcPr/>
                    </a:tc>
                    <a:extLst>
                      <a:ext uri="{0D108BD9-81ED-4DB2-BD59-A6C34878D82A}">
                        <a16:rowId xmlns:a16="http://schemas.microsoft.com/office/drawing/2014/main" val="4203436153"/>
                      </a:ext>
                    </a:extLst>
                  </a:tr>
                  <a:tr h="370840">
                    <a:tc>
                      <a:txBody>
                        <a:bodyPr/>
                        <a:lstStyle/>
                        <a:p>
                          <a:endParaRPr lang="zh-CN"/>
                        </a:p>
                      </a:txBody>
                      <a:tcPr>
                        <a:blipFill>
                          <a:blip r:embed="rId2"/>
                          <a:stretch>
                            <a:fillRect l="-200" t="-429508" r="-100599" b="-483607"/>
                          </a:stretch>
                        </a:blipFill>
                      </a:tcPr>
                    </a:tc>
                    <a:tc>
                      <a:txBody>
                        <a:bodyPr/>
                        <a:lstStyle/>
                        <a:p>
                          <a:pPr algn="ctr"/>
                          <a:r>
                            <a:rPr lang="zh-CN" altLang="en-US" dirty="0"/>
                            <a:t>还未访问过的城市</a:t>
                          </a:r>
                        </a:p>
                      </a:txBody>
                      <a:tcPr/>
                    </a:tc>
                    <a:extLst>
                      <a:ext uri="{0D108BD9-81ED-4DB2-BD59-A6C34878D82A}">
                        <a16:rowId xmlns:a16="http://schemas.microsoft.com/office/drawing/2014/main" val="3484822313"/>
                      </a:ext>
                    </a:extLst>
                  </a:tr>
                  <a:tr h="370840">
                    <a:tc>
                      <a:txBody>
                        <a:bodyPr/>
                        <a:lstStyle/>
                        <a:p>
                          <a:endParaRPr lang="zh-CN"/>
                        </a:p>
                      </a:txBody>
                      <a:tcPr>
                        <a:blipFill>
                          <a:blip r:embed="rId2"/>
                          <a:stretch>
                            <a:fillRect l="-200" t="-529508" r="-100599" b="-383607"/>
                          </a:stretch>
                        </a:blipFill>
                      </a:tcPr>
                    </a:tc>
                    <a:tc>
                      <a:txBody>
                        <a:bodyPr/>
                        <a:lstStyle/>
                        <a:p>
                          <a:pPr algn="ctr"/>
                          <a:r>
                            <a:rPr lang="zh-CN" altLang="en-US" dirty="0"/>
                            <a:t>选择城市的启发信息</a:t>
                          </a:r>
                        </a:p>
                      </a:txBody>
                      <a:tcPr/>
                    </a:tc>
                    <a:extLst>
                      <a:ext uri="{0D108BD9-81ED-4DB2-BD59-A6C34878D82A}">
                        <a16:rowId xmlns:a16="http://schemas.microsoft.com/office/drawing/2014/main" val="4072216480"/>
                      </a:ext>
                    </a:extLst>
                  </a:tr>
                  <a:tr h="370840">
                    <a:tc>
                      <a:txBody>
                        <a:bodyPr/>
                        <a:lstStyle/>
                        <a:p>
                          <a:endParaRPr lang="zh-CN"/>
                        </a:p>
                      </a:txBody>
                      <a:tcPr>
                        <a:blipFill>
                          <a:blip r:embed="rId2"/>
                          <a:stretch>
                            <a:fillRect l="-200" t="-629508" r="-100599" b="-283607"/>
                          </a:stretch>
                        </a:blipFill>
                      </a:tcPr>
                    </a:tc>
                    <a:tc>
                      <a:txBody>
                        <a:bodyPr/>
                        <a:lstStyle/>
                        <a:p>
                          <a:pPr algn="ctr"/>
                          <a:r>
                            <a:rPr lang="zh-CN" altLang="en-US" dirty="0"/>
                            <a:t>信息素蒸发速率</a:t>
                          </a:r>
                        </a:p>
                      </a:txBody>
                      <a:tcPr/>
                    </a:tc>
                    <a:extLst>
                      <a:ext uri="{0D108BD9-81ED-4DB2-BD59-A6C34878D82A}">
                        <a16:rowId xmlns:a16="http://schemas.microsoft.com/office/drawing/2014/main" val="544547110"/>
                      </a:ext>
                    </a:extLst>
                  </a:tr>
                  <a:tr h="370840">
                    <a:tc>
                      <a:txBody>
                        <a:bodyPr/>
                        <a:lstStyle/>
                        <a:p>
                          <a:endParaRPr lang="zh-CN"/>
                        </a:p>
                      </a:txBody>
                      <a:tcPr>
                        <a:blipFill>
                          <a:blip r:embed="rId2"/>
                          <a:stretch>
                            <a:fillRect l="-200" t="-729508" r="-100599" b="-183607"/>
                          </a:stretch>
                        </a:blipFill>
                      </a:tcPr>
                    </a:tc>
                    <a:tc>
                      <a:txBody>
                        <a:bodyPr/>
                        <a:lstStyle/>
                        <a:p>
                          <a:pPr algn="ctr"/>
                          <a:r>
                            <a:rPr lang="zh-CN" altLang="en-US" dirty="0"/>
                            <a:t>每条边界上的信息素浓度</a:t>
                          </a:r>
                        </a:p>
                      </a:txBody>
                      <a:tcPr/>
                    </a:tc>
                    <a:extLst>
                      <a:ext uri="{0D108BD9-81ED-4DB2-BD59-A6C34878D82A}">
                        <a16:rowId xmlns:a16="http://schemas.microsoft.com/office/drawing/2014/main" val="2403840344"/>
                      </a:ext>
                    </a:extLst>
                  </a:tr>
                </a:tbl>
              </a:graphicData>
            </a:graphic>
          </p:graphicFrame>
        </mc:Fallback>
      </mc:AlternateContent>
      <p:sp>
        <p:nvSpPr>
          <p:cNvPr id="13" name="文本框 12">
            <a:extLst>
              <a:ext uri="{FF2B5EF4-FFF2-40B4-BE49-F238E27FC236}">
                <a16:creationId xmlns:a16="http://schemas.microsoft.com/office/drawing/2014/main" id="{F344BA09-BB27-41F6-ACA2-3E02137D98F1}"/>
              </a:ext>
            </a:extLst>
          </p:cNvPr>
          <p:cNvSpPr txBox="1"/>
          <p:nvPr/>
        </p:nvSpPr>
        <p:spPr>
          <a:xfrm>
            <a:off x="1085355" y="1206964"/>
            <a:ext cx="6160757" cy="954107"/>
          </a:xfrm>
          <a:prstGeom prst="rect">
            <a:avLst/>
          </a:prstGeom>
          <a:noFill/>
        </p:spPr>
        <p:txBody>
          <a:bodyPr wrap="square" rtlCol="0">
            <a:spAutoFit/>
          </a:bodyPr>
          <a:lstStyle/>
          <a:p>
            <a:r>
              <a:rPr lang="zh-CN" altLang="en-US" dirty="0"/>
              <a:t>蚁群优化算法一开始</a:t>
            </a:r>
            <a:r>
              <a:rPr lang="zh-CN" altLang="en-US"/>
              <a:t>就是以</a:t>
            </a:r>
            <a:r>
              <a:rPr lang="en-US" altLang="zh-CN"/>
              <a:t>NP</a:t>
            </a:r>
            <a:r>
              <a:rPr lang="zh-CN" altLang="en-US"/>
              <a:t>难的</a:t>
            </a:r>
            <a:r>
              <a:rPr lang="en-US" altLang="zh-CN"/>
              <a:t>TSP</a:t>
            </a:r>
            <a:r>
              <a:rPr lang="zh-CN" altLang="en-US"/>
              <a:t>问题</a:t>
            </a:r>
            <a:r>
              <a:rPr lang="zh-CN" altLang="en-US" dirty="0"/>
              <a:t>作为应用实例而提出的。因此，</a:t>
            </a:r>
            <a:r>
              <a:rPr lang="zh-CN" altLang="en-US"/>
              <a:t>我们针对</a:t>
            </a:r>
            <a:r>
              <a:rPr lang="en-US" altLang="zh-CN"/>
              <a:t>TSP</a:t>
            </a:r>
            <a:r>
              <a:rPr lang="zh-CN" altLang="en-US"/>
              <a:t>问题</a:t>
            </a:r>
            <a:r>
              <a:rPr lang="zh-CN" altLang="en-US" dirty="0"/>
              <a:t>讨论蚁群优化算法。以下是符号说明。</a:t>
            </a:r>
          </a:p>
        </p:txBody>
      </p:sp>
    </p:spTree>
    <p:extLst>
      <p:ext uri="{BB962C8B-B14F-4D97-AF65-F5344CB8AC3E}">
        <p14:creationId xmlns:p14="http://schemas.microsoft.com/office/powerpoint/2010/main" val="3292443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ppt_w</p:attrName>
                                        </p:attrNameLst>
                                      </p:cBhvr>
                                      <p:tavLst>
                                        <p:tav tm="0">
                                          <p:val>
                                            <p:fltVal val="0"/>
                                          </p:val>
                                        </p:tav>
                                        <p:tav tm="100000">
                                          <p:val>
                                            <p:strVal val="#ppt_w"/>
                                          </p:val>
                                        </p:tav>
                                      </p:tavLst>
                                    </p:anim>
                                    <p:anim calcmode="lin" valueType="num">
                                      <p:cBhvr>
                                        <p:cTn id="8" dur="500" fill="hold"/>
                                        <p:tgtEl>
                                          <p:spTgt spid="19"/>
                                        </p:tgtEl>
                                        <p:attrNameLst>
                                          <p:attrName>ppt_h</p:attrName>
                                        </p:attrNameLst>
                                      </p:cBhvr>
                                      <p:tavLst>
                                        <p:tav tm="0">
                                          <p:val>
                                            <p:fltVal val="0"/>
                                          </p:val>
                                        </p:tav>
                                        <p:tav tm="100000">
                                          <p:val>
                                            <p:strVal val="#ppt_h"/>
                                          </p:val>
                                        </p:tav>
                                      </p:tavLst>
                                    </p:anim>
                                    <p:animEffect transition="in" filter="fade">
                                      <p:cBhvr>
                                        <p:cTn id="9" dur="500"/>
                                        <p:tgtEl>
                                          <p:spTgt spid="19"/>
                                        </p:tgtEl>
                                      </p:cBhvr>
                                    </p:animEffect>
                                  </p:childTnLst>
                                </p:cTn>
                              </p:par>
                              <p:par>
                                <p:cTn id="10" presetID="22" presetClass="entr" presetSubtype="8" fill="hold" grpId="0" nodeType="withEffect">
                                  <p:stCondLst>
                                    <p:cond delay="250"/>
                                  </p:stCondLst>
                                  <p:childTnLst>
                                    <p:set>
                                      <p:cBhvr>
                                        <p:cTn id="11" dur="1" fill="hold">
                                          <p:stCondLst>
                                            <p:cond delay="0"/>
                                          </p:stCondLst>
                                        </p:cTn>
                                        <p:tgtEl>
                                          <p:spTgt spid="18"/>
                                        </p:tgtEl>
                                        <p:attrNameLst>
                                          <p:attrName>style.visibility</p:attrName>
                                        </p:attrNameLst>
                                      </p:cBhvr>
                                      <p:to>
                                        <p:strVal val="visible"/>
                                      </p:to>
                                    </p:set>
                                    <p:animEffect transition="in" filter="wipe(left)">
                                      <p:cBhvr>
                                        <p:cTn id="12" dur="500"/>
                                        <p:tgtEl>
                                          <p:spTgt spid="18"/>
                                        </p:tgtEl>
                                      </p:cBhvr>
                                    </p:animEffect>
                                  </p:childTnLst>
                                </p:cTn>
                              </p:par>
                              <p:par>
                                <p:cTn id="13" presetID="22" presetClass="entr" presetSubtype="2" fill="hold" nodeType="withEffect">
                                  <p:stCondLst>
                                    <p:cond delay="250"/>
                                  </p:stCondLst>
                                  <p:childTnLst>
                                    <p:set>
                                      <p:cBhvr>
                                        <p:cTn id="14" dur="1" fill="hold">
                                          <p:stCondLst>
                                            <p:cond delay="0"/>
                                          </p:stCondLst>
                                        </p:cTn>
                                        <p:tgtEl>
                                          <p:spTgt spid="32"/>
                                        </p:tgtEl>
                                        <p:attrNameLst>
                                          <p:attrName>style.visibility</p:attrName>
                                        </p:attrNameLst>
                                      </p:cBhvr>
                                      <p:to>
                                        <p:strVal val="visible"/>
                                      </p:to>
                                    </p:set>
                                    <p:animEffect transition="in" filter="wipe(right)">
                                      <p:cBhvr>
                                        <p:cTn id="15"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a:off x="611187" y="261275"/>
            <a:ext cx="666069" cy="664458"/>
            <a:chOff x="611187" y="261275"/>
            <a:chExt cx="666069" cy="664458"/>
          </a:xfrm>
        </p:grpSpPr>
        <p:sp>
          <p:nvSpPr>
            <p:cNvPr id="9" name="矩形 8"/>
            <p:cNvSpPr>
              <a:spLocks noChangeAspect="1"/>
            </p:cNvSpPr>
            <p:nvPr/>
          </p:nvSpPr>
          <p:spPr>
            <a:xfrm>
              <a:off x="611187" y="261275"/>
              <a:ext cx="538925" cy="53762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a:spLocks noChangeAspect="1"/>
            </p:cNvSpPr>
            <p:nvPr/>
          </p:nvSpPr>
          <p:spPr>
            <a:xfrm>
              <a:off x="880650" y="530086"/>
              <a:ext cx="396606" cy="39564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文本框 17"/>
          <p:cNvSpPr txBox="1"/>
          <p:nvPr/>
        </p:nvSpPr>
        <p:spPr>
          <a:xfrm>
            <a:off x="1419575" y="362672"/>
            <a:ext cx="7113238" cy="461665"/>
          </a:xfrm>
          <a:prstGeom prst="rect">
            <a:avLst/>
          </a:prstGeom>
          <a:noFill/>
        </p:spPr>
        <p:txBody>
          <a:bodyPr wrap="square" rtlCol="0">
            <a:spAutoFit/>
          </a:bodyPr>
          <a:lstStyle/>
          <a:p>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蚁群优化算法的流程</a:t>
            </a:r>
            <a:endParaRPr lang="en-US" altLang="zh-CN" sz="24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nvGrpSpPr>
          <p:cNvPr id="32" name="组合 31"/>
          <p:cNvGrpSpPr/>
          <p:nvPr/>
        </p:nvGrpSpPr>
        <p:grpSpPr>
          <a:xfrm>
            <a:off x="8606970" y="6519446"/>
            <a:ext cx="638628" cy="338554"/>
            <a:chOff x="8663567" y="6519446"/>
            <a:chExt cx="638628" cy="338554"/>
          </a:xfrm>
        </p:grpSpPr>
        <p:sp>
          <p:nvSpPr>
            <p:cNvPr id="33" name="矩形 32"/>
            <p:cNvSpPr/>
            <p:nvPr/>
          </p:nvSpPr>
          <p:spPr>
            <a:xfrm>
              <a:off x="8766881" y="6519446"/>
              <a:ext cx="432000" cy="33855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文本框 33"/>
            <p:cNvSpPr txBox="1"/>
            <p:nvPr/>
          </p:nvSpPr>
          <p:spPr>
            <a:xfrm>
              <a:off x="8663567" y="6519446"/>
              <a:ext cx="638628" cy="338554"/>
            </a:xfrm>
            <a:prstGeom prst="rect">
              <a:avLst/>
            </a:prstGeom>
            <a:noFill/>
          </p:spPr>
          <p:txBody>
            <a:bodyPr wrap="square" rtlCol="0">
              <a:spAutoFit/>
            </a:bodyPr>
            <a:lstStyle/>
            <a:p>
              <a:pPr algn="ctr"/>
              <a:r>
                <a:rPr lang="en-US" altLang="zh-CN" sz="1600" dirty="0">
                  <a:solidFill>
                    <a:schemeClr val="bg1"/>
                  </a:solidFill>
                  <a:latin typeface="微软雅黑" panose="020B0503020204020204" pitchFamily="34" charset="-122"/>
                  <a:ea typeface="微软雅黑" panose="020B0503020204020204" pitchFamily="34" charset="-122"/>
                </a:rPr>
                <a:t>15</a:t>
              </a:r>
              <a:endParaRPr lang="zh-CN" altLang="en-US" sz="1600" dirty="0">
                <a:solidFill>
                  <a:schemeClr val="bg1"/>
                </a:solidFill>
                <a:latin typeface="微软雅黑" panose="020B0503020204020204" pitchFamily="34" charset="-122"/>
                <a:ea typeface="微软雅黑" panose="020B0503020204020204" pitchFamily="34" charset="-122"/>
              </a:endParaRPr>
            </a:p>
          </p:txBody>
        </p:sp>
      </p:grpSp>
      <p:pic>
        <p:nvPicPr>
          <p:cNvPr id="8" name="图片 7">
            <a:extLst>
              <a:ext uri="{FF2B5EF4-FFF2-40B4-BE49-F238E27FC236}">
                <a16:creationId xmlns:a16="http://schemas.microsoft.com/office/drawing/2014/main" id="{B295E8DE-A4DB-4CA7-A29A-09988AB22E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8953" y="1093148"/>
            <a:ext cx="7205885" cy="5546540"/>
          </a:xfrm>
          <a:prstGeom prst="rect">
            <a:avLst/>
          </a:prstGeom>
        </p:spPr>
      </p:pic>
    </p:spTree>
    <p:extLst>
      <p:ext uri="{BB962C8B-B14F-4D97-AF65-F5344CB8AC3E}">
        <p14:creationId xmlns:p14="http://schemas.microsoft.com/office/powerpoint/2010/main" val="142007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ppt_w</p:attrName>
                                        </p:attrNameLst>
                                      </p:cBhvr>
                                      <p:tavLst>
                                        <p:tav tm="0">
                                          <p:val>
                                            <p:fltVal val="0"/>
                                          </p:val>
                                        </p:tav>
                                        <p:tav tm="100000">
                                          <p:val>
                                            <p:strVal val="#ppt_w"/>
                                          </p:val>
                                        </p:tav>
                                      </p:tavLst>
                                    </p:anim>
                                    <p:anim calcmode="lin" valueType="num">
                                      <p:cBhvr>
                                        <p:cTn id="8" dur="500" fill="hold"/>
                                        <p:tgtEl>
                                          <p:spTgt spid="19"/>
                                        </p:tgtEl>
                                        <p:attrNameLst>
                                          <p:attrName>ppt_h</p:attrName>
                                        </p:attrNameLst>
                                      </p:cBhvr>
                                      <p:tavLst>
                                        <p:tav tm="0">
                                          <p:val>
                                            <p:fltVal val="0"/>
                                          </p:val>
                                        </p:tav>
                                        <p:tav tm="100000">
                                          <p:val>
                                            <p:strVal val="#ppt_h"/>
                                          </p:val>
                                        </p:tav>
                                      </p:tavLst>
                                    </p:anim>
                                    <p:animEffect transition="in" filter="fade">
                                      <p:cBhvr>
                                        <p:cTn id="9" dur="500"/>
                                        <p:tgtEl>
                                          <p:spTgt spid="19"/>
                                        </p:tgtEl>
                                      </p:cBhvr>
                                    </p:animEffect>
                                  </p:childTnLst>
                                </p:cTn>
                              </p:par>
                              <p:par>
                                <p:cTn id="10" presetID="22" presetClass="entr" presetSubtype="8" fill="hold" grpId="0" nodeType="withEffect">
                                  <p:stCondLst>
                                    <p:cond delay="250"/>
                                  </p:stCondLst>
                                  <p:childTnLst>
                                    <p:set>
                                      <p:cBhvr>
                                        <p:cTn id="11" dur="1" fill="hold">
                                          <p:stCondLst>
                                            <p:cond delay="0"/>
                                          </p:stCondLst>
                                        </p:cTn>
                                        <p:tgtEl>
                                          <p:spTgt spid="18"/>
                                        </p:tgtEl>
                                        <p:attrNameLst>
                                          <p:attrName>style.visibility</p:attrName>
                                        </p:attrNameLst>
                                      </p:cBhvr>
                                      <p:to>
                                        <p:strVal val="visible"/>
                                      </p:to>
                                    </p:set>
                                    <p:animEffect transition="in" filter="wipe(left)">
                                      <p:cBhvr>
                                        <p:cTn id="12" dur="500"/>
                                        <p:tgtEl>
                                          <p:spTgt spid="18"/>
                                        </p:tgtEl>
                                      </p:cBhvr>
                                    </p:animEffect>
                                  </p:childTnLst>
                                </p:cTn>
                              </p:par>
                              <p:par>
                                <p:cTn id="13" presetID="22" presetClass="entr" presetSubtype="2" fill="hold" nodeType="withEffect">
                                  <p:stCondLst>
                                    <p:cond delay="250"/>
                                  </p:stCondLst>
                                  <p:childTnLst>
                                    <p:set>
                                      <p:cBhvr>
                                        <p:cTn id="14" dur="1" fill="hold">
                                          <p:stCondLst>
                                            <p:cond delay="0"/>
                                          </p:stCondLst>
                                        </p:cTn>
                                        <p:tgtEl>
                                          <p:spTgt spid="32"/>
                                        </p:tgtEl>
                                        <p:attrNameLst>
                                          <p:attrName>style.visibility</p:attrName>
                                        </p:attrNameLst>
                                      </p:cBhvr>
                                      <p:to>
                                        <p:strVal val="visible"/>
                                      </p:to>
                                    </p:set>
                                    <p:animEffect transition="in" filter="wipe(right)">
                                      <p:cBhvr>
                                        <p:cTn id="15"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a:off x="611187" y="261275"/>
            <a:ext cx="666069" cy="664458"/>
            <a:chOff x="611187" y="261275"/>
            <a:chExt cx="666069" cy="664458"/>
          </a:xfrm>
        </p:grpSpPr>
        <p:sp>
          <p:nvSpPr>
            <p:cNvPr id="9" name="矩形 8"/>
            <p:cNvSpPr>
              <a:spLocks noChangeAspect="1"/>
            </p:cNvSpPr>
            <p:nvPr/>
          </p:nvSpPr>
          <p:spPr>
            <a:xfrm>
              <a:off x="611187" y="261275"/>
              <a:ext cx="538925" cy="53762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a:spLocks noChangeAspect="1"/>
            </p:cNvSpPr>
            <p:nvPr/>
          </p:nvSpPr>
          <p:spPr>
            <a:xfrm>
              <a:off x="880650" y="530086"/>
              <a:ext cx="396606" cy="39564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文本框 17"/>
          <p:cNvSpPr txBox="1"/>
          <p:nvPr/>
        </p:nvSpPr>
        <p:spPr>
          <a:xfrm>
            <a:off x="1419575" y="362672"/>
            <a:ext cx="7113238" cy="461665"/>
          </a:xfrm>
          <a:prstGeom prst="rect">
            <a:avLst/>
          </a:prstGeom>
          <a:noFill/>
        </p:spPr>
        <p:txBody>
          <a:bodyPr wrap="square" rtlCol="0">
            <a:spAutoFit/>
          </a:bodyPr>
          <a:lstStyle/>
          <a:p>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路径的构建</a:t>
            </a:r>
            <a:endParaRPr lang="en-US" altLang="zh-CN" sz="24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nvGrpSpPr>
          <p:cNvPr id="39" name="组合 38"/>
          <p:cNvGrpSpPr/>
          <p:nvPr/>
        </p:nvGrpSpPr>
        <p:grpSpPr>
          <a:xfrm>
            <a:off x="8606970" y="6519446"/>
            <a:ext cx="638628" cy="338554"/>
            <a:chOff x="8663567" y="6519446"/>
            <a:chExt cx="638628" cy="338554"/>
          </a:xfrm>
        </p:grpSpPr>
        <p:sp>
          <p:nvSpPr>
            <p:cNvPr id="40" name="矩形 39"/>
            <p:cNvSpPr/>
            <p:nvPr/>
          </p:nvSpPr>
          <p:spPr>
            <a:xfrm>
              <a:off x="8766881" y="6519446"/>
              <a:ext cx="432000" cy="33855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文本框 40"/>
            <p:cNvSpPr txBox="1"/>
            <p:nvPr/>
          </p:nvSpPr>
          <p:spPr>
            <a:xfrm>
              <a:off x="8663567" y="6519446"/>
              <a:ext cx="638628" cy="338554"/>
            </a:xfrm>
            <a:prstGeom prst="rect">
              <a:avLst/>
            </a:prstGeom>
            <a:noFill/>
          </p:spPr>
          <p:txBody>
            <a:bodyPr wrap="square" rtlCol="0">
              <a:spAutoFit/>
            </a:bodyPr>
            <a:lstStyle/>
            <a:p>
              <a:pPr algn="ctr"/>
              <a:r>
                <a:rPr lang="en-US" altLang="zh-CN" sz="1600" dirty="0">
                  <a:solidFill>
                    <a:schemeClr val="bg1"/>
                  </a:solidFill>
                  <a:latin typeface="微软雅黑" panose="020B0503020204020204" pitchFamily="34" charset="-122"/>
                  <a:ea typeface="微软雅黑" panose="020B0503020204020204" pitchFamily="34" charset="-122"/>
                </a:rPr>
                <a:t>16</a:t>
              </a:r>
              <a:endParaRPr lang="zh-CN" altLang="en-US" sz="1600" dirty="0">
                <a:solidFill>
                  <a:schemeClr val="bg1"/>
                </a:solidFill>
                <a:latin typeface="微软雅黑" panose="020B0503020204020204" pitchFamily="34" charset="-122"/>
                <a:ea typeface="微软雅黑" panose="020B0503020204020204" pitchFamily="34" charset="-122"/>
              </a:endParaRPr>
            </a:p>
          </p:txBody>
        </p:sp>
      </p:grpSp>
      <p:sp>
        <p:nvSpPr>
          <p:cNvPr id="2" name="文本框 1">
            <a:extLst>
              <a:ext uri="{FF2B5EF4-FFF2-40B4-BE49-F238E27FC236}">
                <a16:creationId xmlns:a16="http://schemas.microsoft.com/office/drawing/2014/main" id="{F206BFD9-15AA-470A-9410-B66259C928D9}"/>
              </a:ext>
            </a:extLst>
          </p:cNvPr>
          <p:cNvSpPr txBox="1"/>
          <p:nvPr/>
        </p:nvSpPr>
        <p:spPr>
          <a:xfrm>
            <a:off x="611187" y="1449725"/>
            <a:ext cx="6733382" cy="1200329"/>
          </a:xfrm>
          <a:prstGeom prst="rect">
            <a:avLst/>
          </a:prstGeom>
          <a:noFill/>
        </p:spPr>
        <p:txBody>
          <a:bodyPr wrap="square" rtlCol="0">
            <a:spAutoFit/>
          </a:bodyPr>
          <a:lstStyle/>
          <a:p>
            <a:r>
              <a:rPr lang="zh-CN" altLang="en-US" b="1" dirty="0"/>
              <a:t>每只蚂蚁都随机选择一个城市作为其出发城市，并维护一个</a:t>
            </a:r>
            <a:r>
              <a:rPr lang="zh-CN" altLang="en-US" b="1" dirty="0">
                <a:solidFill>
                  <a:srgbClr val="0070C0"/>
                </a:solidFill>
                <a:latin typeface="微软雅黑" panose="020B0503020204020204" pitchFamily="34" charset="-122"/>
                <a:ea typeface="微软雅黑" panose="020B0503020204020204" pitchFamily="34" charset="-122"/>
              </a:rPr>
              <a:t>记忆路径向量</a:t>
            </a:r>
            <a:r>
              <a:rPr lang="zh-CN" altLang="en-US" b="1" dirty="0"/>
              <a:t>，用来存放蚂蚁依次经过的城市。蚂蚁在构建路径的每一步中，按照一个随机比例规则选择下一个要到达的城市。概率公式如下：</a:t>
            </a:r>
          </a:p>
        </p:txBody>
      </p:sp>
      <mc:AlternateContent xmlns:mc="http://schemas.openxmlformats.org/markup-compatibility/2006" xmlns:a14="http://schemas.microsoft.com/office/drawing/2010/main">
        <mc:Choice Requires="a14">
          <p:sp>
            <p:nvSpPr>
              <p:cNvPr id="6" name="矩形 5">
                <a:extLst>
                  <a:ext uri="{FF2B5EF4-FFF2-40B4-BE49-F238E27FC236}">
                    <a16:creationId xmlns:a16="http://schemas.microsoft.com/office/drawing/2014/main" id="{A69FA717-F3D3-43A0-8DC1-E805DA8FAE43}"/>
                  </a:ext>
                </a:extLst>
              </p:cNvPr>
              <p:cNvSpPr/>
              <p:nvPr/>
            </p:nvSpPr>
            <p:spPr>
              <a:xfrm>
                <a:off x="1220659" y="2709412"/>
                <a:ext cx="5637341" cy="116852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zh-CN" altLang="en-US" i="1" smtClean="0">
                              <a:latin typeface="Cambria Math" panose="02040503050406030204" pitchFamily="18" charset="0"/>
                            </a:rPr>
                          </m:ctrlPr>
                        </m:sSubPr>
                        <m:e>
                          <m:r>
                            <a:rPr lang="zh-CN" altLang="en-US" i="1">
                              <a:latin typeface="Cambria Math" panose="02040503050406030204" pitchFamily="18" charset="0"/>
                            </a:rPr>
                            <m:t>𝑝</m:t>
                          </m:r>
                        </m:e>
                        <m:sub>
                          <m:r>
                            <a:rPr lang="zh-CN" altLang="en-US" i="1">
                              <a:latin typeface="Cambria Math" panose="02040503050406030204" pitchFamily="18" charset="0"/>
                            </a:rPr>
                            <m:t>𝑘</m:t>
                          </m:r>
                        </m:sub>
                      </m:sSub>
                      <m:r>
                        <a:rPr lang="zh-CN" altLang="en-US" i="0">
                          <a:latin typeface="Cambria Math" panose="02040503050406030204" pitchFamily="18" charset="0"/>
                        </a:rPr>
                        <m:t>(</m:t>
                      </m:r>
                      <m:r>
                        <a:rPr lang="zh-CN" altLang="en-US" i="1">
                          <a:latin typeface="Cambria Math" panose="02040503050406030204" pitchFamily="18" charset="0"/>
                        </a:rPr>
                        <m:t>𝑖</m:t>
                      </m:r>
                      <m:r>
                        <a:rPr lang="zh-CN" altLang="en-US" i="0">
                          <a:latin typeface="Cambria Math" panose="02040503050406030204" pitchFamily="18" charset="0"/>
                        </a:rPr>
                        <m:t>,</m:t>
                      </m:r>
                      <m:r>
                        <a:rPr lang="zh-CN" altLang="en-US" i="1">
                          <a:latin typeface="Cambria Math" panose="02040503050406030204" pitchFamily="18" charset="0"/>
                        </a:rPr>
                        <m:t>𝑗</m:t>
                      </m:r>
                      <m:r>
                        <a:rPr lang="zh-CN" altLang="en-US" i="0">
                          <a:latin typeface="Cambria Math" panose="02040503050406030204" pitchFamily="18" charset="0"/>
                        </a:rPr>
                        <m:t>)=</m:t>
                      </m:r>
                      <m:d>
                        <m:dPr>
                          <m:begChr m:val="{"/>
                          <m:endChr m:val=""/>
                          <m:ctrlPr>
                            <a:rPr lang="zh-CN" altLang="en-US" i="1">
                              <a:latin typeface="Cambria Math" panose="02040503050406030204" pitchFamily="18" charset="0"/>
                            </a:rPr>
                          </m:ctrlPr>
                        </m:dPr>
                        <m:e>
                          <m:m>
                            <m:mPr>
                              <m:plcHide m:val="on"/>
                              <m:mcs>
                                <m:mc>
                                  <m:mcPr>
                                    <m:count m:val="1"/>
                                    <m:mcJc m:val="center"/>
                                  </m:mcPr>
                                </m:mc>
                              </m:mcs>
                              <m:ctrlPr>
                                <a:rPr lang="zh-CN" altLang="en-US" i="1">
                                  <a:latin typeface="Cambria Math" panose="02040503050406030204" pitchFamily="18" charset="0"/>
                                </a:rPr>
                              </m:ctrlPr>
                            </m:mPr>
                            <m:mr>
                              <m:e>
                                <m:f>
                                  <m:fPr>
                                    <m:ctrlPr>
                                      <a:rPr lang="zh-CN" altLang="en-US" i="1">
                                        <a:latin typeface="Cambria Math" panose="02040503050406030204" pitchFamily="18" charset="0"/>
                                      </a:rPr>
                                    </m:ctrlPr>
                                  </m:fPr>
                                  <m:num>
                                    <m:sSup>
                                      <m:sSupPr>
                                        <m:ctrlPr>
                                          <a:rPr lang="zh-CN" altLang="en-US" i="1">
                                            <a:latin typeface="Cambria Math" panose="02040503050406030204" pitchFamily="18" charset="0"/>
                                          </a:rPr>
                                        </m:ctrlPr>
                                      </m:sSupPr>
                                      <m:e>
                                        <m:d>
                                          <m:dPr>
                                            <m:begChr m:val="["/>
                                            <m:endChr m:val="]"/>
                                            <m:ctrlPr>
                                              <a:rPr lang="zh-CN" altLang="en-US" i="1">
                                                <a:latin typeface="Cambria Math" panose="02040503050406030204" pitchFamily="18" charset="0"/>
                                              </a:rPr>
                                            </m:ctrlPr>
                                          </m:dPr>
                                          <m:e>
                                            <m:r>
                                              <a:rPr lang="zh-CN" altLang="en-US" i="1">
                                                <a:latin typeface="Cambria Math" panose="02040503050406030204" pitchFamily="18" charset="0"/>
                                              </a:rPr>
                                              <m:t>𝜏</m:t>
                                            </m:r>
                                            <m:r>
                                              <a:rPr lang="zh-CN" altLang="en-US" i="0">
                                                <a:latin typeface="Cambria Math" panose="02040503050406030204" pitchFamily="18" charset="0"/>
                                              </a:rPr>
                                              <m:t>(</m:t>
                                            </m:r>
                                            <m:r>
                                              <a:rPr lang="zh-CN" altLang="en-US" i="1">
                                                <a:latin typeface="Cambria Math" panose="02040503050406030204" pitchFamily="18" charset="0"/>
                                              </a:rPr>
                                              <m:t>𝑖</m:t>
                                            </m:r>
                                            <m:r>
                                              <a:rPr lang="zh-CN" altLang="en-US" i="0">
                                                <a:latin typeface="Cambria Math" panose="02040503050406030204" pitchFamily="18" charset="0"/>
                                              </a:rPr>
                                              <m:t>,</m:t>
                                            </m:r>
                                            <m:r>
                                              <a:rPr lang="zh-CN" altLang="en-US" i="1">
                                                <a:latin typeface="Cambria Math" panose="02040503050406030204" pitchFamily="18" charset="0"/>
                                              </a:rPr>
                                              <m:t>𝑗</m:t>
                                            </m:r>
                                            <m:r>
                                              <a:rPr lang="zh-CN" altLang="en-US" i="0">
                                                <a:latin typeface="Cambria Math" panose="02040503050406030204" pitchFamily="18" charset="0"/>
                                              </a:rPr>
                                              <m:t>)</m:t>
                                            </m:r>
                                          </m:e>
                                        </m:d>
                                      </m:e>
                                      <m:sup>
                                        <m:r>
                                          <a:rPr lang="zh-CN" altLang="en-US" i="1">
                                            <a:latin typeface="Cambria Math" panose="02040503050406030204" pitchFamily="18" charset="0"/>
                                          </a:rPr>
                                          <m:t>𝛼</m:t>
                                        </m:r>
                                      </m:sup>
                                    </m:sSup>
                                    <m:sSup>
                                      <m:sSupPr>
                                        <m:ctrlPr>
                                          <a:rPr lang="zh-CN" altLang="en-US" i="1">
                                            <a:latin typeface="Cambria Math" panose="02040503050406030204" pitchFamily="18" charset="0"/>
                                          </a:rPr>
                                        </m:ctrlPr>
                                      </m:sSupPr>
                                      <m:e>
                                        <m:d>
                                          <m:dPr>
                                            <m:begChr m:val="["/>
                                            <m:endChr m:val="]"/>
                                            <m:ctrlPr>
                                              <a:rPr lang="zh-CN" altLang="en-US" i="1">
                                                <a:latin typeface="Cambria Math" panose="02040503050406030204" pitchFamily="18" charset="0"/>
                                              </a:rPr>
                                            </m:ctrlPr>
                                          </m:dPr>
                                          <m:e>
                                            <m:r>
                                              <a:rPr lang="zh-CN" altLang="en-US" i="1">
                                                <a:latin typeface="Cambria Math" panose="02040503050406030204" pitchFamily="18" charset="0"/>
                                              </a:rPr>
                                              <m:t>𝜂</m:t>
                                            </m:r>
                                            <m:r>
                                              <a:rPr lang="zh-CN" altLang="en-US" i="0">
                                                <a:latin typeface="Cambria Math" panose="02040503050406030204" pitchFamily="18" charset="0"/>
                                              </a:rPr>
                                              <m:t>(</m:t>
                                            </m:r>
                                            <m:r>
                                              <a:rPr lang="zh-CN" altLang="en-US" i="1">
                                                <a:latin typeface="Cambria Math" panose="02040503050406030204" pitchFamily="18" charset="0"/>
                                              </a:rPr>
                                              <m:t>𝑖</m:t>
                                            </m:r>
                                            <m:r>
                                              <a:rPr lang="zh-CN" altLang="en-US" i="0">
                                                <a:latin typeface="Cambria Math" panose="02040503050406030204" pitchFamily="18" charset="0"/>
                                              </a:rPr>
                                              <m:t>,</m:t>
                                            </m:r>
                                            <m:r>
                                              <a:rPr lang="zh-CN" altLang="en-US" i="1">
                                                <a:latin typeface="Cambria Math" panose="02040503050406030204" pitchFamily="18" charset="0"/>
                                              </a:rPr>
                                              <m:t>𝑗</m:t>
                                            </m:r>
                                            <m:r>
                                              <a:rPr lang="zh-CN" altLang="en-US" i="0">
                                                <a:latin typeface="Cambria Math" panose="02040503050406030204" pitchFamily="18" charset="0"/>
                                              </a:rPr>
                                              <m:t>)</m:t>
                                            </m:r>
                                          </m:e>
                                        </m:d>
                                      </m:e>
                                      <m:sup>
                                        <m:r>
                                          <a:rPr lang="zh-CN" altLang="en-US" i="1">
                                            <a:latin typeface="Cambria Math" panose="02040503050406030204" pitchFamily="18" charset="0"/>
                                          </a:rPr>
                                          <m:t>𝛽</m:t>
                                        </m:r>
                                      </m:sup>
                                    </m:sSup>
                                  </m:num>
                                  <m:den>
                                    <m:nary>
                                      <m:naryPr>
                                        <m:chr m:val="∑"/>
                                        <m:limLoc m:val="undOvr"/>
                                        <m:grow m:val="on"/>
                                        <m:supHide m:val="on"/>
                                        <m:ctrlPr>
                                          <a:rPr lang="zh-CN" altLang="en-US" i="1">
                                            <a:latin typeface="Cambria Math" panose="02040503050406030204" pitchFamily="18" charset="0"/>
                                          </a:rPr>
                                        </m:ctrlPr>
                                      </m:naryPr>
                                      <m:sub>
                                        <m:d>
                                          <m:dPr>
                                            <m:begChr m:val=""/>
                                            <m:ctrlPr>
                                              <a:rPr lang="zh-CN" altLang="en-US" i="1">
                                                <a:latin typeface="Cambria Math" panose="02040503050406030204" pitchFamily="18" charset="0"/>
                                              </a:rPr>
                                            </m:ctrlPr>
                                          </m:dPr>
                                          <m:e>
                                            <m:r>
                                              <a:rPr lang="zh-CN" altLang="en-US" i="1">
                                                <a:latin typeface="Cambria Math" panose="02040503050406030204" pitchFamily="18" charset="0"/>
                                              </a:rPr>
                                              <m:t>𝑢</m:t>
                                            </m:r>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𝐽</m:t>
                                                </m:r>
                                              </m:e>
                                              <m:sub>
                                                <m:r>
                                                  <a:rPr lang="zh-CN" altLang="en-US" i="1">
                                                    <a:latin typeface="Cambria Math" panose="02040503050406030204" pitchFamily="18" charset="0"/>
                                                  </a:rPr>
                                                  <m:t>𝑘</m:t>
                                                </m:r>
                                              </m:sub>
                                            </m:sSub>
                                            <m:r>
                                              <a:rPr lang="zh-CN" altLang="en-US" i="0">
                                                <a:latin typeface="Cambria Math" panose="02040503050406030204" pitchFamily="18" charset="0"/>
                                              </a:rPr>
                                              <m:t>(</m:t>
                                            </m:r>
                                            <m:r>
                                              <a:rPr lang="zh-CN" altLang="en-US" i="1">
                                                <a:latin typeface="Cambria Math" panose="02040503050406030204" pitchFamily="18" charset="0"/>
                                              </a:rPr>
                                              <m:t>𝑖</m:t>
                                            </m:r>
                                          </m:e>
                                        </m:d>
                                      </m:sub>
                                      <m:sup/>
                                      <m:e>
                                        <m:sSup>
                                          <m:sSupPr>
                                            <m:ctrlPr>
                                              <a:rPr lang="zh-CN" altLang="en-US" i="1">
                                                <a:latin typeface="Cambria Math" panose="02040503050406030204" pitchFamily="18" charset="0"/>
                                              </a:rPr>
                                            </m:ctrlPr>
                                          </m:sSupPr>
                                          <m:e>
                                            <m:d>
                                              <m:dPr>
                                                <m:begChr m:val="["/>
                                                <m:endChr m:val="]"/>
                                                <m:ctrlPr>
                                                  <a:rPr lang="zh-CN" altLang="en-US" i="1">
                                                    <a:latin typeface="Cambria Math" panose="02040503050406030204" pitchFamily="18" charset="0"/>
                                                  </a:rPr>
                                                </m:ctrlPr>
                                              </m:dPr>
                                              <m:e>
                                                <m:r>
                                                  <a:rPr lang="zh-CN" altLang="en-US" i="1">
                                                    <a:latin typeface="Cambria Math" panose="02040503050406030204" pitchFamily="18" charset="0"/>
                                                  </a:rPr>
                                                  <m:t>𝜏</m:t>
                                                </m:r>
                                                <m:r>
                                                  <a:rPr lang="zh-CN" altLang="en-US" i="0">
                                                    <a:latin typeface="Cambria Math" panose="02040503050406030204" pitchFamily="18" charset="0"/>
                                                  </a:rPr>
                                                  <m:t>(</m:t>
                                                </m:r>
                                                <m:r>
                                                  <a:rPr lang="zh-CN" altLang="en-US" i="1">
                                                    <a:latin typeface="Cambria Math" panose="02040503050406030204" pitchFamily="18" charset="0"/>
                                                  </a:rPr>
                                                  <m:t>𝑖</m:t>
                                                </m:r>
                                                <m:r>
                                                  <a:rPr lang="zh-CN" altLang="en-US" i="0">
                                                    <a:latin typeface="Cambria Math" panose="02040503050406030204" pitchFamily="18" charset="0"/>
                                                  </a:rPr>
                                                  <m:t>,</m:t>
                                                </m:r>
                                                <m:r>
                                                  <a:rPr lang="zh-CN" altLang="en-US" i="1">
                                                    <a:latin typeface="Cambria Math" panose="02040503050406030204" pitchFamily="18" charset="0"/>
                                                  </a:rPr>
                                                  <m:t>𝑗</m:t>
                                                </m:r>
                                                <m:r>
                                                  <a:rPr lang="zh-CN" altLang="en-US" i="0">
                                                    <a:latin typeface="Cambria Math" panose="02040503050406030204" pitchFamily="18" charset="0"/>
                                                  </a:rPr>
                                                  <m:t>)</m:t>
                                                </m:r>
                                              </m:e>
                                            </m:d>
                                          </m:e>
                                          <m:sup>
                                            <m:r>
                                              <a:rPr lang="zh-CN" altLang="en-US" i="1">
                                                <a:latin typeface="Cambria Math" panose="02040503050406030204" pitchFamily="18" charset="0"/>
                                              </a:rPr>
                                              <m:t>𝛼</m:t>
                                            </m:r>
                                          </m:sup>
                                        </m:sSup>
                                        <m:sSup>
                                          <m:sSupPr>
                                            <m:ctrlPr>
                                              <a:rPr lang="zh-CN" altLang="en-US" i="1">
                                                <a:latin typeface="Cambria Math" panose="02040503050406030204" pitchFamily="18" charset="0"/>
                                              </a:rPr>
                                            </m:ctrlPr>
                                          </m:sSupPr>
                                          <m:e>
                                            <m:d>
                                              <m:dPr>
                                                <m:begChr m:val="["/>
                                                <m:endChr m:val="]"/>
                                                <m:ctrlPr>
                                                  <a:rPr lang="zh-CN" altLang="en-US" i="1">
                                                    <a:latin typeface="Cambria Math" panose="02040503050406030204" pitchFamily="18" charset="0"/>
                                                  </a:rPr>
                                                </m:ctrlPr>
                                              </m:dPr>
                                              <m:e>
                                                <m:r>
                                                  <a:rPr lang="zh-CN" altLang="en-US" i="1">
                                                    <a:latin typeface="Cambria Math" panose="02040503050406030204" pitchFamily="18" charset="0"/>
                                                  </a:rPr>
                                                  <m:t>𝜂</m:t>
                                                </m:r>
                                                <m:r>
                                                  <a:rPr lang="zh-CN" altLang="en-US" i="0">
                                                    <a:latin typeface="Cambria Math" panose="02040503050406030204" pitchFamily="18" charset="0"/>
                                                  </a:rPr>
                                                  <m:t>(</m:t>
                                                </m:r>
                                                <m:r>
                                                  <a:rPr lang="zh-CN" altLang="en-US" i="1">
                                                    <a:latin typeface="Cambria Math" panose="02040503050406030204" pitchFamily="18" charset="0"/>
                                                  </a:rPr>
                                                  <m:t>𝑖</m:t>
                                                </m:r>
                                                <m:r>
                                                  <a:rPr lang="zh-CN" altLang="en-US" i="0">
                                                    <a:latin typeface="Cambria Math" panose="02040503050406030204" pitchFamily="18" charset="0"/>
                                                  </a:rPr>
                                                  <m:t>,</m:t>
                                                </m:r>
                                                <m:r>
                                                  <a:rPr lang="zh-CN" altLang="en-US" i="1">
                                                    <a:latin typeface="Cambria Math" panose="02040503050406030204" pitchFamily="18" charset="0"/>
                                                  </a:rPr>
                                                  <m:t>𝑗</m:t>
                                                </m:r>
                                                <m:r>
                                                  <a:rPr lang="zh-CN" altLang="en-US" i="0">
                                                    <a:latin typeface="Cambria Math" panose="02040503050406030204" pitchFamily="18" charset="0"/>
                                                  </a:rPr>
                                                  <m:t>)</m:t>
                                                </m:r>
                                              </m:e>
                                            </m:d>
                                          </m:e>
                                          <m:sup>
                                            <m:r>
                                              <a:rPr lang="zh-CN" altLang="en-US" i="1">
                                                <a:latin typeface="Cambria Math" panose="02040503050406030204" pitchFamily="18" charset="0"/>
                                              </a:rPr>
                                              <m:t>𝛽</m:t>
                                            </m:r>
                                          </m:sup>
                                        </m:sSup>
                                      </m:e>
                                    </m:nary>
                                  </m:den>
                                </m:f>
                                <m:r>
                                  <a:rPr lang="zh-CN" altLang="en-US" i="0">
                                    <a:latin typeface="Cambria Math" panose="02040503050406030204" pitchFamily="18" charset="0"/>
                                  </a:rPr>
                                  <m:t>,</m:t>
                                </m:r>
                                <m:r>
                                  <m:rPr>
                                    <m:nor/>
                                  </m:rPr>
                                  <a:rPr lang="zh-CN" altLang="en-US" i="1">
                                    <a:latin typeface="Cambria Math" panose="02040503050406030204" pitchFamily="18" charset="0"/>
                                  </a:rPr>
                                  <m:t>   </m:t>
                                </m:r>
                                <m:r>
                                  <a:rPr lang="zh-CN" altLang="en-US" i="1">
                                    <a:latin typeface="Cambria Math" panose="02040503050406030204" pitchFamily="18" charset="0"/>
                                  </a:rPr>
                                  <m:t>𝑗</m:t>
                                </m:r>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𝐽</m:t>
                                    </m:r>
                                  </m:e>
                                  <m:sub>
                                    <m:r>
                                      <a:rPr lang="zh-CN" altLang="en-US" i="1">
                                        <a:latin typeface="Cambria Math" panose="02040503050406030204" pitchFamily="18" charset="0"/>
                                      </a:rPr>
                                      <m:t>𝑘</m:t>
                                    </m:r>
                                  </m:sub>
                                </m:sSub>
                                <m:r>
                                  <a:rPr lang="zh-CN" altLang="en-US" i="0">
                                    <a:latin typeface="Cambria Math" panose="02040503050406030204" pitchFamily="18" charset="0"/>
                                  </a:rPr>
                                  <m:t>(</m:t>
                                </m:r>
                                <m:r>
                                  <a:rPr lang="zh-CN" altLang="en-US" i="1">
                                    <a:latin typeface="Cambria Math" panose="02040503050406030204" pitchFamily="18" charset="0"/>
                                  </a:rPr>
                                  <m:t>𝑖</m:t>
                                </m:r>
                                <m:r>
                                  <a:rPr lang="en-US" altLang="zh-CN" b="0" i="1" smtClean="0">
                                    <a:latin typeface="Cambria Math" panose="02040503050406030204" pitchFamily="18" charset="0"/>
                                  </a:rPr>
                                  <m:t>)</m:t>
                                </m:r>
                              </m:e>
                            </m:mr>
                            <m:mr>
                              <m:e>
                                <m:r>
                                  <a:rPr lang="zh-CN" altLang="en-US" i="0">
                                    <a:latin typeface="Cambria Math" panose="02040503050406030204" pitchFamily="18" charset="0"/>
                                  </a:rPr>
                                  <m:t>0</m:t>
                                </m:r>
                                <m:r>
                                  <m:rPr>
                                    <m:nor/>
                                  </m:rPr>
                                  <a:rPr lang="zh-CN" altLang="en-US" i="1">
                                    <a:latin typeface="Cambria Math" panose="02040503050406030204" pitchFamily="18" charset="0"/>
                                  </a:rPr>
                                  <m:t>                                    </m:t>
                                </m:r>
                                <m:r>
                                  <a:rPr lang="zh-CN" altLang="en-US" i="0">
                                    <a:latin typeface="Cambria Math" panose="02040503050406030204" pitchFamily="18" charset="0"/>
                                  </a:rPr>
                                  <m:t>其他</m:t>
                                </m:r>
                              </m:e>
                            </m:mr>
                          </m:m>
                        </m:e>
                      </m:d>
                    </m:oMath>
                  </m:oMathPara>
                </a14:m>
                <a:endParaRPr lang="zh-CN" altLang="en-US" dirty="0"/>
              </a:p>
            </p:txBody>
          </p:sp>
        </mc:Choice>
        <mc:Fallback xmlns="">
          <p:sp>
            <p:nvSpPr>
              <p:cNvPr id="6" name="矩形 5">
                <a:extLst>
                  <a:ext uri="{FF2B5EF4-FFF2-40B4-BE49-F238E27FC236}">
                    <a16:creationId xmlns:a16="http://schemas.microsoft.com/office/drawing/2014/main" id="{A69FA717-F3D3-43A0-8DC1-E805DA8FAE43}"/>
                  </a:ext>
                </a:extLst>
              </p:cNvPr>
              <p:cNvSpPr>
                <a:spLocks noRot="1" noChangeAspect="1" noMove="1" noResize="1" noEditPoints="1" noAdjustHandles="1" noChangeArrowheads="1" noChangeShapeType="1" noTextEdit="1"/>
              </p:cNvSpPr>
              <p:nvPr/>
            </p:nvSpPr>
            <p:spPr>
              <a:xfrm>
                <a:off x="1220659" y="2709412"/>
                <a:ext cx="5637341" cy="1168525"/>
              </a:xfrm>
              <a:prstGeom prst="rect">
                <a:avLst/>
              </a:prstGeom>
              <a:blipFill>
                <a:blip r:embed="rId2"/>
                <a:stretch>
                  <a:fillRect/>
                </a:stretch>
              </a:blipFill>
            </p:spPr>
            <p:txBody>
              <a:bodyPr/>
              <a:lstStyle/>
              <a:p>
                <a:r>
                  <a:rPr lang="zh-CN" altLang="en-US">
                    <a:noFill/>
                  </a:rPr>
                  <a:t> </a:t>
                </a:r>
              </a:p>
            </p:txBody>
          </p:sp>
        </mc:Fallback>
      </mc:AlternateContent>
      <p:sp>
        <p:nvSpPr>
          <p:cNvPr id="7" name="文本框 6">
            <a:extLst>
              <a:ext uri="{FF2B5EF4-FFF2-40B4-BE49-F238E27FC236}">
                <a16:creationId xmlns:a16="http://schemas.microsoft.com/office/drawing/2014/main" id="{DF93D3D1-7B11-4112-8BA8-58655C5A8B9A}"/>
              </a:ext>
            </a:extLst>
          </p:cNvPr>
          <p:cNvSpPr txBox="1"/>
          <p:nvPr/>
        </p:nvSpPr>
        <p:spPr>
          <a:xfrm>
            <a:off x="769307" y="4645232"/>
            <a:ext cx="6417141" cy="646331"/>
          </a:xfrm>
          <a:prstGeom prst="rect">
            <a:avLst/>
          </a:prstGeom>
          <a:noFill/>
        </p:spPr>
        <p:txBody>
          <a:bodyPr wrap="none" rtlCol="0">
            <a:spAutoFit/>
          </a:bodyPr>
          <a:lstStyle/>
          <a:p>
            <a:r>
              <a:rPr lang="zh-CN" altLang="en-US" b="1" dirty="0"/>
              <a:t>由上式可知，长度越短、信息素浓度越大的路径被蚂蚁选择的</a:t>
            </a:r>
            <a:endParaRPr lang="en-US" altLang="zh-CN" b="1" dirty="0"/>
          </a:p>
          <a:p>
            <a:r>
              <a:rPr lang="zh-CN" altLang="en-US" b="1" dirty="0"/>
              <a:t>概率越大。</a:t>
            </a:r>
          </a:p>
        </p:txBody>
      </p:sp>
    </p:spTree>
    <p:extLst>
      <p:ext uri="{BB962C8B-B14F-4D97-AF65-F5344CB8AC3E}">
        <p14:creationId xmlns:p14="http://schemas.microsoft.com/office/powerpoint/2010/main" val="11947964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ppt_w</p:attrName>
                                        </p:attrNameLst>
                                      </p:cBhvr>
                                      <p:tavLst>
                                        <p:tav tm="0">
                                          <p:val>
                                            <p:fltVal val="0"/>
                                          </p:val>
                                        </p:tav>
                                        <p:tav tm="100000">
                                          <p:val>
                                            <p:strVal val="#ppt_w"/>
                                          </p:val>
                                        </p:tav>
                                      </p:tavLst>
                                    </p:anim>
                                    <p:anim calcmode="lin" valueType="num">
                                      <p:cBhvr>
                                        <p:cTn id="8" dur="500" fill="hold"/>
                                        <p:tgtEl>
                                          <p:spTgt spid="19"/>
                                        </p:tgtEl>
                                        <p:attrNameLst>
                                          <p:attrName>ppt_h</p:attrName>
                                        </p:attrNameLst>
                                      </p:cBhvr>
                                      <p:tavLst>
                                        <p:tav tm="0">
                                          <p:val>
                                            <p:fltVal val="0"/>
                                          </p:val>
                                        </p:tav>
                                        <p:tav tm="100000">
                                          <p:val>
                                            <p:strVal val="#ppt_h"/>
                                          </p:val>
                                        </p:tav>
                                      </p:tavLst>
                                    </p:anim>
                                    <p:animEffect transition="in" filter="fade">
                                      <p:cBhvr>
                                        <p:cTn id="9" dur="500"/>
                                        <p:tgtEl>
                                          <p:spTgt spid="19"/>
                                        </p:tgtEl>
                                      </p:cBhvr>
                                    </p:animEffect>
                                  </p:childTnLst>
                                </p:cTn>
                              </p:par>
                              <p:par>
                                <p:cTn id="10" presetID="22" presetClass="entr" presetSubtype="8" fill="hold" grpId="0" nodeType="withEffect">
                                  <p:stCondLst>
                                    <p:cond delay="250"/>
                                  </p:stCondLst>
                                  <p:childTnLst>
                                    <p:set>
                                      <p:cBhvr>
                                        <p:cTn id="11" dur="1" fill="hold">
                                          <p:stCondLst>
                                            <p:cond delay="0"/>
                                          </p:stCondLst>
                                        </p:cTn>
                                        <p:tgtEl>
                                          <p:spTgt spid="18"/>
                                        </p:tgtEl>
                                        <p:attrNameLst>
                                          <p:attrName>style.visibility</p:attrName>
                                        </p:attrNameLst>
                                      </p:cBhvr>
                                      <p:to>
                                        <p:strVal val="visible"/>
                                      </p:to>
                                    </p:set>
                                    <p:animEffect transition="in" filter="wipe(left)">
                                      <p:cBhvr>
                                        <p:cTn id="12" dur="500"/>
                                        <p:tgtEl>
                                          <p:spTgt spid="18"/>
                                        </p:tgtEl>
                                      </p:cBhvr>
                                    </p:animEffect>
                                  </p:childTnLst>
                                </p:cTn>
                              </p:par>
                              <p:par>
                                <p:cTn id="13" presetID="22" presetClass="entr" presetSubtype="2" fill="hold" nodeType="withEffect">
                                  <p:stCondLst>
                                    <p:cond delay="250"/>
                                  </p:stCondLst>
                                  <p:childTnLst>
                                    <p:set>
                                      <p:cBhvr>
                                        <p:cTn id="14" dur="1" fill="hold">
                                          <p:stCondLst>
                                            <p:cond delay="0"/>
                                          </p:stCondLst>
                                        </p:cTn>
                                        <p:tgtEl>
                                          <p:spTgt spid="39"/>
                                        </p:tgtEl>
                                        <p:attrNameLst>
                                          <p:attrName>style.visibility</p:attrName>
                                        </p:attrNameLst>
                                      </p:cBhvr>
                                      <p:to>
                                        <p:strVal val="visible"/>
                                      </p:to>
                                    </p:set>
                                    <p:animEffect transition="in" filter="wipe(right)">
                                      <p:cBhvr>
                                        <p:cTn id="15"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a:off x="611187" y="261275"/>
            <a:ext cx="666069" cy="664458"/>
            <a:chOff x="611187" y="261275"/>
            <a:chExt cx="666069" cy="664458"/>
          </a:xfrm>
        </p:grpSpPr>
        <p:sp>
          <p:nvSpPr>
            <p:cNvPr id="9" name="矩形 8"/>
            <p:cNvSpPr>
              <a:spLocks noChangeAspect="1"/>
            </p:cNvSpPr>
            <p:nvPr/>
          </p:nvSpPr>
          <p:spPr>
            <a:xfrm>
              <a:off x="611187" y="261275"/>
              <a:ext cx="538925" cy="53762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a:spLocks noChangeAspect="1"/>
            </p:cNvSpPr>
            <p:nvPr/>
          </p:nvSpPr>
          <p:spPr>
            <a:xfrm>
              <a:off x="880650" y="530086"/>
              <a:ext cx="396606" cy="39564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文本框 17"/>
          <p:cNvSpPr txBox="1"/>
          <p:nvPr/>
        </p:nvSpPr>
        <p:spPr>
          <a:xfrm>
            <a:off x="1419575" y="362672"/>
            <a:ext cx="7113238" cy="461665"/>
          </a:xfrm>
          <a:prstGeom prst="rect">
            <a:avLst/>
          </a:prstGeom>
          <a:noFill/>
        </p:spPr>
        <p:txBody>
          <a:bodyPr wrap="square" rtlCol="0">
            <a:spAutoFit/>
          </a:bodyPr>
          <a:lstStyle/>
          <a:p>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路径的构建</a:t>
            </a:r>
            <a:endParaRPr lang="en-US" altLang="zh-CN" sz="24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nvGrpSpPr>
          <p:cNvPr id="39" name="组合 38"/>
          <p:cNvGrpSpPr/>
          <p:nvPr/>
        </p:nvGrpSpPr>
        <p:grpSpPr>
          <a:xfrm>
            <a:off x="8606970" y="6519446"/>
            <a:ext cx="638628" cy="338554"/>
            <a:chOff x="8663567" y="6519446"/>
            <a:chExt cx="638628" cy="338554"/>
          </a:xfrm>
        </p:grpSpPr>
        <p:sp>
          <p:nvSpPr>
            <p:cNvPr id="40" name="矩形 39"/>
            <p:cNvSpPr/>
            <p:nvPr/>
          </p:nvSpPr>
          <p:spPr>
            <a:xfrm>
              <a:off x="8766881" y="6519446"/>
              <a:ext cx="432000" cy="33855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文本框 40"/>
            <p:cNvSpPr txBox="1"/>
            <p:nvPr/>
          </p:nvSpPr>
          <p:spPr>
            <a:xfrm>
              <a:off x="8663567" y="6519446"/>
              <a:ext cx="638628" cy="338554"/>
            </a:xfrm>
            <a:prstGeom prst="rect">
              <a:avLst/>
            </a:prstGeom>
            <a:noFill/>
          </p:spPr>
          <p:txBody>
            <a:bodyPr wrap="square" rtlCol="0">
              <a:spAutoFit/>
            </a:bodyPr>
            <a:lstStyle/>
            <a:p>
              <a:pPr algn="ctr"/>
              <a:r>
                <a:rPr lang="en-US" altLang="zh-CN" sz="1600" dirty="0">
                  <a:solidFill>
                    <a:schemeClr val="bg1"/>
                  </a:solidFill>
                  <a:latin typeface="微软雅黑" panose="020B0503020204020204" pitchFamily="34" charset="-122"/>
                  <a:ea typeface="微软雅黑" panose="020B0503020204020204" pitchFamily="34" charset="-122"/>
                </a:rPr>
                <a:t>17</a:t>
              </a:r>
              <a:endParaRPr lang="zh-CN" altLang="en-US" sz="1600" dirty="0">
                <a:solidFill>
                  <a:schemeClr val="bg1"/>
                </a:solidFill>
                <a:latin typeface="微软雅黑" panose="020B0503020204020204" pitchFamily="34" charset="-122"/>
                <a:ea typeface="微软雅黑" panose="020B0503020204020204" pitchFamily="34" charset="-122"/>
              </a:endParaRPr>
            </a:p>
          </p:txBody>
        </p:sp>
      </p:grpSp>
      <p:sp>
        <p:nvSpPr>
          <p:cNvPr id="2" name="文本框 1">
            <a:extLst>
              <a:ext uri="{FF2B5EF4-FFF2-40B4-BE49-F238E27FC236}">
                <a16:creationId xmlns:a16="http://schemas.microsoft.com/office/drawing/2014/main" id="{F206BFD9-15AA-470A-9410-B66259C928D9}"/>
              </a:ext>
            </a:extLst>
          </p:cNvPr>
          <p:cNvSpPr txBox="1"/>
          <p:nvPr/>
        </p:nvSpPr>
        <p:spPr>
          <a:xfrm>
            <a:off x="611187" y="1449725"/>
            <a:ext cx="6733382" cy="646331"/>
          </a:xfrm>
          <a:prstGeom prst="rect">
            <a:avLst/>
          </a:prstGeom>
          <a:noFill/>
        </p:spPr>
        <p:txBody>
          <a:bodyPr wrap="square" rtlCol="0">
            <a:spAutoFit/>
          </a:bodyPr>
          <a:lstStyle/>
          <a:p>
            <a:r>
              <a:rPr lang="zh-CN" altLang="en-US" b="1" dirty="0"/>
              <a:t>计算出概率公式以后，可以根据轮盘赌法则选择城市。因为</a:t>
            </a:r>
            <a:endParaRPr lang="en-US" altLang="zh-CN" b="1" dirty="0"/>
          </a:p>
          <a:p>
            <a:r>
              <a:rPr lang="zh-CN" altLang="en-US" b="1" dirty="0"/>
              <a:t>是做了归一化处理的，如下等式成立：</a:t>
            </a:r>
          </a:p>
        </p:txBody>
      </p:sp>
      <mc:AlternateContent xmlns:mc="http://schemas.openxmlformats.org/markup-compatibility/2006" xmlns:a14="http://schemas.microsoft.com/office/drawing/2010/main">
        <mc:Choice Requires="a14">
          <p:sp>
            <p:nvSpPr>
              <p:cNvPr id="4" name="矩形 3">
                <a:extLst>
                  <a:ext uri="{FF2B5EF4-FFF2-40B4-BE49-F238E27FC236}">
                    <a16:creationId xmlns:a16="http://schemas.microsoft.com/office/drawing/2014/main" id="{14BEF106-3E58-49C5-AD2B-A5F94CE7D806}"/>
                  </a:ext>
                </a:extLst>
              </p:cNvPr>
              <p:cNvSpPr/>
              <p:nvPr/>
            </p:nvSpPr>
            <p:spPr>
              <a:xfrm>
                <a:off x="6630669" y="1449725"/>
                <a:ext cx="92249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ctrlPr>
                            <a:rPr lang="zh-CN" altLang="en-US" i="1">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i="1">
                                  <a:latin typeface="Cambria Math" panose="02040503050406030204" pitchFamily="18" charset="0"/>
                                </a:rPr>
                                <m:t>𝑝</m:t>
                              </m:r>
                            </m:e>
                            <m:sub>
                              <m:r>
                                <a:rPr lang="zh-CN" altLang="en-US" i="1">
                                  <a:latin typeface="Cambria Math" panose="02040503050406030204" pitchFamily="18" charset="0"/>
                                </a:rPr>
                                <m:t>𝑘</m:t>
                              </m:r>
                            </m:sub>
                          </m:sSub>
                          <m:r>
                            <a:rPr lang="zh-CN" altLang="en-US" i="0">
                              <a:latin typeface="Cambria Math" panose="02040503050406030204" pitchFamily="18" charset="0"/>
                            </a:rPr>
                            <m:t>(</m:t>
                          </m:r>
                          <m:r>
                            <a:rPr lang="zh-CN" altLang="en-US" i="1">
                              <a:latin typeface="Cambria Math" panose="02040503050406030204" pitchFamily="18" charset="0"/>
                            </a:rPr>
                            <m:t>𝑖</m:t>
                          </m:r>
                          <m:r>
                            <a:rPr lang="zh-CN" altLang="en-US" i="0">
                              <a:latin typeface="Cambria Math" panose="02040503050406030204" pitchFamily="18" charset="0"/>
                            </a:rPr>
                            <m:t>,</m:t>
                          </m:r>
                          <m:r>
                            <a:rPr lang="zh-CN" altLang="en-US" i="1">
                              <a:latin typeface="Cambria Math" panose="02040503050406030204" pitchFamily="18" charset="0"/>
                            </a:rPr>
                            <m:t>𝑗</m:t>
                          </m:r>
                        </m:e>
                      </m:d>
                    </m:oMath>
                  </m:oMathPara>
                </a14:m>
                <a:endParaRPr lang="zh-CN" altLang="en-US" dirty="0"/>
              </a:p>
            </p:txBody>
          </p:sp>
        </mc:Choice>
        <mc:Fallback xmlns="">
          <p:sp>
            <p:nvSpPr>
              <p:cNvPr id="4" name="矩形 3">
                <a:extLst>
                  <a:ext uri="{FF2B5EF4-FFF2-40B4-BE49-F238E27FC236}">
                    <a16:creationId xmlns:a16="http://schemas.microsoft.com/office/drawing/2014/main" id="{14BEF106-3E58-49C5-AD2B-A5F94CE7D806}"/>
                  </a:ext>
                </a:extLst>
              </p:cNvPr>
              <p:cNvSpPr>
                <a:spLocks noRot="1" noChangeAspect="1" noMove="1" noResize="1" noEditPoints="1" noAdjustHandles="1" noChangeArrowheads="1" noChangeShapeType="1" noTextEdit="1"/>
              </p:cNvSpPr>
              <p:nvPr/>
            </p:nvSpPr>
            <p:spPr>
              <a:xfrm>
                <a:off x="6630669" y="1449725"/>
                <a:ext cx="922496" cy="369332"/>
              </a:xfrm>
              <a:prstGeom prst="rect">
                <a:avLst/>
              </a:prstGeom>
              <a:blipFill>
                <a:blip r:embed="rId2"/>
                <a:stretch>
                  <a:fillRect t="-121667" r="-54967" b="-188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矩形 7">
                <a:extLst>
                  <a:ext uri="{FF2B5EF4-FFF2-40B4-BE49-F238E27FC236}">
                    <a16:creationId xmlns:a16="http://schemas.microsoft.com/office/drawing/2014/main" id="{C25C1273-AF8E-44C9-9DEF-9F49E07A763F}"/>
                  </a:ext>
                </a:extLst>
              </p:cNvPr>
              <p:cNvSpPr/>
              <p:nvPr/>
            </p:nvSpPr>
            <p:spPr>
              <a:xfrm>
                <a:off x="3318112" y="2180120"/>
                <a:ext cx="1658082" cy="87985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nary>
                        <m:naryPr>
                          <m:chr m:val="∑"/>
                          <m:limLoc m:val="undOvr"/>
                          <m:grow m:val="on"/>
                          <m:ctrlPr>
                            <a:rPr lang="zh-CN" altLang="en-US" i="1">
                              <a:latin typeface="Cambria Math" panose="02040503050406030204" pitchFamily="18" charset="0"/>
                            </a:rPr>
                          </m:ctrlPr>
                        </m:naryPr>
                        <m:sub>
                          <m:r>
                            <a:rPr lang="zh-CN" altLang="en-US" i="1">
                              <a:latin typeface="Cambria Math" panose="02040503050406030204" pitchFamily="18" charset="0"/>
                            </a:rPr>
                            <m:t>𝑗</m:t>
                          </m:r>
                          <m:r>
                            <a:rPr lang="zh-CN" altLang="en-US" i="0">
                              <a:latin typeface="Cambria Math" panose="02040503050406030204" pitchFamily="18" charset="0"/>
                            </a:rPr>
                            <m:t>=1</m:t>
                          </m:r>
                        </m:sub>
                        <m:sup>
                          <m:r>
                            <a:rPr lang="zh-CN" altLang="en-US" i="1">
                              <a:latin typeface="Cambria Math" panose="02040503050406030204" pitchFamily="18" charset="0"/>
                            </a:rPr>
                            <m:t>𝑛</m:t>
                          </m:r>
                        </m:sup>
                        <m:e>
                          <m:d>
                            <m:dPr>
                              <m:begChr m:val=""/>
                              <m:ctrlPr>
                                <a:rPr lang="zh-CN" altLang="en-US" i="1">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i="1">
                                      <a:latin typeface="Cambria Math" panose="02040503050406030204" pitchFamily="18" charset="0"/>
                                    </a:rPr>
                                    <m:t>𝑝</m:t>
                                  </m:r>
                                </m:e>
                                <m:sub>
                                  <m:r>
                                    <a:rPr lang="zh-CN" altLang="en-US" i="1">
                                      <a:latin typeface="Cambria Math" panose="02040503050406030204" pitchFamily="18" charset="0"/>
                                    </a:rPr>
                                    <m:t>𝑘</m:t>
                                  </m:r>
                                </m:sub>
                              </m:sSub>
                              <m:r>
                                <a:rPr lang="zh-CN" altLang="en-US" i="0">
                                  <a:latin typeface="Cambria Math" panose="02040503050406030204" pitchFamily="18" charset="0"/>
                                </a:rPr>
                                <m:t>(</m:t>
                              </m:r>
                              <m:r>
                                <a:rPr lang="zh-CN" altLang="en-US" i="1">
                                  <a:latin typeface="Cambria Math" panose="02040503050406030204" pitchFamily="18" charset="0"/>
                                </a:rPr>
                                <m:t>𝑖</m:t>
                              </m:r>
                              <m:r>
                                <a:rPr lang="zh-CN" altLang="en-US" i="0">
                                  <a:latin typeface="Cambria Math" panose="02040503050406030204" pitchFamily="18" charset="0"/>
                                </a:rPr>
                                <m:t>,</m:t>
                              </m:r>
                              <m:r>
                                <a:rPr lang="zh-CN" altLang="en-US" i="1">
                                  <a:latin typeface="Cambria Math" panose="02040503050406030204" pitchFamily="18" charset="0"/>
                                </a:rPr>
                                <m:t>𝑗</m:t>
                              </m:r>
                            </m:e>
                          </m:d>
                        </m:e>
                      </m:nary>
                      <m:r>
                        <a:rPr lang="zh-CN" altLang="en-US" i="0">
                          <a:latin typeface="Cambria Math" panose="02040503050406030204" pitchFamily="18" charset="0"/>
                        </a:rPr>
                        <m:t>=1</m:t>
                      </m:r>
                    </m:oMath>
                  </m:oMathPara>
                </a14:m>
                <a:endParaRPr lang="zh-CN" altLang="en-US" dirty="0"/>
              </a:p>
            </p:txBody>
          </p:sp>
        </mc:Choice>
        <mc:Fallback xmlns="">
          <p:sp>
            <p:nvSpPr>
              <p:cNvPr id="8" name="矩形 7">
                <a:extLst>
                  <a:ext uri="{FF2B5EF4-FFF2-40B4-BE49-F238E27FC236}">
                    <a16:creationId xmlns:a16="http://schemas.microsoft.com/office/drawing/2014/main" id="{C25C1273-AF8E-44C9-9DEF-9F49E07A763F}"/>
                  </a:ext>
                </a:extLst>
              </p:cNvPr>
              <p:cNvSpPr>
                <a:spLocks noRot="1" noChangeAspect="1" noMove="1" noResize="1" noEditPoints="1" noAdjustHandles="1" noChangeArrowheads="1" noChangeShapeType="1" noTextEdit="1"/>
              </p:cNvSpPr>
              <p:nvPr/>
            </p:nvSpPr>
            <p:spPr>
              <a:xfrm>
                <a:off x="3318112" y="2180120"/>
                <a:ext cx="1658082" cy="879856"/>
              </a:xfrm>
              <a:prstGeom prst="rect">
                <a:avLst/>
              </a:prstGeom>
              <a:blipFill>
                <a:blip r:embed="rId3"/>
                <a:stretch>
                  <a:fillRect/>
                </a:stretch>
              </a:blipFill>
            </p:spPr>
            <p:txBody>
              <a:bodyPr/>
              <a:lstStyle/>
              <a:p>
                <a:r>
                  <a:rPr lang="zh-CN" altLang="en-US">
                    <a:noFill/>
                  </a:rPr>
                  <a:t> </a:t>
                </a:r>
              </a:p>
            </p:txBody>
          </p:sp>
        </mc:Fallback>
      </mc:AlternateContent>
      <p:sp>
        <p:nvSpPr>
          <p:cNvPr id="20" name="文本框 19">
            <a:extLst>
              <a:ext uri="{FF2B5EF4-FFF2-40B4-BE49-F238E27FC236}">
                <a16:creationId xmlns:a16="http://schemas.microsoft.com/office/drawing/2014/main" id="{5E5BE4A5-9776-445F-ACA6-D9848BC24CAD}"/>
              </a:ext>
            </a:extLst>
          </p:cNvPr>
          <p:cNvSpPr txBox="1"/>
          <p:nvPr/>
        </p:nvSpPr>
        <p:spPr>
          <a:xfrm>
            <a:off x="611187" y="3225626"/>
            <a:ext cx="6733382" cy="646331"/>
          </a:xfrm>
          <a:prstGeom prst="rect">
            <a:avLst/>
          </a:prstGeom>
          <a:noFill/>
        </p:spPr>
        <p:txBody>
          <a:bodyPr wrap="square" rtlCol="0">
            <a:spAutoFit/>
          </a:bodyPr>
          <a:lstStyle/>
          <a:p>
            <a:r>
              <a:rPr lang="zh-CN" altLang="en-US" b="1" dirty="0"/>
              <a:t>因此，只要每次产生一个（</a:t>
            </a:r>
            <a:r>
              <a:rPr lang="en-US" altLang="zh-CN" b="1" dirty="0"/>
              <a:t>0</a:t>
            </a:r>
            <a:r>
              <a:rPr lang="zh-CN" altLang="en-US" b="1" dirty="0"/>
              <a:t>，</a:t>
            </a:r>
            <a:r>
              <a:rPr lang="en-US" altLang="zh-CN" b="1" dirty="0"/>
              <a:t>1</a:t>
            </a:r>
            <a:r>
              <a:rPr lang="zh-CN" altLang="en-US" b="1" dirty="0"/>
              <a:t>）的随机数，它落在轮盘的那个区域就选取那个城市。</a:t>
            </a:r>
          </a:p>
        </p:txBody>
      </p:sp>
      <p:pic>
        <p:nvPicPr>
          <p:cNvPr id="11" name="图片 10">
            <a:extLst>
              <a:ext uri="{FF2B5EF4-FFF2-40B4-BE49-F238E27FC236}">
                <a16:creationId xmlns:a16="http://schemas.microsoft.com/office/drawing/2014/main" id="{F92A3336-A6ED-434C-B1C2-ACDD1AC8C26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953560" y="4037607"/>
            <a:ext cx="2387186" cy="2163387"/>
          </a:xfrm>
          <a:prstGeom prst="rect">
            <a:avLst/>
          </a:prstGeom>
        </p:spPr>
      </p:pic>
    </p:spTree>
    <p:extLst>
      <p:ext uri="{BB962C8B-B14F-4D97-AF65-F5344CB8AC3E}">
        <p14:creationId xmlns:p14="http://schemas.microsoft.com/office/powerpoint/2010/main" val="3511856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ppt_w</p:attrName>
                                        </p:attrNameLst>
                                      </p:cBhvr>
                                      <p:tavLst>
                                        <p:tav tm="0">
                                          <p:val>
                                            <p:fltVal val="0"/>
                                          </p:val>
                                        </p:tav>
                                        <p:tav tm="100000">
                                          <p:val>
                                            <p:strVal val="#ppt_w"/>
                                          </p:val>
                                        </p:tav>
                                      </p:tavLst>
                                    </p:anim>
                                    <p:anim calcmode="lin" valueType="num">
                                      <p:cBhvr>
                                        <p:cTn id="8" dur="500" fill="hold"/>
                                        <p:tgtEl>
                                          <p:spTgt spid="19"/>
                                        </p:tgtEl>
                                        <p:attrNameLst>
                                          <p:attrName>ppt_h</p:attrName>
                                        </p:attrNameLst>
                                      </p:cBhvr>
                                      <p:tavLst>
                                        <p:tav tm="0">
                                          <p:val>
                                            <p:fltVal val="0"/>
                                          </p:val>
                                        </p:tav>
                                        <p:tav tm="100000">
                                          <p:val>
                                            <p:strVal val="#ppt_h"/>
                                          </p:val>
                                        </p:tav>
                                      </p:tavLst>
                                    </p:anim>
                                    <p:animEffect transition="in" filter="fade">
                                      <p:cBhvr>
                                        <p:cTn id="9" dur="500"/>
                                        <p:tgtEl>
                                          <p:spTgt spid="19"/>
                                        </p:tgtEl>
                                      </p:cBhvr>
                                    </p:animEffect>
                                  </p:childTnLst>
                                </p:cTn>
                              </p:par>
                              <p:par>
                                <p:cTn id="10" presetID="22" presetClass="entr" presetSubtype="8" fill="hold" grpId="0" nodeType="withEffect">
                                  <p:stCondLst>
                                    <p:cond delay="250"/>
                                  </p:stCondLst>
                                  <p:childTnLst>
                                    <p:set>
                                      <p:cBhvr>
                                        <p:cTn id="11" dur="1" fill="hold">
                                          <p:stCondLst>
                                            <p:cond delay="0"/>
                                          </p:stCondLst>
                                        </p:cTn>
                                        <p:tgtEl>
                                          <p:spTgt spid="18"/>
                                        </p:tgtEl>
                                        <p:attrNameLst>
                                          <p:attrName>style.visibility</p:attrName>
                                        </p:attrNameLst>
                                      </p:cBhvr>
                                      <p:to>
                                        <p:strVal val="visible"/>
                                      </p:to>
                                    </p:set>
                                    <p:animEffect transition="in" filter="wipe(left)">
                                      <p:cBhvr>
                                        <p:cTn id="12" dur="500"/>
                                        <p:tgtEl>
                                          <p:spTgt spid="18"/>
                                        </p:tgtEl>
                                      </p:cBhvr>
                                    </p:animEffect>
                                  </p:childTnLst>
                                </p:cTn>
                              </p:par>
                              <p:par>
                                <p:cTn id="13" presetID="22" presetClass="entr" presetSubtype="2" fill="hold" nodeType="withEffect">
                                  <p:stCondLst>
                                    <p:cond delay="250"/>
                                  </p:stCondLst>
                                  <p:childTnLst>
                                    <p:set>
                                      <p:cBhvr>
                                        <p:cTn id="14" dur="1" fill="hold">
                                          <p:stCondLst>
                                            <p:cond delay="0"/>
                                          </p:stCondLst>
                                        </p:cTn>
                                        <p:tgtEl>
                                          <p:spTgt spid="39"/>
                                        </p:tgtEl>
                                        <p:attrNameLst>
                                          <p:attrName>style.visibility</p:attrName>
                                        </p:attrNameLst>
                                      </p:cBhvr>
                                      <p:to>
                                        <p:strVal val="visible"/>
                                      </p:to>
                                    </p:set>
                                    <p:animEffect transition="in" filter="wipe(right)">
                                      <p:cBhvr>
                                        <p:cTn id="15"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a:off x="611187" y="261275"/>
            <a:ext cx="666069" cy="664458"/>
            <a:chOff x="611187" y="261275"/>
            <a:chExt cx="666069" cy="664458"/>
          </a:xfrm>
        </p:grpSpPr>
        <p:sp>
          <p:nvSpPr>
            <p:cNvPr id="9" name="矩形 8"/>
            <p:cNvSpPr>
              <a:spLocks noChangeAspect="1"/>
            </p:cNvSpPr>
            <p:nvPr/>
          </p:nvSpPr>
          <p:spPr>
            <a:xfrm>
              <a:off x="611187" y="261275"/>
              <a:ext cx="538925" cy="53762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a:spLocks noChangeAspect="1"/>
            </p:cNvSpPr>
            <p:nvPr/>
          </p:nvSpPr>
          <p:spPr>
            <a:xfrm>
              <a:off x="880650" y="530086"/>
              <a:ext cx="396606" cy="39564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文本框 17"/>
          <p:cNvSpPr txBox="1"/>
          <p:nvPr/>
        </p:nvSpPr>
        <p:spPr>
          <a:xfrm>
            <a:off x="1419575" y="362672"/>
            <a:ext cx="7113238" cy="461665"/>
          </a:xfrm>
          <a:prstGeom prst="rect">
            <a:avLst/>
          </a:prstGeom>
          <a:noFill/>
        </p:spPr>
        <p:txBody>
          <a:bodyPr wrap="square" rtlCol="0">
            <a:spAutoFit/>
          </a:bodyPr>
          <a:lstStyle/>
          <a:p>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信息素的释放规律</a:t>
            </a:r>
            <a:endParaRPr lang="en-US" altLang="zh-CN" sz="24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nvGrpSpPr>
          <p:cNvPr id="39" name="组合 38"/>
          <p:cNvGrpSpPr/>
          <p:nvPr/>
        </p:nvGrpSpPr>
        <p:grpSpPr>
          <a:xfrm>
            <a:off x="8606970" y="6519446"/>
            <a:ext cx="638628" cy="338554"/>
            <a:chOff x="8663567" y="6519446"/>
            <a:chExt cx="638628" cy="338554"/>
          </a:xfrm>
        </p:grpSpPr>
        <p:sp>
          <p:nvSpPr>
            <p:cNvPr id="40" name="矩形 39"/>
            <p:cNvSpPr/>
            <p:nvPr/>
          </p:nvSpPr>
          <p:spPr>
            <a:xfrm>
              <a:off x="8766881" y="6519446"/>
              <a:ext cx="432000" cy="33855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文本框 40"/>
            <p:cNvSpPr txBox="1"/>
            <p:nvPr/>
          </p:nvSpPr>
          <p:spPr>
            <a:xfrm>
              <a:off x="8663567" y="6519446"/>
              <a:ext cx="638628" cy="338554"/>
            </a:xfrm>
            <a:prstGeom prst="rect">
              <a:avLst/>
            </a:prstGeom>
            <a:noFill/>
          </p:spPr>
          <p:txBody>
            <a:bodyPr wrap="square" rtlCol="0">
              <a:spAutoFit/>
            </a:bodyPr>
            <a:lstStyle/>
            <a:p>
              <a:pPr algn="ctr"/>
              <a:r>
                <a:rPr lang="en-US" altLang="zh-CN" sz="1600" dirty="0">
                  <a:solidFill>
                    <a:schemeClr val="bg1"/>
                  </a:solidFill>
                  <a:latin typeface="微软雅黑" panose="020B0503020204020204" pitchFamily="34" charset="-122"/>
                  <a:ea typeface="微软雅黑" panose="020B0503020204020204" pitchFamily="34" charset="-122"/>
                </a:rPr>
                <a:t>18</a:t>
              </a:r>
              <a:endParaRPr lang="zh-CN" altLang="en-US" sz="1600" dirty="0">
                <a:solidFill>
                  <a:schemeClr val="bg1"/>
                </a:solidFill>
                <a:latin typeface="微软雅黑" panose="020B0503020204020204" pitchFamily="34" charset="-122"/>
                <a:ea typeface="微软雅黑" panose="020B0503020204020204" pitchFamily="34" charset="-122"/>
              </a:endParaRPr>
            </a:p>
          </p:txBody>
        </p:sp>
      </p:grpSp>
      <p:sp>
        <p:nvSpPr>
          <p:cNvPr id="10" name="右箭头 9"/>
          <p:cNvSpPr/>
          <p:nvPr/>
        </p:nvSpPr>
        <p:spPr>
          <a:xfrm>
            <a:off x="1205308" y="1194544"/>
            <a:ext cx="6733382" cy="4468912"/>
          </a:xfrm>
          <a:prstGeom prst="rightArrow">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sp>
      <p:sp useBgFill="1">
        <p:nvSpPr>
          <p:cNvPr id="12" name="圆角矩形 11"/>
          <p:cNvSpPr/>
          <p:nvPr/>
        </p:nvSpPr>
        <p:spPr>
          <a:xfrm>
            <a:off x="611187" y="2778109"/>
            <a:ext cx="2376488" cy="1952742"/>
          </a:xfrm>
          <a:prstGeom prst="roundRect">
            <a:avLst/>
          </a:prstGeom>
          <a:ln>
            <a:solidFill>
              <a:srgbClr val="0070C0"/>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50805" tIns="250805" rIns="250805" bIns="250805" numCol="1" spcCol="1270" anchor="ctr" anchorCtr="0">
            <a:noAutofit/>
          </a:bodyPr>
          <a:lstStyle/>
          <a:p>
            <a:pPr lvl="0" indent="306000" defTabSz="2000250">
              <a:lnSpc>
                <a:spcPct val="125000"/>
              </a:lnSpc>
              <a:spcBef>
                <a:spcPct val="0"/>
              </a:spcBef>
              <a:spcAft>
                <a:spcPct val="35000"/>
              </a:spcAft>
            </a:pPr>
            <a:r>
              <a:rPr lang="zh-CN" altLang="en-US" dirty="0">
                <a:solidFill>
                  <a:srgbClr val="262626"/>
                </a:solidFill>
                <a:latin typeface="微软雅黑" panose="020B0503020204020204" pitchFamily="34" charset="-122"/>
                <a:ea typeface="微软雅黑" panose="020B0503020204020204" pitchFamily="34" charset="-122"/>
              </a:rPr>
              <a:t>每条线段上经过蚂蚁的数量</a:t>
            </a:r>
            <a:endParaRPr lang="zh-CN" altLang="en-US" kern="1200" dirty="0">
              <a:solidFill>
                <a:srgbClr val="262626"/>
              </a:solidFill>
              <a:latin typeface="微软雅黑" panose="020B0503020204020204" pitchFamily="34" charset="-122"/>
              <a:ea typeface="微软雅黑" panose="020B0503020204020204" pitchFamily="34" charset="-122"/>
            </a:endParaRPr>
          </a:p>
        </p:txBody>
      </p:sp>
      <p:sp useBgFill="1">
        <p:nvSpPr>
          <p:cNvPr id="15" name="圆角矩形 14"/>
          <p:cNvSpPr/>
          <p:nvPr/>
        </p:nvSpPr>
        <p:spPr>
          <a:xfrm>
            <a:off x="3383756" y="2778109"/>
            <a:ext cx="2376488" cy="1952742"/>
          </a:xfrm>
          <a:prstGeom prst="roundRect">
            <a:avLst/>
          </a:prstGeom>
          <a:ln>
            <a:solidFill>
              <a:srgbClr val="0070C0"/>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50805" tIns="250805" rIns="250805" bIns="250805" numCol="1" spcCol="1270" anchor="ctr" anchorCtr="0">
            <a:noAutofit/>
          </a:bodyPr>
          <a:lstStyle/>
          <a:p>
            <a:pPr indent="306000" defTabSz="2000250">
              <a:lnSpc>
                <a:spcPct val="125000"/>
              </a:lnSpc>
              <a:spcBef>
                <a:spcPct val="0"/>
              </a:spcBef>
              <a:spcAft>
                <a:spcPct val="35000"/>
              </a:spcAft>
            </a:pPr>
            <a:r>
              <a:rPr lang="zh-CN" altLang="en-US" dirty="0">
                <a:solidFill>
                  <a:srgbClr val="262626"/>
                </a:solidFill>
                <a:latin typeface="微软雅黑" panose="020B0503020204020204" pitchFamily="34" charset="-122"/>
                <a:ea typeface="微软雅黑" panose="020B0503020204020204" pitchFamily="34" charset="-122"/>
              </a:rPr>
              <a:t>每只蚂蚁行走一圈释放固定的信息素</a:t>
            </a:r>
          </a:p>
        </p:txBody>
      </p:sp>
      <p:sp useBgFill="1">
        <p:nvSpPr>
          <p:cNvPr id="20" name="圆角矩形 19"/>
          <p:cNvSpPr/>
          <p:nvPr/>
        </p:nvSpPr>
        <p:spPr>
          <a:xfrm>
            <a:off x="6156325" y="2778109"/>
            <a:ext cx="2376488" cy="1952742"/>
          </a:xfrm>
          <a:prstGeom prst="roundRect">
            <a:avLst/>
          </a:prstGeom>
          <a:ln>
            <a:solidFill>
              <a:srgbClr val="0070C0"/>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50805" tIns="250805" rIns="250805" bIns="250805" numCol="1" spcCol="1270" anchor="ctr" anchorCtr="0">
            <a:noAutofit/>
          </a:bodyPr>
          <a:lstStyle/>
          <a:p>
            <a:pPr indent="306000" defTabSz="2000250">
              <a:lnSpc>
                <a:spcPct val="125000"/>
              </a:lnSpc>
              <a:spcBef>
                <a:spcPct val="0"/>
              </a:spcBef>
              <a:spcAft>
                <a:spcPct val="35000"/>
              </a:spcAft>
            </a:pPr>
            <a:r>
              <a:rPr lang="zh-CN" altLang="en-US" dirty="0">
                <a:solidFill>
                  <a:srgbClr val="262626"/>
                </a:solidFill>
                <a:latin typeface="微软雅黑" panose="020B0503020204020204" pitchFamily="34" charset="-122"/>
                <a:ea typeface="微软雅黑" panose="020B0503020204020204" pitchFamily="34" charset="-122"/>
              </a:rPr>
              <a:t>单位距离经过蚂蚁的数量</a:t>
            </a:r>
          </a:p>
        </p:txBody>
      </p:sp>
      <p:sp>
        <p:nvSpPr>
          <p:cNvPr id="38" name="圆角矩形 37"/>
          <p:cNvSpPr/>
          <p:nvPr/>
        </p:nvSpPr>
        <p:spPr>
          <a:xfrm>
            <a:off x="580571" y="2075308"/>
            <a:ext cx="2437720" cy="537624"/>
          </a:xfrm>
          <a:prstGeom prst="roundRect">
            <a:avLst/>
          </a:prstGeom>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50805" tIns="250805" rIns="250805" bIns="250805" numCol="1" spcCol="1270" anchor="ctr" anchorCtr="0">
            <a:noAutofit/>
          </a:bodyPr>
          <a:lstStyle/>
          <a:p>
            <a:pPr lvl="0" algn="ctr" defTabSz="2000250">
              <a:lnSpc>
                <a:spcPct val="90000"/>
              </a:lnSpc>
              <a:spcBef>
                <a:spcPct val="0"/>
              </a:spcBef>
              <a:spcAft>
                <a:spcPct val="35000"/>
              </a:spcAft>
            </a:pPr>
            <a:r>
              <a:rPr lang="zh-CN" altLang="en-US" sz="2400" b="1" kern="1200" dirty="0">
                <a:solidFill>
                  <a:schemeClr val="bg1"/>
                </a:solidFill>
                <a:latin typeface="微软雅黑" panose="020B0503020204020204" pitchFamily="34" charset="-122"/>
                <a:ea typeface="微软雅黑" panose="020B0503020204020204" pitchFamily="34" charset="-122"/>
              </a:rPr>
              <a:t>蚁量系统</a:t>
            </a:r>
          </a:p>
        </p:txBody>
      </p:sp>
      <p:sp>
        <p:nvSpPr>
          <p:cNvPr id="43" name="圆角矩形 42"/>
          <p:cNvSpPr/>
          <p:nvPr/>
        </p:nvSpPr>
        <p:spPr>
          <a:xfrm>
            <a:off x="3353140" y="2075308"/>
            <a:ext cx="2437720" cy="537624"/>
          </a:xfrm>
          <a:prstGeom prst="roundRect">
            <a:avLst/>
          </a:prstGeom>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50805" tIns="250805" rIns="250805" bIns="250805" numCol="1" spcCol="1270" anchor="ctr" anchorCtr="0">
            <a:noAutofit/>
          </a:bodyPr>
          <a:lstStyle/>
          <a:p>
            <a:pPr lvl="0" algn="ctr" defTabSz="2000250">
              <a:lnSpc>
                <a:spcPct val="90000"/>
              </a:lnSpc>
              <a:spcBef>
                <a:spcPct val="0"/>
              </a:spcBef>
              <a:spcAft>
                <a:spcPct val="35000"/>
              </a:spcAft>
            </a:pPr>
            <a:r>
              <a:rPr lang="zh-CN" altLang="en-US" sz="2400" b="1" dirty="0">
                <a:solidFill>
                  <a:schemeClr val="bg1"/>
                </a:solidFill>
                <a:latin typeface="微软雅黑" panose="020B0503020204020204" pitchFamily="34" charset="-122"/>
                <a:ea typeface="微软雅黑" panose="020B0503020204020204" pitchFamily="34" charset="-122"/>
              </a:rPr>
              <a:t>蚁周系统</a:t>
            </a:r>
          </a:p>
        </p:txBody>
      </p:sp>
      <p:sp>
        <p:nvSpPr>
          <p:cNvPr id="44" name="圆角矩形 43"/>
          <p:cNvSpPr/>
          <p:nvPr/>
        </p:nvSpPr>
        <p:spPr>
          <a:xfrm>
            <a:off x="6125709" y="2075308"/>
            <a:ext cx="2437720" cy="537624"/>
          </a:xfrm>
          <a:prstGeom prst="roundRect">
            <a:avLst/>
          </a:prstGeom>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50805" tIns="250805" rIns="250805" bIns="250805" numCol="1" spcCol="1270" anchor="ctr" anchorCtr="0">
            <a:noAutofit/>
          </a:bodyPr>
          <a:lstStyle/>
          <a:p>
            <a:pPr lvl="0" algn="ctr" defTabSz="2000250">
              <a:lnSpc>
                <a:spcPct val="90000"/>
              </a:lnSpc>
              <a:spcBef>
                <a:spcPct val="0"/>
              </a:spcBef>
              <a:spcAft>
                <a:spcPct val="35000"/>
              </a:spcAft>
            </a:pPr>
            <a:r>
              <a:rPr lang="zh-CN" altLang="en-US" sz="2400" b="1" dirty="0">
                <a:solidFill>
                  <a:schemeClr val="bg1"/>
                </a:solidFill>
                <a:latin typeface="微软雅黑" panose="020B0503020204020204" pitchFamily="34" charset="-122"/>
                <a:ea typeface="微软雅黑" panose="020B0503020204020204" pitchFamily="34" charset="-122"/>
              </a:rPr>
              <a:t>蚁密系统</a:t>
            </a:r>
          </a:p>
        </p:txBody>
      </p:sp>
      <p:sp>
        <p:nvSpPr>
          <p:cNvPr id="2" name="文本框 1">
            <a:extLst>
              <a:ext uri="{FF2B5EF4-FFF2-40B4-BE49-F238E27FC236}">
                <a16:creationId xmlns:a16="http://schemas.microsoft.com/office/drawing/2014/main" id="{F206BFD9-15AA-470A-9410-B66259C928D9}"/>
              </a:ext>
            </a:extLst>
          </p:cNvPr>
          <p:cNvSpPr txBox="1"/>
          <p:nvPr/>
        </p:nvSpPr>
        <p:spPr>
          <a:xfrm>
            <a:off x="1277256" y="1194544"/>
            <a:ext cx="6733382" cy="646331"/>
          </a:xfrm>
          <a:prstGeom prst="rect">
            <a:avLst/>
          </a:prstGeom>
          <a:noFill/>
        </p:spPr>
        <p:txBody>
          <a:bodyPr wrap="square" rtlCol="0">
            <a:spAutoFit/>
          </a:bodyPr>
          <a:lstStyle/>
          <a:p>
            <a:r>
              <a:rPr lang="zh-CN" altLang="en-US" dirty="0"/>
              <a:t>针对蚂蚁信息素释放的问题，</a:t>
            </a:r>
            <a:r>
              <a:rPr lang="en-US" altLang="zh-CN" dirty="0" err="1"/>
              <a:t>M.Dorigo</a:t>
            </a:r>
            <a:r>
              <a:rPr lang="zh-CN" altLang="en-US" dirty="0"/>
              <a:t>等人在</a:t>
            </a:r>
            <a:r>
              <a:rPr lang="en-US" altLang="zh-CN" dirty="0"/>
              <a:t>1996</a:t>
            </a:r>
            <a:r>
              <a:rPr lang="zh-CN" altLang="en-US" dirty="0"/>
              <a:t>年发表的论文中给出三种不同的模型</a:t>
            </a:r>
          </a:p>
        </p:txBody>
      </p:sp>
      <p:sp>
        <p:nvSpPr>
          <p:cNvPr id="3" name="文本框 2">
            <a:extLst>
              <a:ext uri="{FF2B5EF4-FFF2-40B4-BE49-F238E27FC236}">
                <a16:creationId xmlns:a16="http://schemas.microsoft.com/office/drawing/2014/main" id="{B45BED42-9C91-4BBF-87AA-CF2BB1118FB8}"/>
              </a:ext>
            </a:extLst>
          </p:cNvPr>
          <p:cNvSpPr txBox="1"/>
          <p:nvPr/>
        </p:nvSpPr>
        <p:spPr>
          <a:xfrm>
            <a:off x="1113027" y="5210502"/>
            <a:ext cx="6544429" cy="646331"/>
          </a:xfrm>
          <a:prstGeom prst="rect">
            <a:avLst/>
          </a:prstGeom>
          <a:noFill/>
        </p:spPr>
        <p:txBody>
          <a:bodyPr wrap="square" rtlCol="0">
            <a:spAutoFit/>
          </a:bodyPr>
          <a:lstStyle/>
          <a:p>
            <a:r>
              <a:rPr lang="zh-CN" altLang="en-US" dirty="0"/>
              <a:t>现在用的一般是</a:t>
            </a:r>
            <a:r>
              <a:rPr lang="zh-CN" altLang="en-US" b="1" dirty="0">
                <a:solidFill>
                  <a:srgbClr val="0070C0"/>
                </a:solidFill>
                <a:latin typeface="微软雅黑" panose="020B0503020204020204" pitchFamily="34" charset="-122"/>
                <a:ea typeface="微软雅黑" panose="020B0503020204020204" pitchFamily="34" charset="-122"/>
              </a:rPr>
              <a:t>蚁</a:t>
            </a:r>
            <a:r>
              <a:rPr lang="zh-CN" altLang="en-US" b="1" dirty="0">
                <a:solidFill>
                  <a:srgbClr val="0070C0"/>
                </a:solidFill>
                <a:latin typeface="微软雅黑" panose="020B0503020204020204" pitchFamily="34" charset="-122"/>
                <a:ea typeface="微软雅黑" panose="020B0503020204020204" pitchFamily="34" charset="-122"/>
                <a:cs typeface="Times New Roman" panose="02020603050405020304" pitchFamily="18" charset="0"/>
              </a:rPr>
              <a:t>周系统</a:t>
            </a:r>
            <a:r>
              <a:rPr lang="zh-CN" altLang="en-US" dirty="0"/>
              <a:t>，</a:t>
            </a:r>
            <a:r>
              <a:rPr lang="zh-CN" altLang="en-US" b="1" dirty="0">
                <a:solidFill>
                  <a:srgbClr val="0070C0"/>
                </a:solidFill>
                <a:latin typeface="微软雅黑" panose="020B0503020204020204" pitchFamily="34" charset="-122"/>
                <a:ea typeface="微软雅黑" panose="020B0503020204020204" pitchFamily="34" charset="-122"/>
              </a:rPr>
              <a:t>蚁量系统</a:t>
            </a:r>
            <a:r>
              <a:rPr lang="zh-CN" altLang="en-US" dirty="0"/>
              <a:t>和</a:t>
            </a:r>
            <a:r>
              <a:rPr lang="zh-CN" altLang="en-US" b="1" dirty="0">
                <a:solidFill>
                  <a:srgbClr val="0070C0"/>
                </a:solidFill>
                <a:latin typeface="微软雅黑" panose="020B0503020204020204" pitchFamily="34" charset="-122"/>
                <a:ea typeface="微软雅黑" panose="020B0503020204020204" pitchFamily="34" charset="-122"/>
              </a:rPr>
              <a:t>蚁密系统</a:t>
            </a:r>
            <a:r>
              <a:rPr lang="zh-CN" altLang="en-US" dirty="0"/>
              <a:t>因为性能不好已经被淘汰了</a:t>
            </a:r>
          </a:p>
        </p:txBody>
      </p:sp>
    </p:spTree>
    <p:extLst>
      <p:ext uri="{BB962C8B-B14F-4D97-AF65-F5344CB8AC3E}">
        <p14:creationId xmlns:p14="http://schemas.microsoft.com/office/powerpoint/2010/main" val="3112603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ppt_w</p:attrName>
                                        </p:attrNameLst>
                                      </p:cBhvr>
                                      <p:tavLst>
                                        <p:tav tm="0">
                                          <p:val>
                                            <p:fltVal val="0"/>
                                          </p:val>
                                        </p:tav>
                                        <p:tav tm="100000">
                                          <p:val>
                                            <p:strVal val="#ppt_w"/>
                                          </p:val>
                                        </p:tav>
                                      </p:tavLst>
                                    </p:anim>
                                    <p:anim calcmode="lin" valueType="num">
                                      <p:cBhvr>
                                        <p:cTn id="8" dur="500" fill="hold"/>
                                        <p:tgtEl>
                                          <p:spTgt spid="19"/>
                                        </p:tgtEl>
                                        <p:attrNameLst>
                                          <p:attrName>ppt_h</p:attrName>
                                        </p:attrNameLst>
                                      </p:cBhvr>
                                      <p:tavLst>
                                        <p:tav tm="0">
                                          <p:val>
                                            <p:fltVal val="0"/>
                                          </p:val>
                                        </p:tav>
                                        <p:tav tm="100000">
                                          <p:val>
                                            <p:strVal val="#ppt_h"/>
                                          </p:val>
                                        </p:tav>
                                      </p:tavLst>
                                    </p:anim>
                                    <p:animEffect transition="in" filter="fade">
                                      <p:cBhvr>
                                        <p:cTn id="9" dur="500"/>
                                        <p:tgtEl>
                                          <p:spTgt spid="19"/>
                                        </p:tgtEl>
                                      </p:cBhvr>
                                    </p:animEffect>
                                  </p:childTnLst>
                                </p:cTn>
                              </p:par>
                              <p:par>
                                <p:cTn id="10" presetID="22" presetClass="entr" presetSubtype="8" fill="hold" grpId="0" nodeType="withEffect">
                                  <p:stCondLst>
                                    <p:cond delay="250"/>
                                  </p:stCondLst>
                                  <p:childTnLst>
                                    <p:set>
                                      <p:cBhvr>
                                        <p:cTn id="11" dur="1" fill="hold">
                                          <p:stCondLst>
                                            <p:cond delay="0"/>
                                          </p:stCondLst>
                                        </p:cTn>
                                        <p:tgtEl>
                                          <p:spTgt spid="18"/>
                                        </p:tgtEl>
                                        <p:attrNameLst>
                                          <p:attrName>style.visibility</p:attrName>
                                        </p:attrNameLst>
                                      </p:cBhvr>
                                      <p:to>
                                        <p:strVal val="visible"/>
                                      </p:to>
                                    </p:set>
                                    <p:animEffect transition="in" filter="wipe(left)">
                                      <p:cBhvr>
                                        <p:cTn id="12" dur="500"/>
                                        <p:tgtEl>
                                          <p:spTgt spid="18"/>
                                        </p:tgtEl>
                                      </p:cBhvr>
                                    </p:animEffect>
                                  </p:childTnLst>
                                </p:cTn>
                              </p:par>
                              <p:par>
                                <p:cTn id="13" presetID="22" presetClass="entr" presetSubtype="2" fill="hold" nodeType="withEffect">
                                  <p:stCondLst>
                                    <p:cond delay="250"/>
                                  </p:stCondLst>
                                  <p:childTnLst>
                                    <p:set>
                                      <p:cBhvr>
                                        <p:cTn id="14" dur="1" fill="hold">
                                          <p:stCondLst>
                                            <p:cond delay="0"/>
                                          </p:stCondLst>
                                        </p:cTn>
                                        <p:tgtEl>
                                          <p:spTgt spid="39"/>
                                        </p:tgtEl>
                                        <p:attrNameLst>
                                          <p:attrName>style.visibility</p:attrName>
                                        </p:attrNameLst>
                                      </p:cBhvr>
                                      <p:to>
                                        <p:strVal val="visible"/>
                                      </p:to>
                                    </p:set>
                                    <p:animEffect transition="in" filter="wipe(right)">
                                      <p:cBhvr>
                                        <p:cTn id="15" dur="500"/>
                                        <p:tgtEl>
                                          <p:spTgt spid="39"/>
                                        </p:tgtEl>
                                      </p:cBhvr>
                                    </p:animEffect>
                                  </p:childTnLst>
                                </p:cTn>
                              </p:par>
                              <p:par>
                                <p:cTn id="16" presetID="22" presetClass="entr" presetSubtype="8" fill="hold" nodeType="withEffect">
                                  <p:stCondLst>
                                    <p:cond delay="250"/>
                                  </p:stCondLst>
                                  <p:childTnLst>
                                    <p:set>
                                      <p:cBhvr>
                                        <p:cTn id="17" dur="1" fill="hold">
                                          <p:stCondLst>
                                            <p:cond delay="0"/>
                                          </p:stCondLst>
                                        </p:cTn>
                                        <p:tgtEl>
                                          <p:spTgt spid="10"/>
                                        </p:tgtEl>
                                        <p:attrNameLst>
                                          <p:attrName>style.visibility</p:attrName>
                                        </p:attrNameLst>
                                      </p:cBhvr>
                                      <p:to>
                                        <p:strVal val="visible"/>
                                      </p:to>
                                    </p:set>
                                    <p:animEffect transition="in" filter="wipe(left)">
                                      <p:cBhvr>
                                        <p:cTn id="18" dur="500"/>
                                        <p:tgtEl>
                                          <p:spTgt spid="10"/>
                                        </p:tgtEl>
                                      </p:cBhvr>
                                    </p:animEffect>
                                  </p:childTnLst>
                                </p:cTn>
                              </p:par>
                              <p:par>
                                <p:cTn id="19" presetID="12" presetClass="entr" presetSubtype="4" fill="hold" grpId="0" nodeType="withEffect">
                                  <p:stCondLst>
                                    <p:cond delay="500"/>
                                  </p:stCondLst>
                                  <p:childTnLst>
                                    <p:set>
                                      <p:cBhvr>
                                        <p:cTn id="20" dur="1" fill="hold">
                                          <p:stCondLst>
                                            <p:cond delay="0"/>
                                          </p:stCondLst>
                                        </p:cTn>
                                        <p:tgtEl>
                                          <p:spTgt spid="38"/>
                                        </p:tgtEl>
                                        <p:attrNameLst>
                                          <p:attrName>style.visibility</p:attrName>
                                        </p:attrNameLst>
                                      </p:cBhvr>
                                      <p:to>
                                        <p:strVal val="visible"/>
                                      </p:to>
                                    </p:set>
                                    <p:anim calcmode="lin" valueType="num">
                                      <p:cBhvr additive="base">
                                        <p:cTn id="21" dur="500"/>
                                        <p:tgtEl>
                                          <p:spTgt spid="38"/>
                                        </p:tgtEl>
                                        <p:attrNameLst>
                                          <p:attrName>ppt_y</p:attrName>
                                        </p:attrNameLst>
                                      </p:cBhvr>
                                      <p:tavLst>
                                        <p:tav tm="0">
                                          <p:val>
                                            <p:strVal val="#ppt_y+#ppt_h*1.125000"/>
                                          </p:val>
                                        </p:tav>
                                        <p:tav tm="100000">
                                          <p:val>
                                            <p:strVal val="#ppt_y"/>
                                          </p:val>
                                        </p:tav>
                                      </p:tavLst>
                                    </p:anim>
                                    <p:animEffect transition="in" filter="wipe(up)">
                                      <p:cBhvr>
                                        <p:cTn id="22" dur="500"/>
                                        <p:tgtEl>
                                          <p:spTgt spid="38"/>
                                        </p:tgtEl>
                                      </p:cBhvr>
                                    </p:animEffect>
                                  </p:childTnLst>
                                </p:cTn>
                              </p:par>
                              <p:par>
                                <p:cTn id="23" presetID="12" presetClass="entr" presetSubtype="4" fill="hold" grpId="0" nodeType="withEffect">
                                  <p:stCondLst>
                                    <p:cond delay="750"/>
                                  </p:stCondLst>
                                  <p:childTnLst>
                                    <p:set>
                                      <p:cBhvr>
                                        <p:cTn id="24" dur="1" fill="hold">
                                          <p:stCondLst>
                                            <p:cond delay="0"/>
                                          </p:stCondLst>
                                        </p:cTn>
                                        <p:tgtEl>
                                          <p:spTgt spid="43"/>
                                        </p:tgtEl>
                                        <p:attrNameLst>
                                          <p:attrName>style.visibility</p:attrName>
                                        </p:attrNameLst>
                                      </p:cBhvr>
                                      <p:to>
                                        <p:strVal val="visible"/>
                                      </p:to>
                                    </p:set>
                                    <p:anim calcmode="lin" valueType="num">
                                      <p:cBhvr additive="base">
                                        <p:cTn id="25" dur="500"/>
                                        <p:tgtEl>
                                          <p:spTgt spid="43"/>
                                        </p:tgtEl>
                                        <p:attrNameLst>
                                          <p:attrName>ppt_y</p:attrName>
                                        </p:attrNameLst>
                                      </p:cBhvr>
                                      <p:tavLst>
                                        <p:tav tm="0">
                                          <p:val>
                                            <p:strVal val="#ppt_y+#ppt_h*1.125000"/>
                                          </p:val>
                                        </p:tav>
                                        <p:tav tm="100000">
                                          <p:val>
                                            <p:strVal val="#ppt_y"/>
                                          </p:val>
                                        </p:tav>
                                      </p:tavLst>
                                    </p:anim>
                                    <p:animEffect transition="in" filter="wipe(up)">
                                      <p:cBhvr>
                                        <p:cTn id="26" dur="500"/>
                                        <p:tgtEl>
                                          <p:spTgt spid="43"/>
                                        </p:tgtEl>
                                      </p:cBhvr>
                                    </p:animEffect>
                                  </p:childTnLst>
                                </p:cTn>
                              </p:par>
                              <p:par>
                                <p:cTn id="27" presetID="12" presetClass="entr" presetSubtype="4" fill="hold" grpId="0" nodeType="withEffect">
                                  <p:stCondLst>
                                    <p:cond delay="1000"/>
                                  </p:stCondLst>
                                  <p:childTnLst>
                                    <p:set>
                                      <p:cBhvr>
                                        <p:cTn id="28" dur="1" fill="hold">
                                          <p:stCondLst>
                                            <p:cond delay="0"/>
                                          </p:stCondLst>
                                        </p:cTn>
                                        <p:tgtEl>
                                          <p:spTgt spid="44"/>
                                        </p:tgtEl>
                                        <p:attrNameLst>
                                          <p:attrName>style.visibility</p:attrName>
                                        </p:attrNameLst>
                                      </p:cBhvr>
                                      <p:to>
                                        <p:strVal val="visible"/>
                                      </p:to>
                                    </p:set>
                                    <p:anim calcmode="lin" valueType="num">
                                      <p:cBhvr additive="base">
                                        <p:cTn id="29" dur="500"/>
                                        <p:tgtEl>
                                          <p:spTgt spid="44"/>
                                        </p:tgtEl>
                                        <p:attrNameLst>
                                          <p:attrName>ppt_y</p:attrName>
                                        </p:attrNameLst>
                                      </p:cBhvr>
                                      <p:tavLst>
                                        <p:tav tm="0">
                                          <p:val>
                                            <p:strVal val="#ppt_y+#ppt_h*1.125000"/>
                                          </p:val>
                                        </p:tav>
                                        <p:tav tm="100000">
                                          <p:val>
                                            <p:strVal val="#ppt_y"/>
                                          </p:val>
                                        </p:tav>
                                      </p:tavLst>
                                    </p:anim>
                                    <p:animEffect transition="in" filter="wipe(up)">
                                      <p:cBhvr>
                                        <p:cTn id="30" dur="500"/>
                                        <p:tgtEl>
                                          <p:spTgt spid="44"/>
                                        </p:tgtEl>
                                      </p:cBhvr>
                                    </p:animEffect>
                                  </p:childTnLst>
                                </p:cTn>
                              </p:par>
                              <p:par>
                                <p:cTn id="31" presetID="12" presetClass="entr" presetSubtype="1" fill="hold" grpId="0" nodeType="withEffect">
                                  <p:stCondLst>
                                    <p:cond delay="500"/>
                                  </p:stCondLst>
                                  <p:childTnLst>
                                    <p:set>
                                      <p:cBhvr>
                                        <p:cTn id="32" dur="1" fill="hold">
                                          <p:stCondLst>
                                            <p:cond delay="0"/>
                                          </p:stCondLst>
                                        </p:cTn>
                                        <p:tgtEl>
                                          <p:spTgt spid="12"/>
                                        </p:tgtEl>
                                        <p:attrNameLst>
                                          <p:attrName>style.visibility</p:attrName>
                                        </p:attrNameLst>
                                      </p:cBhvr>
                                      <p:to>
                                        <p:strVal val="visible"/>
                                      </p:to>
                                    </p:set>
                                    <p:anim calcmode="lin" valueType="num">
                                      <p:cBhvr additive="base">
                                        <p:cTn id="33" dur="500"/>
                                        <p:tgtEl>
                                          <p:spTgt spid="12"/>
                                        </p:tgtEl>
                                        <p:attrNameLst>
                                          <p:attrName>ppt_y</p:attrName>
                                        </p:attrNameLst>
                                      </p:cBhvr>
                                      <p:tavLst>
                                        <p:tav tm="0">
                                          <p:val>
                                            <p:strVal val="#ppt_y-#ppt_h*1.125000"/>
                                          </p:val>
                                        </p:tav>
                                        <p:tav tm="100000">
                                          <p:val>
                                            <p:strVal val="#ppt_y"/>
                                          </p:val>
                                        </p:tav>
                                      </p:tavLst>
                                    </p:anim>
                                    <p:animEffect transition="in" filter="wipe(down)">
                                      <p:cBhvr>
                                        <p:cTn id="34" dur="500"/>
                                        <p:tgtEl>
                                          <p:spTgt spid="12"/>
                                        </p:tgtEl>
                                      </p:cBhvr>
                                    </p:animEffect>
                                  </p:childTnLst>
                                </p:cTn>
                              </p:par>
                              <p:par>
                                <p:cTn id="35" presetID="12" presetClass="entr" presetSubtype="1" fill="hold" grpId="0" nodeType="withEffect">
                                  <p:stCondLst>
                                    <p:cond delay="750"/>
                                  </p:stCondLst>
                                  <p:childTnLst>
                                    <p:set>
                                      <p:cBhvr>
                                        <p:cTn id="36" dur="1" fill="hold">
                                          <p:stCondLst>
                                            <p:cond delay="0"/>
                                          </p:stCondLst>
                                        </p:cTn>
                                        <p:tgtEl>
                                          <p:spTgt spid="15"/>
                                        </p:tgtEl>
                                        <p:attrNameLst>
                                          <p:attrName>style.visibility</p:attrName>
                                        </p:attrNameLst>
                                      </p:cBhvr>
                                      <p:to>
                                        <p:strVal val="visible"/>
                                      </p:to>
                                    </p:set>
                                    <p:anim calcmode="lin" valueType="num">
                                      <p:cBhvr additive="base">
                                        <p:cTn id="37" dur="500"/>
                                        <p:tgtEl>
                                          <p:spTgt spid="15"/>
                                        </p:tgtEl>
                                        <p:attrNameLst>
                                          <p:attrName>ppt_y</p:attrName>
                                        </p:attrNameLst>
                                      </p:cBhvr>
                                      <p:tavLst>
                                        <p:tav tm="0">
                                          <p:val>
                                            <p:strVal val="#ppt_y-#ppt_h*1.125000"/>
                                          </p:val>
                                        </p:tav>
                                        <p:tav tm="100000">
                                          <p:val>
                                            <p:strVal val="#ppt_y"/>
                                          </p:val>
                                        </p:tav>
                                      </p:tavLst>
                                    </p:anim>
                                    <p:animEffect transition="in" filter="wipe(down)">
                                      <p:cBhvr>
                                        <p:cTn id="38" dur="500"/>
                                        <p:tgtEl>
                                          <p:spTgt spid="15"/>
                                        </p:tgtEl>
                                      </p:cBhvr>
                                    </p:animEffect>
                                  </p:childTnLst>
                                </p:cTn>
                              </p:par>
                              <p:par>
                                <p:cTn id="39" presetID="12" presetClass="entr" presetSubtype="1" fill="hold" grpId="0" nodeType="withEffect">
                                  <p:stCondLst>
                                    <p:cond delay="1000"/>
                                  </p:stCondLst>
                                  <p:childTnLst>
                                    <p:set>
                                      <p:cBhvr>
                                        <p:cTn id="40" dur="1" fill="hold">
                                          <p:stCondLst>
                                            <p:cond delay="0"/>
                                          </p:stCondLst>
                                        </p:cTn>
                                        <p:tgtEl>
                                          <p:spTgt spid="20"/>
                                        </p:tgtEl>
                                        <p:attrNameLst>
                                          <p:attrName>style.visibility</p:attrName>
                                        </p:attrNameLst>
                                      </p:cBhvr>
                                      <p:to>
                                        <p:strVal val="visible"/>
                                      </p:to>
                                    </p:set>
                                    <p:anim calcmode="lin" valueType="num">
                                      <p:cBhvr additive="base">
                                        <p:cTn id="41" dur="500"/>
                                        <p:tgtEl>
                                          <p:spTgt spid="20"/>
                                        </p:tgtEl>
                                        <p:attrNameLst>
                                          <p:attrName>ppt_y</p:attrName>
                                        </p:attrNameLst>
                                      </p:cBhvr>
                                      <p:tavLst>
                                        <p:tav tm="0">
                                          <p:val>
                                            <p:strVal val="#ppt_y-#ppt_h*1.125000"/>
                                          </p:val>
                                        </p:tav>
                                        <p:tav tm="100000">
                                          <p:val>
                                            <p:strVal val="#ppt_y"/>
                                          </p:val>
                                        </p:tav>
                                      </p:tavLst>
                                    </p:anim>
                                    <p:animEffect transition="in" filter="wipe(down)">
                                      <p:cBhvr>
                                        <p:cTn id="42"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2" grpId="0" animBg="1"/>
      <p:bldP spid="15" grpId="0" animBg="1"/>
      <p:bldP spid="20" grpId="0" animBg="1"/>
      <p:bldP spid="38" grpId="0" animBg="1"/>
      <p:bldP spid="43" grpId="0" animBg="1"/>
      <p:bldP spid="4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a:off x="611187" y="261275"/>
            <a:ext cx="666069" cy="664458"/>
            <a:chOff x="611187" y="261275"/>
            <a:chExt cx="666069" cy="664458"/>
          </a:xfrm>
        </p:grpSpPr>
        <p:sp>
          <p:nvSpPr>
            <p:cNvPr id="9" name="矩形 8"/>
            <p:cNvSpPr>
              <a:spLocks noChangeAspect="1"/>
            </p:cNvSpPr>
            <p:nvPr/>
          </p:nvSpPr>
          <p:spPr>
            <a:xfrm>
              <a:off x="611187" y="261275"/>
              <a:ext cx="538925" cy="53762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a:spLocks noChangeAspect="1"/>
            </p:cNvSpPr>
            <p:nvPr/>
          </p:nvSpPr>
          <p:spPr>
            <a:xfrm>
              <a:off x="880650" y="530086"/>
              <a:ext cx="396606" cy="39564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文本框 17"/>
          <p:cNvSpPr txBox="1"/>
          <p:nvPr/>
        </p:nvSpPr>
        <p:spPr>
          <a:xfrm>
            <a:off x="1419575" y="362672"/>
            <a:ext cx="7113238" cy="461665"/>
          </a:xfrm>
          <a:prstGeom prst="rect">
            <a:avLst/>
          </a:prstGeom>
          <a:noFill/>
        </p:spPr>
        <p:txBody>
          <a:bodyPr wrap="square" rtlCol="0">
            <a:spAutoFit/>
          </a:bodyPr>
          <a:lstStyle/>
          <a:p>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信息素的计算公式</a:t>
            </a:r>
            <a:endParaRPr lang="en-US" altLang="zh-CN" sz="24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nvGrpSpPr>
          <p:cNvPr id="51" name="组合 50"/>
          <p:cNvGrpSpPr/>
          <p:nvPr/>
        </p:nvGrpSpPr>
        <p:grpSpPr>
          <a:xfrm>
            <a:off x="8606970" y="6519446"/>
            <a:ext cx="638628" cy="338554"/>
            <a:chOff x="8663567" y="6519446"/>
            <a:chExt cx="638628" cy="338554"/>
          </a:xfrm>
        </p:grpSpPr>
        <p:sp>
          <p:nvSpPr>
            <p:cNvPr id="57" name="矩形 56"/>
            <p:cNvSpPr/>
            <p:nvPr/>
          </p:nvSpPr>
          <p:spPr>
            <a:xfrm>
              <a:off x="8766881" y="6519446"/>
              <a:ext cx="432000" cy="33855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文本框 64"/>
            <p:cNvSpPr txBox="1"/>
            <p:nvPr/>
          </p:nvSpPr>
          <p:spPr>
            <a:xfrm>
              <a:off x="8663567" y="6519446"/>
              <a:ext cx="638628" cy="338554"/>
            </a:xfrm>
            <a:prstGeom prst="rect">
              <a:avLst/>
            </a:prstGeom>
            <a:noFill/>
          </p:spPr>
          <p:txBody>
            <a:bodyPr wrap="square" rtlCol="0">
              <a:spAutoFit/>
            </a:bodyPr>
            <a:lstStyle/>
            <a:p>
              <a:pPr algn="ctr"/>
              <a:r>
                <a:rPr lang="en-US" altLang="zh-CN" sz="1600" dirty="0">
                  <a:solidFill>
                    <a:schemeClr val="bg1"/>
                  </a:solidFill>
                  <a:latin typeface="微软雅黑" panose="020B0503020204020204" pitchFamily="34" charset="-122"/>
                  <a:ea typeface="微软雅黑" panose="020B0503020204020204" pitchFamily="34" charset="-122"/>
                </a:rPr>
                <a:t>19</a:t>
              </a:r>
              <a:endParaRPr lang="zh-CN" altLang="en-US" sz="1600" dirty="0">
                <a:solidFill>
                  <a:schemeClr val="bg1"/>
                </a:solidFill>
                <a:latin typeface="微软雅黑" panose="020B0503020204020204" pitchFamily="34" charset="-122"/>
                <a:ea typeface="微软雅黑" panose="020B0503020204020204" pitchFamily="34" charset="-122"/>
              </a:endParaRPr>
            </a:p>
          </p:txBody>
        </p:sp>
      </p:grpSp>
      <mc:AlternateContent xmlns:mc="http://schemas.openxmlformats.org/markup-compatibility/2006" xmlns:a14="http://schemas.microsoft.com/office/drawing/2010/main">
        <mc:Choice Requires="a14">
          <p:sp>
            <p:nvSpPr>
              <p:cNvPr id="2" name="矩形 1">
                <a:extLst>
                  <a:ext uri="{FF2B5EF4-FFF2-40B4-BE49-F238E27FC236}">
                    <a16:creationId xmlns:a16="http://schemas.microsoft.com/office/drawing/2014/main" id="{93DE19B5-0C58-4B42-B8BE-366E34F77EDC}"/>
                  </a:ext>
                </a:extLst>
              </p:cNvPr>
              <p:cNvSpPr/>
              <p:nvPr/>
            </p:nvSpPr>
            <p:spPr>
              <a:xfrm>
                <a:off x="2504511" y="2625126"/>
                <a:ext cx="4237570" cy="160774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zh-CN" altLang="en-US" i="1">
                              <a:latin typeface="Cambria Math" panose="02040503050406030204" pitchFamily="18" charset="0"/>
                            </a:rPr>
                          </m:ctrlPr>
                        </m:mPr>
                        <m:mr>
                          <m:e>
                            <m:r>
                              <a:rPr lang="zh-CN" altLang="en-US" i="1">
                                <a:latin typeface="Cambria Math" panose="02040503050406030204" pitchFamily="18" charset="0"/>
                              </a:rPr>
                              <m:t>𝜏</m:t>
                            </m:r>
                            <m:r>
                              <a:rPr lang="zh-CN" altLang="en-US" i="0">
                                <a:latin typeface="Cambria Math" panose="02040503050406030204" pitchFamily="18" charset="0"/>
                              </a:rPr>
                              <m:t>(</m:t>
                            </m:r>
                            <m:r>
                              <a:rPr lang="zh-CN" altLang="en-US" i="1">
                                <a:latin typeface="Cambria Math" panose="02040503050406030204" pitchFamily="18" charset="0"/>
                              </a:rPr>
                              <m:t>𝑖</m:t>
                            </m:r>
                            <m:r>
                              <a:rPr lang="zh-CN" altLang="en-US" i="0">
                                <a:latin typeface="Cambria Math" panose="02040503050406030204" pitchFamily="18" charset="0"/>
                              </a:rPr>
                              <m:t>,</m:t>
                            </m:r>
                            <m:r>
                              <a:rPr lang="zh-CN" altLang="en-US" i="1">
                                <a:latin typeface="Cambria Math" panose="02040503050406030204" pitchFamily="18" charset="0"/>
                              </a:rPr>
                              <m:t>𝑗</m:t>
                            </m:r>
                            <m:r>
                              <a:rPr lang="zh-CN" altLang="en-US" i="0">
                                <a:latin typeface="Cambria Math" panose="02040503050406030204" pitchFamily="18" charset="0"/>
                              </a:rPr>
                              <m:t>)</m:t>
                            </m:r>
                            <m:r>
                              <m:rPr>
                                <m:nor/>
                              </m:rPr>
                              <a:rPr lang="zh-CN" altLang="en-US" i="1">
                                <a:latin typeface="Cambria Math" panose="02040503050406030204" pitchFamily="18" charset="0"/>
                              </a:rPr>
                              <m:t> </m:t>
                            </m:r>
                            <m:r>
                              <a:rPr lang="zh-CN" altLang="en-US" i="0">
                                <a:latin typeface="Cambria Math" panose="02040503050406030204" pitchFamily="18" charset="0"/>
                              </a:rPr>
                              <m:t>=</m:t>
                            </m:r>
                            <m:r>
                              <m:rPr>
                                <m:nor/>
                              </m:rPr>
                              <a:rPr lang="zh-CN" altLang="en-US" i="1">
                                <a:latin typeface="Cambria Math" panose="02040503050406030204" pitchFamily="18" charset="0"/>
                              </a:rPr>
                              <m:t> </m:t>
                            </m:r>
                            <m:r>
                              <a:rPr lang="zh-CN" altLang="en-US" i="0">
                                <a:latin typeface="Cambria Math" panose="02040503050406030204" pitchFamily="18" charset="0"/>
                              </a:rPr>
                              <m:t>(1−</m:t>
                            </m:r>
                            <m:r>
                              <a:rPr lang="zh-CN" altLang="en-US" i="1">
                                <a:latin typeface="Cambria Math" panose="02040503050406030204" pitchFamily="18" charset="0"/>
                              </a:rPr>
                              <m:t>𝜌</m:t>
                            </m:r>
                            <m:r>
                              <a:rPr lang="zh-CN" altLang="en-US" i="0">
                                <a:latin typeface="Cambria Math" panose="02040503050406030204" pitchFamily="18" charset="0"/>
                              </a:rPr>
                              <m:t>)</m:t>
                            </m:r>
                            <m:r>
                              <m:rPr>
                                <m:nor/>
                              </m:rPr>
                              <a:rPr lang="zh-CN" altLang="en-US" i="1">
                                <a:latin typeface="Cambria Math" panose="02040503050406030204" pitchFamily="18" charset="0"/>
                              </a:rPr>
                              <m:t> </m:t>
                            </m:r>
                            <m:r>
                              <a:rPr lang="zh-CN" altLang="en-US" i="0">
                                <a:latin typeface="Cambria Math" panose="02040503050406030204" pitchFamily="18" charset="0"/>
                              </a:rPr>
                              <m:t>·</m:t>
                            </m:r>
                            <m:r>
                              <m:rPr>
                                <m:nor/>
                              </m:rPr>
                              <a:rPr lang="zh-CN" altLang="en-US" i="1">
                                <a:latin typeface="Cambria Math" panose="02040503050406030204" pitchFamily="18" charset="0"/>
                              </a:rPr>
                              <m:t> </m:t>
                            </m:r>
                            <m:r>
                              <a:rPr lang="zh-CN" altLang="en-US" i="1">
                                <a:latin typeface="Cambria Math" panose="02040503050406030204" pitchFamily="18" charset="0"/>
                              </a:rPr>
                              <m:t>𝜏</m:t>
                            </m:r>
                            <m:r>
                              <a:rPr lang="zh-CN" altLang="en-US" i="0">
                                <a:latin typeface="Cambria Math" panose="02040503050406030204" pitchFamily="18" charset="0"/>
                              </a:rPr>
                              <m:t>(</m:t>
                            </m:r>
                            <m:r>
                              <a:rPr lang="zh-CN" altLang="en-US" i="1">
                                <a:latin typeface="Cambria Math" panose="02040503050406030204" pitchFamily="18" charset="0"/>
                              </a:rPr>
                              <m:t>𝑖</m:t>
                            </m:r>
                            <m:r>
                              <a:rPr lang="zh-CN" altLang="en-US" i="0">
                                <a:latin typeface="Cambria Math" panose="02040503050406030204" pitchFamily="18" charset="0"/>
                              </a:rPr>
                              <m:t>,</m:t>
                            </m:r>
                            <m:r>
                              <a:rPr lang="zh-CN" altLang="en-US" i="1">
                                <a:latin typeface="Cambria Math" panose="02040503050406030204" pitchFamily="18" charset="0"/>
                              </a:rPr>
                              <m:t>𝑗</m:t>
                            </m:r>
                            <m:r>
                              <a:rPr lang="zh-CN" altLang="en-US" i="0">
                                <a:latin typeface="Cambria Math" panose="02040503050406030204" pitchFamily="18" charset="0"/>
                              </a:rPr>
                              <m:t>)</m:t>
                            </m:r>
                            <m:r>
                              <m:rPr>
                                <m:nor/>
                              </m:rPr>
                              <a:rPr lang="zh-CN" altLang="en-US" i="1">
                                <a:latin typeface="Cambria Math" panose="02040503050406030204" pitchFamily="18" charset="0"/>
                              </a:rPr>
                              <m:t> </m:t>
                            </m:r>
                            <m:r>
                              <a:rPr lang="en-US" altLang="zh-CN" i="1" smtClean="0">
                                <a:latin typeface="Cambria Math" panose="02040503050406030204" pitchFamily="18" charset="0"/>
                              </a:rPr>
                              <m:t>+</m:t>
                            </m:r>
                            <m:r>
                              <m:rPr>
                                <m:nor/>
                              </m:rPr>
                              <a:rPr lang="zh-CN" altLang="en-US" i="1">
                                <a:latin typeface="Cambria Math" panose="02040503050406030204" pitchFamily="18" charset="0"/>
                              </a:rPr>
                              <m:t> </m:t>
                            </m:r>
                            <m:nary>
                              <m:naryPr>
                                <m:chr m:val="∑"/>
                                <m:limLoc m:val="undOvr"/>
                                <m:grow m:val="on"/>
                                <m:ctrlPr>
                                  <a:rPr lang="zh-CN" altLang="en-US" i="1">
                                    <a:latin typeface="Cambria Math" panose="02040503050406030204" pitchFamily="18" charset="0"/>
                                  </a:rPr>
                                </m:ctrlPr>
                              </m:naryPr>
                              <m:sub>
                                <m:r>
                                  <a:rPr lang="zh-CN" altLang="en-US" i="1">
                                    <a:latin typeface="Cambria Math" panose="02040503050406030204" pitchFamily="18" charset="0"/>
                                  </a:rPr>
                                  <m:t>𝑘</m:t>
                                </m:r>
                                <m:r>
                                  <a:rPr lang="zh-CN" altLang="en-US" i="0">
                                    <a:latin typeface="Cambria Math" panose="02040503050406030204" pitchFamily="18" charset="0"/>
                                  </a:rPr>
                                  <m:t>=1</m:t>
                                </m:r>
                              </m:sub>
                              <m:sup>
                                <m:r>
                                  <a:rPr lang="zh-CN" altLang="en-US" i="1">
                                    <a:latin typeface="Cambria Math" panose="02040503050406030204" pitchFamily="18" charset="0"/>
                                  </a:rPr>
                                  <m:t>𝑚</m:t>
                                </m:r>
                              </m:sup>
                              <m:e>
                                <m:d>
                                  <m:dPr>
                                    <m:begChr m:val=""/>
                                    <m:ctrlPr>
                                      <a:rPr lang="zh-CN" altLang="en-US" i="1">
                                        <a:latin typeface="Cambria Math" panose="02040503050406030204" pitchFamily="18" charset="0"/>
                                      </a:rPr>
                                    </m:ctrlPr>
                                  </m:dPr>
                                  <m:e>
                                    <m:r>
                                      <a:rPr lang="zh-CN" altLang="en-US" i="1">
                                        <a:latin typeface="Cambria Math" panose="02040503050406030204" pitchFamily="18" charset="0"/>
                                      </a:rPr>
                                      <m:t>𝛥</m:t>
                                    </m:r>
                                    <m:sSub>
                                      <m:sSubPr>
                                        <m:ctrlPr>
                                          <a:rPr lang="zh-CN" altLang="en-US" i="1">
                                            <a:latin typeface="Cambria Math" panose="02040503050406030204" pitchFamily="18" charset="0"/>
                                          </a:rPr>
                                        </m:ctrlPr>
                                      </m:sSubPr>
                                      <m:e>
                                        <m:r>
                                          <a:rPr lang="zh-CN" altLang="en-US" i="1">
                                            <a:latin typeface="Cambria Math" panose="02040503050406030204" pitchFamily="18" charset="0"/>
                                          </a:rPr>
                                          <m:t>𝜏</m:t>
                                        </m:r>
                                      </m:e>
                                      <m:sub>
                                        <m:r>
                                          <a:rPr lang="zh-CN" altLang="en-US" i="1">
                                            <a:latin typeface="Cambria Math" panose="02040503050406030204" pitchFamily="18" charset="0"/>
                                          </a:rPr>
                                          <m:t>𝑘</m:t>
                                        </m:r>
                                      </m:sub>
                                    </m:sSub>
                                    <m:r>
                                      <a:rPr lang="zh-CN" altLang="en-US" i="0">
                                        <a:latin typeface="Cambria Math" panose="02040503050406030204" pitchFamily="18" charset="0"/>
                                      </a:rPr>
                                      <m:t>(</m:t>
                                    </m:r>
                                    <m:r>
                                      <a:rPr lang="zh-CN" altLang="en-US" i="1">
                                        <a:latin typeface="Cambria Math" panose="02040503050406030204" pitchFamily="18" charset="0"/>
                                      </a:rPr>
                                      <m:t>𝑖</m:t>
                                    </m:r>
                                    <m:r>
                                      <a:rPr lang="zh-CN" altLang="en-US" i="0">
                                        <a:latin typeface="Cambria Math" panose="02040503050406030204" pitchFamily="18" charset="0"/>
                                      </a:rPr>
                                      <m:t>,</m:t>
                                    </m:r>
                                    <m:r>
                                      <a:rPr lang="zh-CN" altLang="en-US" i="1">
                                        <a:latin typeface="Cambria Math" panose="02040503050406030204" pitchFamily="18" charset="0"/>
                                      </a:rPr>
                                      <m:t>𝑗</m:t>
                                    </m:r>
                                  </m:e>
                                </m:d>
                              </m:e>
                            </m:nary>
                          </m:e>
                        </m:mr>
                        <m:mr>
                          <m:e>
                            <m:r>
                              <a:rPr lang="zh-CN" altLang="en-US" i="1">
                                <a:latin typeface="Cambria Math" panose="02040503050406030204" pitchFamily="18" charset="0"/>
                              </a:rPr>
                              <m:t>𝛥</m:t>
                            </m:r>
                            <m:sSub>
                              <m:sSubPr>
                                <m:ctrlPr>
                                  <a:rPr lang="zh-CN" altLang="en-US" i="1">
                                    <a:latin typeface="Cambria Math" panose="02040503050406030204" pitchFamily="18" charset="0"/>
                                  </a:rPr>
                                </m:ctrlPr>
                              </m:sSubPr>
                              <m:e>
                                <m:r>
                                  <a:rPr lang="zh-CN" altLang="en-US" i="1">
                                    <a:latin typeface="Cambria Math" panose="02040503050406030204" pitchFamily="18" charset="0"/>
                                  </a:rPr>
                                  <m:t>𝜏</m:t>
                                </m:r>
                              </m:e>
                              <m:sub>
                                <m:r>
                                  <a:rPr lang="zh-CN" altLang="en-US" i="1">
                                    <a:latin typeface="Cambria Math" panose="02040503050406030204" pitchFamily="18" charset="0"/>
                                  </a:rPr>
                                  <m:t>𝑘</m:t>
                                </m:r>
                              </m:sub>
                            </m:sSub>
                            <m:r>
                              <a:rPr lang="zh-CN" altLang="en-US" i="0">
                                <a:latin typeface="Cambria Math" panose="02040503050406030204" pitchFamily="18" charset="0"/>
                              </a:rPr>
                              <m:t>(</m:t>
                            </m:r>
                            <m:r>
                              <a:rPr lang="zh-CN" altLang="en-US" i="1">
                                <a:latin typeface="Cambria Math" panose="02040503050406030204" pitchFamily="18" charset="0"/>
                              </a:rPr>
                              <m:t>𝑖</m:t>
                            </m:r>
                            <m:r>
                              <a:rPr lang="zh-CN" altLang="en-US" i="0">
                                <a:latin typeface="Cambria Math" panose="02040503050406030204" pitchFamily="18" charset="0"/>
                              </a:rPr>
                              <m:t>,</m:t>
                            </m:r>
                            <m:r>
                              <a:rPr lang="zh-CN" altLang="en-US" i="1">
                                <a:latin typeface="Cambria Math" panose="02040503050406030204" pitchFamily="18" charset="0"/>
                              </a:rPr>
                              <m:t>𝑗</m:t>
                            </m:r>
                            <m:r>
                              <a:rPr lang="zh-CN" altLang="en-US" i="0">
                                <a:latin typeface="Cambria Math" panose="02040503050406030204" pitchFamily="18" charset="0"/>
                              </a:rPr>
                              <m:t>)=</m:t>
                            </m:r>
                            <m:d>
                              <m:dPr>
                                <m:begChr m:val="{"/>
                                <m:endChr m:val=""/>
                                <m:ctrlPr>
                                  <a:rPr lang="zh-CN" altLang="en-US" i="1">
                                    <a:latin typeface="Cambria Math" panose="02040503050406030204" pitchFamily="18" charset="0"/>
                                  </a:rPr>
                                </m:ctrlPr>
                              </m:dPr>
                              <m:e>
                                <m:m>
                                  <m:mPr>
                                    <m:plcHide m:val="on"/>
                                    <m:mcs>
                                      <m:mc>
                                        <m:mcPr>
                                          <m:count m:val="1"/>
                                          <m:mcJc m:val="center"/>
                                        </m:mcPr>
                                      </m:mc>
                                    </m:mcs>
                                    <m:ctrlPr>
                                      <a:rPr lang="zh-CN" altLang="en-US" i="1">
                                        <a:latin typeface="Cambria Math" panose="02040503050406030204" pitchFamily="18" charset="0"/>
                                      </a:rPr>
                                    </m:ctrlPr>
                                  </m:mPr>
                                  <m:mr>
                                    <m:e>
                                      <m:sSup>
                                        <m:sSupPr>
                                          <m:ctrlPr>
                                            <a:rPr lang="zh-CN" altLang="en-US" i="1">
                                              <a:latin typeface="Cambria Math" panose="02040503050406030204" pitchFamily="18" charset="0"/>
                                            </a:rPr>
                                          </m:ctrlPr>
                                        </m:sSupPr>
                                        <m:e>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𝐶</m:t>
                                              </m:r>
                                            </m:e>
                                            <m:sub>
                                              <m:r>
                                                <a:rPr lang="zh-CN" altLang="en-US" i="1">
                                                  <a:latin typeface="Cambria Math" panose="02040503050406030204" pitchFamily="18" charset="0"/>
                                                </a:rPr>
                                                <m:t>𝑘</m:t>
                                              </m:r>
                                            </m:sub>
                                          </m:sSub>
                                          <m:r>
                                            <a:rPr lang="zh-CN" altLang="en-US">
                                              <a:latin typeface="Cambria Math" panose="02040503050406030204" pitchFamily="18" charset="0"/>
                                            </a:rPr>
                                            <m:t>)</m:t>
                                          </m:r>
                                        </m:e>
                                        <m:sup>
                                          <m:r>
                                            <a:rPr lang="zh-CN" altLang="en-US" i="0">
                                              <a:latin typeface="Cambria Math" panose="02040503050406030204" pitchFamily="18" charset="0"/>
                                            </a:rPr>
                                            <m:t>−1</m:t>
                                          </m:r>
                                        </m:sup>
                                      </m:sSup>
                                      <m:r>
                                        <a:rPr lang="zh-CN" altLang="en-US" i="0">
                                          <a:latin typeface="Cambria Math" panose="02040503050406030204" pitchFamily="18" charset="0"/>
                                        </a:rPr>
                                        <m:t>,</m:t>
                                      </m:r>
                                      <m:r>
                                        <m:rPr>
                                          <m:nor/>
                                        </m:rPr>
                                        <a:rPr lang="zh-CN" altLang="en-US" i="1">
                                          <a:latin typeface="Cambria Math" panose="02040503050406030204" pitchFamily="18" charset="0"/>
                                        </a:rPr>
                                        <m:t>   </m:t>
                                      </m:r>
                                      <m:r>
                                        <a:rPr lang="zh-CN" altLang="en-US" i="0">
                                          <a:latin typeface="Cambria Math" panose="02040503050406030204" pitchFamily="18" charset="0"/>
                                        </a:rPr>
                                        <m:t>(</m:t>
                                      </m:r>
                                      <m:r>
                                        <a:rPr lang="zh-CN" altLang="en-US" i="1">
                                          <a:latin typeface="Cambria Math" panose="02040503050406030204" pitchFamily="18" charset="0"/>
                                        </a:rPr>
                                        <m:t>𝑖</m:t>
                                      </m:r>
                                      <m:r>
                                        <a:rPr lang="zh-CN" altLang="en-US" i="0">
                                          <a:latin typeface="Cambria Math" panose="02040503050406030204" pitchFamily="18" charset="0"/>
                                        </a:rPr>
                                        <m:t>,</m:t>
                                      </m:r>
                                      <m:r>
                                        <a:rPr lang="zh-CN" altLang="en-US" i="1">
                                          <a:latin typeface="Cambria Math" panose="02040503050406030204" pitchFamily="18" charset="0"/>
                                        </a:rPr>
                                        <m:t>𝑗</m:t>
                                      </m:r>
                                      <m:r>
                                        <a:rPr lang="zh-CN" altLang="en-US" i="0">
                                          <a:latin typeface="Cambria Math" panose="02040503050406030204" pitchFamily="18" charset="0"/>
                                        </a:rPr>
                                        <m:t>)∈</m:t>
                                      </m:r>
                                      <m:sSup>
                                        <m:sSupPr>
                                          <m:ctrlPr>
                                            <a:rPr lang="zh-CN" altLang="en-US" i="1">
                                              <a:latin typeface="Cambria Math" panose="02040503050406030204" pitchFamily="18" charset="0"/>
                                            </a:rPr>
                                          </m:ctrlPr>
                                        </m:sSupPr>
                                        <m:e>
                                          <m:r>
                                            <a:rPr lang="zh-CN" altLang="en-US" i="1">
                                              <a:latin typeface="Cambria Math" panose="02040503050406030204" pitchFamily="18" charset="0"/>
                                            </a:rPr>
                                            <m:t>𝑅</m:t>
                                          </m:r>
                                        </m:e>
                                        <m:sup>
                                          <m:r>
                                            <a:rPr lang="zh-CN" altLang="en-US" i="1">
                                              <a:latin typeface="Cambria Math" panose="02040503050406030204" pitchFamily="18" charset="0"/>
                                            </a:rPr>
                                            <m:t>𝑘</m:t>
                                          </m:r>
                                        </m:sup>
                                      </m:sSup>
                                    </m:e>
                                  </m:mr>
                                  <m:mr>
                                    <m:e>
                                      <m:r>
                                        <a:rPr lang="zh-CN" altLang="en-US" i="0">
                                          <a:latin typeface="Cambria Math" panose="02040503050406030204" pitchFamily="18" charset="0"/>
                                        </a:rPr>
                                        <m:t>0,</m:t>
                                      </m:r>
                                      <m:r>
                                        <m:rPr>
                                          <m:nor/>
                                        </m:rPr>
                                        <a:rPr lang="zh-CN" altLang="en-US" i="1">
                                          <a:latin typeface="Cambria Math" panose="02040503050406030204" pitchFamily="18" charset="0"/>
                                        </a:rPr>
                                        <m:t>            </m:t>
                                      </m:r>
                                      <m:r>
                                        <a:rPr lang="zh-CN" altLang="en-US" i="0">
                                          <a:latin typeface="Cambria Math" panose="02040503050406030204" pitchFamily="18" charset="0"/>
                                        </a:rPr>
                                        <m:t>其他</m:t>
                                      </m:r>
                                    </m:e>
                                  </m:mr>
                                </m:m>
                              </m:e>
                            </m:d>
                          </m:e>
                        </m:mr>
                      </m:m>
                    </m:oMath>
                  </m:oMathPara>
                </a14:m>
                <a:endParaRPr lang="zh-CN" altLang="en-US" dirty="0"/>
              </a:p>
            </p:txBody>
          </p:sp>
        </mc:Choice>
        <mc:Fallback xmlns="">
          <p:sp>
            <p:nvSpPr>
              <p:cNvPr id="2" name="矩形 1">
                <a:extLst>
                  <a:ext uri="{FF2B5EF4-FFF2-40B4-BE49-F238E27FC236}">
                    <a16:creationId xmlns:a16="http://schemas.microsoft.com/office/drawing/2014/main" id="{93DE19B5-0C58-4B42-B8BE-366E34F77EDC}"/>
                  </a:ext>
                </a:extLst>
              </p:cNvPr>
              <p:cNvSpPr>
                <a:spLocks noRot="1" noChangeAspect="1" noMove="1" noResize="1" noEditPoints="1" noAdjustHandles="1" noChangeArrowheads="1" noChangeShapeType="1" noTextEdit="1"/>
              </p:cNvSpPr>
              <p:nvPr/>
            </p:nvSpPr>
            <p:spPr>
              <a:xfrm>
                <a:off x="2504511" y="2625126"/>
                <a:ext cx="4237570" cy="1607748"/>
              </a:xfrm>
              <a:prstGeom prst="rect">
                <a:avLst/>
              </a:prstGeom>
              <a:blipFill>
                <a:blip r:embed="rId2"/>
                <a:stretch>
                  <a:fillRect/>
                </a:stretch>
              </a:blipFill>
            </p:spPr>
            <p:txBody>
              <a:bodyPr/>
              <a:lstStyle/>
              <a:p>
                <a:r>
                  <a:rPr lang="zh-CN" altLang="en-US">
                    <a:noFill/>
                  </a:rPr>
                  <a:t> </a:t>
                </a:r>
              </a:p>
            </p:txBody>
          </p:sp>
        </mc:Fallback>
      </mc:AlternateContent>
      <p:sp>
        <p:nvSpPr>
          <p:cNvPr id="3" name="文本框 2">
            <a:extLst>
              <a:ext uri="{FF2B5EF4-FFF2-40B4-BE49-F238E27FC236}">
                <a16:creationId xmlns:a16="http://schemas.microsoft.com/office/drawing/2014/main" id="{8A442118-A203-4627-99DC-545BF989243D}"/>
              </a:ext>
            </a:extLst>
          </p:cNvPr>
          <p:cNvSpPr txBox="1"/>
          <p:nvPr/>
        </p:nvSpPr>
        <p:spPr>
          <a:xfrm>
            <a:off x="1828800" y="1850065"/>
            <a:ext cx="3647152" cy="369332"/>
          </a:xfrm>
          <a:prstGeom prst="rect">
            <a:avLst/>
          </a:prstGeom>
          <a:noFill/>
        </p:spPr>
        <p:txBody>
          <a:bodyPr wrap="none" rtlCol="0">
            <a:spAutoFit/>
          </a:bodyPr>
          <a:lstStyle/>
          <a:p>
            <a:r>
              <a:rPr lang="zh-CN" altLang="en-US" b="1" dirty="0"/>
              <a:t>蚁周算法的信息素更新公式如下：</a:t>
            </a:r>
          </a:p>
        </p:txBody>
      </p:sp>
      <p:sp>
        <p:nvSpPr>
          <p:cNvPr id="14" name="文本框 13">
            <a:extLst>
              <a:ext uri="{FF2B5EF4-FFF2-40B4-BE49-F238E27FC236}">
                <a16:creationId xmlns:a16="http://schemas.microsoft.com/office/drawing/2014/main" id="{4147DB6F-05DE-498D-8209-090C5C49690F}"/>
              </a:ext>
            </a:extLst>
          </p:cNvPr>
          <p:cNvSpPr txBox="1"/>
          <p:nvPr/>
        </p:nvSpPr>
        <p:spPr>
          <a:xfrm>
            <a:off x="1828800" y="4675437"/>
            <a:ext cx="5926622" cy="646331"/>
          </a:xfrm>
          <a:prstGeom prst="rect">
            <a:avLst/>
          </a:prstGeom>
          <a:noFill/>
        </p:spPr>
        <p:txBody>
          <a:bodyPr wrap="none" rtlCol="0">
            <a:spAutoFit/>
          </a:bodyPr>
          <a:lstStyle/>
          <a:p>
            <a:r>
              <a:rPr lang="zh-CN" altLang="en-US" b="1" dirty="0"/>
              <a:t>其中，</a:t>
            </a:r>
            <a:r>
              <a:rPr lang="en-US" altLang="zh-CN" b="1" dirty="0"/>
              <a:t>m</a:t>
            </a:r>
            <a:r>
              <a:rPr lang="zh-CN" altLang="en-US" b="1" dirty="0"/>
              <a:t>表示蚂蚁数量，</a:t>
            </a:r>
            <a:r>
              <a:rPr lang="en-US" altLang="zh-CN" b="1" dirty="0"/>
              <a:t>p</a:t>
            </a:r>
            <a:r>
              <a:rPr lang="zh-CN" altLang="en-US" b="1" dirty="0"/>
              <a:t>是信息素的蒸发速率，      表示</a:t>
            </a:r>
            <a:endParaRPr lang="en-US" altLang="zh-CN" b="1" dirty="0"/>
          </a:p>
          <a:p>
            <a:r>
              <a:rPr lang="zh-CN" altLang="en-US" b="1" dirty="0"/>
              <a:t>第</a:t>
            </a:r>
            <a:r>
              <a:rPr lang="en-US" altLang="zh-CN" b="1" dirty="0"/>
              <a:t>k</a:t>
            </a:r>
            <a:r>
              <a:rPr lang="zh-CN" altLang="en-US" b="1" dirty="0"/>
              <a:t>只蚂蚁走过的路径长度。</a:t>
            </a:r>
          </a:p>
        </p:txBody>
      </p:sp>
      <mc:AlternateContent xmlns:mc="http://schemas.openxmlformats.org/markup-compatibility/2006" xmlns:a14="http://schemas.microsoft.com/office/drawing/2010/main">
        <mc:Choice Requires="a14">
          <p:sp>
            <p:nvSpPr>
              <p:cNvPr id="6" name="矩形 5">
                <a:extLst>
                  <a:ext uri="{FF2B5EF4-FFF2-40B4-BE49-F238E27FC236}">
                    <a16:creationId xmlns:a16="http://schemas.microsoft.com/office/drawing/2014/main" id="{7F05C26E-E4E8-4AAA-A7EA-9FA0691610EC}"/>
                  </a:ext>
                </a:extLst>
              </p:cNvPr>
              <p:cNvSpPr/>
              <p:nvPr/>
            </p:nvSpPr>
            <p:spPr>
              <a:xfrm>
                <a:off x="6689957" y="4692830"/>
                <a:ext cx="47897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en-US" i="1">
                              <a:latin typeface="Cambria Math" panose="02040503050406030204" pitchFamily="18" charset="0"/>
                            </a:rPr>
                          </m:ctrlPr>
                        </m:sSubPr>
                        <m:e>
                          <m:r>
                            <a:rPr lang="zh-CN" altLang="en-US" i="1">
                              <a:latin typeface="Cambria Math" panose="02040503050406030204" pitchFamily="18" charset="0"/>
                            </a:rPr>
                            <m:t>𝐶</m:t>
                          </m:r>
                        </m:e>
                        <m:sub>
                          <m:r>
                            <a:rPr lang="zh-CN" altLang="en-US" i="1">
                              <a:latin typeface="Cambria Math" panose="02040503050406030204" pitchFamily="18" charset="0"/>
                            </a:rPr>
                            <m:t>𝑘</m:t>
                          </m:r>
                        </m:sub>
                      </m:sSub>
                    </m:oMath>
                  </m:oMathPara>
                </a14:m>
                <a:endParaRPr lang="zh-CN" altLang="en-US" dirty="0"/>
              </a:p>
            </p:txBody>
          </p:sp>
        </mc:Choice>
        <mc:Fallback xmlns="">
          <p:sp>
            <p:nvSpPr>
              <p:cNvPr id="6" name="矩形 5">
                <a:extLst>
                  <a:ext uri="{FF2B5EF4-FFF2-40B4-BE49-F238E27FC236}">
                    <a16:creationId xmlns:a16="http://schemas.microsoft.com/office/drawing/2014/main" id="{7F05C26E-E4E8-4AAA-A7EA-9FA0691610EC}"/>
                  </a:ext>
                </a:extLst>
              </p:cNvPr>
              <p:cNvSpPr>
                <a:spLocks noRot="1" noChangeAspect="1" noMove="1" noResize="1" noEditPoints="1" noAdjustHandles="1" noChangeArrowheads="1" noChangeShapeType="1" noTextEdit="1"/>
              </p:cNvSpPr>
              <p:nvPr/>
            </p:nvSpPr>
            <p:spPr>
              <a:xfrm>
                <a:off x="6689957" y="4692830"/>
                <a:ext cx="478977" cy="369332"/>
              </a:xfrm>
              <a:prstGeom prst="rect">
                <a:avLst/>
              </a:prstGeom>
              <a:blipFill>
                <a:blip r:embed="rId3"/>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532927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ppt_w</p:attrName>
                                        </p:attrNameLst>
                                      </p:cBhvr>
                                      <p:tavLst>
                                        <p:tav tm="0">
                                          <p:val>
                                            <p:fltVal val="0"/>
                                          </p:val>
                                        </p:tav>
                                        <p:tav tm="100000">
                                          <p:val>
                                            <p:strVal val="#ppt_w"/>
                                          </p:val>
                                        </p:tav>
                                      </p:tavLst>
                                    </p:anim>
                                    <p:anim calcmode="lin" valueType="num">
                                      <p:cBhvr>
                                        <p:cTn id="8" dur="500" fill="hold"/>
                                        <p:tgtEl>
                                          <p:spTgt spid="19"/>
                                        </p:tgtEl>
                                        <p:attrNameLst>
                                          <p:attrName>ppt_h</p:attrName>
                                        </p:attrNameLst>
                                      </p:cBhvr>
                                      <p:tavLst>
                                        <p:tav tm="0">
                                          <p:val>
                                            <p:fltVal val="0"/>
                                          </p:val>
                                        </p:tav>
                                        <p:tav tm="100000">
                                          <p:val>
                                            <p:strVal val="#ppt_h"/>
                                          </p:val>
                                        </p:tav>
                                      </p:tavLst>
                                    </p:anim>
                                    <p:animEffect transition="in" filter="fade">
                                      <p:cBhvr>
                                        <p:cTn id="9" dur="500"/>
                                        <p:tgtEl>
                                          <p:spTgt spid="19"/>
                                        </p:tgtEl>
                                      </p:cBhvr>
                                    </p:animEffect>
                                  </p:childTnLst>
                                </p:cTn>
                              </p:par>
                              <p:par>
                                <p:cTn id="10" presetID="22" presetClass="entr" presetSubtype="8" fill="hold" grpId="0" nodeType="withEffect">
                                  <p:stCondLst>
                                    <p:cond delay="250"/>
                                  </p:stCondLst>
                                  <p:childTnLst>
                                    <p:set>
                                      <p:cBhvr>
                                        <p:cTn id="11" dur="1" fill="hold">
                                          <p:stCondLst>
                                            <p:cond delay="0"/>
                                          </p:stCondLst>
                                        </p:cTn>
                                        <p:tgtEl>
                                          <p:spTgt spid="18"/>
                                        </p:tgtEl>
                                        <p:attrNameLst>
                                          <p:attrName>style.visibility</p:attrName>
                                        </p:attrNameLst>
                                      </p:cBhvr>
                                      <p:to>
                                        <p:strVal val="visible"/>
                                      </p:to>
                                    </p:set>
                                    <p:animEffect transition="in" filter="wipe(left)">
                                      <p:cBhvr>
                                        <p:cTn id="12" dur="500"/>
                                        <p:tgtEl>
                                          <p:spTgt spid="18"/>
                                        </p:tgtEl>
                                      </p:cBhvr>
                                    </p:animEffect>
                                  </p:childTnLst>
                                </p:cTn>
                              </p:par>
                              <p:par>
                                <p:cTn id="13" presetID="22" presetClass="entr" presetSubtype="2" fill="hold" nodeType="withEffect">
                                  <p:stCondLst>
                                    <p:cond delay="250"/>
                                  </p:stCondLst>
                                  <p:childTnLst>
                                    <p:set>
                                      <p:cBhvr>
                                        <p:cTn id="14" dur="1" fill="hold">
                                          <p:stCondLst>
                                            <p:cond delay="0"/>
                                          </p:stCondLst>
                                        </p:cTn>
                                        <p:tgtEl>
                                          <p:spTgt spid="51"/>
                                        </p:tgtEl>
                                        <p:attrNameLst>
                                          <p:attrName>style.visibility</p:attrName>
                                        </p:attrNameLst>
                                      </p:cBhvr>
                                      <p:to>
                                        <p:strVal val="visible"/>
                                      </p:to>
                                    </p:set>
                                    <p:animEffect transition="in" filter="wipe(right)">
                                      <p:cBhvr>
                                        <p:cTn id="15"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平行四边形 4"/>
          <p:cNvSpPr/>
          <p:nvPr/>
        </p:nvSpPr>
        <p:spPr>
          <a:xfrm flipH="1">
            <a:off x="-26964" y="-6251"/>
            <a:ext cx="4635476" cy="6904592"/>
          </a:xfrm>
          <a:custGeom>
            <a:avLst/>
            <a:gdLst>
              <a:gd name="connsiteX0" fmla="*/ 0 w 4608514"/>
              <a:gd name="connsiteY0" fmla="*/ 6043981 h 6043981"/>
              <a:gd name="connsiteX1" fmla="*/ 2819212 w 4608514"/>
              <a:gd name="connsiteY1" fmla="*/ 0 h 6043981"/>
              <a:gd name="connsiteX2" fmla="*/ 4608514 w 4608514"/>
              <a:gd name="connsiteY2" fmla="*/ 0 h 6043981"/>
              <a:gd name="connsiteX3" fmla="*/ 1789302 w 4608514"/>
              <a:gd name="connsiteY3" fmla="*/ 6043981 h 6043981"/>
              <a:gd name="connsiteX4" fmla="*/ 0 w 4608514"/>
              <a:gd name="connsiteY4" fmla="*/ 6043981 h 6043981"/>
              <a:gd name="connsiteX0" fmla="*/ 0 w 4613184"/>
              <a:gd name="connsiteY0" fmla="*/ 6043981 h 6084322"/>
              <a:gd name="connsiteX1" fmla="*/ 2819212 w 4613184"/>
              <a:gd name="connsiteY1" fmla="*/ 0 h 6084322"/>
              <a:gd name="connsiteX2" fmla="*/ 4608514 w 4613184"/>
              <a:gd name="connsiteY2" fmla="*/ 0 h 6084322"/>
              <a:gd name="connsiteX3" fmla="*/ 4613184 w 4613184"/>
              <a:gd name="connsiteY3" fmla="*/ 6084322 h 6084322"/>
              <a:gd name="connsiteX4" fmla="*/ 0 w 4613184"/>
              <a:gd name="connsiteY4" fmla="*/ 6043981 h 6084322"/>
              <a:gd name="connsiteX0" fmla="*/ 0 w 4613184"/>
              <a:gd name="connsiteY0" fmla="*/ 6864251 h 6904592"/>
              <a:gd name="connsiteX1" fmla="*/ 3209177 w 4613184"/>
              <a:gd name="connsiteY1" fmla="*/ 0 h 6904592"/>
              <a:gd name="connsiteX2" fmla="*/ 4608514 w 4613184"/>
              <a:gd name="connsiteY2" fmla="*/ 820270 h 6904592"/>
              <a:gd name="connsiteX3" fmla="*/ 4613184 w 4613184"/>
              <a:gd name="connsiteY3" fmla="*/ 6904592 h 6904592"/>
              <a:gd name="connsiteX4" fmla="*/ 0 w 4613184"/>
              <a:gd name="connsiteY4" fmla="*/ 6864251 h 6904592"/>
              <a:gd name="connsiteX0" fmla="*/ 0 w 4635476"/>
              <a:gd name="connsiteY0" fmla="*/ 6864251 h 6904592"/>
              <a:gd name="connsiteX1" fmla="*/ 3209177 w 4635476"/>
              <a:gd name="connsiteY1" fmla="*/ 0 h 6904592"/>
              <a:gd name="connsiteX2" fmla="*/ 4635408 w 4635476"/>
              <a:gd name="connsiteY2" fmla="*/ 0 h 6904592"/>
              <a:gd name="connsiteX3" fmla="*/ 4613184 w 4635476"/>
              <a:gd name="connsiteY3" fmla="*/ 6904592 h 6904592"/>
              <a:gd name="connsiteX4" fmla="*/ 0 w 4635476"/>
              <a:gd name="connsiteY4" fmla="*/ 6864251 h 69045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35476" h="6904592">
                <a:moveTo>
                  <a:pt x="0" y="6864251"/>
                </a:moveTo>
                <a:lnTo>
                  <a:pt x="3209177" y="0"/>
                </a:lnTo>
                <a:lnTo>
                  <a:pt x="4635408" y="0"/>
                </a:lnTo>
                <a:cubicBezTo>
                  <a:pt x="4636965" y="2028107"/>
                  <a:pt x="4611627" y="4876485"/>
                  <a:pt x="4613184" y="6904592"/>
                </a:cubicBezTo>
                <a:lnTo>
                  <a:pt x="0" y="6864251"/>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 name="组合 2"/>
          <p:cNvGrpSpPr/>
          <p:nvPr/>
        </p:nvGrpSpPr>
        <p:grpSpPr>
          <a:xfrm>
            <a:off x="1702858" y="1155437"/>
            <a:ext cx="828000" cy="828000"/>
            <a:chOff x="1827149" y="1625954"/>
            <a:chExt cx="828000" cy="828000"/>
          </a:xfrm>
        </p:grpSpPr>
        <p:sp>
          <p:nvSpPr>
            <p:cNvPr id="9" name="椭圆 8"/>
            <p:cNvSpPr>
              <a:spLocks noChangeAspect="1"/>
            </p:cNvSpPr>
            <p:nvPr/>
          </p:nvSpPr>
          <p:spPr>
            <a:xfrm>
              <a:off x="1827149" y="1625954"/>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p:cNvSpPr txBox="1"/>
            <p:nvPr/>
          </p:nvSpPr>
          <p:spPr>
            <a:xfrm>
              <a:off x="1904142" y="1782985"/>
              <a:ext cx="674014" cy="523220"/>
            </a:xfrm>
            <a:prstGeom prst="rect">
              <a:avLst/>
            </a:prstGeom>
            <a:noFill/>
          </p:spPr>
          <p:txBody>
            <a:bodyPr wrap="square" rtlCol="0">
              <a:spAutoFit/>
            </a:bodyPr>
            <a:lstStyle/>
            <a:p>
              <a:pPr algn="ctr"/>
              <a:r>
                <a:rPr lang="en-US" altLang="zh-CN" sz="2800" b="1" dirty="0">
                  <a:solidFill>
                    <a:schemeClr val="tx1">
                      <a:lumMod val="85000"/>
                      <a:lumOff val="15000"/>
                    </a:schemeClr>
                  </a:solidFill>
                  <a:latin typeface="微软雅黑" panose="020B0503020204020204" pitchFamily="34" charset="-122"/>
                  <a:ea typeface="微软雅黑" panose="020B0503020204020204" pitchFamily="34" charset="-122"/>
                </a:rPr>
                <a:t>01</a:t>
              </a:r>
              <a:endParaRPr lang="zh-CN" altLang="en-US" sz="28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grpSp>
        <p:nvGrpSpPr>
          <p:cNvPr id="4" name="组合 3"/>
          <p:cNvGrpSpPr/>
          <p:nvPr/>
        </p:nvGrpSpPr>
        <p:grpSpPr>
          <a:xfrm>
            <a:off x="2539141" y="3060577"/>
            <a:ext cx="828000" cy="828000"/>
            <a:chOff x="2405971" y="2838627"/>
            <a:chExt cx="828000" cy="828000"/>
          </a:xfrm>
        </p:grpSpPr>
        <p:sp>
          <p:nvSpPr>
            <p:cNvPr id="10" name="椭圆 9"/>
            <p:cNvSpPr>
              <a:spLocks noChangeAspect="1"/>
            </p:cNvSpPr>
            <p:nvPr/>
          </p:nvSpPr>
          <p:spPr>
            <a:xfrm>
              <a:off x="2405971" y="2838627"/>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p:nvSpPr>
          <p:spPr>
            <a:xfrm>
              <a:off x="2482964" y="2991017"/>
              <a:ext cx="674014" cy="523220"/>
            </a:xfrm>
            <a:prstGeom prst="rect">
              <a:avLst/>
            </a:prstGeom>
            <a:noFill/>
          </p:spPr>
          <p:txBody>
            <a:bodyPr wrap="square" rtlCol="0">
              <a:spAutoFit/>
            </a:bodyPr>
            <a:lstStyle/>
            <a:p>
              <a:pPr algn="ctr"/>
              <a:r>
                <a:rPr lang="en-US" altLang="zh-CN" sz="2800" b="1" dirty="0">
                  <a:solidFill>
                    <a:schemeClr val="tx1">
                      <a:lumMod val="85000"/>
                      <a:lumOff val="15000"/>
                    </a:schemeClr>
                  </a:solidFill>
                  <a:latin typeface="微软雅黑" panose="020B0503020204020204" pitchFamily="34" charset="-122"/>
                  <a:ea typeface="微软雅黑" panose="020B0503020204020204" pitchFamily="34" charset="-122"/>
                </a:rPr>
                <a:t>03</a:t>
              </a:r>
              <a:endParaRPr lang="zh-CN" altLang="en-US" sz="28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grpSp>
        <p:nvGrpSpPr>
          <p:cNvPr id="7" name="组合 6"/>
          <p:cNvGrpSpPr/>
          <p:nvPr/>
        </p:nvGrpSpPr>
        <p:grpSpPr>
          <a:xfrm>
            <a:off x="2993671" y="4028904"/>
            <a:ext cx="828000" cy="828000"/>
            <a:chOff x="2984793" y="4046659"/>
            <a:chExt cx="828000" cy="828000"/>
          </a:xfrm>
        </p:grpSpPr>
        <p:sp>
          <p:nvSpPr>
            <p:cNvPr id="11" name="椭圆 10"/>
            <p:cNvSpPr>
              <a:spLocks noChangeAspect="1"/>
            </p:cNvSpPr>
            <p:nvPr/>
          </p:nvSpPr>
          <p:spPr>
            <a:xfrm>
              <a:off x="2984793" y="4046659"/>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3061786" y="4199049"/>
              <a:ext cx="674014" cy="523220"/>
            </a:xfrm>
            <a:prstGeom prst="rect">
              <a:avLst/>
            </a:prstGeom>
            <a:noFill/>
          </p:spPr>
          <p:txBody>
            <a:bodyPr wrap="square" rtlCol="0">
              <a:spAutoFit/>
            </a:bodyPr>
            <a:lstStyle/>
            <a:p>
              <a:pPr algn="ctr"/>
              <a:r>
                <a:rPr lang="en-US" altLang="zh-CN" sz="2800" b="1" dirty="0">
                  <a:solidFill>
                    <a:schemeClr val="tx1">
                      <a:lumMod val="85000"/>
                      <a:lumOff val="15000"/>
                    </a:schemeClr>
                  </a:solidFill>
                  <a:latin typeface="微软雅黑" panose="020B0503020204020204" pitchFamily="34" charset="-122"/>
                  <a:ea typeface="微软雅黑" panose="020B0503020204020204" pitchFamily="34" charset="-122"/>
                </a:rPr>
                <a:t>04</a:t>
              </a:r>
              <a:endParaRPr lang="zh-CN" altLang="en-US" sz="28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grpSp>
        <p:nvGrpSpPr>
          <p:cNvPr id="18" name="组合 17"/>
          <p:cNvGrpSpPr/>
          <p:nvPr/>
        </p:nvGrpSpPr>
        <p:grpSpPr>
          <a:xfrm>
            <a:off x="3439324" y="4988355"/>
            <a:ext cx="828000" cy="828000"/>
            <a:chOff x="3563616" y="5254690"/>
            <a:chExt cx="828000" cy="828000"/>
          </a:xfrm>
        </p:grpSpPr>
        <p:sp>
          <p:nvSpPr>
            <p:cNvPr id="12" name="椭圆 11"/>
            <p:cNvSpPr>
              <a:spLocks noChangeAspect="1"/>
            </p:cNvSpPr>
            <p:nvPr/>
          </p:nvSpPr>
          <p:spPr>
            <a:xfrm>
              <a:off x="3563616" y="5254690"/>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3640609" y="5407080"/>
              <a:ext cx="674014" cy="523220"/>
            </a:xfrm>
            <a:prstGeom prst="rect">
              <a:avLst/>
            </a:prstGeom>
            <a:noFill/>
          </p:spPr>
          <p:txBody>
            <a:bodyPr wrap="square" rtlCol="0">
              <a:spAutoFit/>
            </a:bodyPr>
            <a:lstStyle/>
            <a:p>
              <a:pPr algn="ctr"/>
              <a:r>
                <a:rPr lang="en-US" altLang="zh-CN" sz="2800" b="1" dirty="0">
                  <a:solidFill>
                    <a:schemeClr val="tx1">
                      <a:lumMod val="85000"/>
                      <a:lumOff val="15000"/>
                    </a:schemeClr>
                  </a:solidFill>
                  <a:latin typeface="微软雅黑" panose="020B0503020204020204" pitchFamily="34" charset="-122"/>
                  <a:ea typeface="微软雅黑" panose="020B0503020204020204" pitchFamily="34" charset="-122"/>
                </a:rPr>
                <a:t>05</a:t>
              </a:r>
              <a:endParaRPr lang="zh-CN" altLang="en-US" sz="28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sp>
        <p:nvSpPr>
          <p:cNvPr id="17" name="文本框 16"/>
          <p:cNvSpPr txBox="1"/>
          <p:nvPr/>
        </p:nvSpPr>
        <p:spPr>
          <a:xfrm>
            <a:off x="2875517" y="1310714"/>
            <a:ext cx="5582946" cy="461665"/>
          </a:xfrm>
          <a:prstGeom prst="rect">
            <a:avLst/>
          </a:prstGeom>
          <a:noFill/>
        </p:spPr>
        <p:txBody>
          <a:bodyPr wrap="square" rtlCol="0">
            <a:spAutoFit/>
          </a:bodyPr>
          <a:lstStyle/>
          <a:p>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蚁群优化算法的基本原理</a:t>
            </a:r>
            <a:endParaRPr lang="en-US" altLang="zh-CN" sz="24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21" name="文本框 20"/>
          <p:cNvSpPr txBox="1"/>
          <p:nvPr/>
        </p:nvSpPr>
        <p:spPr>
          <a:xfrm>
            <a:off x="3722182" y="3169810"/>
            <a:ext cx="5001431" cy="461665"/>
          </a:xfrm>
          <a:prstGeom prst="rect">
            <a:avLst/>
          </a:prstGeom>
          <a:noFill/>
        </p:spPr>
        <p:txBody>
          <a:bodyPr wrap="square" rtlCol="0">
            <a:spAutoFit/>
          </a:bodyPr>
          <a:lstStyle/>
          <a:p>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蚁群优化算法的基本流程</a:t>
            </a:r>
            <a:endParaRPr lang="en-US" altLang="zh-CN" sz="24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22" name="文本框 21"/>
          <p:cNvSpPr txBox="1"/>
          <p:nvPr/>
        </p:nvSpPr>
        <p:spPr>
          <a:xfrm>
            <a:off x="4167974" y="4113944"/>
            <a:ext cx="4996177" cy="461665"/>
          </a:xfrm>
          <a:prstGeom prst="rect">
            <a:avLst/>
          </a:prstGeom>
          <a:noFill/>
        </p:spPr>
        <p:txBody>
          <a:bodyPr wrap="square" rtlCol="0">
            <a:spAutoFit/>
          </a:bodyPr>
          <a:lstStyle/>
          <a:p>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蚁群优化算法的改进版本</a:t>
            </a:r>
            <a:endParaRPr lang="en-US" altLang="zh-CN" sz="24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23" name="文本框 22"/>
          <p:cNvSpPr txBox="1"/>
          <p:nvPr/>
        </p:nvSpPr>
        <p:spPr>
          <a:xfrm>
            <a:off x="4727624" y="5057762"/>
            <a:ext cx="4414660" cy="461665"/>
          </a:xfrm>
          <a:prstGeom prst="rect">
            <a:avLst/>
          </a:prstGeom>
          <a:noFill/>
        </p:spPr>
        <p:txBody>
          <a:bodyPr wrap="square" rtlCol="0">
            <a:spAutoFit/>
          </a:bodyPr>
          <a:lstStyle/>
          <a:p>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蚁群优化算法的相关应用</a:t>
            </a:r>
            <a:endParaRPr lang="en-US" altLang="zh-CN" sz="24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25" name="文本框 24"/>
          <p:cNvSpPr txBox="1"/>
          <p:nvPr/>
        </p:nvSpPr>
        <p:spPr>
          <a:xfrm>
            <a:off x="4362218" y="259392"/>
            <a:ext cx="4205521" cy="923330"/>
          </a:xfrm>
          <a:prstGeom prst="rect">
            <a:avLst/>
          </a:prstGeom>
          <a:noFill/>
        </p:spPr>
        <p:txBody>
          <a:bodyPr wrap="square" rtlCol="0">
            <a:spAutoFit/>
          </a:bodyPr>
          <a:lstStyle/>
          <a:p>
            <a:pPr algn="ctr"/>
            <a:r>
              <a:rPr lang="en-US" altLang="zh-CN" sz="5400" b="1" dirty="0">
                <a:latin typeface="Times New Roman" panose="02020603050405020304" pitchFamily="18" charset="0"/>
                <a:cs typeface="Times New Roman" panose="02020603050405020304" pitchFamily="18" charset="0"/>
              </a:rPr>
              <a:t>CONTENT</a:t>
            </a:r>
            <a:endParaRPr lang="zh-CN" altLang="en-US" sz="5400" b="1" dirty="0">
              <a:latin typeface="Times New Roman" panose="02020603050405020304" pitchFamily="18" charset="0"/>
              <a:cs typeface="Times New Roman" panose="02020603050405020304" pitchFamily="18" charset="0"/>
            </a:endParaRPr>
          </a:p>
        </p:txBody>
      </p:sp>
      <p:grpSp>
        <p:nvGrpSpPr>
          <p:cNvPr id="24" name="组合 23"/>
          <p:cNvGrpSpPr/>
          <p:nvPr/>
        </p:nvGrpSpPr>
        <p:grpSpPr>
          <a:xfrm>
            <a:off x="8606970" y="6519446"/>
            <a:ext cx="638628" cy="338554"/>
            <a:chOff x="8663567" y="6519446"/>
            <a:chExt cx="638628" cy="338554"/>
          </a:xfrm>
        </p:grpSpPr>
        <p:sp>
          <p:nvSpPr>
            <p:cNvPr id="26" name="矩形 25"/>
            <p:cNvSpPr/>
            <p:nvPr/>
          </p:nvSpPr>
          <p:spPr>
            <a:xfrm>
              <a:off x="8766881" y="6519446"/>
              <a:ext cx="432000" cy="33855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文本框 26"/>
            <p:cNvSpPr txBox="1"/>
            <p:nvPr/>
          </p:nvSpPr>
          <p:spPr>
            <a:xfrm>
              <a:off x="8663567" y="6519446"/>
              <a:ext cx="638628" cy="338554"/>
            </a:xfrm>
            <a:prstGeom prst="rect">
              <a:avLst/>
            </a:prstGeom>
            <a:noFill/>
          </p:spPr>
          <p:txBody>
            <a:bodyPr wrap="square" rtlCol="0">
              <a:spAutoFit/>
            </a:bodyPr>
            <a:lstStyle/>
            <a:p>
              <a:pPr algn="ctr"/>
              <a:r>
                <a:rPr lang="en-US" altLang="zh-CN" sz="1600" dirty="0">
                  <a:solidFill>
                    <a:schemeClr val="bg1"/>
                  </a:solidFill>
                  <a:latin typeface="微软雅黑" panose="020B0503020204020204" pitchFamily="34" charset="-122"/>
                  <a:ea typeface="微软雅黑" panose="020B0503020204020204" pitchFamily="34" charset="-122"/>
                </a:rPr>
                <a:t>02</a:t>
              </a:r>
              <a:endParaRPr lang="zh-CN" altLang="en-US" sz="1600" dirty="0">
                <a:solidFill>
                  <a:schemeClr val="bg1"/>
                </a:solidFill>
                <a:latin typeface="微软雅黑" panose="020B0503020204020204" pitchFamily="34" charset="-122"/>
                <a:ea typeface="微软雅黑" panose="020B0503020204020204" pitchFamily="34" charset="-122"/>
              </a:endParaRPr>
            </a:p>
          </p:txBody>
        </p:sp>
      </p:grpSp>
      <p:grpSp>
        <p:nvGrpSpPr>
          <p:cNvPr id="28" name="组合 27">
            <a:extLst>
              <a:ext uri="{FF2B5EF4-FFF2-40B4-BE49-F238E27FC236}">
                <a16:creationId xmlns:a16="http://schemas.microsoft.com/office/drawing/2014/main" id="{2B4E1388-D9D6-45D4-9B23-3CBEA5126AC1}"/>
              </a:ext>
            </a:extLst>
          </p:cNvPr>
          <p:cNvGrpSpPr/>
          <p:nvPr/>
        </p:nvGrpSpPr>
        <p:grpSpPr>
          <a:xfrm>
            <a:off x="3943760" y="5981409"/>
            <a:ext cx="828000" cy="828000"/>
            <a:chOff x="3563616" y="5254690"/>
            <a:chExt cx="828000" cy="828000"/>
          </a:xfrm>
        </p:grpSpPr>
        <p:sp>
          <p:nvSpPr>
            <p:cNvPr id="29" name="椭圆 28">
              <a:extLst>
                <a:ext uri="{FF2B5EF4-FFF2-40B4-BE49-F238E27FC236}">
                  <a16:creationId xmlns:a16="http://schemas.microsoft.com/office/drawing/2014/main" id="{60FF3C28-2FBD-4638-837E-6641B7F4E01E}"/>
                </a:ext>
              </a:extLst>
            </p:cNvPr>
            <p:cNvSpPr>
              <a:spLocks noChangeAspect="1"/>
            </p:cNvSpPr>
            <p:nvPr/>
          </p:nvSpPr>
          <p:spPr>
            <a:xfrm>
              <a:off x="3563616" y="5254690"/>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文本框 29">
              <a:extLst>
                <a:ext uri="{FF2B5EF4-FFF2-40B4-BE49-F238E27FC236}">
                  <a16:creationId xmlns:a16="http://schemas.microsoft.com/office/drawing/2014/main" id="{785DCD05-7D81-480C-BF31-16D9C4F2BC1A}"/>
                </a:ext>
              </a:extLst>
            </p:cNvPr>
            <p:cNvSpPr txBox="1"/>
            <p:nvPr/>
          </p:nvSpPr>
          <p:spPr>
            <a:xfrm>
              <a:off x="3640609" y="5407080"/>
              <a:ext cx="674014" cy="523220"/>
            </a:xfrm>
            <a:prstGeom prst="rect">
              <a:avLst/>
            </a:prstGeom>
            <a:noFill/>
          </p:spPr>
          <p:txBody>
            <a:bodyPr wrap="square" rtlCol="0">
              <a:spAutoFit/>
            </a:bodyPr>
            <a:lstStyle/>
            <a:p>
              <a:pPr algn="ctr"/>
              <a:r>
                <a:rPr lang="en-US" altLang="zh-CN" sz="2800" b="1" dirty="0">
                  <a:solidFill>
                    <a:schemeClr val="tx1">
                      <a:lumMod val="85000"/>
                      <a:lumOff val="15000"/>
                    </a:schemeClr>
                  </a:solidFill>
                  <a:latin typeface="微软雅黑" panose="020B0503020204020204" pitchFamily="34" charset="-122"/>
                  <a:ea typeface="微软雅黑" panose="020B0503020204020204" pitchFamily="34" charset="-122"/>
                </a:rPr>
                <a:t>06</a:t>
              </a:r>
              <a:endParaRPr lang="zh-CN" altLang="en-US" sz="28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sp>
        <p:nvSpPr>
          <p:cNvPr id="31" name="文本框 30">
            <a:extLst>
              <a:ext uri="{FF2B5EF4-FFF2-40B4-BE49-F238E27FC236}">
                <a16:creationId xmlns:a16="http://schemas.microsoft.com/office/drawing/2014/main" id="{1D792BB8-F139-4C03-9BC1-0E4E956562E4}"/>
              </a:ext>
            </a:extLst>
          </p:cNvPr>
          <p:cNvSpPr txBox="1"/>
          <p:nvPr/>
        </p:nvSpPr>
        <p:spPr>
          <a:xfrm>
            <a:off x="5085928" y="6001580"/>
            <a:ext cx="4414660" cy="461665"/>
          </a:xfrm>
          <a:prstGeom prst="rect">
            <a:avLst/>
          </a:prstGeom>
          <a:noFill/>
        </p:spPr>
        <p:txBody>
          <a:bodyPr wrap="square" rtlCol="0">
            <a:spAutoFit/>
          </a:bodyPr>
          <a:lstStyle/>
          <a:p>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蚁群优化算法的参数设置</a:t>
            </a:r>
            <a:endParaRPr lang="en-US" altLang="zh-CN" sz="24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nvGrpSpPr>
          <p:cNvPr id="32" name="组合 31">
            <a:extLst>
              <a:ext uri="{FF2B5EF4-FFF2-40B4-BE49-F238E27FC236}">
                <a16:creationId xmlns:a16="http://schemas.microsoft.com/office/drawing/2014/main" id="{9F3D2B26-18D7-40F2-9572-DD83DD498013}"/>
              </a:ext>
            </a:extLst>
          </p:cNvPr>
          <p:cNvGrpSpPr/>
          <p:nvPr/>
        </p:nvGrpSpPr>
        <p:grpSpPr>
          <a:xfrm>
            <a:off x="2109155" y="2086849"/>
            <a:ext cx="828000" cy="828000"/>
            <a:chOff x="3563616" y="5254690"/>
            <a:chExt cx="828000" cy="828000"/>
          </a:xfrm>
        </p:grpSpPr>
        <p:sp>
          <p:nvSpPr>
            <p:cNvPr id="33" name="椭圆 32">
              <a:extLst>
                <a:ext uri="{FF2B5EF4-FFF2-40B4-BE49-F238E27FC236}">
                  <a16:creationId xmlns:a16="http://schemas.microsoft.com/office/drawing/2014/main" id="{6C6C6B6D-33C3-4AF2-9F77-EF1D2F0B77B9}"/>
                </a:ext>
              </a:extLst>
            </p:cNvPr>
            <p:cNvSpPr>
              <a:spLocks noChangeAspect="1"/>
            </p:cNvSpPr>
            <p:nvPr/>
          </p:nvSpPr>
          <p:spPr>
            <a:xfrm>
              <a:off x="3563616" y="5254690"/>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文本框 33">
              <a:extLst>
                <a:ext uri="{FF2B5EF4-FFF2-40B4-BE49-F238E27FC236}">
                  <a16:creationId xmlns:a16="http://schemas.microsoft.com/office/drawing/2014/main" id="{79662A61-C4BB-40E8-861C-2B018BCC6476}"/>
                </a:ext>
              </a:extLst>
            </p:cNvPr>
            <p:cNvSpPr txBox="1"/>
            <p:nvPr/>
          </p:nvSpPr>
          <p:spPr>
            <a:xfrm>
              <a:off x="3640609" y="5407080"/>
              <a:ext cx="674014" cy="523220"/>
            </a:xfrm>
            <a:prstGeom prst="rect">
              <a:avLst/>
            </a:prstGeom>
            <a:noFill/>
          </p:spPr>
          <p:txBody>
            <a:bodyPr wrap="square" rtlCol="0">
              <a:spAutoFit/>
            </a:bodyPr>
            <a:lstStyle/>
            <a:p>
              <a:pPr algn="ctr"/>
              <a:r>
                <a:rPr lang="en-US" altLang="zh-CN" sz="2800" b="1" dirty="0">
                  <a:solidFill>
                    <a:schemeClr val="tx1">
                      <a:lumMod val="85000"/>
                      <a:lumOff val="15000"/>
                    </a:schemeClr>
                  </a:solidFill>
                  <a:latin typeface="微软雅黑" panose="020B0503020204020204" pitchFamily="34" charset="-122"/>
                  <a:ea typeface="微软雅黑" panose="020B0503020204020204" pitchFamily="34" charset="-122"/>
                </a:rPr>
                <a:t>02</a:t>
              </a:r>
              <a:endParaRPr lang="zh-CN" altLang="en-US" sz="28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sp>
        <p:nvSpPr>
          <p:cNvPr id="35" name="文本框 34">
            <a:extLst>
              <a:ext uri="{FF2B5EF4-FFF2-40B4-BE49-F238E27FC236}">
                <a16:creationId xmlns:a16="http://schemas.microsoft.com/office/drawing/2014/main" id="{453371D6-24BF-4CC6-8472-782DA89E38F1}"/>
              </a:ext>
            </a:extLst>
          </p:cNvPr>
          <p:cNvSpPr txBox="1"/>
          <p:nvPr/>
        </p:nvSpPr>
        <p:spPr>
          <a:xfrm>
            <a:off x="3367141" y="2219836"/>
            <a:ext cx="4414660" cy="461665"/>
          </a:xfrm>
          <a:prstGeom prst="rect">
            <a:avLst/>
          </a:prstGeom>
          <a:noFill/>
        </p:spPr>
        <p:txBody>
          <a:bodyPr wrap="square" rtlCol="0">
            <a:spAutoFit/>
          </a:bodyPr>
          <a:lstStyle/>
          <a:p>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蚁群优化算法的研究进展</a:t>
            </a:r>
            <a:endParaRPr lang="en-US" altLang="zh-CN" sz="24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519029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par>
                                <p:cTn id="8" presetID="53" presetClass="entr" presetSubtype="16" fill="hold" nodeType="withEffect">
                                  <p:stCondLst>
                                    <p:cond delay="250"/>
                                  </p:stCondLst>
                                  <p:childTnLst>
                                    <p:set>
                                      <p:cBhvr>
                                        <p:cTn id="9" dur="1" fill="hold">
                                          <p:stCondLst>
                                            <p:cond delay="0"/>
                                          </p:stCondLst>
                                        </p:cTn>
                                        <p:tgtEl>
                                          <p:spTgt spid="3"/>
                                        </p:tgtEl>
                                        <p:attrNameLst>
                                          <p:attrName>style.visibility</p:attrName>
                                        </p:attrNameLst>
                                      </p:cBhvr>
                                      <p:to>
                                        <p:strVal val="visible"/>
                                      </p:to>
                                    </p:set>
                                    <p:anim calcmode="lin" valueType="num">
                                      <p:cBhvr>
                                        <p:cTn id="10" dur="500" fill="hold"/>
                                        <p:tgtEl>
                                          <p:spTgt spid="3"/>
                                        </p:tgtEl>
                                        <p:attrNameLst>
                                          <p:attrName>ppt_w</p:attrName>
                                        </p:attrNameLst>
                                      </p:cBhvr>
                                      <p:tavLst>
                                        <p:tav tm="0">
                                          <p:val>
                                            <p:fltVal val="0"/>
                                          </p:val>
                                        </p:tav>
                                        <p:tav tm="100000">
                                          <p:val>
                                            <p:strVal val="#ppt_w"/>
                                          </p:val>
                                        </p:tav>
                                      </p:tavLst>
                                    </p:anim>
                                    <p:anim calcmode="lin" valueType="num">
                                      <p:cBhvr>
                                        <p:cTn id="11" dur="500" fill="hold"/>
                                        <p:tgtEl>
                                          <p:spTgt spid="3"/>
                                        </p:tgtEl>
                                        <p:attrNameLst>
                                          <p:attrName>ppt_h</p:attrName>
                                        </p:attrNameLst>
                                      </p:cBhvr>
                                      <p:tavLst>
                                        <p:tav tm="0">
                                          <p:val>
                                            <p:fltVal val="0"/>
                                          </p:val>
                                        </p:tav>
                                        <p:tav tm="100000">
                                          <p:val>
                                            <p:strVal val="#ppt_h"/>
                                          </p:val>
                                        </p:tav>
                                      </p:tavLst>
                                    </p:anim>
                                    <p:animEffect transition="in" filter="fade">
                                      <p:cBhvr>
                                        <p:cTn id="12" dur="500"/>
                                        <p:tgtEl>
                                          <p:spTgt spid="3"/>
                                        </p:tgtEl>
                                      </p:cBhvr>
                                    </p:animEffect>
                                  </p:childTnLst>
                                </p:cTn>
                              </p:par>
                              <p:par>
                                <p:cTn id="13" presetID="53" presetClass="entr" presetSubtype="16" fill="hold" nodeType="withEffect">
                                  <p:stCondLst>
                                    <p:cond delay="250"/>
                                  </p:stCondLst>
                                  <p:childTnLst>
                                    <p:set>
                                      <p:cBhvr>
                                        <p:cTn id="14" dur="1" fill="hold">
                                          <p:stCondLst>
                                            <p:cond delay="0"/>
                                          </p:stCondLst>
                                        </p:cTn>
                                        <p:tgtEl>
                                          <p:spTgt spid="4"/>
                                        </p:tgtEl>
                                        <p:attrNameLst>
                                          <p:attrName>style.visibility</p:attrName>
                                        </p:attrNameLst>
                                      </p:cBhvr>
                                      <p:to>
                                        <p:strVal val="visible"/>
                                      </p:to>
                                    </p:set>
                                    <p:anim calcmode="lin" valueType="num">
                                      <p:cBhvr>
                                        <p:cTn id="15" dur="500" fill="hold"/>
                                        <p:tgtEl>
                                          <p:spTgt spid="4"/>
                                        </p:tgtEl>
                                        <p:attrNameLst>
                                          <p:attrName>ppt_w</p:attrName>
                                        </p:attrNameLst>
                                      </p:cBhvr>
                                      <p:tavLst>
                                        <p:tav tm="0">
                                          <p:val>
                                            <p:fltVal val="0"/>
                                          </p:val>
                                        </p:tav>
                                        <p:tav tm="100000">
                                          <p:val>
                                            <p:strVal val="#ppt_w"/>
                                          </p:val>
                                        </p:tav>
                                      </p:tavLst>
                                    </p:anim>
                                    <p:anim calcmode="lin" valueType="num">
                                      <p:cBhvr>
                                        <p:cTn id="16" dur="500" fill="hold"/>
                                        <p:tgtEl>
                                          <p:spTgt spid="4"/>
                                        </p:tgtEl>
                                        <p:attrNameLst>
                                          <p:attrName>ppt_h</p:attrName>
                                        </p:attrNameLst>
                                      </p:cBhvr>
                                      <p:tavLst>
                                        <p:tav tm="0">
                                          <p:val>
                                            <p:fltVal val="0"/>
                                          </p:val>
                                        </p:tav>
                                        <p:tav tm="100000">
                                          <p:val>
                                            <p:strVal val="#ppt_h"/>
                                          </p:val>
                                        </p:tav>
                                      </p:tavLst>
                                    </p:anim>
                                    <p:animEffect transition="in" filter="fade">
                                      <p:cBhvr>
                                        <p:cTn id="17" dur="500"/>
                                        <p:tgtEl>
                                          <p:spTgt spid="4"/>
                                        </p:tgtEl>
                                      </p:cBhvr>
                                    </p:animEffect>
                                  </p:childTnLst>
                                </p:cTn>
                              </p:par>
                              <p:par>
                                <p:cTn id="18" presetID="53" presetClass="entr" presetSubtype="16" fill="hold" nodeType="withEffect">
                                  <p:stCondLst>
                                    <p:cond delay="250"/>
                                  </p:stCondLst>
                                  <p:childTnLst>
                                    <p:set>
                                      <p:cBhvr>
                                        <p:cTn id="19" dur="1" fill="hold">
                                          <p:stCondLst>
                                            <p:cond delay="0"/>
                                          </p:stCondLst>
                                        </p:cTn>
                                        <p:tgtEl>
                                          <p:spTgt spid="7"/>
                                        </p:tgtEl>
                                        <p:attrNameLst>
                                          <p:attrName>style.visibility</p:attrName>
                                        </p:attrNameLst>
                                      </p:cBhvr>
                                      <p:to>
                                        <p:strVal val="visible"/>
                                      </p:to>
                                    </p:set>
                                    <p:anim calcmode="lin" valueType="num">
                                      <p:cBhvr>
                                        <p:cTn id="20" dur="500" fill="hold"/>
                                        <p:tgtEl>
                                          <p:spTgt spid="7"/>
                                        </p:tgtEl>
                                        <p:attrNameLst>
                                          <p:attrName>ppt_w</p:attrName>
                                        </p:attrNameLst>
                                      </p:cBhvr>
                                      <p:tavLst>
                                        <p:tav tm="0">
                                          <p:val>
                                            <p:fltVal val="0"/>
                                          </p:val>
                                        </p:tav>
                                        <p:tav tm="100000">
                                          <p:val>
                                            <p:strVal val="#ppt_w"/>
                                          </p:val>
                                        </p:tav>
                                      </p:tavLst>
                                    </p:anim>
                                    <p:anim calcmode="lin" valueType="num">
                                      <p:cBhvr>
                                        <p:cTn id="21" dur="500" fill="hold"/>
                                        <p:tgtEl>
                                          <p:spTgt spid="7"/>
                                        </p:tgtEl>
                                        <p:attrNameLst>
                                          <p:attrName>ppt_h</p:attrName>
                                        </p:attrNameLst>
                                      </p:cBhvr>
                                      <p:tavLst>
                                        <p:tav tm="0">
                                          <p:val>
                                            <p:fltVal val="0"/>
                                          </p:val>
                                        </p:tav>
                                        <p:tav tm="100000">
                                          <p:val>
                                            <p:strVal val="#ppt_h"/>
                                          </p:val>
                                        </p:tav>
                                      </p:tavLst>
                                    </p:anim>
                                    <p:animEffect transition="in" filter="fade">
                                      <p:cBhvr>
                                        <p:cTn id="22" dur="500"/>
                                        <p:tgtEl>
                                          <p:spTgt spid="7"/>
                                        </p:tgtEl>
                                      </p:cBhvr>
                                    </p:animEffect>
                                  </p:childTnLst>
                                </p:cTn>
                              </p:par>
                              <p:par>
                                <p:cTn id="23" presetID="53" presetClass="entr" presetSubtype="16" fill="hold" nodeType="withEffect">
                                  <p:stCondLst>
                                    <p:cond delay="250"/>
                                  </p:stCondLst>
                                  <p:childTnLst>
                                    <p:set>
                                      <p:cBhvr>
                                        <p:cTn id="24" dur="1" fill="hold">
                                          <p:stCondLst>
                                            <p:cond delay="0"/>
                                          </p:stCondLst>
                                        </p:cTn>
                                        <p:tgtEl>
                                          <p:spTgt spid="18"/>
                                        </p:tgtEl>
                                        <p:attrNameLst>
                                          <p:attrName>style.visibility</p:attrName>
                                        </p:attrNameLst>
                                      </p:cBhvr>
                                      <p:to>
                                        <p:strVal val="visible"/>
                                      </p:to>
                                    </p:set>
                                    <p:anim calcmode="lin" valueType="num">
                                      <p:cBhvr>
                                        <p:cTn id="25" dur="500" fill="hold"/>
                                        <p:tgtEl>
                                          <p:spTgt spid="18"/>
                                        </p:tgtEl>
                                        <p:attrNameLst>
                                          <p:attrName>ppt_w</p:attrName>
                                        </p:attrNameLst>
                                      </p:cBhvr>
                                      <p:tavLst>
                                        <p:tav tm="0">
                                          <p:val>
                                            <p:fltVal val="0"/>
                                          </p:val>
                                        </p:tav>
                                        <p:tav tm="100000">
                                          <p:val>
                                            <p:strVal val="#ppt_w"/>
                                          </p:val>
                                        </p:tav>
                                      </p:tavLst>
                                    </p:anim>
                                    <p:anim calcmode="lin" valueType="num">
                                      <p:cBhvr>
                                        <p:cTn id="26" dur="500" fill="hold"/>
                                        <p:tgtEl>
                                          <p:spTgt spid="18"/>
                                        </p:tgtEl>
                                        <p:attrNameLst>
                                          <p:attrName>ppt_h</p:attrName>
                                        </p:attrNameLst>
                                      </p:cBhvr>
                                      <p:tavLst>
                                        <p:tav tm="0">
                                          <p:val>
                                            <p:fltVal val="0"/>
                                          </p:val>
                                        </p:tav>
                                        <p:tav tm="100000">
                                          <p:val>
                                            <p:strVal val="#ppt_h"/>
                                          </p:val>
                                        </p:tav>
                                      </p:tavLst>
                                    </p:anim>
                                    <p:animEffect transition="in" filter="fade">
                                      <p:cBhvr>
                                        <p:cTn id="27" dur="500"/>
                                        <p:tgtEl>
                                          <p:spTgt spid="18"/>
                                        </p:tgtEl>
                                      </p:cBhvr>
                                    </p:animEffect>
                                  </p:childTnLst>
                                </p:cTn>
                              </p:par>
                              <p:par>
                                <p:cTn id="28" presetID="22" presetClass="entr" presetSubtype="8" fill="hold" grpId="0" nodeType="withEffect">
                                  <p:stCondLst>
                                    <p:cond delay="500"/>
                                  </p:stCondLst>
                                  <p:childTnLst>
                                    <p:set>
                                      <p:cBhvr>
                                        <p:cTn id="29" dur="1" fill="hold">
                                          <p:stCondLst>
                                            <p:cond delay="0"/>
                                          </p:stCondLst>
                                        </p:cTn>
                                        <p:tgtEl>
                                          <p:spTgt spid="17"/>
                                        </p:tgtEl>
                                        <p:attrNameLst>
                                          <p:attrName>style.visibility</p:attrName>
                                        </p:attrNameLst>
                                      </p:cBhvr>
                                      <p:to>
                                        <p:strVal val="visible"/>
                                      </p:to>
                                    </p:set>
                                    <p:animEffect transition="in" filter="wipe(left)">
                                      <p:cBhvr>
                                        <p:cTn id="30" dur="500"/>
                                        <p:tgtEl>
                                          <p:spTgt spid="17"/>
                                        </p:tgtEl>
                                      </p:cBhvr>
                                    </p:animEffect>
                                  </p:childTnLst>
                                </p:cTn>
                              </p:par>
                              <p:par>
                                <p:cTn id="31" presetID="22" presetClass="entr" presetSubtype="8" fill="hold" grpId="0" nodeType="withEffect">
                                  <p:stCondLst>
                                    <p:cond delay="500"/>
                                  </p:stCondLst>
                                  <p:childTnLst>
                                    <p:set>
                                      <p:cBhvr>
                                        <p:cTn id="32" dur="1" fill="hold">
                                          <p:stCondLst>
                                            <p:cond delay="0"/>
                                          </p:stCondLst>
                                        </p:cTn>
                                        <p:tgtEl>
                                          <p:spTgt spid="21"/>
                                        </p:tgtEl>
                                        <p:attrNameLst>
                                          <p:attrName>style.visibility</p:attrName>
                                        </p:attrNameLst>
                                      </p:cBhvr>
                                      <p:to>
                                        <p:strVal val="visible"/>
                                      </p:to>
                                    </p:set>
                                    <p:animEffect transition="in" filter="wipe(left)">
                                      <p:cBhvr>
                                        <p:cTn id="33" dur="500"/>
                                        <p:tgtEl>
                                          <p:spTgt spid="21"/>
                                        </p:tgtEl>
                                      </p:cBhvr>
                                    </p:animEffect>
                                  </p:childTnLst>
                                </p:cTn>
                              </p:par>
                              <p:par>
                                <p:cTn id="34" presetID="22" presetClass="entr" presetSubtype="8" fill="hold" grpId="0" nodeType="withEffect">
                                  <p:stCondLst>
                                    <p:cond delay="500"/>
                                  </p:stCondLst>
                                  <p:childTnLst>
                                    <p:set>
                                      <p:cBhvr>
                                        <p:cTn id="35" dur="1" fill="hold">
                                          <p:stCondLst>
                                            <p:cond delay="0"/>
                                          </p:stCondLst>
                                        </p:cTn>
                                        <p:tgtEl>
                                          <p:spTgt spid="22"/>
                                        </p:tgtEl>
                                        <p:attrNameLst>
                                          <p:attrName>style.visibility</p:attrName>
                                        </p:attrNameLst>
                                      </p:cBhvr>
                                      <p:to>
                                        <p:strVal val="visible"/>
                                      </p:to>
                                    </p:set>
                                    <p:animEffect transition="in" filter="wipe(left)">
                                      <p:cBhvr>
                                        <p:cTn id="36" dur="500"/>
                                        <p:tgtEl>
                                          <p:spTgt spid="22"/>
                                        </p:tgtEl>
                                      </p:cBhvr>
                                    </p:animEffect>
                                  </p:childTnLst>
                                </p:cTn>
                              </p:par>
                              <p:par>
                                <p:cTn id="37" presetID="22" presetClass="entr" presetSubtype="8" fill="hold" grpId="0" nodeType="withEffect">
                                  <p:stCondLst>
                                    <p:cond delay="500"/>
                                  </p:stCondLst>
                                  <p:childTnLst>
                                    <p:set>
                                      <p:cBhvr>
                                        <p:cTn id="38" dur="1" fill="hold">
                                          <p:stCondLst>
                                            <p:cond delay="0"/>
                                          </p:stCondLst>
                                        </p:cTn>
                                        <p:tgtEl>
                                          <p:spTgt spid="23"/>
                                        </p:tgtEl>
                                        <p:attrNameLst>
                                          <p:attrName>style.visibility</p:attrName>
                                        </p:attrNameLst>
                                      </p:cBhvr>
                                      <p:to>
                                        <p:strVal val="visible"/>
                                      </p:to>
                                    </p:set>
                                    <p:animEffect transition="in" filter="wipe(left)">
                                      <p:cBhvr>
                                        <p:cTn id="39" dur="500"/>
                                        <p:tgtEl>
                                          <p:spTgt spid="23"/>
                                        </p:tgtEl>
                                      </p:cBhvr>
                                    </p:animEffect>
                                  </p:childTnLst>
                                </p:cTn>
                              </p:par>
                              <p:par>
                                <p:cTn id="40" presetID="22" presetClass="entr" presetSubtype="8" fill="hold" grpId="0" nodeType="withEffect">
                                  <p:stCondLst>
                                    <p:cond delay="500"/>
                                  </p:stCondLst>
                                  <p:childTnLst>
                                    <p:set>
                                      <p:cBhvr>
                                        <p:cTn id="41" dur="1" fill="hold">
                                          <p:stCondLst>
                                            <p:cond delay="0"/>
                                          </p:stCondLst>
                                        </p:cTn>
                                        <p:tgtEl>
                                          <p:spTgt spid="25"/>
                                        </p:tgtEl>
                                        <p:attrNameLst>
                                          <p:attrName>style.visibility</p:attrName>
                                        </p:attrNameLst>
                                      </p:cBhvr>
                                      <p:to>
                                        <p:strVal val="visible"/>
                                      </p:to>
                                    </p:set>
                                    <p:animEffect transition="in" filter="wipe(left)">
                                      <p:cBhvr>
                                        <p:cTn id="42" dur="500"/>
                                        <p:tgtEl>
                                          <p:spTgt spid="25"/>
                                        </p:tgtEl>
                                      </p:cBhvr>
                                    </p:animEffect>
                                  </p:childTnLst>
                                </p:cTn>
                              </p:par>
                              <p:par>
                                <p:cTn id="43" presetID="22" presetClass="entr" presetSubtype="2" fill="hold" nodeType="withEffect">
                                  <p:stCondLst>
                                    <p:cond delay="0"/>
                                  </p:stCondLst>
                                  <p:childTnLst>
                                    <p:set>
                                      <p:cBhvr>
                                        <p:cTn id="44" dur="1" fill="hold">
                                          <p:stCondLst>
                                            <p:cond delay="0"/>
                                          </p:stCondLst>
                                        </p:cTn>
                                        <p:tgtEl>
                                          <p:spTgt spid="24"/>
                                        </p:tgtEl>
                                        <p:attrNameLst>
                                          <p:attrName>style.visibility</p:attrName>
                                        </p:attrNameLst>
                                      </p:cBhvr>
                                      <p:to>
                                        <p:strVal val="visible"/>
                                      </p:to>
                                    </p:set>
                                    <p:animEffect transition="in" filter="wipe(right)">
                                      <p:cBhvr>
                                        <p:cTn id="45" dur="500"/>
                                        <p:tgtEl>
                                          <p:spTgt spid="24"/>
                                        </p:tgtEl>
                                      </p:cBhvr>
                                    </p:animEffect>
                                  </p:childTnLst>
                                </p:cTn>
                              </p:par>
                              <p:par>
                                <p:cTn id="46" presetID="53" presetClass="entr" presetSubtype="16" fill="hold" nodeType="withEffect">
                                  <p:stCondLst>
                                    <p:cond delay="250"/>
                                  </p:stCondLst>
                                  <p:childTnLst>
                                    <p:set>
                                      <p:cBhvr>
                                        <p:cTn id="47" dur="1" fill="hold">
                                          <p:stCondLst>
                                            <p:cond delay="0"/>
                                          </p:stCondLst>
                                        </p:cTn>
                                        <p:tgtEl>
                                          <p:spTgt spid="28"/>
                                        </p:tgtEl>
                                        <p:attrNameLst>
                                          <p:attrName>style.visibility</p:attrName>
                                        </p:attrNameLst>
                                      </p:cBhvr>
                                      <p:to>
                                        <p:strVal val="visible"/>
                                      </p:to>
                                    </p:set>
                                    <p:anim calcmode="lin" valueType="num">
                                      <p:cBhvr>
                                        <p:cTn id="48" dur="500" fill="hold"/>
                                        <p:tgtEl>
                                          <p:spTgt spid="28"/>
                                        </p:tgtEl>
                                        <p:attrNameLst>
                                          <p:attrName>ppt_w</p:attrName>
                                        </p:attrNameLst>
                                      </p:cBhvr>
                                      <p:tavLst>
                                        <p:tav tm="0">
                                          <p:val>
                                            <p:fltVal val="0"/>
                                          </p:val>
                                        </p:tav>
                                        <p:tav tm="100000">
                                          <p:val>
                                            <p:strVal val="#ppt_w"/>
                                          </p:val>
                                        </p:tav>
                                      </p:tavLst>
                                    </p:anim>
                                    <p:anim calcmode="lin" valueType="num">
                                      <p:cBhvr>
                                        <p:cTn id="49" dur="500" fill="hold"/>
                                        <p:tgtEl>
                                          <p:spTgt spid="28"/>
                                        </p:tgtEl>
                                        <p:attrNameLst>
                                          <p:attrName>ppt_h</p:attrName>
                                        </p:attrNameLst>
                                      </p:cBhvr>
                                      <p:tavLst>
                                        <p:tav tm="0">
                                          <p:val>
                                            <p:fltVal val="0"/>
                                          </p:val>
                                        </p:tav>
                                        <p:tav tm="100000">
                                          <p:val>
                                            <p:strVal val="#ppt_h"/>
                                          </p:val>
                                        </p:tav>
                                      </p:tavLst>
                                    </p:anim>
                                    <p:animEffect transition="in" filter="fade">
                                      <p:cBhvr>
                                        <p:cTn id="50" dur="500"/>
                                        <p:tgtEl>
                                          <p:spTgt spid="28"/>
                                        </p:tgtEl>
                                      </p:cBhvr>
                                    </p:animEffect>
                                  </p:childTnLst>
                                </p:cTn>
                              </p:par>
                              <p:par>
                                <p:cTn id="51" presetID="22" presetClass="entr" presetSubtype="8" fill="hold" grpId="0" nodeType="withEffect">
                                  <p:stCondLst>
                                    <p:cond delay="500"/>
                                  </p:stCondLst>
                                  <p:childTnLst>
                                    <p:set>
                                      <p:cBhvr>
                                        <p:cTn id="52" dur="1" fill="hold">
                                          <p:stCondLst>
                                            <p:cond delay="0"/>
                                          </p:stCondLst>
                                        </p:cTn>
                                        <p:tgtEl>
                                          <p:spTgt spid="31"/>
                                        </p:tgtEl>
                                        <p:attrNameLst>
                                          <p:attrName>style.visibility</p:attrName>
                                        </p:attrNameLst>
                                      </p:cBhvr>
                                      <p:to>
                                        <p:strVal val="visible"/>
                                      </p:to>
                                    </p:set>
                                    <p:animEffect transition="in" filter="wipe(left)">
                                      <p:cBhvr>
                                        <p:cTn id="53" dur="500"/>
                                        <p:tgtEl>
                                          <p:spTgt spid="31"/>
                                        </p:tgtEl>
                                      </p:cBhvr>
                                    </p:animEffect>
                                  </p:childTnLst>
                                </p:cTn>
                              </p:par>
                              <p:par>
                                <p:cTn id="54" presetID="53" presetClass="entr" presetSubtype="16" fill="hold" nodeType="withEffect">
                                  <p:stCondLst>
                                    <p:cond delay="250"/>
                                  </p:stCondLst>
                                  <p:childTnLst>
                                    <p:set>
                                      <p:cBhvr>
                                        <p:cTn id="55" dur="1" fill="hold">
                                          <p:stCondLst>
                                            <p:cond delay="0"/>
                                          </p:stCondLst>
                                        </p:cTn>
                                        <p:tgtEl>
                                          <p:spTgt spid="32"/>
                                        </p:tgtEl>
                                        <p:attrNameLst>
                                          <p:attrName>style.visibility</p:attrName>
                                        </p:attrNameLst>
                                      </p:cBhvr>
                                      <p:to>
                                        <p:strVal val="visible"/>
                                      </p:to>
                                    </p:set>
                                    <p:anim calcmode="lin" valueType="num">
                                      <p:cBhvr>
                                        <p:cTn id="56" dur="500" fill="hold"/>
                                        <p:tgtEl>
                                          <p:spTgt spid="32"/>
                                        </p:tgtEl>
                                        <p:attrNameLst>
                                          <p:attrName>ppt_w</p:attrName>
                                        </p:attrNameLst>
                                      </p:cBhvr>
                                      <p:tavLst>
                                        <p:tav tm="0">
                                          <p:val>
                                            <p:fltVal val="0"/>
                                          </p:val>
                                        </p:tav>
                                        <p:tav tm="100000">
                                          <p:val>
                                            <p:strVal val="#ppt_w"/>
                                          </p:val>
                                        </p:tav>
                                      </p:tavLst>
                                    </p:anim>
                                    <p:anim calcmode="lin" valueType="num">
                                      <p:cBhvr>
                                        <p:cTn id="57" dur="500" fill="hold"/>
                                        <p:tgtEl>
                                          <p:spTgt spid="32"/>
                                        </p:tgtEl>
                                        <p:attrNameLst>
                                          <p:attrName>ppt_h</p:attrName>
                                        </p:attrNameLst>
                                      </p:cBhvr>
                                      <p:tavLst>
                                        <p:tav tm="0">
                                          <p:val>
                                            <p:fltVal val="0"/>
                                          </p:val>
                                        </p:tav>
                                        <p:tav tm="100000">
                                          <p:val>
                                            <p:strVal val="#ppt_h"/>
                                          </p:val>
                                        </p:tav>
                                      </p:tavLst>
                                    </p:anim>
                                    <p:animEffect transition="in" filter="fade">
                                      <p:cBhvr>
                                        <p:cTn id="58" dur="500"/>
                                        <p:tgtEl>
                                          <p:spTgt spid="32"/>
                                        </p:tgtEl>
                                      </p:cBhvr>
                                    </p:animEffect>
                                  </p:childTnLst>
                                </p:cTn>
                              </p:par>
                              <p:par>
                                <p:cTn id="59" presetID="22" presetClass="entr" presetSubtype="8" fill="hold" grpId="0" nodeType="withEffect">
                                  <p:stCondLst>
                                    <p:cond delay="500"/>
                                  </p:stCondLst>
                                  <p:childTnLst>
                                    <p:set>
                                      <p:cBhvr>
                                        <p:cTn id="60" dur="1" fill="hold">
                                          <p:stCondLst>
                                            <p:cond delay="0"/>
                                          </p:stCondLst>
                                        </p:cTn>
                                        <p:tgtEl>
                                          <p:spTgt spid="35"/>
                                        </p:tgtEl>
                                        <p:attrNameLst>
                                          <p:attrName>style.visibility</p:attrName>
                                        </p:attrNameLst>
                                      </p:cBhvr>
                                      <p:to>
                                        <p:strVal val="visible"/>
                                      </p:to>
                                    </p:set>
                                    <p:animEffect transition="in" filter="wipe(left)">
                                      <p:cBhvr>
                                        <p:cTn id="61"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7" grpId="0"/>
      <p:bldP spid="21" grpId="0"/>
      <p:bldP spid="22" grpId="0"/>
      <p:bldP spid="23" grpId="0"/>
      <p:bldP spid="25" grpId="0"/>
      <p:bldP spid="31" grpId="0"/>
      <p:bldP spid="3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a:off x="611187" y="261275"/>
            <a:ext cx="666069" cy="664458"/>
            <a:chOff x="611187" y="261275"/>
            <a:chExt cx="666069" cy="664458"/>
          </a:xfrm>
        </p:grpSpPr>
        <p:sp>
          <p:nvSpPr>
            <p:cNvPr id="9" name="矩形 8"/>
            <p:cNvSpPr>
              <a:spLocks noChangeAspect="1"/>
            </p:cNvSpPr>
            <p:nvPr/>
          </p:nvSpPr>
          <p:spPr>
            <a:xfrm>
              <a:off x="611187" y="261275"/>
              <a:ext cx="538925" cy="53762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a:spLocks noChangeAspect="1"/>
            </p:cNvSpPr>
            <p:nvPr/>
          </p:nvSpPr>
          <p:spPr>
            <a:xfrm>
              <a:off x="880650" y="530086"/>
              <a:ext cx="396606" cy="39564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文本框 17"/>
          <p:cNvSpPr txBox="1"/>
          <p:nvPr/>
        </p:nvSpPr>
        <p:spPr>
          <a:xfrm>
            <a:off x="1419575" y="362672"/>
            <a:ext cx="7113238" cy="461665"/>
          </a:xfrm>
          <a:prstGeom prst="rect">
            <a:avLst/>
          </a:prstGeom>
          <a:noFill/>
        </p:spPr>
        <p:txBody>
          <a:bodyPr wrap="square" rtlCol="0">
            <a:spAutoFit/>
          </a:bodyPr>
          <a:lstStyle/>
          <a:p>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两种不同的构建方式</a:t>
            </a:r>
            <a:endParaRPr lang="en-US" altLang="zh-CN" sz="24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nvGrpSpPr>
          <p:cNvPr id="24" name="组合 23"/>
          <p:cNvGrpSpPr/>
          <p:nvPr/>
        </p:nvGrpSpPr>
        <p:grpSpPr>
          <a:xfrm>
            <a:off x="1626726" y="1508480"/>
            <a:ext cx="2250951" cy="499079"/>
            <a:chOff x="2645777" y="1428360"/>
            <a:chExt cx="1523389" cy="914033"/>
          </a:xfrm>
        </p:grpSpPr>
        <p:sp>
          <p:nvSpPr>
            <p:cNvPr id="25" name="矩形 24"/>
            <p:cNvSpPr/>
            <p:nvPr/>
          </p:nvSpPr>
          <p:spPr>
            <a:xfrm>
              <a:off x="2645777" y="1428360"/>
              <a:ext cx="1523389" cy="914033"/>
            </a:xfrm>
            <a:prstGeom prst="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1073" tIns="131073" rIns="131073" bIns="131073" numCol="1" spcCol="1270" anchor="ctr" anchorCtr="0">
              <a:noAutofit/>
            </a:bodyPr>
            <a:lstStyle/>
            <a:p>
              <a:pPr lvl="0" algn="ctr" defTabSz="1289050">
                <a:lnSpc>
                  <a:spcPct val="90000"/>
                </a:lnSpc>
                <a:spcBef>
                  <a:spcPct val="0"/>
                </a:spcBef>
                <a:spcAft>
                  <a:spcPct val="35000"/>
                </a:spcAft>
              </a:pPr>
              <a:endParaRPr lang="zh-CN" altLang="en-US" sz="2900" kern="1200"/>
            </a:p>
          </p:txBody>
        </p:sp>
        <p:sp>
          <p:nvSpPr>
            <p:cNvPr id="26" name="文本框 25"/>
            <p:cNvSpPr txBox="1"/>
            <p:nvPr/>
          </p:nvSpPr>
          <p:spPr>
            <a:xfrm>
              <a:off x="2645777" y="1575355"/>
              <a:ext cx="1514250" cy="620041"/>
            </a:xfrm>
            <a:prstGeom prst="rect">
              <a:avLst/>
            </a:prstGeom>
            <a:noFill/>
          </p:spPr>
          <p:txBody>
            <a:bodyPr wrap="square" rtlCol="0">
              <a:spAutoFit/>
            </a:bodyPr>
            <a:lstStyle/>
            <a:p>
              <a:pPr algn="ctr"/>
              <a:r>
                <a:rPr lang="zh-CN" altLang="en-US" sz="1600" b="1" dirty="0">
                  <a:solidFill>
                    <a:schemeClr val="bg1"/>
                  </a:solidFill>
                  <a:latin typeface="微软雅黑" panose="020B0503020204020204" pitchFamily="34" charset="-122"/>
                  <a:ea typeface="微软雅黑" panose="020B0503020204020204" pitchFamily="34" charset="-122"/>
                </a:rPr>
                <a:t>顺序构建</a:t>
              </a:r>
              <a:endParaRPr lang="en-US" altLang="zh-CN" sz="1600" b="1" dirty="0">
                <a:solidFill>
                  <a:schemeClr val="bg1"/>
                </a:solidFill>
                <a:latin typeface="微软雅黑" panose="020B0503020204020204" pitchFamily="34" charset="-122"/>
                <a:ea typeface="微软雅黑" panose="020B0503020204020204" pitchFamily="34" charset="-122"/>
              </a:endParaRPr>
            </a:p>
          </p:txBody>
        </p:sp>
      </p:grpSp>
      <p:grpSp>
        <p:nvGrpSpPr>
          <p:cNvPr id="27" name="组合 26"/>
          <p:cNvGrpSpPr/>
          <p:nvPr/>
        </p:nvGrpSpPr>
        <p:grpSpPr>
          <a:xfrm>
            <a:off x="5213958" y="1535949"/>
            <a:ext cx="2250951" cy="499079"/>
            <a:chOff x="2645777" y="1428360"/>
            <a:chExt cx="1523389" cy="914033"/>
          </a:xfrm>
        </p:grpSpPr>
        <p:sp>
          <p:nvSpPr>
            <p:cNvPr id="28" name="矩形 27"/>
            <p:cNvSpPr/>
            <p:nvPr/>
          </p:nvSpPr>
          <p:spPr>
            <a:xfrm>
              <a:off x="2645777" y="1428360"/>
              <a:ext cx="1523389" cy="914033"/>
            </a:xfrm>
            <a:prstGeom prst="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1073" tIns="131073" rIns="131073" bIns="131073" numCol="1" spcCol="1270" anchor="ctr" anchorCtr="0">
              <a:noAutofit/>
            </a:bodyPr>
            <a:lstStyle/>
            <a:p>
              <a:pPr lvl="0" algn="ctr" defTabSz="1289050">
                <a:lnSpc>
                  <a:spcPct val="90000"/>
                </a:lnSpc>
                <a:spcBef>
                  <a:spcPct val="0"/>
                </a:spcBef>
                <a:spcAft>
                  <a:spcPct val="35000"/>
                </a:spcAft>
              </a:pPr>
              <a:endParaRPr lang="zh-CN" altLang="en-US" sz="2900" kern="1200"/>
            </a:p>
          </p:txBody>
        </p:sp>
        <p:sp>
          <p:nvSpPr>
            <p:cNvPr id="29" name="文本框 28"/>
            <p:cNvSpPr txBox="1"/>
            <p:nvPr/>
          </p:nvSpPr>
          <p:spPr>
            <a:xfrm>
              <a:off x="2645777" y="1575355"/>
              <a:ext cx="1514250" cy="620041"/>
            </a:xfrm>
            <a:prstGeom prst="rect">
              <a:avLst/>
            </a:prstGeom>
            <a:noFill/>
          </p:spPr>
          <p:txBody>
            <a:bodyPr wrap="square" rtlCol="0">
              <a:spAutoFit/>
            </a:bodyPr>
            <a:lstStyle/>
            <a:p>
              <a:pPr algn="ctr"/>
              <a:r>
                <a:rPr lang="zh-CN" altLang="en-US" sz="1600" b="1" dirty="0">
                  <a:solidFill>
                    <a:schemeClr val="bg1"/>
                  </a:solidFill>
                  <a:latin typeface="微软雅黑" panose="020B0503020204020204" pitchFamily="34" charset="-122"/>
                  <a:ea typeface="微软雅黑" panose="020B0503020204020204" pitchFamily="34" charset="-122"/>
                </a:rPr>
                <a:t>并行构建</a:t>
              </a:r>
              <a:endParaRPr lang="en-US" altLang="zh-CN" sz="1600" b="1" dirty="0">
                <a:solidFill>
                  <a:schemeClr val="bg1"/>
                </a:solidFill>
                <a:latin typeface="微软雅黑" panose="020B0503020204020204" pitchFamily="34" charset="-122"/>
                <a:ea typeface="微软雅黑" panose="020B0503020204020204" pitchFamily="34" charset="-122"/>
              </a:endParaRPr>
            </a:p>
          </p:txBody>
        </p:sp>
      </p:grpSp>
      <p:sp>
        <p:nvSpPr>
          <p:cNvPr id="31" name="矩形 30"/>
          <p:cNvSpPr/>
          <p:nvPr/>
        </p:nvSpPr>
        <p:spPr>
          <a:xfrm>
            <a:off x="1546804" y="2189735"/>
            <a:ext cx="2684955" cy="1200329"/>
          </a:xfrm>
          <a:prstGeom prst="rect">
            <a:avLst/>
          </a:prstGeom>
        </p:spPr>
        <p:txBody>
          <a:bodyPr wrap="square">
            <a:spAutoFit/>
          </a:bodyPr>
          <a:lstStyle/>
          <a:p>
            <a:r>
              <a:rPr lang="zh-CN" altLang="en-US" dirty="0">
                <a:latin typeface="微软雅黑" panose="020B0503020204020204" pitchFamily="34" charset="-122"/>
                <a:ea typeface="微软雅黑" panose="020B0503020204020204" pitchFamily="34" charset="-122"/>
              </a:rPr>
              <a:t>当一只蚂蚁完成一轮完整的构建并返回到初始城市之后，下一只蚂蚁才开始构建</a:t>
            </a:r>
            <a:endParaRPr lang="zh-CN" altLang="zh-CN" dirty="0">
              <a:latin typeface="微软雅黑" panose="020B0503020204020204" pitchFamily="34" charset="-122"/>
              <a:ea typeface="微软雅黑" panose="020B0503020204020204" pitchFamily="34" charset="-122"/>
            </a:endParaRPr>
          </a:p>
        </p:txBody>
      </p:sp>
      <p:grpSp>
        <p:nvGrpSpPr>
          <p:cNvPr id="5" name="组合 4"/>
          <p:cNvGrpSpPr/>
          <p:nvPr/>
        </p:nvGrpSpPr>
        <p:grpSpPr>
          <a:xfrm>
            <a:off x="611187" y="3614057"/>
            <a:ext cx="7921625" cy="2678872"/>
            <a:chOff x="611187" y="3614057"/>
            <a:chExt cx="7921625" cy="2678872"/>
          </a:xfrm>
        </p:grpSpPr>
        <p:sp>
          <p:nvSpPr>
            <p:cNvPr id="7" name="形状 6"/>
            <p:cNvSpPr/>
            <p:nvPr/>
          </p:nvSpPr>
          <p:spPr>
            <a:xfrm>
              <a:off x="611187" y="3614057"/>
              <a:ext cx="7921625" cy="2678872"/>
            </a:xfrm>
            <a:prstGeom prst="leftRightRibbon">
              <a:avLst>
                <a:gd name="adj1" fmla="val 54481"/>
                <a:gd name="adj2" fmla="val 50000"/>
                <a:gd name="adj3" fmla="val 16667"/>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8" name="矩形 37"/>
            <p:cNvSpPr/>
            <p:nvPr/>
          </p:nvSpPr>
          <p:spPr>
            <a:xfrm>
              <a:off x="1150112" y="4196804"/>
              <a:ext cx="3175145" cy="1099468"/>
            </a:xfrm>
            <a:prstGeom prst="rect">
              <a:avLst/>
            </a:prstGeom>
          </p:spPr>
          <p:txBody>
            <a:bodyPr wrap="square">
              <a:spAutoFit/>
            </a:bodyPr>
            <a:lstStyle/>
            <a:p>
              <a:pPr indent="457200">
                <a:lnSpc>
                  <a:spcPct val="125000"/>
                </a:lnSpc>
              </a:pPr>
              <a:r>
                <a:rPr lang="zh-CN" altLang="en-US" dirty="0">
                  <a:solidFill>
                    <a:schemeClr val="bg1"/>
                  </a:solidFill>
                  <a:latin typeface="微软雅黑" panose="020B0503020204020204" pitchFamily="34" charset="-122"/>
                  <a:ea typeface="微软雅黑" panose="020B0503020204020204" pitchFamily="34" charset="-122"/>
                </a:rPr>
                <a:t>就目前来说，因为蚁周系统要求蚂蚁走完全程后才更新信息素，两种构建等价</a:t>
              </a:r>
              <a:endParaRPr lang="zh-CN" altLang="zh-CN" dirty="0">
                <a:solidFill>
                  <a:schemeClr val="bg1"/>
                </a:solidFill>
                <a:latin typeface="微软雅黑" panose="020B0503020204020204" pitchFamily="34" charset="-122"/>
                <a:ea typeface="微软雅黑" panose="020B0503020204020204" pitchFamily="34" charset="-122"/>
              </a:endParaRPr>
            </a:p>
          </p:txBody>
        </p:sp>
        <p:sp>
          <p:nvSpPr>
            <p:cNvPr id="39" name="矩形 38"/>
            <p:cNvSpPr/>
            <p:nvPr/>
          </p:nvSpPr>
          <p:spPr>
            <a:xfrm>
              <a:off x="4571999" y="4463424"/>
              <a:ext cx="3175145" cy="1099468"/>
            </a:xfrm>
            <a:prstGeom prst="rect">
              <a:avLst/>
            </a:prstGeom>
          </p:spPr>
          <p:txBody>
            <a:bodyPr wrap="square">
              <a:spAutoFit/>
            </a:bodyPr>
            <a:lstStyle/>
            <a:p>
              <a:pPr indent="457200">
                <a:lnSpc>
                  <a:spcPct val="125000"/>
                </a:lnSpc>
              </a:pPr>
              <a:r>
                <a:rPr lang="zh-CN" altLang="en-US" dirty="0">
                  <a:solidFill>
                    <a:schemeClr val="bg1"/>
                  </a:solidFill>
                  <a:latin typeface="微软雅黑" panose="020B0503020204020204" pitchFamily="34" charset="-122"/>
                  <a:ea typeface="微软雅黑" panose="020B0503020204020204" pitchFamily="34" charset="-122"/>
                </a:rPr>
                <a:t>但是对于后面一些改进了的蚁群优化算法，比如精英蚁群算法，这就不等价了。</a:t>
              </a:r>
              <a:endParaRPr lang="zh-CN" altLang="zh-CN" dirty="0">
                <a:solidFill>
                  <a:schemeClr val="bg1"/>
                </a:solidFill>
                <a:latin typeface="微软雅黑" panose="020B0503020204020204" pitchFamily="34" charset="-122"/>
                <a:ea typeface="微软雅黑" panose="020B0503020204020204" pitchFamily="34" charset="-122"/>
              </a:endParaRPr>
            </a:p>
          </p:txBody>
        </p:sp>
      </p:grpSp>
      <p:grpSp>
        <p:nvGrpSpPr>
          <p:cNvPr id="34" name="组合 33"/>
          <p:cNvGrpSpPr/>
          <p:nvPr/>
        </p:nvGrpSpPr>
        <p:grpSpPr>
          <a:xfrm>
            <a:off x="8606970" y="6519446"/>
            <a:ext cx="638628" cy="338554"/>
            <a:chOff x="8663567" y="6519446"/>
            <a:chExt cx="638628" cy="338554"/>
          </a:xfrm>
        </p:grpSpPr>
        <p:sp>
          <p:nvSpPr>
            <p:cNvPr id="37" name="矩形 36"/>
            <p:cNvSpPr/>
            <p:nvPr/>
          </p:nvSpPr>
          <p:spPr>
            <a:xfrm>
              <a:off x="8766881" y="6519446"/>
              <a:ext cx="432000" cy="33855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文本框 43"/>
            <p:cNvSpPr txBox="1"/>
            <p:nvPr/>
          </p:nvSpPr>
          <p:spPr>
            <a:xfrm>
              <a:off x="8663567" y="6519446"/>
              <a:ext cx="638628" cy="338554"/>
            </a:xfrm>
            <a:prstGeom prst="rect">
              <a:avLst/>
            </a:prstGeom>
            <a:noFill/>
          </p:spPr>
          <p:txBody>
            <a:bodyPr wrap="square" rtlCol="0">
              <a:spAutoFit/>
            </a:bodyPr>
            <a:lstStyle/>
            <a:p>
              <a:pPr algn="ctr"/>
              <a:r>
                <a:rPr lang="en-US" altLang="zh-CN" sz="1600" dirty="0">
                  <a:solidFill>
                    <a:schemeClr val="bg1"/>
                  </a:solidFill>
                  <a:latin typeface="微软雅黑" panose="020B0503020204020204" pitchFamily="34" charset="-122"/>
                  <a:ea typeface="微软雅黑" panose="020B0503020204020204" pitchFamily="34" charset="-122"/>
                </a:rPr>
                <a:t>20</a:t>
              </a:r>
              <a:endParaRPr lang="zh-CN" altLang="en-US" sz="1600" dirty="0">
                <a:solidFill>
                  <a:schemeClr val="bg1"/>
                </a:solidFill>
                <a:latin typeface="微软雅黑" panose="020B0503020204020204" pitchFamily="34" charset="-122"/>
                <a:ea typeface="微软雅黑" panose="020B0503020204020204" pitchFamily="34" charset="-122"/>
              </a:endParaRPr>
            </a:p>
          </p:txBody>
        </p:sp>
      </p:grpSp>
      <p:sp>
        <p:nvSpPr>
          <p:cNvPr id="40" name="矩形 39">
            <a:extLst>
              <a:ext uri="{FF2B5EF4-FFF2-40B4-BE49-F238E27FC236}">
                <a16:creationId xmlns:a16="http://schemas.microsoft.com/office/drawing/2014/main" id="{11AC12A8-5710-4ECC-BCE7-1E029C5E1680}"/>
              </a:ext>
            </a:extLst>
          </p:cNvPr>
          <p:cNvSpPr/>
          <p:nvPr/>
        </p:nvSpPr>
        <p:spPr>
          <a:xfrm>
            <a:off x="5071729" y="2212325"/>
            <a:ext cx="2684955" cy="1200329"/>
          </a:xfrm>
          <a:prstGeom prst="rect">
            <a:avLst/>
          </a:prstGeom>
        </p:spPr>
        <p:txBody>
          <a:bodyPr wrap="square">
            <a:spAutoFit/>
          </a:bodyPr>
          <a:lstStyle/>
          <a:p>
            <a:r>
              <a:rPr lang="zh-CN" altLang="en-US" dirty="0">
                <a:latin typeface="微软雅黑" panose="020B0503020204020204" pitchFamily="34" charset="-122"/>
                <a:ea typeface="微软雅黑" panose="020B0503020204020204" pitchFamily="34" charset="-122"/>
              </a:rPr>
              <a:t>所有蚂蚁同时开始构建，每次所有蚂蚁各走一步，等所有蚂蚁都走完才更新信息素</a:t>
            </a:r>
            <a:endParaRPr lang="zh-CN" altLang="zh-CN"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324404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ppt_w</p:attrName>
                                        </p:attrNameLst>
                                      </p:cBhvr>
                                      <p:tavLst>
                                        <p:tav tm="0">
                                          <p:val>
                                            <p:fltVal val="0"/>
                                          </p:val>
                                        </p:tav>
                                        <p:tav tm="100000">
                                          <p:val>
                                            <p:strVal val="#ppt_w"/>
                                          </p:val>
                                        </p:tav>
                                      </p:tavLst>
                                    </p:anim>
                                    <p:anim calcmode="lin" valueType="num">
                                      <p:cBhvr>
                                        <p:cTn id="8" dur="500" fill="hold"/>
                                        <p:tgtEl>
                                          <p:spTgt spid="19"/>
                                        </p:tgtEl>
                                        <p:attrNameLst>
                                          <p:attrName>ppt_h</p:attrName>
                                        </p:attrNameLst>
                                      </p:cBhvr>
                                      <p:tavLst>
                                        <p:tav tm="0">
                                          <p:val>
                                            <p:fltVal val="0"/>
                                          </p:val>
                                        </p:tav>
                                        <p:tav tm="100000">
                                          <p:val>
                                            <p:strVal val="#ppt_h"/>
                                          </p:val>
                                        </p:tav>
                                      </p:tavLst>
                                    </p:anim>
                                    <p:animEffect transition="in" filter="fade">
                                      <p:cBhvr>
                                        <p:cTn id="9" dur="500"/>
                                        <p:tgtEl>
                                          <p:spTgt spid="19"/>
                                        </p:tgtEl>
                                      </p:cBhvr>
                                    </p:animEffect>
                                  </p:childTnLst>
                                </p:cTn>
                              </p:par>
                              <p:par>
                                <p:cTn id="10" presetID="22" presetClass="entr" presetSubtype="8" fill="hold" grpId="0" nodeType="withEffect">
                                  <p:stCondLst>
                                    <p:cond delay="250"/>
                                  </p:stCondLst>
                                  <p:childTnLst>
                                    <p:set>
                                      <p:cBhvr>
                                        <p:cTn id="11" dur="1" fill="hold">
                                          <p:stCondLst>
                                            <p:cond delay="0"/>
                                          </p:stCondLst>
                                        </p:cTn>
                                        <p:tgtEl>
                                          <p:spTgt spid="18"/>
                                        </p:tgtEl>
                                        <p:attrNameLst>
                                          <p:attrName>style.visibility</p:attrName>
                                        </p:attrNameLst>
                                      </p:cBhvr>
                                      <p:to>
                                        <p:strVal val="visible"/>
                                      </p:to>
                                    </p:set>
                                    <p:animEffect transition="in" filter="wipe(left)">
                                      <p:cBhvr>
                                        <p:cTn id="12" dur="500"/>
                                        <p:tgtEl>
                                          <p:spTgt spid="18"/>
                                        </p:tgtEl>
                                      </p:cBhvr>
                                    </p:animEffect>
                                  </p:childTnLst>
                                </p:cTn>
                              </p:par>
                              <p:par>
                                <p:cTn id="13" presetID="22" presetClass="entr" presetSubtype="2" fill="hold" nodeType="withEffect">
                                  <p:stCondLst>
                                    <p:cond delay="250"/>
                                  </p:stCondLst>
                                  <p:childTnLst>
                                    <p:set>
                                      <p:cBhvr>
                                        <p:cTn id="14" dur="1" fill="hold">
                                          <p:stCondLst>
                                            <p:cond delay="0"/>
                                          </p:stCondLst>
                                        </p:cTn>
                                        <p:tgtEl>
                                          <p:spTgt spid="34"/>
                                        </p:tgtEl>
                                        <p:attrNameLst>
                                          <p:attrName>style.visibility</p:attrName>
                                        </p:attrNameLst>
                                      </p:cBhvr>
                                      <p:to>
                                        <p:strVal val="visible"/>
                                      </p:to>
                                    </p:set>
                                    <p:animEffect transition="in" filter="wipe(right)">
                                      <p:cBhvr>
                                        <p:cTn id="15" dur="500"/>
                                        <p:tgtEl>
                                          <p:spTgt spid="34"/>
                                        </p:tgtEl>
                                      </p:cBhvr>
                                    </p:animEffect>
                                  </p:childTnLst>
                                </p:cTn>
                              </p:par>
                              <p:par>
                                <p:cTn id="16" presetID="53" presetClass="entr" presetSubtype="16" fill="hold" nodeType="withEffect">
                                  <p:stCondLst>
                                    <p:cond delay="250"/>
                                  </p:stCondLst>
                                  <p:childTnLst>
                                    <p:set>
                                      <p:cBhvr>
                                        <p:cTn id="17" dur="1" fill="hold">
                                          <p:stCondLst>
                                            <p:cond delay="0"/>
                                          </p:stCondLst>
                                        </p:cTn>
                                        <p:tgtEl>
                                          <p:spTgt spid="24"/>
                                        </p:tgtEl>
                                        <p:attrNameLst>
                                          <p:attrName>style.visibility</p:attrName>
                                        </p:attrNameLst>
                                      </p:cBhvr>
                                      <p:to>
                                        <p:strVal val="visible"/>
                                      </p:to>
                                    </p:set>
                                    <p:anim calcmode="lin" valueType="num">
                                      <p:cBhvr>
                                        <p:cTn id="18" dur="500" fill="hold"/>
                                        <p:tgtEl>
                                          <p:spTgt spid="24"/>
                                        </p:tgtEl>
                                        <p:attrNameLst>
                                          <p:attrName>ppt_w</p:attrName>
                                        </p:attrNameLst>
                                      </p:cBhvr>
                                      <p:tavLst>
                                        <p:tav tm="0">
                                          <p:val>
                                            <p:fltVal val="0"/>
                                          </p:val>
                                        </p:tav>
                                        <p:tav tm="100000">
                                          <p:val>
                                            <p:strVal val="#ppt_w"/>
                                          </p:val>
                                        </p:tav>
                                      </p:tavLst>
                                    </p:anim>
                                    <p:anim calcmode="lin" valueType="num">
                                      <p:cBhvr>
                                        <p:cTn id="19" dur="500" fill="hold"/>
                                        <p:tgtEl>
                                          <p:spTgt spid="24"/>
                                        </p:tgtEl>
                                        <p:attrNameLst>
                                          <p:attrName>ppt_h</p:attrName>
                                        </p:attrNameLst>
                                      </p:cBhvr>
                                      <p:tavLst>
                                        <p:tav tm="0">
                                          <p:val>
                                            <p:fltVal val="0"/>
                                          </p:val>
                                        </p:tav>
                                        <p:tav tm="100000">
                                          <p:val>
                                            <p:strVal val="#ppt_h"/>
                                          </p:val>
                                        </p:tav>
                                      </p:tavLst>
                                    </p:anim>
                                    <p:animEffect transition="in" filter="fade">
                                      <p:cBhvr>
                                        <p:cTn id="20" dur="500"/>
                                        <p:tgtEl>
                                          <p:spTgt spid="24"/>
                                        </p:tgtEl>
                                      </p:cBhvr>
                                    </p:animEffect>
                                  </p:childTnLst>
                                </p:cTn>
                              </p:par>
                              <p:par>
                                <p:cTn id="21" presetID="53" presetClass="entr" presetSubtype="16" fill="hold" nodeType="withEffect">
                                  <p:stCondLst>
                                    <p:cond delay="250"/>
                                  </p:stCondLst>
                                  <p:childTnLst>
                                    <p:set>
                                      <p:cBhvr>
                                        <p:cTn id="22" dur="1" fill="hold">
                                          <p:stCondLst>
                                            <p:cond delay="0"/>
                                          </p:stCondLst>
                                        </p:cTn>
                                        <p:tgtEl>
                                          <p:spTgt spid="27"/>
                                        </p:tgtEl>
                                        <p:attrNameLst>
                                          <p:attrName>style.visibility</p:attrName>
                                        </p:attrNameLst>
                                      </p:cBhvr>
                                      <p:to>
                                        <p:strVal val="visible"/>
                                      </p:to>
                                    </p:set>
                                    <p:anim calcmode="lin" valueType="num">
                                      <p:cBhvr>
                                        <p:cTn id="23" dur="500" fill="hold"/>
                                        <p:tgtEl>
                                          <p:spTgt spid="27"/>
                                        </p:tgtEl>
                                        <p:attrNameLst>
                                          <p:attrName>ppt_w</p:attrName>
                                        </p:attrNameLst>
                                      </p:cBhvr>
                                      <p:tavLst>
                                        <p:tav tm="0">
                                          <p:val>
                                            <p:fltVal val="0"/>
                                          </p:val>
                                        </p:tav>
                                        <p:tav tm="100000">
                                          <p:val>
                                            <p:strVal val="#ppt_w"/>
                                          </p:val>
                                        </p:tav>
                                      </p:tavLst>
                                    </p:anim>
                                    <p:anim calcmode="lin" valueType="num">
                                      <p:cBhvr>
                                        <p:cTn id="24" dur="500" fill="hold"/>
                                        <p:tgtEl>
                                          <p:spTgt spid="27"/>
                                        </p:tgtEl>
                                        <p:attrNameLst>
                                          <p:attrName>ppt_h</p:attrName>
                                        </p:attrNameLst>
                                      </p:cBhvr>
                                      <p:tavLst>
                                        <p:tav tm="0">
                                          <p:val>
                                            <p:fltVal val="0"/>
                                          </p:val>
                                        </p:tav>
                                        <p:tav tm="100000">
                                          <p:val>
                                            <p:strVal val="#ppt_h"/>
                                          </p:val>
                                        </p:tav>
                                      </p:tavLst>
                                    </p:anim>
                                    <p:animEffect transition="in" filter="fade">
                                      <p:cBhvr>
                                        <p:cTn id="25" dur="500"/>
                                        <p:tgtEl>
                                          <p:spTgt spid="27"/>
                                        </p:tgtEl>
                                      </p:cBhvr>
                                    </p:animEffect>
                                  </p:childTnLst>
                                </p:cTn>
                              </p:par>
                              <p:par>
                                <p:cTn id="26" presetID="16" presetClass="entr" presetSubtype="37" fill="hold" nodeType="withEffect">
                                  <p:stCondLst>
                                    <p:cond delay="250"/>
                                  </p:stCondLst>
                                  <p:childTnLst>
                                    <p:set>
                                      <p:cBhvr>
                                        <p:cTn id="27" dur="1" fill="hold">
                                          <p:stCondLst>
                                            <p:cond delay="0"/>
                                          </p:stCondLst>
                                        </p:cTn>
                                        <p:tgtEl>
                                          <p:spTgt spid="5"/>
                                        </p:tgtEl>
                                        <p:attrNameLst>
                                          <p:attrName>style.visibility</p:attrName>
                                        </p:attrNameLst>
                                      </p:cBhvr>
                                      <p:to>
                                        <p:strVal val="visible"/>
                                      </p:to>
                                    </p:set>
                                    <p:animEffect transition="in" filter="barn(outVertical)">
                                      <p:cBhvr>
                                        <p:cTn id="2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a:off x="611187" y="261275"/>
            <a:ext cx="666069" cy="664458"/>
            <a:chOff x="611187" y="261275"/>
            <a:chExt cx="666069" cy="664458"/>
          </a:xfrm>
        </p:grpSpPr>
        <p:sp>
          <p:nvSpPr>
            <p:cNvPr id="9" name="矩形 8"/>
            <p:cNvSpPr>
              <a:spLocks noChangeAspect="1"/>
            </p:cNvSpPr>
            <p:nvPr/>
          </p:nvSpPr>
          <p:spPr>
            <a:xfrm>
              <a:off x="611187" y="261275"/>
              <a:ext cx="538925" cy="53762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a:spLocks noChangeAspect="1"/>
            </p:cNvSpPr>
            <p:nvPr/>
          </p:nvSpPr>
          <p:spPr>
            <a:xfrm>
              <a:off x="880650" y="530086"/>
              <a:ext cx="396606" cy="39564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文本框 17"/>
          <p:cNvSpPr txBox="1"/>
          <p:nvPr/>
        </p:nvSpPr>
        <p:spPr>
          <a:xfrm>
            <a:off x="1419575" y="362672"/>
            <a:ext cx="7113238" cy="461665"/>
          </a:xfrm>
          <a:prstGeom prst="rect">
            <a:avLst/>
          </a:prstGeom>
          <a:noFill/>
        </p:spPr>
        <p:txBody>
          <a:bodyPr wrap="square" rtlCol="0">
            <a:spAutoFit/>
          </a:bodyPr>
          <a:lstStyle/>
          <a:p>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应用举例</a:t>
            </a:r>
            <a:endParaRPr lang="en-US" altLang="zh-CN" sz="24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nvGrpSpPr>
          <p:cNvPr id="51" name="组合 50"/>
          <p:cNvGrpSpPr/>
          <p:nvPr/>
        </p:nvGrpSpPr>
        <p:grpSpPr>
          <a:xfrm>
            <a:off x="8606970" y="6519446"/>
            <a:ext cx="638628" cy="338554"/>
            <a:chOff x="8663567" y="6519446"/>
            <a:chExt cx="638628" cy="338554"/>
          </a:xfrm>
        </p:grpSpPr>
        <p:sp>
          <p:nvSpPr>
            <p:cNvPr id="57" name="矩形 56"/>
            <p:cNvSpPr/>
            <p:nvPr/>
          </p:nvSpPr>
          <p:spPr>
            <a:xfrm>
              <a:off x="8766881" y="6519446"/>
              <a:ext cx="432000" cy="33855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文本框 64"/>
            <p:cNvSpPr txBox="1"/>
            <p:nvPr/>
          </p:nvSpPr>
          <p:spPr>
            <a:xfrm>
              <a:off x="8663567" y="6519446"/>
              <a:ext cx="638628" cy="338554"/>
            </a:xfrm>
            <a:prstGeom prst="rect">
              <a:avLst/>
            </a:prstGeom>
            <a:noFill/>
          </p:spPr>
          <p:txBody>
            <a:bodyPr wrap="square" rtlCol="0">
              <a:spAutoFit/>
            </a:bodyPr>
            <a:lstStyle/>
            <a:p>
              <a:pPr algn="ctr"/>
              <a:r>
                <a:rPr lang="en-US" altLang="zh-CN" sz="1600" dirty="0">
                  <a:solidFill>
                    <a:schemeClr val="bg1"/>
                  </a:solidFill>
                  <a:latin typeface="微软雅黑" panose="020B0503020204020204" pitchFamily="34" charset="-122"/>
                  <a:ea typeface="微软雅黑" panose="020B0503020204020204" pitchFamily="34" charset="-122"/>
                </a:rPr>
                <a:t>21</a:t>
              </a:r>
              <a:endParaRPr lang="zh-CN" altLang="en-US" sz="1600" dirty="0">
                <a:solidFill>
                  <a:schemeClr val="bg1"/>
                </a:solidFill>
                <a:latin typeface="微软雅黑" panose="020B0503020204020204" pitchFamily="34" charset="-122"/>
                <a:ea typeface="微软雅黑" panose="020B0503020204020204" pitchFamily="34" charset="-122"/>
              </a:endParaRPr>
            </a:p>
          </p:txBody>
        </p:sp>
      </p:grpSp>
      <mc:AlternateContent xmlns:mc="http://schemas.openxmlformats.org/markup-compatibility/2006" xmlns:a14="http://schemas.microsoft.com/office/drawing/2010/main">
        <mc:Choice Requires="a14">
          <p:graphicFrame>
            <p:nvGraphicFramePr>
              <p:cNvPr id="3" name="表格 2">
                <a:extLst>
                  <a:ext uri="{FF2B5EF4-FFF2-40B4-BE49-F238E27FC236}">
                    <a16:creationId xmlns:a16="http://schemas.microsoft.com/office/drawing/2014/main" id="{345EC5FF-B85D-4852-BA98-17AAA772EB62}"/>
                  </a:ext>
                </a:extLst>
              </p:cNvPr>
              <p:cNvGraphicFramePr>
                <a:graphicFrameLocks noGrp="1"/>
              </p:cNvGraphicFramePr>
              <p:nvPr>
                <p:extLst>
                  <p:ext uri="{D42A27DB-BD31-4B8C-83A1-F6EECF244321}">
                    <p14:modId xmlns:p14="http://schemas.microsoft.com/office/powerpoint/2010/main" val="2359514226"/>
                  </p:ext>
                </p:extLst>
              </p:nvPr>
            </p:nvGraphicFramePr>
            <p:xfrm>
              <a:off x="1555659" y="2406324"/>
              <a:ext cx="6096000" cy="2531135"/>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346594495"/>
                        </a:ext>
                      </a:extLst>
                    </a:gridCol>
                    <a:gridCol w="2032000">
                      <a:extLst>
                        <a:ext uri="{9D8B030D-6E8A-4147-A177-3AD203B41FA5}">
                          <a16:colId xmlns:a16="http://schemas.microsoft.com/office/drawing/2014/main" val="3369064563"/>
                        </a:ext>
                      </a:extLst>
                    </a:gridCol>
                    <a:gridCol w="2032000">
                      <a:extLst>
                        <a:ext uri="{9D8B030D-6E8A-4147-A177-3AD203B41FA5}">
                          <a16:colId xmlns:a16="http://schemas.microsoft.com/office/drawing/2014/main" val="3962606759"/>
                        </a:ext>
                      </a:extLst>
                    </a:gridCol>
                  </a:tblGrid>
                  <a:tr h="675284">
                    <a:tc>
                      <a:txBody>
                        <a:bodyPr/>
                        <a:lstStyle/>
                        <a:p>
                          <a:pPr algn="ctr"/>
                          <a:r>
                            <a:rPr lang="zh-CN" altLang="en-US" dirty="0"/>
                            <a:t>参数</a:t>
                          </a:r>
                        </a:p>
                      </a:txBody>
                      <a:tcPr/>
                    </a:tc>
                    <a:tc>
                      <a:txBody>
                        <a:bodyPr/>
                        <a:lstStyle/>
                        <a:p>
                          <a:pPr algn="ctr"/>
                          <a:r>
                            <a:rPr lang="zh-CN" altLang="en-US" dirty="0"/>
                            <a:t>参数解释</a:t>
                          </a:r>
                        </a:p>
                      </a:txBody>
                      <a:tcPr/>
                    </a:tc>
                    <a:tc>
                      <a:txBody>
                        <a:bodyPr/>
                        <a:lstStyle/>
                        <a:p>
                          <a:pPr algn="ctr"/>
                          <a:r>
                            <a:rPr lang="zh-CN" altLang="en-US" dirty="0"/>
                            <a:t>取值</a:t>
                          </a:r>
                        </a:p>
                      </a:txBody>
                      <a:tcPr/>
                    </a:tc>
                    <a:extLst>
                      <a:ext uri="{0D108BD9-81ED-4DB2-BD59-A6C34878D82A}">
                        <a16:rowId xmlns:a16="http://schemas.microsoft.com/office/drawing/2014/main" val="1927463084"/>
                      </a:ext>
                    </a:extLst>
                  </a:tr>
                  <a:tr h="370840">
                    <a:tc>
                      <a:txBody>
                        <a:bodyPr/>
                        <a:lstStyle/>
                        <a:p>
                          <a:pPr algn="ctr"/>
                          <a:r>
                            <a:rPr lang="en-US" altLang="zh-CN" dirty="0"/>
                            <a:t>m</a:t>
                          </a:r>
                          <a:endParaRPr lang="zh-CN" altLang="en-US" dirty="0"/>
                        </a:p>
                      </a:txBody>
                      <a:tcPr/>
                    </a:tc>
                    <a:tc>
                      <a:txBody>
                        <a:bodyPr/>
                        <a:lstStyle/>
                        <a:p>
                          <a:pPr algn="ctr"/>
                          <a:r>
                            <a:rPr lang="zh-CN" altLang="en-US" dirty="0"/>
                            <a:t>蚂蚁数量</a:t>
                          </a:r>
                        </a:p>
                      </a:txBody>
                      <a:tcPr/>
                    </a:tc>
                    <a:tc>
                      <a:txBody>
                        <a:bodyPr/>
                        <a:lstStyle/>
                        <a:p>
                          <a:pPr algn="ctr"/>
                          <a:r>
                            <a:rPr lang="en-US" altLang="zh-CN" dirty="0"/>
                            <a:t>100</a:t>
                          </a:r>
                          <a:endParaRPr lang="zh-CN" altLang="en-US" dirty="0"/>
                        </a:p>
                      </a:txBody>
                      <a:tcPr/>
                    </a:tc>
                    <a:extLst>
                      <a:ext uri="{0D108BD9-81ED-4DB2-BD59-A6C34878D82A}">
                        <a16:rowId xmlns:a16="http://schemas.microsoft.com/office/drawing/2014/main" val="2802588745"/>
                      </a:ext>
                    </a:extLst>
                  </a:tr>
                  <a:tr h="370840">
                    <a:tc>
                      <a:txBody>
                        <a:bodyPr/>
                        <a:lstStyle/>
                        <a:p>
                          <a:pPr algn="ctr"/>
                          <a:r>
                            <a:rPr lang="en-US" altLang="zh-CN" dirty="0"/>
                            <a:t>n</a:t>
                          </a:r>
                          <a:endParaRPr lang="zh-CN" altLang="en-US" dirty="0"/>
                        </a:p>
                      </a:txBody>
                      <a:tcPr/>
                    </a:tc>
                    <a:tc>
                      <a:txBody>
                        <a:bodyPr/>
                        <a:lstStyle/>
                        <a:p>
                          <a:pPr algn="ctr"/>
                          <a:r>
                            <a:rPr lang="zh-CN" altLang="en-US" dirty="0"/>
                            <a:t>迭代次数</a:t>
                          </a:r>
                        </a:p>
                      </a:txBody>
                      <a:tcPr/>
                    </a:tc>
                    <a:tc>
                      <a:txBody>
                        <a:bodyPr/>
                        <a:lstStyle/>
                        <a:p>
                          <a:pPr algn="ctr"/>
                          <a:r>
                            <a:rPr lang="en-US" altLang="zh-CN" dirty="0"/>
                            <a:t>200</a:t>
                          </a:r>
                          <a:endParaRPr lang="zh-CN" altLang="en-US" dirty="0"/>
                        </a:p>
                      </a:txBody>
                      <a:tcPr/>
                    </a:tc>
                    <a:extLst>
                      <a:ext uri="{0D108BD9-81ED-4DB2-BD59-A6C34878D82A}">
                        <a16:rowId xmlns:a16="http://schemas.microsoft.com/office/drawing/2014/main" val="1262313172"/>
                      </a:ext>
                    </a:extLst>
                  </a:tr>
                  <a:tr h="370840">
                    <a:tc>
                      <a:txBody>
                        <a:bodyPr/>
                        <a:lstStyle/>
                        <a:p>
                          <a:pPr algn="ctr"/>
                          <a14:m>
                            <m:oMathPara xmlns:m="http://schemas.openxmlformats.org/officeDocument/2006/math">
                              <m:oMathParaPr>
                                <m:jc m:val="centerGroup"/>
                              </m:oMathParaPr>
                              <m:oMath xmlns:m="http://schemas.openxmlformats.org/officeDocument/2006/math">
                                <m:r>
                                  <a:rPr lang="zh-CN" altLang="en-US" sz="1800" i="1" kern="1200" smtClean="0">
                                    <a:solidFill>
                                      <a:schemeClr val="dk1"/>
                                    </a:solidFill>
                                    <a:latin typeface="Cambria Math" panose="02040503050406030204" pitchFamily="18" charset="0"/>
                                    <a:ea typeface="+mn-ea"/>
                                    <a:cs typeface="+mn-cs"/>
                                  </a:rPr>
                                  <m:t>𝛼</m:t>
                                </m:r>
                              </m:oMath>
                            </m:oMathPara>
                          </a14:m>
                          <a:endParaRPr lang="zh-CN" altLang="en-US" dirty="0"/>
                        </a:p>
                      </a:txBody>
                      <a:tcPr/>
                    </a:tc>
                    <a:tc>
                      <a:txBody>
                        <a:bodyPr/>
                        <a:lstStyle/>
                        <a:p>
                          <a:pPr algn="ctr"/>
                          <a:r>
                            <a:rPr lang="zh-CN" altLang="en-US" dirty="0"/>
                            <a:t>概率参数</a:t>
                          </a:r>
                        </a:p>
                      </a:txBody>
                      <a:tcPr/>
                    </a:tc>
                    <a:tc>
                      <a:txBody>
                        <a:bodyPr/>
                        <a:lstStyle/>
                        <a:p>
                          <a:pPr algn="ctr"/>
                          <a:r>
                            <a:rPr lang="en-US" altLang="zh-CN" dirty="0"/>
                            <a:t>1</a:t>
                          </a:r>
                          <a:endParaRPr lang="zh-CN" altLang="en-US" dirty="0"/>
                        </a:p>
                      </a:txBody>
                      <a:tcPr/>
                    </a:tc>
                    <a:extLst>
                      <a:ext uri="{0D108BD9-81ED-4DB2-BD59-A6C34878D82A}">
                        <a16:rowId xmlns:a16="http://schemas.microsoft.com/office/drawing/2014/main" val="679541040"/>
                      </a:ext>
                    </a:extLst>
                  </a:tr>
                  <a:tr h="370840">
                    <a:tc>
                      <a:txBody>
                        <a:bodyPr/>
                        <a:lstStyle/>
                        <a:p>
                          <a:pPr algn="ctr"/>
                          <a14:m>
                            <m:oMathPara xmlns:m="http://schemas.openxmlformats.org/officeDocument/2006/math">
                              <m:oMathParaPr>
                                <m:jc m:val="centerGroup"/>
                              </m:oMathParaPr>
                              <m:oMath xmlns:m="http://schemas.openxmlformats.org/officeDocument/2006/math">
                                <m:r>
                                  <a:rPr lang="zh-CN" altLang="en-US" sz="1800" i="1" kern="1200" smtClean="0">
                                    <a:solidFill>
                                      <a:schemeClr val="dk1"/>
                                    </a:solidFill>
                                    <a:latin typeface="Cambria Math" panose="02040503050406030204" pitchFamily="18" charset="0"/>
                                    <a:ea typeface="+mn-ea"/>
                                    <a:cs typeface="+mn-cs"/>
                                  </a:rPr>
                                  <m:t>𝛽</m:t>
                                </m:r>
                              </m:oMath>
                            </m:oMathPara>
                          </a14:m>
                          <a:endParaRPr lang="zh-CN" altLang="en-US" dirty="0"/>
                        </a:p>
                      </a:txBody>
                      <a:tcPr/>
                    </a:tc>
                    <a:tc>
                      <a:txBody>
                        <a:bodyPr/>
                        <a:lstStyle/>
                        <a:p>
                          <a:pPr algn="ctr"/>
                          <a:r>
                            <a:rPr lang="zh-CN" altLang="en-US" dirty="0"/>
                            <a:t>概率参数</a:t>
                          </a:r>
                        </a:p>
                      </a:txBody>
                      <a:tcPr/>
                    </a:tc>
                    <a:tc>
                      <a:txBody>
                        <a:bodyPr/>
                        <a:lstStyle/>
                        <a:p>
                          <a:pPr algn="ctr"/>
                          <a:r>
                            <a:rPr lang="en-US" altLang="zh-CN" dirty="0"/>
                            <a:t>5</a:t>
                          </a:r>
                          <a:endParaRPr lang="zh-CN" altLang="en-US" dirty="0"/>
                        </a:p>
                      </a:txBody>
                      <a:tcPr/>
                    </a:tc>
                    <a:extLst>
                      <a:ext uri="{0D108BD9-81ED-4DB2-BD59-A6C34878D82A}">
                        <a16:rowId xmlns:a16="http://schemas.microsoft.com/office/drawing/2014/main" val="1483750437"/>
                      </a:ext>
                    </a:extLst>
                  </a:tr>
                  <a:tr h="370840">
                    <a:tc>
                      <a:txBody>
                        <a:bodyPr/>
                        <a:lstStyle/>
                        <a:p>
                          <a:pPr algn="ctr"/>
                          <a14:m>
                            <m:oMathPara xmlns:m="http://schemas.openxmlformats.org/officeDocument/2006/math">
                              <m:oMathParaPr>
                                <m:jc m:val="centerGroup"/>
                              </m:oMathParaPr>
                              <m:oMath xmlns:m="http://schemas.openxmlformats.org/officeDocument/2006/math">
                                <m:sSub>
                                  <m:sSubPr>
                                    <m:ctrlPr>
                                      <a:rPr lang="zh-CN" altLang="en-US" sz="1800" i="1" kern="1200" smtClean="0">
                                        <a:solidFill>
                                          <a:schemeClr val="dk1"/>
                                        </a:solidFill>
                                        <a:latin typeface="Cambria Math" panose="02040503050406030204" pitchFamily="18" charset="0"/>
                                        <a:ea typeface="+mn-ea"/>
                                        <a:cs typeface="+mn-cs"/>
                                      </a:rPr>
                                    </m:ctrlPr>
                                  </m:sSubPr>
                                  <m:e>
                                    <m:r>
                                      <a:rPr lang="zh-CN" altLang="en-US" sz="1800" i="1" kern="1200">
                                        <a:solidFill>
                                          <a:schemeClr val="dk1"/>
                                        </a:solidFill>
                                        <a:latin typeface="Cambria Math" panose="02040503050406030204" pitchFamily="18" charset="0"/>
                                        <a:ea typeface="+mn-ea"/>
                                        <a:cs typeface="+mn-cs"/>
                                      </a:rPr>
                                      <m:t>𝜏</m:t>
                                    </m:r>
                                  </m:e>
                                  <m:sub>
                                    <m:r>
                                      <m:rPr>
                                        <m:nor/>
                                      </m:rPr>
                                      <a:rPr lang="zh-CN" altLang="en-US" sz="1800" i="1" kern="1200">
                                        <a:solidFill>
                                          <a:schemeClr val="dk1"/>
                                        </a:solidFill>
                                        <a:latin typeface="+mn-lt"/>
                                        <a:ea typeface="+mn-ea"/>
                                        <a:cs typeface="+mn-cs"/>
                                      </a:rPr>
                                      <m:t>0</m:t>
                                    </m:r>
                                  </m:sub>
                                </m:sSub>
                              </m:oMath>
                            </m:oMathPara>
                          </a14:m>
                          <a:endParaRPr lang="zh-CN" altLang="en-US" dirty="0"/>
                        </a:p>
                      </a:txBody>
                      <a:tcPr/>
                    </a:tc>
                    <a:tc>
                      <a:txBody>
                        <a:bodyPr/>
                        <a:lstStyle/>
                        <a:p>
                          <a:pPr algn="ctr"/>
                          <a:r>
                            <a:rPr lang="zh-CN" altLang="en-US" dirty="0"/>
                            <a:t>初始信息素浓度</a:t>
                          </a:r>
                        </a:p>
                      </a:txBody>
                      <a:tcPr/>
                    </a:tc>
                    <a:tc>
                      <a:txBody>
                        <a:bodyPr/>
                        <a:lstStyle/>
                        <a:p>
                          <a:pPr algn="ctr"/>
                          <a:r>
                            <a:rPr lang="en-US" altLang="zh-CN" dirty="0"/>
                            <a:t>1</a:t>
                          </a:r>
                          <a:endParaRPr lang="zh-CN" altLang="en-US" dirty="0"/>
                        </a:p>
                      </a:txBody>
                      <a:tcPr/>
                    </a:tc>
                    <a:extLst>
                      <a:ext uri="{0D108BD9-81ED-4DB2-BD59-A6C34878D82A}">
                        <a16:rowId xmlns:a16="http://schemas.microsoft.com/office/drawing/2014/main" val="1067692410"/>
                      </a:ext>
                    </a:extLst>
                  </a:tr>
                </a:tbl>
              </a:graphicData>
            </a:graphic>
          </p:graphicFrame>
        </mc:Choice>
        <mc:Fallback xmlns="">
          <p:graphicFrame>
            <p:nvGraphicFramePr>
              <p:cNvPr id="3" name="表格 2">
                <a:extLst>
                  <a:ext uri="{FF2B5EF4-FFF2-40B4-BE49-F238E27FC236}">
                    <a16:creationId xmlns:a16="http://schemas.microsoft.com/office/drawing/2014/main" id="{345EC5FF-B85D-4852-BA98-17AAA772EB62}"/>
                  </a:ext>
                </a:extLst>
              </p:cNvPr>
              <p:cNvGraphicFramePr>
                <a:graphicFrameLocks noGrp="1"/>
              </p:cNvGraphicFramePr>
              <p:nvPr>
                <p:extLst>
                  <p:ext uri="{D42A27DB-BD31-4B8C-83A1-F6EECF244321}">
                    <p14:modId xmlns:p14="http://schemas.microsoft.com/office/powerpoint/2010/main" val="2359514226"/>
                  </p:ext>
                </p:extLst>
              </p:nvPr>
            </p:nvGraphicFramePr>
            <p:xfrm>
              <a:off x="1555659" y="2406324"/>
              <a:ext cx="6096000" cy="2531135"/>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346594495"/>
                        </a:ext>
                      </a:extLst>
                    </a:gridCol>
                    <a:gridCol w="2032000">
                      <a:extLst>
                        <a:ext uri="{9D8B030D-6E8A-4147-A177-3AD203B41FA5}">
                          <a16:colId xmlns:a16="http://schemas.microsoft.com/office/drawing/2014/main" val="3369064563"/>
                        </a:ext>
                      </a:extLst>
                    </a:gridCol>
                    <a:gridCol w="2032000">
                      <a:extLst>
                        <a:ext uri="{9D8B030D-6E8A-4147-A177-3AD203B41FA5}">
                          <a16:colId xmlns:a16="http://schemas.microsoft.com/office/drawing/2014/main" val="3962606759"/>
                        </a:ext>
                      </a:extLst>
                    </a:gridCol>
                  </a:tblGrid>
                  <a:tr h="675284">
                    <a:tc>
                      <a:txBody>
                        <a:bodyPr/>
                        <a:lstStyle/>
                        <a:p>
                          <a:pPr algn="ctr"/>
                          <a:r>
                            <a:rPr lang="zh-CN" altLang="en-US" dirty="0"/>
                            <a:t>参数</a:t>
                          </a:r>
                        </a:p>
                      </a:txBody>
                      <a:tcPr/>
                    </a:tc>
                    <a:tc>
                      <a:txBody>
                        <a:bodyPr/>
                        <a:lstStyle/>
                        <a:p>
                          <a:pPr algn="ctr"/>
                          <a:r>
                            <a:rPr lang="zh-CN" altLang="en-US" dirty="0"/>
                            <a:t>参数解释</a:t>
                          </a:r>
                        </a:p>
                      </a:txBody>
                      <a:tcPr/>
                    </a:tc>
                    <a:tc>
                      <a:txBody>
                        <a:bodyPr/>
                        <a:lstStyle/>
                        <a:p>
                          <a:pPr algn="ctr"/>
                          <a:r>
                            <a:rPr lang="zh-CN" altLang="en-US" dirty="0"/>
                            <a:t>取值</a:t>
                          </a:r>
                        </a:p>
                      </a:txBody>
                      <a:tcPr/>
                    </a:tc>
                    <a:extLst>
                      <a:ext uri="{0D108BD9-81ED-4DB2-BD59-A6C34878D82A}">
                        <a16:rowId xmlns:a16="http://schemas.microsoft.com/office/drawing/2014/main" val="1927463084"/>
                      </a:ext>
                    </a:extLst>
                  </a:tr>
                  <a:tr h="370840">
                    <a:tc>
                      <a:txBody>
                        <a:bodyPr/>
                        <a:lstStyle/>
                        <a:p>
                          <a:pPr algn="ctr"/>
                          <a:r>
                            <a:rPr lang="en-US" altLang="zh-CN" dirty="0"/>
                            <a:t>m</a:t>
                          </a:r>
                          <a:endParaRPr lang="zh-CN" altLang="en-US" dirty="0"/>
                        </a:p>
                      </a:txBody>
                      <a:tcPr/>
                    </a:tc>
                    <a:tc>
                      <a:txBody>
                        <a:bodyPr/>
                        <a:lstStyle/>
                        <a:p>
                          <a:pPr algn="ctr"/>
                          <a:r>
                            <a:rPr lang="zh-CN" altLang="en-US" dirty="0"/>
                            <a:t>蚂蚁数量</a:t>
                          </a:r>
                        </a:p>
                      </a:txBody>
                      <a:tcPr/>
                    </a:tc>
                    <a:tc>
                      <a:txBody>
                        <a:bodyPr/>
                        <a:lstStyle/>
                        <a:p>
                          <a:pPr algn="ctr"/>
                          <a:r>
                            <a:rPr lang="en-US" altLang="zh-CN" dirty="0"/>
                            <a:t>100</a:t>
                          </a:r>
                          <a:endParaRPr lang="zh-CN" altLang="en-US" dirty="0"/>
                        </a:p>
                      </a:txBody>
                      <a:tcPr/>
                    </a:tc>
                    <a:extLst>
                      <a:ext uri="{0D108BD9-81ED-4DB2-BD59-A6C34878D82A}">
                        <a16:rowId xmlns:a16="http://schemas.microsoft.com/office/drawing/2014/main" val="2802588745"/>
                      </a:ext>
                    </a:extLst>
                  </a:tr>
                  <a:tr h="370840">
                    <a:tc>
                      <a:txBody>
                        <a:bodyPr/>
                        <a:lstStyle/>
                        <a:p>
                          <a:pPr algn="ctr"/>
                          <a:r>
                            <a:rPr lang="en-US" altLang="zh-CN" dirty="0"/>
                            <a:t>n</a:t>
                          </a:r>
                          <a:endParaRPr lang="zh-CN" altLang="en-US" dirty="0"/>
                        </a:p>
                      </a:txBody>
                      <a:tcPr/>
                    </a:tc>
                    <a:tc>
                      <a:txBody>
                        <a:bodyPr/>
                        <a:lstStyle/>
                        <a:p>
                          <a:pPr algn="ctr"/>
                          <a:r>
                            <a:rPr lang="zh-CN" altLang="en-US" dirty="0"/>
                            <a:t>迭代次数</a:t>
                          </a:r>
                        </a:p>
                      </a:txBody>
                      <a:tcPr/>
                    </a:tc>
                    <a:tc>
                      <a:txBody>
                        <a:bodyPr/>
                        <a:lstStyle/>
                        <a:p>
                          <a:pPr algn="ctr"/>
                          <a:r>
                            <a:rPr lang="en-US" altLang="zh-CN" dirty="0"/>
                            <a:t>200</a:t>
                          </a:r>
                          <a:endParaRPr lang="zh-CN" altLang="en-US" dirty="0"/>
                        </a:p>
                      </a:txBody>
                      <a:tcPr/>
                    </a:tc>
                    <a:extLst>
                      <a:ext uri="{0D108BD9-81ED-4DB2-BD59-A6C34878D82A}">
                        <a16:rowId xmlns:a16="http://schemas.microsoft.com/office/drawing/2014/main" val="1262313172"/>
                      </a:ext>
                    </a:extLst>
                  </a:tr>
                  <a:tr h="370840">
                    <a:tc>
                      <a:txBody>
                        <a:bodyPr/>
                        <a:lstStyle/>
                        <a:p>
                          <a:endParaRPr lang="zh-CN"/>
                        </a:p>
                      </a:txBody>
                      <a:tcPr>
                        <a:blipFill>
                          <a:blip r:embed="rId2"/>
                          <a:stretch>
                            <a:fillRect l="-299" t="-395082" r="-200898" b="-224590"/>
                          </a:stretch>
                        </a:blipFill>
                      </a:tcPr>
                    </a:tc>
                    <a:tc>
                      <a:txBody>
                        <a:bodyPr/>
                        <a:lstStyle/>
                        <a:p>
                          <a:pPr algn="ctr"/>
                          <a:r>
                            <a:rPr lang="zh-CN" altLang="en-US" dirty="0"/>
                            <a:t>概率参数</a:t>
                          </a:r>
                        </a:p>
                      </a:txBody>
                      <a:tcPr/>
                    </a:tc>
                    <a:tc>
                      <a:txBody>
                        <a:bodyPr/>
                        <a:lstStyle/>
                        <a:p>
                          <a:pPr algn="ctr"/>
                          <a:r>
                            <a:rPr lang="en-US" altLang="zh-CN" dirty="0"/>
                            <a:t>1</a:t>
                          </a:r>
                          <a:endParaRPr lang="zh-CN" altLang="en-US" dirty="0"/>
                        </a:p>
                      </a:txBody>
                      <a:tcPr/>
                    </a:tc>
                    <a:extLst>
                      <a:ext uri="{0D108BD9-81ED-4DB2-BD59-A6C34878D82A}">
                        <a16:rowId xmlns:a16="http://schemas.microsoft.com/office/drawing/2014/main" val="679541040"/>
                      </a:ext>
                    </a:extLst>
                  </a:tr>
                  <a:tr h="370840">
                    <a:tc>
                      <a:txBody>
                        <a:bodyPr/>
                        <a:lstStyle/>
                        <a:p>
                          <a:endParaRPr lang="zh-CN"/>
                        </a:p>
                      </a:txBody>
                      <a:tcPr>
                        <a:blipFill>
                          <a:blip r:embed="rId2"/>
                          <a:stretch>
                            <a:fillRect l="-299" t="-495082" r="-200898" b="-124590"/>
                          </a:stretch>
                        </a:blipFill>
                      </a:tcPr>
                    </a:tc>
                    <a:tc>
                      <a:txBody>
                        <a:bodyPr/>
                        <a:lstStyle/>
                        <a:p>
                          <a:pPr algn="ctr"/>
                          <a:r>
                            <a:rPr lang="zh-CN" altLang="en-US" dirty="0"/>
                            <a:t>概率参数</a:t>
                          </a:r>
                        </a:p>
                      </a:txBody>
                      <a:tcPr/>
                    </a:tc>
                    <a:tc>
                      <a:txBody>
                        <a:bodyPr/>
                        <a:lstStyle/>
                        <a:p>
                          <a:pPr algn="ctr"/>
                          <a:r>
                            <a:rPr lang="en-US" altLang="zh-CN" dirty="0"/>
                            <a:t>5</a:t>
                          </a:r>
                          <a:endParaRPr lang="zh-CN" altLang="en-US" dirty="0"/>
                        </a:p>
                      </a:txBody>
                      <a:tcPr/>
                    </a:tc>
                    <a:extLst>
                      <a:ext uri="{0D108BD9-81ED-4DB2-BD59-A6C34878D82A}">
                        <a16:rowId xmlns:a16="http://schemas.microsoft.com/office/drawing/2014/main" val="1483750437"/>
                      </a:ext>
                    </a:extLst>
                  </a:tr>
                  <a:tr h="372491">
                    <a:tc>
                      <a:txBody>
                        <a:bodyPr/>
                        <a:lstStyle/>
                        <a:p>
                          <a:endParaRPr lang="zh-CN"/>
                        </a:p>
                      </a:txBody>
                      <a:tcPr>
                        <a:blipFill>
                          <a:blip r:embed="rId2"/>
                          <a:stretch>
                            <a:fillRect l="-299" t="-595082" r="-200898" b="-24590"/>
                          </a:stretch>
                        </a:blipFill>
                      </a:tcPr>
                    </a:tc>
                    <a:tc>
                      <a:txBody>
                        <a:bodyPr/>
                        <a:lstStyle/>
                        <a:p>
                          <a:pPr algn="ctr"/>
                          <a:r>
                            <a:rPr lang="zh-CN" altLang="en-US" dirty="0"/>
                            <a:t>初始信息素浓度</a:t>
                          </a:r>
                        </a:p>
                      </a:txBody>
                      <a:tcPr/>
                    </a:tc>
                    <a:tc>
                      <a:txBody>
                        <a:bodyPr/>
                        <a:lstStyle/>
                        <a:p>
                          <a:pPr algn="ctr"/>
                          <a:r>
                            <a:rPr lang="en-US" altLang="zh-CN" dirty="0"/>
                            <a:t>1</a:t>
                          </a:r>
                          <a:endParaRPr lang="zh-CN" altLang="en-US" dirty="0"/>
                        </a:p>
                      </a:txBody>
                      <a:tcPr/>
                    </a:tc>
                    <a:extLst>
                      <a:ext uri="{0D108BD9-81ED-4DB2-BD59-A6C34878D82A}">
                        <a16:rowId xmlns:a16="http://schemas.microsoft.com/office/drawing/2014/main" val="1067692410"/>
                      </a:ext>
                    </a:extLst>
                  </a:tr>
                </a:tbl>
              </a:graphicData>
            </a:graphic>
          </p:graphicFrame>
        </mc:Fallback>
      </mc:AlternateContent>
      <p:sp>
        <p:nvSpPr>
          <p:cNvPr id="4" name="文本框 3">
            <a:extLst>
              <a:ext uri="{FF2B5EF4-FFF2-40B4-BE49-F238E27FC236}">
                <a16:creationId xmlns:a16="http://schemas.microsoft.com/office/drawing/2014/main" id="{BC7C205E-B4EF-414B-84A9-9EF9BD79F529}"/>
              </a:ext>
            </a:extLst>
          </p:cNvPr>
          <p:cNvSpPr txBox="1"/>
          <p:nvPr/>
        </p:nvSpPr>
        <p:spPr>
          <a:xfrm>
            <a:off x="1419575" y="925733"/>
            <a:ext cx="6368169" cy="646331"/>
          </a:xfrm>
          <a:prstGeom prst="rect">
            <a:avLst/>
          </a:prstGeom>
          <a:noFill/>
        </p:spPr>
        <p:txBody>
          <a:bodyPr wrap="square" rtlCol="0">
            <a:spAutoFit/>
          </a:bodyPr>
          <a:lstStyle/>
          <a:p>
            <a:r>
              <a:rPr lang="zh-CN" altLang="en-US" b="1" dirty="0">
                <a:latin typeface="+mn-ea"/>
              </a:rPr>
              <a:t>用</a:t>
            </a:r>
            <a:r>
              <a:rPr lang="en-US" altLang="zh-CN" b="1" dirty="0" err="1">
                <a:latin typeface="+mn-ea"/>
              </a:rPr>
              <a:t>matlab</a:t>
            </a:r>
            <a:r>
              <a:rPr lang="zh-CN" altLang="en-US" b="1" dirty="0">
                <a:latin typeface="+mn-ea"/>
              </a:rPr>
              <a:t>实现了蚁群优化算法对</a:t>
            </a:r>
            <a:r>
              <a:rPr lang="en-US" altLang="zh-CN" b="1" dirty="0">
                <a:latin typeface="+mn-ea"/>
              </a:rPr>
              <a:t>TSP</a:t>
            </a:r>
            <a:r>
              <a:rPr lang="zh-CN" altLang="en-US" b="1" dirty="0">
                <a:latin typeface="+mn-ea"/>
              </a:rPr>
              <a:t>问题的求解，并与遗传算法进行了比较。以下是参数设置，按书上经验选取。</a:t>
            </a:r>
          </a:p>
        </p:txBody>
      </p:sp>
    </p:spTree>
    <p:extLst>
      <p:ext uri="{BB962C8B-B14F-4D97-AF65-F5344CB8AC3E}">
        <p14:creationId xmlns:p14="http://schemas.microsoft.com/office/powerpoint/2010/main" val="19425754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ppt_w</p:attrName>
                                        </p:attrNameLst>
                                      </p:cBhvr>
                                      <p:tavLst>
                                        <p:tav tm="0">
                                          <p:val>
                                            <p:fltVal val="0"/>
                                          </p:val>
                                        </p:tav>
                                        <p:tav tm="100000">
                                          <p:val>
                                            <p:strVal val="#ppt_w"/>
                                          </p:val>
                                        </p:tav>
                                      </p:tavLst>
                                    </p:anim>
                                    <p:anim calcmode="lin" valueType="num">
                                      <p:cBhvr>
                                        <p:cTn id="8" dur="500" fill="hold"/>
                                        <p:tgtEl>
                                          <p:spTgt spid="19"/>
                                        </p:tgtEl>
                                        <p:attrNameLst>
                                          <p:attrName>ppt_h</p:attrName>
                                        </p:attrNameLst>
                                      </p:cBhvr>
                                      <p:tavLst>
                                        <p:tav tm="0">
                                          <p:val>
                                            <p:fltVal val="0"/>
                                          </p:val>
                                        </p:tav>
                                        <p:tav tm="100000">
                                          <p:val>
                                            <p:strVal val="#ppt_h"/>
                                          </p:val>
                                        </p:tav>
                                      </p:tavLst>
                                    </p:anim>
                                    <p:animEffect transition="in" filter="fade">
                                      <p:cBhvr>
                                        <p:cTn id="9" dur="500"/>
                                        <p:tgtEl>
                                          <p:spTgt spid="19"/>
                                        </p:tgtEl>
                                      </p:cBhvr>
                                    </p:animEffect>
                                  </p:childTnLst>
                                </p:cTn>
                              </p:par>
                              <p:par>
                                <p:cTn id="10" presetID="22" presetClass="entr" presetSubtype="8" fill="hold" grpId="0" nodeType="withEffect">
                                  <p:stCondLst>
                                    <p:cond delay="250"/>
                                  </p:stCondLst>
                                  <p:childTnLst>
                                    <p:set>
                                      <p:cBhvr>
                                        <p:cTn id="11" dur="1" fill="hold">
                                          <p:stCondLst>
                                            <p:cond delay="0"/>
                                          </p:stCondLst>
                                        </p:cTn>
                                        <p:tgtEl>
                                          <p:spTgt spid="18"/>
                                        </p:tgtEl>
                                        <p:attrNameLst>
                                          <p:attrName>style.visibility</p:attrName>
                                        </p:attrNameLst>
                                      </p:cBhvr>
                                      <p:to>
                                        <p:strVal val="visible"/>
                                      </p:to>
                                    </p:set>
                                    <p:animEffect transition="in" filter="wipe(left)">
                                      <p:cBhvr>
                                        <p:cTn id="12" dur="500"/>
                                        <p:tgtEl>
                                          <p:spTgt spid="18"/>
                                        </p:tgtEl>
                                      </p:cBhvr>
                                    </p:animEffect>
                                  </p:childTnLst>
                                </p:cTn>
                              </p:par>
                              <p:par>
                                <p:cTn id="13" presetID="22" presetClass="entr" presetSubtype="2" fill="hold" nodeType="withEffect">
                                  <p:stCondLst>
                                    <p:cond delay="250"/>
                                  </p:stCondLst>
                                  <p:childTnLst>
                                    <p:set>
                                      <p:cBhvr>
                                        <p:cTn id="14" dur="1" fill="hold">
                                          <p:stCondLst>
                                            <p:cond delay="0"/>
                                          </p:stCondLst>
                                        </p:cTn>
                                        <p:tgtEl>
                                          <p:spTgt spid="51"/>
                                        </p:tgtEl>
                                        <p:attrNameLst>
                                          <p:attrName>style.visibility</p:attrName>
                                        </p:attrNameLst>
                                      </p:cBhvr>
                                      <p:to>
                                        <p:strVal val="visible"/>
                                      </p:to>
                                    </p:set>
                                    <p:animEffect transition="in" filter="wipe(right)">
                                      <p:cBhvr>
                                        <p:cTn id="15"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a:off x="611187" y="261275"/>
            <a:ext cx="666069" cy="664458"/>
            <a:chOff x="611187" y="261275"/>
            <a:chExt cx="666069" cy="664458"/>
          </a:xfrm>
        </p:grpSpPr>
        <p:sp>
          <p:nvSpPr>
            <p:cNvPr id="9" name="矩形 8"/>
            <p:cNvSpPr>
              <a:spLocks noChangeAspect="1"/>
            </p:cNvSpPr>
            <p:nvPr/>
          </p:nvSpPr>
          <p:spPr>
            <a:xfrm>
              <a:off x="611187" y="261275"/>
              <a:ext cx="538925" cy="53762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a:spLocks noChangeAspect="1"/>
            </p:cNvSpPr>
            <p:nvPr/>
          </p:nvSpPr>
          <p:spPr>
            <a:xfrm>
              <a:off x="880650" y="530086"/>
              <a:ext cx="396606" cy="39564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文本框 17"/>
          <p:cNvSpPr txBox="1"/>
          <p:nvPr/>
        </p:nvSpPr>
        <p:spPr>
          <a:xfrm>
            <a:off x="1419575" y="362672"/>
            <a:ext cx="7113238" cy="461665"/>
          </a:xfrm>
          <a:prstGeom prst="rect">
            <a:avLst/>
          </a:prstGeom>
          <a:noFill/>
        </p:spPr>
        <p:txBody>
          <a:bodyPr wrap="square" rtlCol="0">
            <a:spAutoFit/>
          </a:bodyPr>
          <a:lstStyle/>
          <a:p>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应用举例</a:t>
            </a:r>
            <a:endParaRPr lang="en-US" altLang="zh-CN" sz="24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nvGrpSpPr>
          <p:cNvPr id="51" name="组合 50"/>
          <p:cNvGrpSpPr/>
          <p:nvPr/>
        </p:nvGrpSpPr>
        <p:grpSpPr>
          <a:xfrm>
            <a:off x="8606970" y="6519446"/>
            <a:ext cx="638628" cy="338554"/>
            <a:chOff x="8663567" y="6519446"/>
            <a:chExt cx="638628" cy="338554"/>
          </a:xfrm>
        </p:grpSpPr>
        <p:sp>
          <p:nvSpPr>
            <p:cNvPr id="57" name="矩形 56"/>
            <p:cNvSpPr/>
            <p:nvPr/>
          </p:nvSpPr>
          <p:spPr>
            <a:xfrm>
              <a:off x="8766881" y="6519446"/>
              <a:ext cx="432000" cy="33855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文本框 64"/>
            <p:cNvSpPr txBox="1"/>
            <p:nvPr/>
          </p:nvSpPr>
          <p:spPr>
            <a:xfrm>
              <a:off x="8663567" y="6519446"/>
              <a:ext cx="638628" cy="338554"/>
            </a:xfrm>
            <a:prstGeom prst="rect">
              <a:avLst/>
            </a:prstGeom>
            <a:noFill/>
          </p:spPr>
          <p:txBody>
            <a:bodyPr wrap="square" rtlCol="0">
              <a:spAutoFit/>
            </a:bodyPr>
            <a:lstStyle/>
            <a:p>
              <a:pPr algn="ctr"/>
              <a:r>
                <a:rPr lang="en-US" altLang="zh-CN" sz="1600" dirty="0">
                  <a:solidFill>
                    <a:schemeClr val="bg1"/>
                  </a:solidFill>
                  <a:latin typeface="微软雅黑" panose="020B0503020204020204" pitchFamily="34" charset="-122"/>
                  <a:ea typeface="微软雅黑" panose="020B0503020204020204" pitchFamily="34" charset="-122"/>
                </a:rPr>
                <a:t>22</a:t>
              </a:r>
              <a:endParaRPr lang="zh-CN" altLang="en-US" sz="1600" dirty="0">
                <a:solidFill>
                  <a:schemeClr val="bg1"/>
                </a:solidFill>
                <a:latin typeface="微软雅黑" panose="020B0503020204020204" pitchFamily="34" charset="-122"/>
                <a:ea typeface="微软雅黑" panose="020B0503020204020204" pitchFamily="34" charset="-122"/>
              </a:endParaRPr>
            </a:p>
          </p:txBody>
        </p:sp>
      </p:grpSp>
      <p:pic>
        <p:nvPicPr>
          <p:cNvPr id="7" name="图片 6">
            <a:extLst>
              <a:ext uri="{FF2B5EF4-FFF2-40B4-BE49-F238E27FC236}">
                <a16:creationId xmlns:a16="http://schemas.microsoft.com/office/drawing/2014/main" id="{C8F9C93B-76F6-4D36-8961-E2C72246A9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0649" y="925733"/>
            <a:ext cx="3782636" cy="5402181"/>
          </a:xfrm>
          <a:prstGeom prst="rect">
            <a:avLst/>
          </a:prstGeom>
        </p:spPr>
      </p:pic>
      <p:pic>
        <p:nvPicPr>
          <p:cNvPr id="12" name="图片 11">
            <a:extLst>
              <a:ext uri="{FF2B5EF4-FFF2-40B4-BE49-F238E27FC236}">
                <a16:creationId xmlns:a16="http://schemas.microsoft.com/office/drawing/2014/main" id="{28967541-B961-4D82-8F9B-21B5DFD26D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93344" y="824337"/>
            <a:ext cx="3961969" cy="5503577"/>
          </a:xfrm>
          <a:prstGeom prst="rect">
            <a:avLst/>
          </a:prstGeom>
        </p:spPr>
      </p:pic>
    </p:spTree>
    <p:extLst>
      <p:ext uri="{BB962C8B-B14F-4D97-AF65-F5344CB8AC3E}">
        <p14:creationId xmlns:p14="http://schemas.microsoft.com/office/powerpoint/2010/main" val="29306998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ppt_w</p:attrName>
                                        </p:attrNameLst>
                                      </p:cBhvr>
                                      <p:tavLst>
                                        <p:tav tm="0">
                                          <p:val>
                                            <p:fltVal val="0"/>
                                          </p:val>
                                        </p:tav>
                                        <p:tav tm="100000">
                                          <p:val>
                                            <p:strVal val="#ppt_w"/>
                                          </p:val>
                                        </p:tav>
                                      </p:tavLst>
                                    </p:anim>
                                    <p:anim calcmode="lin" valueType="num">
                                      <p:cBhvr>
                                        <p:cTn id="8" dur="500" fill="hold"/>
                                        <p:tgtEl>
                                          <p:spTgt spid="19"/>
                                        </p:tgtEl>
                                        <p:attrNameLst>
                                          <p:attrName>ppt_h</p:attrName>
                                        </p:attrNameLst>
                                      </p:cBhvr>
                                      <p:tavLst>
                                        <p:tav tm="0">
                                          <p:val>
                                            <p:fltVal val="0"/>
                                          </p:val>
                                        </p:tav>
                                        <p:tav tm="100000">
                                          <p:val>
                                            <p:strVal val="#ppt_h"/>
                                          </p:val>
                                        </p:tav>
                                      </p:tavLst>
                                    </p:anim>
                                    <p:animEffect transition="in" filter="fade">
                                      <p:cBhvr>
                                        <p:cTn id="9" dur="500"/>
                                        <p:tgtEl>
                                          <p:spTgt spid="19"/>
                                        </p:tgtEl>
                                      </p:cBhvr>
                                    </p:animEffect>
                                  </p:childTnLst>
                                </p:cTn>
                              </p:par>
                              <p:par>
                                <p:cTn id="10" presetID="22" presetClass="entr" presetSubtype="8" fill="hold" grpId="0" nodeType="withEffect">
                                  <p:stCondLst>
                                    <p:cond delay="250"/>
                                  </p:stCondLst>
                                  <p:childTnLst>
                                    <p:set>
                                      <p:cBhvr>
                                        <p:cTn id="11" dur="1" fill="hold">
                                          <p:stCondLst>
                                            <p:cond delay="0"/>
                                          </p:stCondLst>
                                        </p:cTn>
                                        <p:tgtEl>
                                          <p:spTgt spid="18"/>
                                        </p:tgtEl>
                                        <p:attrNameLst>
                                          <p:attrName>style.visibility</p:attrName>
                                        </p:attrNameLst>
                                      </p:cBhvr>
                                      <p:to>
                                        <p:strVal val="visible"/>
                                      </p:to>
                                    </p:set>
                                    <p:animEffect transition="in" filter="wipe(left)">
                                      <p:cBhvr>
                                        <p:cTn id="12" dur="500"/>
                                        <p:tgtEl>
                                          <p:spTgt spid="18"/>
                                        </p:tgtEl>
                                      </p:cBhvr>
                                    </p:animEffect>
                                  </p:childTnLst>
                                </p:cTn>
                              </p:par>
                              <p:par>
                                <p:cTn id="13" presetID="22" presetClass="entr" presetSubtype="2" fill="hold" nodeType="withEffect">
                                  <p:stCondLst>
                                    <p:cond delay="250"/>
                                  </p:stCondLst>
                                  <p:childTnLst>
                                    <p:set>
                                      <p:cBhvr>
                                        <p:cTn id="14" dur="1" fill="hold">
                                          <p:stCondLst>
                                            <p:cond delay="0"/>
                                          </p:stCondLst>
                                        </p:cTn>
                                        <p:tgtEl>
                                          <p:spTgt spid="51"/>
                                        </p:tgtEl>
                                        <p:attrNameLst>
                                          <p:attrName>style.visibility</p:attrName>
                                        </p:attrNameLst>
                                      </p:cBhvr>
                                      <p:to>
                                        <p:strVal val="visible"/>
                                      </p:to>
                                    </p:set>
                                    <p:animEffect transition="in" filter="wipe(right)">
                                      <p:cBhvr>
                                        <p:cTn id="15"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a:off x="611187" y="261275"/>
            <a:ext cx="666069" cy="664458"/>
            <a:chOff x="611187" y="261275"/>
            <a:chExt cx="666069" cy="664458"/>
          </a:xfrm>
        </p:grpSpPr>
        <p:sp>
          <p:nvSpPr>
            <p:cNvPr id="9" name="矩形 8"/>
            <p:cNvSpPr>
              <a:spLocks noChangeAspect="1"/>
            </p:cNvSpPr>
            <p:nvPr/>
          </p:nvSpPr>
          <p:spPr>
            <a:xfrm>
              <a:off x="611187" y="261275"/>
              <a:ext cx="538925" cy="53762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a:spLocks noChangeAspect="1"/>
            </p:cNvSpPr>
            <p:nvPr/>
          </p:nvSpPr>
          <p:spPr>
            <a:xfrm>
              <a:off x="880650" y="530086"/>
              <a:ext cx="396606" cy="39564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文本框 17"/>
          <p:cNvSpPr txBox="1"/>
          <p:nvPr/>
        </p:nvSpPr>
        <p:spPr>
          <a:xfrm>
            <a:off x="1419575" y="362672"/>
            <a:ext cx="7113238" cy="461665"/>
          </a:xfrm>
          <a:prstGeom prst="rect">
            <a:avLst/>
          </a:prstGeom>
          <a:noFill/>
        </p:spPr>
        <p:txBody>
          <a:bodyPr wrap="square" rtlCol="0">
            <a:spAutoFit/>
          </a:bodyPr>
          <a:lstStyle/>
          <a:p>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应用举例</a:t>
            </a:r>
            <a:endParaRPr lang="en-US" altLang="zh-CN" sz="24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nvGrpSpPr>
          <p:cNvPr id="51" name="组合 50"/>
          <p:cNvGrpSpPr/>
          <p:nvPr/>
        </p:nvGrpSpPr>
        <p:grpSpPr>
          <a:xfrm>
            <a:off x="8606970" y="6519446"/>
            <a:ext cx="638628" cy="338554"/>
            <a:chOff x="8663567" y="6519446"/>
            <a:chExt cx="638628" cy="338554"/>
          </a:xfrm>
        </p:grpSpPr>
        <p:sp>
          <p:nvSpPr>
            <p:cNvPr id="57" name="矩形 56"/>
            <p:cNvSpPr/>
            <p:nvPr/>
          </p:nvSpPr>
          <p:spPr>
            <a:xfrm>
              <a:off x="8766881" y="6519446"/>
              <a:ext cx="432000" cy="33855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文本框 64"/>
            <p:cNvSpPr txBox="1"/>
            <p:nvPr/>
          </p:nvSpPr>
          <p:spPr>
            <a:xfrm>
              <a:off x="8663567" y="6519446"/>
              <a:ext cx="638628" cy="338554"/>
            </a:xfrm>
            <a:prstGeom prst="rect">
              <a:avLst/>
            </a:prstGeom>
            <a:noFill/>
          </p:spPr>
          <p:txBody>
            <a:bodyPr wrap="square" rtlCol="0">
              <a:spAutoFit/>
            </a:bodyPr>
            <a:lstStyle/>
            <a:p>
              <a:pPr algn="ctr"/>
              <a:r>
                <a:rPr lang="en-US" altLang="zh-CN" sz="1600" dirty="0">
                  <a:solidFill>
                    <a:schemeClr val="bg1"/>
                  </a:solidFill>
                  <a:latin typeface="微软雅黑" panose="020B0503020204020204" pitchFamily="34" charset="-122"/>
                  <a:ea typeface="微软雅黑" panose="020B0503020204020204" pitchFamily="34" charset="-122"/>
                </a:rPr>
                <a:t>23</a:t>
              </a:r>
              <a:endParaRPr lang="zh-CN" altLang="en-US" sz="1600" dirty="0">
                <a:solidFill>
                  <a:schemeClr val="bg1"/>
                </a:solidFill>
                <a:latin typeface="微软雅黑" panose="020B0503020204020204" pitchFamily="34" charset="-122"/>
                <a:ea typeface="微软雅黑" panose="020B0503020204020204" pitchFamily="34" charset="-122"/>
              </a:endParaRPr>
            </a:p>
          </p:txBody>
        </p:sp>
      </p:grpSp>
      <p:pic>
        <p:nvPicPr>
          <p:cNvPr id="3" name="图片 2">
            <a:extLst>
              <a:ext uri="{FF2B5EF4-FFF2-40B4-BE49-F238E27FC236}">
                <a16:creationId xmlns:a16="http://schemas.microsoft.com/office/drawing/2014/main" id="{F02104E6-6D2A-4F74-AEEF-8FF789945E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0" y="1067706"/>
            <a:ext cx="3822846" cy="5362836"/>
          </a:xfrm>
          <a:prstGeom prst="rect">
            <a:avLst/>
          </a:prstGeom>
        </p:spPr>
      </p:pic>
      <p:pic>
        <p:nvPicPr>
          <p:cNvPr id="5" name="图片 4">
            <a:extLst>
              <a:ext uri="{FF2B5EF4-FFF2-40B4-BE49-F238E27FC236}">
                <a16:creationId xmlns:a16="http://schemas.microsoft.com/office/drawing/2014/main" id="{43A8D8B1-9B2D-4C9C-BB68-FE6967A0B4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0650" y="1067707"/>
            <a:ext cx="3691350" cy="5362835"/>
          </a:xfrm>
          <a:prstGeom prst="rect">
            <a:avLst/>
          </a:prstGeom>
        </p:spPr>
      </p:pic>
    </p:spTree>
    <p:extLst>
      <p:ext uri="{BB962C8B-B14F-4D97-AF65-F5344CB8AC3E}">
        <p14:creationId xmlns:p14="http://schemas.microsoft.com/office/powerpoint/2010/main" val="202912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ppt_w</p:attrName>
                                        </p:attrNameLst>
                                      </p:cBhvr>
                                      <p:tavLst>
                                        <p:tav tm="0">
                                          <p:val>
                                            <p:fltVal val="0"/>
                                          </p:val>
                                        </p:tav>
                                        <p:tav tm="100000">
                                          <p:val>
                                            <p:strVal val="#ppt_w"/>
                                          </p:val>
                                        </p:tav>
                                      </p:tavLst>
                                    </p:anim>
                                    <p:anim calcmode="lin" valueType="num">
                                      <p:cBhvr>
                                        <p:cTn id="8" dur="500" fill="hold"/>
                                        <p:tgtEl>
                                          <p:spTgt spid="19"/>
                                        </p:tgtEl>
                                        <p:attrNameLst>
                                          <p:attrName>ppt_h</p:attrName>
                                        </p:attrNameLst>
                                      </p:cBhvr>
                                      <p:tavLst>
                                        <p:tav tm="0">
                                          <p:val>
                                            <p:fltVal val="0"/>
                                          </p:val>
                                        </p:tav>
                                        <p:tav tm="100000">
                                          <p:val>
                                            <p:strVal val="#ppt_h"/>
                                          </p:val>
                                        </p:tav>
                                      </p:tavLst>
                                    </p:anim>
                                    <p:animEffect transition="in" filter="fade">
                                      <p:cBhvr>
                                        <p:cTn id="9" dur="500"/>
                                        <p:tgtEl>
                                          <p:spTgt spid="19"/>
                                        </p:tgtEl>
                                      </p:cBhvr>
                                    </p:animEffect>
                                  </p:childTnLst>
                                </p:cTn>
                              </p:par>
                              <p:par>
                                <p:cTn id="10" presetID="22" presetClass="entr" presetSubtype="8" fill="hold" grpId="0" nodeType="withEffect">
                                  <p:stCondLst>
                                    <p:cond delay="250"/>
                                  </p:stCondLst>
                                  <p:childTnLst>
                                    <p:set>
                                      <p:cBhvr>
                                        <p:cTn id="11" dur="1" fill="hold">
                                          <p:stCondLst>
                                            <p:cond delay="0"/>
                                          </p:stCondLst>
                                        </p:cTn>
                                        <p:tgtEl>
                                          <p:spTgt spid="18"/>
                                        </p:tgtEl>
                                        <p:attrNameLst>
                                          <p:attrName>style.visibility</p:attrName>
                                        </p:attrNameLst>
                                      </p:cBhvr>
                                      <p:to>
                                        <p:strVal val="visible"/>
                                      </p:to>
                                    </p:set>
                                    <p:animEffect transition="in" filter="wipe(left)">
                                      <p:cBhvr>
                                        <p:cTn id="12" dur="500"/>
                                        <p:tgtEl>
                                          <p:spTgt spid="18"/>
                                        </p:tgtEl>
                                      </p:cBhvr>
                                    </p:animEffect>
                                  </p:childTnLst>
                                </p:cTn>
                              </p:par>
                              <p:par>
                                <p:cTn id="13" presetID="22" presetClass="entr" presetSubtype="2" fill="hold" nodeType="withEffect">
                                  <p:stCondLst>
                                    <p:cond delay="250"/>
                                  </p:stCondLst>
                                  <p:childTnLst>
                                    <p:set>
                                      <p:cBhvr>
                                        <p:cTn id="14" dur="1" fill="hold">
                                          <p:stCondLst>
                                            <p:cond delay="0"/>
                                          </p:stCondLst>
                                        </p:cTn>
                                        <p:tgtEl>
                                          <p:spTgt spid="51"/>
                                        </p:tgtEl>
                                        <p:attrNameLst>
                                          <p:attrName>style.visibility</p:attrName>
                                        </p:attrNameLst>
                                      </p:cBhvr>
                                      <p:to>
                                        <p:strVal val="visible"/>
                                      </p:to>
                                    </p:set>
                                    <p:animEffect transition="in" filter="wipe(right)">
                                      <p:cBhvr>
                                        <p:cTn id="15"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a:off x="611187" y="261275"/>
            <a:ext cx="666069" cy="664458"/>
            <a:chOff x="611187" y="261275"/>
            <a:chExt cx="666069" cy="664458"/>
          </a:xfrm>
        </p:grpSpPr>
        <p:sp>
          <p:nvSpPr>
            <p:cNvPr id="9" name="矩形 8"/>
            <p:cNvSpPr>
              <a:spLocks noChangeAspect="1"/>
            </p:cNvSpPr>
            <p:nvPr/>
          </p:nvSpPr>
          <p:spPr>
            <a:xfrm>
              <a:off x="611187" y="261275"/>
              <a:ext cx="538925" cy="53762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a:spLocks noChangeAspect="1"/>
            </p:cNvSpPr>
            <p:nvPr/>
          </p:nvSpPr>
          <p:spPr>
            <a:xfrm>
              <a:off x="880650" y="530086"/>
              <a:ext cx="396606" cy="39564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文本框 17"/>
          <p:cNvSpPr txBox="1"/>
          <p:nvPr/>
        </p:nvSpPr>
        <p:spPr>
          <a:xfrm>
            <a:off x="1419575" y="362672"/>
            <a:ext cx="7113238" cy="461665"/>
          </a:xfrm>
          <a:prstGeom prst="rect">
            <a:avLst/>
          </a:prstGeom>
          <a:noFill/>
        </p:spPr>
        <p:txBody>
          <a:bodyPr wrap="square" rtlCol="0">
            <a:spAutoFit/>
          </a:bodyPr>
          <a:lstStyle/>
          <a:p>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应用举例</a:t>
            </a:r>
            <a:endParaRPr lang="en-US" altLang="zh-CN" sz="24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nvGrpSpPr>
          <p:cNvPr id="51" name="组合 50"/>
          <p:cNvGrpSpPr/>
          <p:nvPr/>
        </p:nvGrpSpPr>
        <p:grpSpPr>
          <a:xfrm>
            <a:off x="8606970" y="6519446"/>
            <a:ext cx="638628" cy="338554"/>
            <a:chOff x="8663567" y="6519446"/>
            <a:chExt cx="638628" cy="338554"/>
          </a:xfrm>
        </p:grpSpPr>
        <p:sp>
          <p:nvSpPr>
            <p:cNvPr id="57" name="矩形 56"/>
            <p:cNvSpPr/>
            <p:nvPr/>
          </p:nvSpPr>
          <p:spPr>
            <a:xfrm>
              <a:off x="8766881" y="6519446"/>
              <a:ext cx="432000" cy="33855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文本框 64"/>
            <p:cNvSpPr txBox="1"/>
            <p:nvPr/>
          </p:nvSpPr>
          <p:spPr>
            <a:xfrm>
              <a:off x="8663567" y="6519446"/>
              <a:ext cx="638628" cy="338554"/>
            </a:xfrm>
            <a:prstGeom prst="rect">
              <a:avLst/>
            </a:prstGeom>
            <a:noFill/>
          </p:spPr>
          <p:txBody>
            <a:bodyPr wrap="square" rtlCol="0">
              <a:spAutoFit/>
            </a:bodyPr>
            <a:lstStyle/>
            <a:p>
              <a:pPr algn="ctr"/>
              <a:r>
                <a:rPr lang="en-US" altLang="zh-CN" sz="1600" dirty="0">
                  <a:solidFill>
                    <a:schemeClr val="bg1"/>
                  </a:solidFill>
                  <a:latin typeface="微软雅黑" panose="020B0503020204020204" pitchFamily="34" charset="-122"/>
                  <a:ea typeface="微软雅黑" panose="020B0503020204020204" pitchFamily="34" charset="-122"/>
                </a:rPr>
                <a:t>24</a:t>
              </a:r>
              <a:endParaRPr lang="zh-CN" altLang="en-US" sz="1600" dirty="0">
                <a:solidFill>
                  <a:schemeClr val="bg1"/>
                </a:solidFill>
                <a:latin typeface="微软雅黑" panose="020B0503020204020204" pitchFamily="34" charset="-122"/>
                <a:ea typeface="微软雅黑" panose="020B0503020204020204" pitchFamily="34" charset="-122"/>
              </a:endParaRPr>
            </a:p>
          </p:txBody>
        </p:sp>
      </p:grpSp>
      <p:pic>
        <p:nvPicPr>
          <p:cNvPr id="3" name="图片 2">
            <a:extLst>
              <a:ext uri="{FF2B5EF4-FFF2-40B4-BE49-F238E27FC236}">
                <a16:creationId xmlns:a16="http://schemas.microsoft.com/office/drawing/2014/main" id="{9290D692-98B3-4C15-8959-9CDB60262E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46157" y="1067708"/>
            <a:ext cx="3960813" cy="5015012"/>
          </a:xfrm>
          <a:prstGeom prst="rect">
            <a:avLst/>
          </a:prstGeom>
        </p:spPr>
      </p:pic>
      <p:pic>
        <p:nvPicPr>
          <p:cNvPr id="5" name="图片 4">
            <a:extLst>
              <a:ext uri="{FF2B5EF4-FFF2-40B4-BE49-F238E27FC236}">
                <a16:creationId xmlns:a16="http://schemas.microsoft.com/office/drawing/2014/main" id="{AD09082F-CE6B-4289-84CF-E203B039B1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1187" y="1067708"/>
            <a:ext cx="3960813" cy="5000625"/>
          </a:xfrm>
          <a:prstGeom prst="rect">
            <a:avLst/>
          </a:prstGeom>
        </p:spPr>
      </p:pic>
    </p:spTree>
    <p:extLst>
      <p:ext uri="{BB962C8B-B14F-4D97-AF65-F5344CB8AC3E}">
        <p14:creationId xmlns:p14="http://schemas.microsoft.com/office/powerpoint/2010/main" val="3317320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ppt_w</p:attrName>
                                        </p:attrNameLst>
                                      </p:cBhvr>
                                      <p:tavLst>
                                        <p:tav tm="0">
                                          <p:val>
                                            <p:fltVal val="0"/>
                                          </p:val>
                                        </p:tav>
                                        <p:tav tm="100000">
                                          <p:val>
                                            <p:strVal val="#ppt_w"/>
                                          </p:val>
                                        </p:tav>
                                      </p:tavLst>
                                    </p:anim>
                                    <p:anim calcmode="lin" valueType="num">
                                      <p:cBhvr>
                                        <p:cTn id="8" dur="500" fill="hold"/>
                                        <p:tgtEl>
                                          <p:spTgt spid="19"/>
                                        </p:tgtEl>
                                        <p:attrNameLst>
                                          <p:attrName>ppt_h</p:attrName>
                                        </p:attrNameLst>
                                      </p:cBhvr>
                                      <p:tavLst>
                                        <p:tav tm="0">
                                          <p:val>
                                            <p:fltVal val="0"/>
                                          </p:val>
                                        </p:tav>
                                        <p:tav tm="100000">
                                          <p:val>
                                            <p:strVal val="#ppt_h"/>
                                          </p:val>
                                        </p:tav>
                                      </p:tavLst>
                                    </p:anim>
                                    <p:animEffect transition="in" filter="fade">
                                      <p:cBhvr>
                                        <p:cTn id="9" dur="500"/>
                                        <p:tgtEl>
                                          <p:spTgt spid="19"/>
                                        </p:tgtEl>
                                      </p:cBhvr>
                                    </p:animEffect>
                                  </p:childTnLst>
                                </p:cTn>
                              </p:par>
                              <p:par>
                                <p:cTn id="10" presetID="22" presetClass="entr" presetSubtype="8" fill="hold" grpId="0" nodeType="withEffect">
                                  <p:stCondLst>
                                    <p:cond delay="250"/>
                                  </p:stCondLst>
                                  <p:childTnLst>
                                    <p:set>
                                      <p:cBhvr>
                                        <p:cTn id="11" dur="1" fill="hold">
                                          <p:stCondLst>
                                            <p:cond delay="0"/>
                                          </p:stCondLst>
                                        </p:cTn>
                                        <p:tgtEl>
                                          <p:spTgt spid="18"/>
                                        </p:tgtEl>
                                        <p:attrNameLst>
                                          <p:attrName>style.visibility</p:attrName>
                                        </p:attrNameLst>
                                      </p:cBhvr>
                                      <p:to>
                                        <p:strVal val="visible"/>
                                      </p:to>
                                    </p:set>
                                    <p:animEffect transition="in" filter="wipe(left)">
                                      <p:cBhvr>
                                        <p:cTn id="12" dur="500"/>
                                        <p:tgtEl>
                                          <p:spTgt spid="18"/>
                                        </p:tgtEl>
                                      </p:cBhvr>
                                    </p:animEffect>
                                  </p:childTnLst>
                                </p:cTn>
                              </p:par>
                              <p:par>
                                <p:cTn id="13" presetID="22" presetClass="entr" presetSubtype="2" fill="hold" nodeType="withEffect">
                                  <p:stCondLst>
                                    <p:cond delay="250"/>
                                  </p:stCondLst>
                                  <p:childTnLst>
                                    <p:set>
                                      <p:cBhvr>
                                        <p:cTn id="14" dur="1" fill="hold">
                                          <p:stCondLst>
                                            <p:cond delay="0"/>
                                          </p:stCondLst>
                                        </p:cTn>
                                        <p:tgtEl>
                                          <p:spTgt spid="51"/>
                                        </p:tgtEl>
                                        <p:attrNameLst>
                                          <p:attrName>style.visibility</p:attrName>
                                        </p:attrNameLst>
                                      </p:cBhvr>
                                      <p:to>
                                        <p:strVal val="visible"/>
                                      </p:to>
                                    </p:set>
                                    <p:animEffect transition="in" filter="wipe(right)">
                                      <p:cBhvr>
                                        <p:cTn id="15"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0" y="1851645"/>
            <a:ext cx="4205521" cy="3154710"/>
          </a:xfrm>
          <a:prstGeom prst="rect">
            <a:avLst/>
          </a:prstGeom>
          <a:noFill/>
        </p:spPr>
        <p:txBody>
          <a:bodyPr wrap="square" rtlCol="0">
            <a:spAutoFit/>
          </a:bodyPr>
          <a:lstStyle/>
          <a:p>
            <a:pPr algn="ctr"/>
            <a:r>
              <a:rPr lang="en-US" altLang="zh-CN" sz="19900" b="1"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04</a:t>
            </a:r>
            <a:endParaRPr lang="zh-CN" altLang="en-US" sz="19900" b="1"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7" name="文本框 6"/>
          <p:cNvSpPr txBox="1"/>
          <p:nvPr/>
        </p:nvSpPr>
        <p:spPr>
          <a:xfrm>
            <a:off x="3887162" y="2845078"/>
            <a:ext cx="4663440" cy="523220"/>
          </a:xfrm>
          <a:prstGeom prst="rect">
            <a:avLst/>
          </a:prstGeom>
          <a:noFill/>
        </p:spPr>
        <p:txBody>
          <a:bodyPr wrap="square" rtlCol="0">
            <a:spAutoFit/>
          </a:bodyPr>
          <a:lstStyle/>
          <a:p>
            <a:r>
              <a:rPr lang="zh-CN" altLang="en-US" sz="2800" b="1" dirty="0">
                <a:solidFill>
                  <a:schemeClr val="tx1">
                    <a:lumMod val="85000"/>
                    <a:lumOff val="15000"/>
                  </a:schemeClr>
                </a:solidFill>
                <a:latin typeface="微软雅黑" panose="020B0503020204020204" pitchFamily="34" charset="-122"/>
                <a:ea typeface="微软雅黑" panose="020B0503020204020204" pitchFamily="34" charset="-122"/>
              </a:rPr>
              <a:t>蚁群优化算法的改进版本</a:t>
            </a:r>
            <a:endParaRPr lang="en-US" altLang="zh-CN" sz="28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3887161" y="3416888"/>
            <a:ext cx="4645651" cy="400110"/>
          </a:xfrm>
          <a:prstGeom prst="rect">
            <a:avLst/>
          </a:prstGeom>
          <a:noFill/>
        </p:spPr>
        <p:txBody>
          <a:bodyPr wrap="square" rtlCol="0">
            <a:spAutoFit/>
          </a:bodyPr>
          <a:lstStyle/>
          <a:p>
            <a:r>
              <a:rPr lang="da-DK" altLang="zh-CN" sz="2000" dirty="0">
                <a:latin typeface="Times New Roman" panose="02020603050405020304" pitchFamily="18" charset="0"/>
                <a:cs typeface="Times New Roman" panose="02020603050405020304" pitchFamily="18" charset="0"/>
              </a:rPr>
              <a:t>Lorem ipsum dolor sit amet</a:t>
            </a:r>
          </a:p>
        </p:txBody>
      </p:sp>
      <p:grpSp>
        <p:nvGrpSpPr>
          <p:cNvPr id="15" name="组合 14"/>
          <p:cNvGrpSpPr/>
          <p:nvPr/>
        </p:nvGrpSpPr>
        <p:grpSpPr>
          <a:xfrm>
            <a:off x="3887162" y="3375000"/>
            <a:ext cx="4663440" cy="108000"/>
            <a:chOff x="3649980" y="3375660"/>
            <a:chExt cx="4663440" cy="108000"/>
          </a:xfrm>
        </p:grpSpPr>
        <p:cxnSp>
          <p:nvCxnSpPr>
            <p:cNvPr id="10" name="直接连接符 9"/>
            <p:cNvCxnSpPr/>
            <p:nvPr/>
          </p:nvCxnSpPr>
          <p:spPr>
            <a:xfrm>
              <a:off x="3733800" y="3429660"/>
              <a:ext cx="449580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3" name="椭圆 12"/>
            <p:cNvSpPr>
              <a:spLocks/>
            </p:cNvSpPr>
            <p:nvPr/>
          </p:nvSpPr>
          <p:spPr>
            <a:xfrm>
              <a:off x="3649980" y="3375660"/>
              <a:ext cx="108000" cy="1080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a:spLocks/>
            </p:cNvSpPr>
            <p:nvPr/>
          </p:nvSpPr>
          <p:spPr>
            <a:xfrm>
              <a:off x="8205420" y="3375660"/>
              <a:ext cx="108000" cy="1080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useBgFill="1">
        <p:nvSpPr>
          <p:cNvPr id="16" name="文本框 15"/>
          <p:cNvSpPr txBox="1"/>
          <p:nvPr/>
        </p:nvSpPr>
        <p:spPr>
          <a:xfrm>
            <a:off x="487591" y="3105835"/>
            <a:ext cx="3230339" cy="646331"/>
          </a:xfrm>
          <a:prstGeom prst="rect">
            <a:avLst/>
          </a:prstGeom>
        </p:spPr>
        <p:txBody>
          <a:bodyPr wrap="square" rtlCol="0">
            <a:spAutoFit/>
          </a:bodyPr>
          <a:lstStyle/>
          <a:p>
            <a:pPr algn="ctr"/>
            <a:r>
              <a:rPr lang="en-US" altLang="zh-CN" sz="3600" b="1" dirty="0">
                <a:solidFill>
                  <a:schemeClr val="accent1"/>
                </a:solidFill>
                <a:latin typeface="Times New Roman" panose="02020603050405020304" pitchFamily="18" charset="0"/>
                <a:cs typeface="Times New Roman" panose="02020603050405020304" pitchFamily="18" charset="0"/>
              </a:rPr>
              <a:t>PART FOUR</a:t>
            </a:r>
            <a:endParaRPr lang="zh-CN" altLang="en-US" sz="3600" b="1" dirty="0">
              <a:solidFill>
                <a:schemeClr val="accent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28282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par>
                                <p:cTn id="10" presetID="12" presetClass="entr" presetSubtype="4" fill="hold" grpId="0" nodeType="with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p:tgtEl>
                                          <p:spTgt spid="7"/>
                                        </p:tgtEl>
                                        <p:attrNameLst>
                                          <p:attrName>ppt_y</p:attrName>
                                        </p:attrNameLst>
                                      </p:cBhvr>
                                      <p:tavLst>
                                        <p:tav tm="0">
                                          <p:val>
                                            <p:strVal val="#ppt_y+#ppt_h*1.125000"/>
                                          </p:val>
                                        </p:tav>
                                        <p:tav tm="100000">
                                          <p:val>
                                            <p:strVal val="#ppt_y"/>
                                          </p:val>
                                        </p:tav>
                                      </p:tavLst>
                                    </p:anim>
                                    <p:animEffect transition="in" filter="wipe(up)">
                                      <p:cBhvr>
                                        <p:cTn id="13" dur="500"/>
                                        <p:tgtEl>
                                          <p:spTgt spid="7"/>
                                        </p:tgtEl>
                                      </p:cBhvr>
                                    </p:animEffect>
                                  </p:childTnLst>
                                </p:cTn>
                              </p:par>
                              <p:par>
                                <p:cTn id="14" presetID="12" presetClass="entr" presetSubtype="1"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 calcmode="lin" valueType="num">
                                      <p:cBhvr additive="base">
                                        <p:cTn id="16" dur="500"/>
                                        <p:tgtEl>
                                          <p:spTgt spid="8"/>
                                        </p:tgtEl>
                                        <p:attrNameLst>
                                          <p:attrName>ppt_y</p:attrName>
                                        </p:attrNameLst>
                                      </p:cBhvr>
                                      <p:tavLst>
                                        <p:tav tm="0">
                                          <p:val>
                                            <p:strVal val="#ppt_y-#ppt_h*1.125000"/>
                                          </p:val>
                                        </p:tav>
                                        <p:tav tm="100000">
                                          <p:val>
                                            <p:strVal val="#ppt_y"/>
                                          </p:val>
                                        </p:tav>
                                      </p:tavLst>
                                    </p:anim>
                                    <p:animEffect transition="in" filter="wipe(down)">
                                      <p:cBhvr>
                                        <p:cTn id="17" dur="500"/>
                                        <p:tgtEl>
                                          <p:spTgt spid="8"/>
                                        </p:tgtEl>
                                      </p:cBhvr>
                                    </p:animEffect>
                                  </p:childTnLst>
                                </p:cTn>
                              </p:par>
                              <p:par>
                                <p:cTn id="18" presetID="22" presetClass="entr" presetSubtype="8" fill="hold" nodeType="with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wipe(left)">
                                      <p:cBhvr>
                                        <p:cTn id="20" dur="500"/>
                                        <p:tgtEl>
                                          <p:spTgt spid="15"/>
                                        </p:tgtEl>
                                      </p:cBhvr>
                                    </p:animEffect>
                                  </p:childTnLst>
                                </p:cTn>
                              </p:par>
                              <p:par>
                                <p:cTn id="21" presetID="16" presetClass="entr" presetSubtype="37" fill="hold" grpId="0" nodeType="withEffect">
                                  <p:stCondLst>
                                    <p:cond delay="400"/>
                                  </p:stCondLst>
                                  <p:childTnLst>
                                    <p:set>
                                      <p:cBhvr>
                                        <p:cTn id="22" dur="1" fill="hold">
                                          <p:stCondLst>
                                            <p:cond delay="0"/>
                                          </p:stCondLst>
                                        </p:cTn>
                                        <p:tgtEl>
                                          <p:spTgt spid="16"/>
                                        </p:tgtEl>
                                        <p:attrNameLst>
                                          <p:attrName>style.visibility</p:attrName>
                                        </p:attrNameLst>
                                      </p:cBhvr>
                                      <p:to>
                                        <p:strVal val="visible"/>
                                      </p:to>
                                    </p:set>
                                    <p:animEffect transition="in" filter="barn(outVertical)">
                                      <p:cBhvr>
                                        <p:cTn id="23"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8" grpId="0"/>
      <p:bldP spid="16"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a:off x="611187" y="261275"/>
            <a:ext cx="666069" cy="664458"/>
            <a:chOff x="611187" y="261275"/>
            <a:chExt cx="666069" cy="664458"/>
          </a:xfrm>
        </p:grpSpPr>
        <p:sp>
          <p:nvSpPr>
            <p:cNvPr id="9" name="矩形 8"/>
            <p:cNvSpPr>
              <a:spLocks noChangeAspect="1"/>
            </p:cNvSpPr>
            <p:nvPr/>
          </p:nvSpPr>
          <p:spPr>
            <a:xfrm>
              <a:off x="611187" y="261275"/>
              <a:ext cx="538925" cy="53762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a:spLocks noChangeAspect="1"/>
            </p:cNvSpPr>
            <p:nvPr/>
          </p:nvSpPr>
          <p:spPr>
            <a:xfrm>
              <a:off x="880650" y="530086"/>
              <a:ext cx="396606" cy="39564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文本框 17"/>
          <p:cNvSpPr txBox="1"/>
          <p:nvPr/>
        </p:nvSpPr>
        <p:spPr>
          <a:xfrm>
            <a:off x="1597046" y="437019"/>
            <a:ext cx="7113238" cy="461665"/>
          </a:xfrm>
          <a:prstGeom prst="rect">
            <a:avLst/>
          </a:prstGeom>
          <a:noFill/>
        </p:spPr>
        <p:txBody>
          <a:bodyPr wrap="square" rtlCol="0">
            <a:spAutoFit/>
          </a:bodyPr>
          <a:lstStyle/>
          <a:p>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蚁群优化算法的改进版本</a:t>
            </a:r>
            <a:endParaRPr lang="en-US" altLang="zh-CN" sz="24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4" name="矩形 13"/>
          <p:cNvSpPr/>
          <p:nvPr/>
        </p:nvSpPr>
        <p:spPr>
          <a:xfrm>
            <a:off x="611187" y="3442330"/>
            <a:ext cx="4477363" cy="2484463"/>
          </a:xfrm>
          <a:prstGeom prst="rect">
            <a:avLst/>
          </a:prstGeom>
        </p:spPr>
        <p:txBody>
          <a:bodyPr wrap="square">
            <a:spAutoFit/>
          </a:bodyPr>
          <a:lstStyle/>
          <a:p>
            <a:pPr indent="457200">
              <a:lnSpc>
                <a:spcPct val="125000"/>
              </a:lnSpc>
            </a:pPr>
            <a:r>
              <a:rPr lang="zh-CN" altLang="en-US" dirty="0">
                <a:latin typeface="微软雅黑" panose="020B0503020204020204" pitchFamily="34" charset="-122"/>
                <a:ea typeface="微软雅黑" panose="020B0503020204020204" pitchFamily="34" charset="-122"/>
              </a:rPr>
              <a:t>前面提到的蚁群系统只是蚂蚁算法的一个最初的版本，它的性能有待提高。在蚁群算法诞生后的十多年里，蚁群算法持续被改进，算法性能不断提高，应用领域不断扩张。</a:t>
            </a:r>
            <a:endParaRPr lang="en-US" altLang="zh-CN" dirty="0">
              <a:latin typeface="微软雅黑" panose="020B0503020204020204" pitchFamily="34" charset="-122"/>
              <a:ea typeface="微软雅黑" panose="020B0503020204020204" pitchFamily="34" charset="-122"/>
            </a:endParaRPr>
          </a:p>
          <a:p>
            <a:pPr indent="457200">
              <a:lnSpc>
                <a:spcPct val="125000"/>
              </a:lnSpc>
            </a:pPr>
            <a:r>
              <a:rPr lang="zh-CN" altLang="en-US" dirty="0">
                <a:latin typeface="微软雅黑" panose="020B0503020204020204" pitchFamily="34" charset="-122"/>
                <a:ea typeface="微软雅黑" panose="020B0503020204020204" pitchFamily="34" charset="-122"/>
              </a:rPr>
              <a:t>我主要介绍两种改进版本：精华蚁群算法和基于排列的蚁群算法</a:t>
            </a:r>
            <a:endParaRPr lang="zh-CN" altLang="zh-CN" dirty="0">
              <a:latin typeface="微软雅黑" panose="020B0503020204020204" pitchFamily="34" charset="-122"/>
              <a:ea typeface="微软雅黑" panose="020B0503020204020204" pitchFamily="34" charset="-122"/>
            </a:endParaRPr>
          </a:p>
        </p:txBody>
      </p:sp>
      <p:sp>
        <p:nvSpPr>
          <p:cNvPr id="15" name="Rectangle 1"/>
          <p:cNvSpPr>
            <a:spLocks noChangeArrowheads="1"/>
          </p:cNvSpPr>
          <p:nvPr/>
        </p:nvSpPr>
        <p:spPr bwMode="auto">
          <a:xfrm>
            <a:off x="557975" y="1021542"/>
            <a:ext cx="172354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dirty="0">
                <a:ln>
                  <a:noFill/>
                </a:ln>
                <a:solidFill>
                  <a:schemeClr val="accent1"/>
                </a:solidFill>
                <a:effectLst/>
                <a:latin typeface="微软雅黑" panose="020B0503020204020204" pitchFamily="34" charset="-122"/>
                <a:ea typeface="微软雅黑" panose="020B0503020204020204" pitchFamily="34" charset="-122"/>
              </a:rPr>
              <a:t>其他版本：</a:t>
            </a:r>
          </a:p>
        </p:txBody>
      </p:sp>
      <p:grpSp>
        <p:nvGrpSpPr>
          <p:cNvPr id="4" name="组合 3"/>
          <p:cNvGrpSpPr/>
          <p:nvPr/>
        </p:nvGrpSpPr>
        <p:grpSpPr>
          <a:xfrm>
            <a:off x="611189" y="1535949"/>
            <a:ext cx="1981100" cy="499079"/>
            <a:chOff x="2645777" y="1428360"/>
            <a:chExt cx="1523389" cy="914033"/>
          </a:xfrm>
        </p:grpSpPr>
        <p:sp>
          <p:nvSpPr>
            <p:cNvPr id="16" name="矩形 15"/>
            <p:cNvSpPr/>
            <p:nvPr/>
          </p:nvSpPr>
          <p:spPr>
            <a:xfrm>
              <a:off x="2645777" y="1428360"/>
              <a:ext cx="1523389" cy="914033"/>
            </a:xfrm>
            <a:prstGeom prst="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1073" tIns="131073" rIns="131073" bIns="131073" numCol="1" spcCol="1270" anchor="ctr" anchorCtr="0">
              <a:noAutofit/>
            </a:bodyPr>
            <a:lstStyle/>
            <a:p>
              <a:pPr lvl="0" algn="ctr" defTabSz="1289050">
                <a:lnSpc>
                  <a:spcPct val="90000"/>
                </a:lnSpc>
                <a:spcBef>
                  <a:spcPct val="0"/>
                </a:spcBef>
                <a:spcAft>
                  <a:spcPct val="35000"/>
                </a:spcAft>
              </a:pPr>
              <a:endParaRPr lang="zh-CN" altLang="en-US" sz="2900" kern="1200"/>
            </a:p>
          </p:txBody>
        </p:sp>
        <p:sp>
          <p:nvSpPr>
            <p:cNvPr id="21" name="文本框 20"/>
            <p:cNvSpPr txBox="1"/>
            <p:nvPr/>
          </p:nvSpPr>
          <p:spPr>
            <a:xfrm>
              <a:off x="2645777" y="1575355"/>
              <a:ext cx="1514250" cy="676409"/>
            </a:xfrm>
            <a:prstGeom prst="rect">
              <a:avLst/>
            </a:prstGeom>
            <a:noFill/>
          </p:spPr>
          <p:txBody>
            <a:bodyPr wrap="square" rtlCol="0">
              <a:spAutoFit/>
            </a:bodyPr>
            <a:lstStyle/>
            <a:p>
              <a:pPr algn="ctr"/>
              <a:r>
                <a:rPr lang="zh-CN" altLang="en-US" b="1" dirty="0">
                  <a:solidFill>
                    <a:schemeClr val="bg1"/>
                  </a:solidFill>
                  <a:latin typeface="微软雅黑" panose="020B0503020204020204" pitchFamily="34" charset="-122"/>
                  <a:ea typeface="微软雅黑" panose="020B0503020204020204" pitchFamily="34" charset="-122"/>
                </a:rPr>
                <a:t>精华蚁群系统</a:t>
              </a:r>
              <a:endParaRPr lang="en-US" altLang="zh-CN" b="1" dirty="0">
                <a:solidFill>
                  <a:schemeClr val="bg1"/>
                </a:solidFill>
                <a:latin typeface="微软雅黑" panose="020B0503020204020204" pitchFamily="34" charset="-122"/>
                <a:ea typeface="微软雅黑" panose="020B0503020204020204" pitchFamily="34" charset="-122"/>
              </a:endParaRPr>
            </a:p>
          </p:txBody>
        </p:sp>
      </p:grpSp>
      <p:grpSp>
        <p:nvGrpSpPr>
          <p:cNvPr id="25" name="组合 24"/>
          <p:cNvGrpSpPr/>
          <p:nvPr/>
        </p:nvGrpSpPr>
        <p:grpSpPr>
          <a:xfrm>
            <a:off x="3119335" y="1535949"/>
            <a:ext cx="1981100" cy="499079"/>
            <a:chOff x="2645777" y="1428360"/>
            <a:chExt cx="1523389" cy="914033"/>
          </a:xfrm>
        </p:grpSpPr>
        <p:sp>
          <p:nvSpPr>
            <p:cNvPr id="26" name="矩形 25"/>
            <p:cNvSpPr/>
            <p:nvPr/>
          </p:nvSpPr>
          <p:spPr>
            <a:xfrm>
              <a:off x="2645777" y="1428360"/>
              <a:ext cx="1523389" cy="914033"/>
            </a:xfrm>
            <a:prstGeom prst="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1073" tIns="131073" rIns="131073" bIns="131073" numCol="1" spcCol="1270" anchor="ctr" anchorCtr="0">
              <a:noAutofit/>
            </a:bodyPr>
            <a:lstStyle/>
            <a:p>
              <a:pPr lvl="0" algn="ctr" defTabSz="1289050">
                <a:lnSpc>
                  <a:spcPct val="90000"/>
                </a:lnSpc>
                <a:spcBef>
                  <a:spcPct val="0"/>
                </a:spcBef>
                <a:spcAft>
                  <a:spcPct val="35000"/>
                </a:spcAft>
              </a:pPr>
              <a:endParaRPr lang="zh-CN" altLang="en-US" sz="2900" kern="1200"/>
            </a:p>
          </p:txBody>
        </p:sp>
        <p:sp>
          <p:nvSpPr>
            <p:cNvPr id="27" name="文本框 26"/>
            <p:cNvSpPr txBox="1"/>
            <p:nvPr/>
          </p:nvSpPr>
          <p:spPr>
            <a:xfrm>
              <a:off x="2645777" y="1575355"/>
              <a:ext cx="1514250" cy="676409"/>
            </a:xfrm>
            <a:prstGeom prst="rect">
              <a:avLst/>
            </a:prstGeom>
            <a:noFill/>
          </p:spPr>
          <p:txBody>
            <a:bodyPr wrap="square" rtlCol="0">
              <a:spAutoFit/>
            </a:bodyPr>
            <a:lstStyle/>
            <a:p>
              <a:pPr algn="ctr"/>
              <a:r>
                <a:rPr lang="zh-CN" altLang="en-US" b="1" dirty="0">
                  <a:solidFill>
                    <a:schemeClr val="bg1"/>
                  </a:solidFill>
                  <a:latin typeface="微软雅黑" panose="020B0503020204020204" pitchFamily="34" charset="-122"/>
                  <a:ea typeface="微软雅黑" panose="020B0503020204020204" pitchFamily="34" charset="-122"/>
                </a:rPr>
                <a:t>基于排列的蚁群</a:t>
              </a:r>
              <a:endParaRPr lang="en-US" altLang="zh-CN" b="1" dirty="0">
                <a:solidFill>
                  <a:schemeClr val="bg1"/>
                </a:solidFill>
                <a:latin typeface="微软雅黑" panose="020B0503020204020204" pitchFamily="34" charset="-122"/>
                <a:ea typeface="微软雅黑" panose="020B0503020204020204" pitchFamily="34" charset="-122"/>
              </a:endParaRPr>
            </a:p>
          </p:txBody>
        </p:sp>
      </p:grpSp>
      <p:grpSp>
        <p:nvGrpSpPr>
          <p:cNvPr id="37" name="组合 36"/>
          <p:cNvGrpSpPr/>
          <p:nvPr/>
        </p:nvGrpSpPr>
        <p:grpSpPr>
          <a:xfrm>
            <a:off x="3119335" y="2305986"/>
            <a:ext cx="1981100" cy="499079"/>
            <a:chOff x="2645777" y="1428360"/>
            <a:chExt cx="1523389" cy="914033"/>
          </a:xfrm>
        </p:grpSpPr>
        <p:sp>
          <p:nvSpPr>
            <p:cNvPr id="38" name="矩形 37"/>
            <p:cNvSpPr/>
            <p:nvPr/>
          </p:nvSpPr>
          <p:spPr>
            <a:xfrm>
              <a:off x="2645777" y="1428360"/>
              <a:ext cx="1523389" cy="914033"/>
            </a:xfrm>
            <a:prstGeom prst="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1073" tIns="131073" rIns="131073" bIns="131073" numCol="1" spcCol="1270" anchor="ctr" anchorCtr="0">
              <a:noAutofit/>
            </a:bodyPr>
            <a:lstStyle/>
            <a:p>
              <a:pPr lvl="0" algn="ctr" defTabSz="1289050">
                <a:lnSpc>
                  <a:spcPct val="90000"/>
                </a:lnSpc>
                <a:spcBef>
                  <a:spcPct val="0"/>
                </a:spcBef>
                <a:spcAft>
                  <a:spcPct val="35000"/>
                </a:spcAft>
              </a:pPr>
              <a:endParaRPr lang="zh-CN" altLang="en-US" sz="2900" kern="1200"/>
            </a:p>
          </p:txBody>
        </p:sp>
        <p:sp>
          <p:nvSpPr>
            <p:cNvPr id="39" name="文本框 38"/>
            <p:cNvSpPr txBox="1"/>
            <p:nvPr/>
          </p:nvSpPr>
          <p:spPr>
            <a:xfrm>
              <a:off x="2645777" y="1575355"/>
              <a:ext cx="1514250" cy="676409"/>
            </a:xfrm>
            <a:prstGeom prst="rect">
              <a:avLst/>
            </a:prstGeom>
            <a:noFill/>
          </p:spPr>
          <p:txBody>
            <a:bodyPr wrap="square" rtlCol="0">
              <a:spAutoFit/>
            </a:bodyPr>
            <a:lstStyle/>
            <a:p>
              <a:pPr algn="ctr"/>
              <a:r>
                <a:rPr lang="zh-CN" altLang="en-US" b="1" dirty="0">
                  <a:solidFill>
                    <a:schemeClr val="bg1"/>
                  </a:solidFill>
                  <a:latin typeface="微软雅黑" panose="020B0503020204020204" pitchFamily="34" charset="-122"/>
                  <a:ea typeface="微软雅黑" panose="020B0503020204020204" pitchFamily="34" charset="-122"/>
                </a:rPr>
                <a:t>蚁群系统</a:t>
              </a:r>
              <a:endParaRPr lang="en-US" altLang="zh-CN" b="1" dirty="0">
                <a:solidFill>
                  <a:schemeClr val="bg1"/>
                </a:solidFill>
                <a:latin typeface="微软雅黑" panose="020B0503020204020204" pitchFamily="34" charset="-122"/>
                <a:ea typeface="微软雅黑" panose="020B0503020204020204" pitchFamily="34" charset="-122"/>
              </a:endParaRPr>
            </a:p>
          </p:txBody>
        </p:sp>
      </p:grpSp>
      <p:grpSp>
        <p:nvGrpSpPr>
          <p:cNvPr id="34" name="组合 33"/>
          <p:cNvGrpSpPr/>
          <p:nvPr/>
        </p:nvGrpSpPr>
        <p:grpSpPr>
          <a:xfrm>
            <a:off x="611189" y="2305986"/>
            <a:ext cx="1981100" cy="499079"/>
            <a:chOff x="2645777" y="1428360"/>
            <a:chExt cx="1523389" cy="914033"/>
          </a:xfrm>
        </p:grpSpPr>
        <p:sp>
          <p:nvSpPr>
            <p:cNvPr id="35" name="矩形 34"/>
            <p:cNvSpPr/>
            <p:nvPr/>
          </p:nvSpPr>
          <p:spPr>
            <a:xfrm>
              <a:off x="2645777" y="1428360"/>
              <a:ext cx="1523389" cy="914033"/>
            </a:xfrm>
            <a:prstGeom prst="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1073" tIns="131073" rIns="131073" bIns="131073" numCol="1" spcCol="1270" anchor="ctr" anchorCtr="0">
              <a:noAutofit/>
            </a:bodyPr>
            <a:lstStyle/>
            <a:p>
              <a:pPr lvl="0" algn="ctr" defTabSz="1289050">
                <a:lnSpc>
                  <a:spcPct val="90000"/>
                </a:lnSpc>
                <a:spcBef>
                  <a:spcPct val="0"/>
                </a:spcBef>
                <a:spcAft>
                  <a:spcPct val="35000"/>
                </a:spcAft>
              </a:pPr>
              <a:endParaRPr lang="zh-CN" altLang="en-US" sz="2900" kern="1200"/>
            </a:p>
          </p:txBody>
        </p:sp>
        <p:sp>
          <p:nvSpPr>
            <p:cNvPr id="36" name="文本框 35"/>
            <p:cNvSpPr txBox="1"/>
            <p:nvPr/>
          </p:nvSpPr>
          <p:spPr>
            <a:xfrm>
              <a:off x="2645777" y="1575355"/>
              <a:ext cx="1514250" cy="676409"/>
            </a:xfrm>
            <a:prstGeom prst="rect">
              <a:avLst/>
            </a:prstGeom>
            <a:noFill/>
          </p:spPr>
          <p:txBody>
            <a:bodyPr wrap="square" rtlCol="0">
              <a:spAutoFit/>
            </a:bodyPr>
            <a:lstStyle/>
            <a:p>
              <a:pPr algn="ctr"/>
              <a:r>
                <a:rPr lang="zh-CN" altLang="en-US" b="1" dirty="0">
                  <a:solidFill>
                    <a:schemeClr val="bg1"/>
                  </a:solidFill>
                  <a:latin typeface="微软雅黑" panose="020B0503020204020204" pitchFamily="34" charset="-122"/>
                  <a:ea typeface="微软雅黑" panose="020B0503020204020204" pitchFamily="34" charset="-122"/>
                </a:rPr>
                <a:t>最大最小蚁群</a:t>
              </a:r>
              <a:endParaRPr lang="en-US" altLang="zh-CN" b="1" dirty="0">
                <a:solidFill>
                  <a:schemeClr val="bg1"/>
                </a:solidFill>
                <a:latin typeface="微软雅黑" panose="020B0503020204020204" pitchFamily="34" charset="-122"/>
                <a:ea typeface="微软雅黑" panose="020B0503020204020204" pitchFamily="34" charset="-122"/>
              </a:endParaRPr>
            </a:p>
          </p:txBody>
        </p:sp>
      </p:grpSp>
      <p:grpSp>
        <p:nvGrpSpPr>
          <p:cNvPr id="28" name="组合 27"/>
          <p:cNvGrpSpPr/>
          <p:nvPr/>
        </p:nvGrpSpPr>
        <p:grpSpPr>
          <a:xfrm>
            <a:off x="8606970" y="6519446"/>
            <a:ext cx="638628" cy="338554"/>
            <a:chOff x="8663567" y="6519446"/>
            <a:chExt cx="638628" cy="338554"/>
          </a:xfrm>
        </p:grpSpPr>
        <p:sp>
          <p:nvSpPr>
            <p:cNvPr id="29" name="矩形 28"/>
            <p:cNvSpPr/>
            <p:nvPr/>
          </p:nvSpPr>
          <p:spPr>
            <a:xfrm>
              <a:off x="8766881" y="6519446"/>
              <a:ext cx="432000" cy="33855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文本框 29"/>
            <p:cNvSpPr txBox="1"/>
            <p:nvPr/>
          </p:nvSpPr>
          <p:spPr>
            <a:xfrm>
              <a:off x="8663567" y="6519446"/>
              <a:ext cx="638628" cy="338554"/>
            </a:xfrm>
            <a:prstGeom prst="rect">
              <a:avLst/>
            </a:prstGeom>
            <a:noFill/>
          </p:spPr>
          <p:txBody>
            <a:bodyPr wrap="square" rtlCol="0">
              <a:spAutoFit/>
            </a:bodyPr>
            <a:lstStyle/>
            <a:p>
              <a:pPr algn="ctr"/>
              <a:r>
                <a:rPr lang="en-US" altLang="zh-CN" sz="1600" dirty="0">
                  <a:solidFill>
                    <a:schemeClr val="bg1"/>
                  </a:solidFill>
                  <a:latin typeface="微软雅黑" panose="020B0503020204020204" pitchFamily="34" charset="-122"/>
                  <a:ea typeface="微软雅黑" panose="020B0503020204020204" pitchFamily="34" charset="-122"/>
                </a:rPr>
                <a:t>26</a:t>
              </a:r>
              <a:endParaRPr lang="zh-CN" altLang="en-US" sz="1600" dirty="0">
                <a:solidFill>
                  <a:schemeClr val="bg1"/>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28107886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ppt_w</p:attrName>
                                        </p:attrNameLst>
                                      </p:cBhvr>
                                      <p:tavLst>
                                        <p:tav tm="0">
                                          <p:val>
                                            <p:fltVal val="0"/>
                                          </p:val>
                                        </p:tav>
                                        <p:tav tm="100000">
                                          <p:val>
                                            <p:strVal val="#ppt_w"/>
                                          </p:val>
                                        </p:tav>
                                      </p:tavLst>
                                    </p:anim>
                                    <p:anim calcmode="lin" valueType="num">
                                      <p:cBhvr>
                                        <p:cTn id="8" dur="500" fill="hold"/>
                                        <p:tgtEl>
                                          <p:spTgt spid="19"/>
                                        </p:tgtEl>
                                        <p:attrNameLst>
                                          <p:attrName>ppt_h</p:attrName>
                                        </p:attrNameLst>
                                      </p:cBhvr>
                                      <p:tavLst>
                                        <p:tav tm="0">
                                          <p:val>
                                            <p:fltVal val="0"/>
                                          </p:val>
                                        </p:tav>
                                        <p:tav tm="100000">
                                          <p:val>
                                            <p:strVal val="#ppt_h"/>
                                          </p:val>
                                        </p:tav>
                                      </p:tavLst>
                                    </p:anim>
                                    <p:animEffect transition="in" filter="fade">
                                      <p:cBhvr>
                                        <p:cTn id="9" dur="500"/>
                                        <p:tgtEl>
                                          <p:spTgt spid="19"/>
                                        </p:tgtEl>
                                      </p:cBhvr>
                                    </p:animEffect>
                                  </p:childTnLst>
                                </p:cTn>
                              </p:par>
                              <p:par>
                                <p:cTn id="10" presetID="22" presetClass="entr" presetSubtype="8" fill="hold" grpId="0" nodeType="withEffect">
                                  <p:stCondLst>
                                    <p:cond delay="250"/>
                                  </p:stCondLst>
                                  <p:childTnLst>
                                    <p:set>
                                      <p:cBhvr>
                                        <p:cTn id="11" dur="1" fill="hold">
                                          <p:stCondLst>
                                            <p:cond delay="0"/>
                                          </p:stCondLst>
                                        </p:cTn>
                                        <p:tgtEl>
                                          <p:spTgt spid="18"/>
                                        </p:tgtEl>
                                        <p:attrNameLst>
                                          <p:attrName>style.visibility</p:attrName>
                                        </p:attrNameLst>
                                      </p:cBhvr>
                                      <p:to>
                                        <p:strVal val="visible"/>
                                      </p:to>
                                    </p:set>
                                    <p:animEffect transition="in" filter="wipe(left)">
                                      <p:cBhvr>
                                        <p:cTn id="12" dur="500"/>
                                        <p:tgtEl>
                                          <p:spTgt spid="18"/>
                                        </p:tgtEl>
                                      </p:cBhvr>
                                    </p:animEffect>
                                  </p:childTnLst>
                                </p:cTn>
                              </p:par>
                              <p:par>
                                <p:cTn id="13" presetID="22" presetClass="entr" presetSubtype="2" fill="hold" nodeType="withEffect">
                                  <p:stCondLst>
                                    <p:cond delay="250"/>
                                  </p:stCondLst>
                                  <p:childTnLst>
                                    <p:set>
                                      <p:cBhvr>
                                        <p:cTn id="14" dur="1" fill="hold">
                                          <p:stCondLst>
                                            <p:cond delay="0"/>
                                          </p:stCondLst>
                                        </p:cTn>
                                        <p:tgtEl>
                                          <p:spTgt spid="28"/>
                                        </p:tgtEl>
                                        <p:attrNameLst>
                                          <p:attrName>style.visibility</p:attrName>
                                        </p:attrNameLst>
                                      </p:cBhvr>
                                      <p:to>
                                        <p:strVal val="visible"/>
                                      </p:to>
                                    </p:set>
                                    <p:animEffect transition="in" filter="wipe(right)">
                                      <p:cBhvr>
                                        <p:cTn id="15" dur="500"/>
                                        <p:tgtEl>
                                          <p:spTgt spid="28"/>
                                        </p:tgtEl>
                                      </p:cBhvr>
                                    </p:animEffect>
                                  </p:childTnLst>
                                </p:cTn>
                              </p:par>
                              <p:par>
                                <p:cTn id="16" presetID="22" presetClass="entr" presetSubtype="8" fill="hold" grpId="0" nodeType="withEffect">
                                  <p:stCondLst>
                                    <p:cond delay="250"/>
                                  </p:stCondLst>
                                  <p:childTnLst>
                                    <p:set>
                                      <p:cBhvr>
                                        <p:cTn id="17" dur="1" fill="hold">
                                          <p:stCondLst>
                                            <p:cond delay="0"/>
                                          </p:stCondLst>
                                        </p:cTn>
                                        <p:tgtEl>
                                          <p:spTgt spid="15"/>
                                        </p:tgtEl>
                                        <p:attrNameLst>
                                          <p:attrName>style.visibility</p:attrName>
                                        </p:attrNameLst>
                                      </p:cBhvr>
                                      <p:to>
                                        <p:strVal val="visible"/>
                                      </p:to>
                                    </p:set>
                                    <p:animEffect transition="in" filter="wipe(left)">
                                      <p:cBhvr>
                                        <p:cTn id="18" dur="500"/>
                                        <p:tgtEl>
                                          <p:spTgt spid="15"/>
                                        </p:tgtEl>
                                      </p:cBhvr>
                                    </p:animEffect>
                                  </p:childTnLst>
                                </p:cTn>
                              </p:par>
                              <p:par>
                                <p:cTn id="19" presetID="53" presetClass="entr" presetSubtype="16" fill="hold" nodeType="withEffect">
                                  <p:stCondLst>
                                    <p:cond delay="250"/>
                                  </p:stCondLst>
                                  <p:childTnLst>
                                    <p:set>
                                      <p:cBhvr>
                                        <p:cTn id="20" dur="1" fill="hold">
                                          <p:stCondLst>
                                            <p:cond delay="0"/>
                                          </p:stCondLst>
                                        </p:cTn>
                                        <p:tgtEl>
                                          <p:spTgt spid="4"/>
                                        </p:tgtEl>
                                        <p:attrNameLst>
                                          <p:attrName>style.visibility</p:attrName>
                                        </p:attrNameLst>
                                      </p:cBhvr>
                                      <p:to>
                                        <p:strVal val="visible"/>
                                      </p:to>
                                    </p:set>
                                    <p:anim calcmode="lin" valueType="num">
                                      <p:cBhvr>
                                        <p:cTn id="21" dur="500" fill="hold"/>
                                        <p:tgtEl>
                                          <p:spTgt spid="4"/>
                                        </p:tgtEl>
                                        <p:attrNameLst>
                                          <p:attrName>ppt_w</p:attrName>
                                        </p:attrNameLst>
                                      </p:cBhvr>
                                      <p:tavLst>
                                        <p:tav tm="0">
                                          <p:val>
                                            <p:fltVal val="0"/>
                                          </p:val>
                                        </p:tav>
                                        <p:tav tm="100000">
                                          <p:val>
                                            <p:strVal val="#ppt_w"/>
                                          </p:val>
                                        </p:tav>
                                      </p:tavLst>
                                    </p:anim>
                                    <p:anim calcmode="lin" valueType="num">
                                      <p:cBhvr>
                                        <p:cTn id="22" dur="500" fill="hold"/>
                                        <p:tgtEl>
                                          <p:spTgt spid="4"/>
                                        </p:tgtEl>
                                        <p:attrNameLst>
                                          <p:attrName>ppt_h</p:attrName>
                                        </p:attrNameLst>
                                      </p:cBhvr>
                                      <p:tavLst>
                                        <p:tav tm="0">
                                          <p:val>
                                            <p:fltVal val="0"/>
                                          </p:val>
                                        </p:tav>
                                        <p:tav tm="100000">
                                          <p:val>
                                            <p:strVal val="#ppt_h"/>
                                          </p:val>
                                        </p:tav>
                                      </p:tavLst>
                                    </p:anim>
                                    <p:animEffect transition="in" filter="fade">
                                      <p:cBhvr>
                                        <p:cTn id="23" dur="500"/>
                                        <p:tgtEl>
                                          <p:spTgt spid="4"/>
                                        </p:tgtEl>
                                      </p:cBhvr>
                                    </p:animEffect>
                                  </p:childTnLst>
                                </p:cTn>
                              </p:par>
                              <p:par>
                                <p:cTn id="24" presetID="53" presetClass="entr" presetSubtype="16" fill="hold" nodeType="withEffect">
                                  <p:stCondLst>
                                    <p:cond delay="250"/>
                                  </p:stCondLst>
                                  <p:childTnLst>
                                    <p:set>
                                      <p:cBhvr>
                                        <p:cTn id="25" dur="1" fill="hold">
                                          <p:stCondLst>
                                            <p:cond delay="0"/>
                                          </p:stCondLst>
                                        </p:cTn>
                                        <p:tgtEl>
                                          <p:spTgt spid="25"/>
                                        </p:tgtEl>
                                        <p:attrNameLst>
                                          <p:attrName>style.visibility</p:attrName>
                                        </p:attrNameLst>
                                      </p:cBhvr>
                                      <p:to>
                                        <p:strVal val="visible"/>
                                      </p:to>
                                    </p:set>
                                    <p:anim calcmode="lin" valueType="num">
                                      <p:cBhvr>
                                        <p:cTn id="26" dur="500" fill="hold"/>
                                        <p:tgtEl>
                                          <p:spTgt spid="25"/>
                                        </p:tgtEl>
                                        <p:attrNameLst>
                                          <p:attrName>ppt_w</p:attrName>
                                        </p:attrNameLst>
                                      </p:cBhvr>
                                      <p:tavLst>
                                        <p:tav tm="0">
                                          <p:val>
                                            <p:fltVal val="0"/>
                                          </p:val>
                                        </p:tav>
                                        <p:tav tm="100000">
                                          <p:val>
                                            <p:strVal val="#ppt_w"/>
                                          </p:val>
                                        </p:tav>
                                      </p:tavLst>
                                    </p:anim>
                                    <p:anim calcmode="lin" valueType="num">
                                      <p:cBhvr>
                                        <p:cTn id="27" dur="500" fill="hold"/>
                                        <p:tgtEl>
                                          <p:spTgt spid="25"/>
                                        </p:tgtEl>
                                        <p:attrNameLst>
                                          <p:attrName>ppt_h</p:attrName>
                                        </p:attrNameLst>
                                      </p:cBhvr>
                                      <p:tavLst>
                                        <p:tav tm="0">
                                          <p:val>
                                            <p:fltVal val="0"/>
                                          </p:val>
                                        </p:tav>
                                        <p:tav tm="100000">
                                          <p:val>
                                            <p:strVal val="#ppt_h"/>
                                          </p:val>
                                        </p:tav>
                                      </p:tavLst>
                                    </p:anim>
                                    <p:animEffect transition="in" filter="fade">
                                      <p:cBhvr>
                                        <p:cTn id="28" dur="500"/>
                                        <p:tgtEl>
                                          <p:spTgt spid="25"/>
                                        </p:tgtEl>
                                      </p:cBhvr>
                                    </p:animEffect>
                                  </p:childTnLst>
                                </p:cTn>
                              </p:par>
                              <p:par>
                                <p:cTn id="29" presetID="53" presetClass="entr" presetSubtype="16" fill="hold" nodeType="withEffect">
                                  <p:stCondLst>
                                    <p:cond delay="250"/>
                                  </p:stCondLst>
                                  <p:childTnLst>
                                    <p:set>
                                      <p:cBhvr>
                                        <p:cTn id="30" dur="1" fill="hold">
                                          <p:stCondLst>
                                            <p:cond delay="0"/>
                                          </p:stCondLst>
                                        </p:cTn>
                                        <p:tgtEl>
                                          <p:spTgt spid="37"/>
                                        </p:tgtEl>
                                        <p:attrNameLst>
                                          <p:attrName>style.visibility</p:attrName>
                                        </p:attrNameLst>
                                      </p:cBhvr>
                                      <p:to>
                                        <p:strVal val="visible"/>
                                      </p:to>
                                    </p:set>
                                    <p:anim calcmode="lin" valueType="num">
                                      <p:cBhvr>
                                        <p:cTn id="31" dur="500" fill="hold"/>
                                        <p:tgtEl>
                                          <p:spTgt spid="37"/>
                                        </p:tgtEl>
                                        <p:attrNameLst>
                                          <p:attrName>ppt_w</p:attrName>
                                        </p:attrNameLst>
                                      </p:cBhvr>
                                      <p:tavLst>
                                        <p:tav tm="0">
                                          <p:val>
                                            <p:fltVal val="0"/>
                                          </p:val>
                                        </p:tav>
                                        <p:tav tm="100000">
                                          <p:val>
                                            <p:strVal val="#ppt_w"/>
                                          </p:val>
                                        </p:tav>
                                      </p:tavLst>
                                    </p:anim>
                                    <p:anim calcmode="lin" valueType="num">
                                      <p:cBhvr>
                                        <p:cTn id="32" dur="500" fill="hold"/>
                                        <p:tgtEl>
                                          <p:spTgt spid="37"/>
                                        </p:tgtEl>
                                        <p:attrNameLst>
                                          <p:attrName>ppt_h</p:attrName>
                                        </p:attrNameLst>
                                      </p:cBhvr>
                                      <p:tavLst>
                                        <p:tav tm="0">
                                          <p:val>
                                            <p:fltVal val="0"/>
                                          </p:val>
                                        </p:tav>
                                        <p:tav tm="100000">
                                          <p:val>
                                            <p:strVal val="#ppt_h"/>
                                          </p:val>
                                        </p:tav>
                                      </p:tavLst>
                                    </p:anim>
                                    <p:animEffect transition="in" filter="fade">
                                      <p:cBhvr>
                                        <p:cTn id="33" dur="500"/>
                                        <p:tgtEl>
                                          <p:spTgt spid="37"/>
                                        </p:tgtEl>
                                      </p:cBhvr>
                                    </p:animEffect>
                                  </p:childTnLst>
                                </p:cTn>
                              </p:par>
                              <p:par>
                                <p:cTn id="34" presetID="42" presetClass="entr" presetSubtype="0" fill="hold" grpId="0" nodeType="withEffect">
                                  <p:stCondLst>
                                    <p:cond delay="250"/>
                                  </p:stCondLst>
                                  <p:childTnLst>
                                    <p:set>
                                      <p:cBhvr>
                                        <p:cTn id="35" dur="1" fill="hold">
                                          <p:stCondLst>
                                            <p:cond delay="0"/>
                                          </p:stCondLst>
                                        </p:cTn>
                                        <p:tgtEl>
                                          <p:spTgt spid="14"/>
                                        </p:tgtEl>
                                        <p:attrNameLst>
                                          <p:attrName>style.visibility</p:attrName>
                                        </p:attrNameLst>
                                      </p:cBhvr>
                                      <p:to>
                                        <p:strVal val="visible"/>
                                      </p:to>
                                    </p:set>
                                    <p:animEffect transition="in" filter="fade">
                                      <p:cBhvr>
                                        <p:cTn id="36" dur="500"/>
                                        <p:tgtEl>
                                          <p:spTgt spid="14"/>
                                        </p:tgtEl>
                                      </p:cBhvr>
                                    </p:animEffect>
                                    <p:anim calcmode="lin" valueType="num">
                                      <p:cBhvr>
                                        <p:cTn id="37" dur="500" fill="hold"/>
                                        <p:tgtEl>
                                          <p:spTgt spid="14"/>
                                        </p:tgtEl>
                                        <p:attrNameLst>
                                          <p:attrName>ppt_x</p:attrName>
                                        </p:attrNameLst>
                                      </p:cBhvr>
                                      <p:tavLst>
                                        <p:tav tm="0">
                                          <p:val>
                                            <p:strVal val="#ppt_x"/>
                                          </p:val>
                                        </p:tav>
                                        <p:tav tm="100000">
                                          <p:val>
                                            <p:strVal val="#ppt_x"/>
                                          </p:val>
                                        </p:tav>
                                      </p:tavLst>
                                    </p:anim>
                                    <p:anim calcmode="lin" valueType="num">
                                      <p:cBhvr>
                                        <p:cTn id="38" dur="5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4" grpId="0"/>
      <p:bldP spid="1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a:off x="611187" y="261275"/>
            <a:ext cx="666069" cy="664458"/>
            <a:chOff x="611187" y="261275"/>
            <a:chExt cx="666069" cy="664458"/>
          </a:xfrm>
        </p:grpSpPr>
        <p:sp>
          <p:nvSpPr>
            <p:cNvPr id="9" name="矩形 8"/>
            <p:cNvSpPr>
              <a:spLocks noChangeAspect="1"/>
            </p:cNvSpPr>
            <p:nvPr/>
          </p:nvSpPr>
          <p:spPr>
            <a:xfrm>
              <a:off x="611187" y="261275"/>
              <a:ext cx="538925" cy="53762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a:spLocks noChangeAspect="1"/>
            </p:cNvSpPr>
            <p:nvPr/>
          </p:nvSpPr>
          <p:spPr>
            <a:xfrm>
              <a:off x="880650" y="530086"/>
              <a:ext cx="396606" cy="39564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文本框 17"/>
          <p:cNvSpPr txBox="1"/>
          <p:nvPr/>
        </p:nvSpPr>
        <p:spPr>
          <a:xfrm>
            <a:off x="1597046" y="437019"/>
            <a:ext cx="7113238" cy="461665"/>
          </a:xfrm>
          <a:prstGeom prst="rect">
            <a:avLst/>
          </a:prstGeom>
          <a:noFill/>
        </p:spPr>
        <p:txBody>
          <a:bodyPr wrap="square" rtlCol="0">
            <a:spAutoFit/>
          </a:bodyPr>
          <a:lstStyle/>
          <a:p>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精华蚂蚁系统</a:t>
            </a:r>
            <a:endParaRPr lang="en-US" altLang="zh-CN" sz="24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4" name="矩形 13"/>
          <p:cNvSpPr/>
          <p:nvPr/>
        </p:nvSpPr>
        <p:spPr>
          <a:xfrm>
            <a:off x="1078953" y="1379613"/>
            <a:ext cx="7320768" cy="1445717"/>
          </a:xfrm>
          <a:prstGeom prst="rect">
            <a:avLst/>
          </a:prstGeom>
        </p:spPr>
        <p:txBody>
          <a:bodyPr wrap="square">
            <a:spAutoFit/>
          </a:bodyPr>
          <a:lstStyle/>
          <a:p>
            <a:pPr indent="457200">
              <a:lnSpc>
                <a:spcPct val="125000"/>
              </a:lnSpc>
            </a:pPr>
            <a:r>
              <a:rPr lang="zh-CN" altLang="en-US" dirty="0">
                <a:latin typeface="微软雅黑" panose="020B0503020204020204" pitchFamily="34" charset="-122"/>
                <a:ea typeface="微软雅黑" panose="020B0503020204020204" pitchFamily="34" charset="-122"/>
              </a:rPr>
              <a:t>精华蚂蚁系统是对基础蚁群算法的第一次改进，它在原</a:t>
            </a:r>
            <a:r>
              <a:rPr lang="en-US" altLang="zh-CN" dirty="0">
                <a:latin typeface="微软雅黑" panose="020B0503020204020204" pitchFamily="34" charset="-122"/>
                <a:ea typeface="微软雅黑" panose="020B0503020204020204" pitchFamily="34" charset="-122"/>
              </a:rPr>
              <a:t>AS</a:t>
            </a:r>
            <a:r>
              <a:rPr lang="zh-CN" altLang="en-US" dirty="0">
                <a:latin typeface="微软雅黑" panose="020B0503020204020204" pitchFamily="34" charset="-122"/>
                <a:ea typeface="微软雅黑" panose="020B0503020204020204" pitchFamily="34" charset="-122"/>
              </a:rPr>
              <a:t>信息素更新原则的基础上增加了一个对至今最优路径的强化手段。在轮信息素更新完毕后，搜索到至今最优路径的蚂蚁，即</a:t>
            </a:r>
            <a:r>
              <a:rPr lang="zh-CN" altLang="en-US" dirty="0">
                <a:solidFill>
                  <a:schemeClr val="accent1"/>
                </a:solidFill>
                <a:latin typeface="微软雅黑" panose="020B0503020204020204" pitchFamily="34" charset="-122"/>
                <a:ea typeface="微软雅黑" panose="020B0503020204020204" pitchFamily="34" charset="-122"/>
              </a:rPr>
              <a:t>精华蚂蚁</a:t>
            </a:r>
            <a:r>
              <a:rPr lang="zh-CN" altLang="en-US" dirty="0">
                <a:latin typeface="微软雅黑" panose="020B0503020204020204" pitchFamily="34" charset="-122"/>
                <a:ea typeface="微软雅黑" panose="020B0503020204020204" pitchFamily="34" charset="-122"/>
              </a:rPr>
              <a:t>将会为这条路径添加额外添加额外的信息素。</a:t>
            </a:r>
            <a:endParaRPr lang="en-US" altLang="zh-CN" dirty="0">
              <a:latin typeface="微软雅黑" panose="020B0503020204020204" pitchFamily="34" charset="-122"/>
              <a:ea typeface="微软雅黑" panose="020B0503020204020204" pitchFamily="34" charset="-122"/>
            </a:endParaRPr>
          </a:p>
        </p:txBody>
      </p:sp>
      <p:grpSp>
        <p:nvGrpSpPr>
          <p:cNvPr id="28" name="组合 27"/>
          <p:cNvGrpSpPr/>
          <p:nvPr/>
        </p:nvGrpSpPr>
        <p:grpSpPr>
          <a:xfrm>
            <a:off x="8606970" y="6519446"/>
            <a:ext cx="638628" cy="338554"/>
            <a:chOff x="8663567" y="6519446"/>
            <a:chExt cx="638628" cy="338554"/>
          </a:xfrm>
        </p:grpSpPr>
        <p:sp>
          <p:nvSpPr>
            <p:cNvPr id="29" name="矩形 28"/>
            <p:cNvSpPr/>
            <p:nvPr/>
          </p:nvSpPr>
          <p:spPr>
            <a:xfrm>
              <a:off x="8766881" y="6519446"/>
              <a:ext cx="432000" cy="33855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文本框 29"/>
            <p:cNvSpPr txBox="1"/>
            <p:nvPr/>
          </p:nvSpPr>
          <p:spPr>
            <a:xfrm>
              <a:off x="8663567" y="6519446"/>
              <a:ext cx="638628" cy="338554"/>
            </a:xfrm>
            <a:prstGeom prst="rect">
              <a:avLst/>
            </a:prstGeom>
            <a:noFill/>
          </p:spPr>
          <p:txBody>
            <a:bodyPr wrap="square" rtlCol="0">
              <a:spAutoFit/>
            </a:bodyPr>
            <a:lstStyle/>
            <a:p>
              <a:pPr algn="ctr"/>
              <a:r>
                <a:rPr lang="en-US" altLang="zh-CN" sz="1600" dirty="0">
                  <a:solidFill>
                    <a:schemeClr val="bg1"/>
                  </a:solidFill>
                  <a:latin typeface="微软雅黑" panose="020B0503020204020204" pitchFamily="34" charset="-122"/>
                  <a:ea typeface="微软雅黑" panose="020B0503020204020204" pitchFamily="34" charset="-122"/>
                </a:rPr>
                <a:t>27</a:t>
              </a:r>
              <a:endParaRPr lang="zh-CN" altLang="en-US" sz="1600" dirty="0">
                <a:solidFill>
                  <a:schemeClr val="bg1"/>
                </a:solidFill>
                <a:latin typeface="微软雅黑" panose="020B0503020204020204" pitchFamily="34" charset="-122"/>
                <a:ea typeface="微软雅黑" panose="020B0503020204020204" pitchFamily="34" charset="-122"/>
              </a:endParaRPr>
            </a:p>
          </p:txBody>
        </p:sp>
      </p:grpSp>
      <p:sp>
        <p:nvSpPr>
          <p:cNvPr id="2" name="文本框 1">
            <a:extLst>
              <a:ext uri="{FF2B5EF4-FFF2-40B4-BE49-F238E27FC236}">
                <a16:creationId xmlns:a16="http://schemas.microsoft.com/office/drawing/2014/main" id="{2356ACF0-F7C8-4CAF-804C-5EEF454A36F1}"/>
              </a:ext>
            </a:extLst>
          </p:cNvPr>
          <p:cNvSpPr txBox="1"/>
          <p:nvPr/>
        </p:nvSpPr>
        <p:spPr>
          <a:xfrm>
            <a:off x="611187" y="3306259"/>
            <a:ext cx="6477079" cy="1754326"/>
          </a:xfrm>
          <a:prstGeom prst="rect">
            <a:avLst/>
          </a:prstGeom>
          <a:noFill/>
        </p:spPr>
        <p:txBody>
          <a:bodyPr wrap="square" rtlCol="0">
            <a:spAutoFit/>
          </a:bodyPr>
          <a:lstStyle/>
          <a:p>
            <a:pPr indent="457200">
              <a:lnSpc>
                <a:spcPct val="125000"/>
              </a:lnSpc>
            </a:pPr>
            <a:r>
              <a:rPr lang="zh-CN" altLang="en-US" dirty="0">
                <a:latin typeface="微软雅黑" panose="020B0503020204020204" pitchFamily="34" charset="-122"/>
                <a:ea typeface="微软雅黑" panose="020B0503020204020204" pitchFamily="34" charset="-122"/>
              </a:rPr>
              <a:t>精华蚂蚁系统中的</a:t>
            </a:r>
            <a:r>
              <a:rPr lang="zh-CN" altLang="en-US" dirty="0">
                <a:solidFill>
                  <a:schemeClr val="accent1"/>
                </a:solidFill>
                <a:latin typeface="微软雅黑" panose="020B0503020204020204" pitchFamily="34" charset="-122"/>
                <a:ea typeface="微软雅黑" panose="020B0503020204020204" pitchFamily="34" charset="-122"/>
              </a:rPr>
              <a:t>精英策略</a:t>
            </a:r>
            <a:r>
              <a:rPr lang="zh-CN" altLang="en-US" dirty="0">
                <a:latin typeface="微软雅黑" panose="020B0503020204020204" pitchFamily="34" charset="-122"/>
                <a:ea typeface="微软雅黑" panose="020B0503020204020204" pitchFamily="34" charset="-122"/>
              </a:rPr>
              <a:t>如下：</a:t>
            </a:r>
            <a:endParaRPr lang="en-US" altLang="zh-CN" dirty="0">
              <a:latin typeface="微软雅黑" panose="020B0503020204020204" pitchFamily="34" charset="-122"/>
              <a:ea typeface="微软雅黑" panose="020B0503020204020204" pitchFamily="34" charset="-122"/>
            </a:endParaRPr>
          </a:p>
          <a:p>
            <a:pPr indent="457200">
              <a:lnSpc>
                <a:spcPct val="125000"/>
              </a:lnSpc>
            </a:pP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1. </a:t>
            </a:r>
            <a:r>
              <a:rPr lang="zh-CN" altLang="en-US" dirty="0">
                <a:latin typeface="微软雅黑" panose="020B0503020204020204" pitchFamily="34" charset="-122"/>
                <a:ea typeface="微软雅黑" panose="020B0503020204020204" pitchFamily="34" charset="-122"/>
              </a:rPr>
              <a:t>每次循环之后给予最优解以额外的信息素量</a:t>
            </a:r>
            <a:endParaRPr lang="en-US" altLang="zh-CN" dirty="0">
              <a:latin typeface="微软雅黑" panose="020B0503020204020204" pitchFamily="34" charset="-122"/>
              <a:ea typeface="微软雅黑" panose="020B0503020204020204" pitchFamily="34" charset="-122"/>
            </a:endParaRPr>
          </a:p>
          <a:p>
            <a:pPr indent="457200">
              <a:lnSpc>
                <a:spcPct val="125000"/>
              </a:lnSpc>
            </a:pP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2. </a:t>
            </a:r>
            <a:r>
              <a:rPr lang="zh-CN" altLang="en-US" dirty="0">
                <a:latin typeface="微软雅黑" panose="020B0503020204020204" pitchFamily="34" charset="-122"/>
                <a:ea typeface="微软雅黑" panose="020B0503020204020204" pitchFamily="34" charset="-122"/>
              </a:rPr>
              <a:t>这样的解被定义为</a:t>
            </a:r>
            <a:r>
              <a:rPr lang="zh-CN" altLang="en-US" dirty="0">
                <a:solidFill>
                  <a:schemeClr val="accent1"/>
                </a:solidFill>
                <a:latin typeface="微软雅黑" panose="020B0503020204020204" pitchFamily="34" charset="-122"/>
                <a:ea typeface="微软雅黑" panose="020B0503020204020204" pitchFamily="34" charset="-122"/>
              </a:rPr>
              <a:t>全局最优解</a:t>
            </a:r>
            <a:endParaRPr lang="en-US" altLang="zh-CN" dirty="0">
              <a:solidFill>
                <a:schemeClr val="accent1"/>
              </a:solidFill>
              <a:latin typeface="微软雅黑" panose="020B0503020204020204" pitchFamily="34" charset="-122"/>
              <a:ea typeface="微软雅黑" panose="020B0503020204020204" pitchFamily="34" charset="-122"/>
            </a:endParaRPr>
          </a:p>
          <a:p>
            <a:pPr indent="457200">
              <a:lnSpc>
                <a:spcPct val="125000"/>
              </a:lnSpc>
            </a:pP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3. </a:t>
            </a:r>
            <a:r>
              <a:rPr lang="zh-CN" altLang="en-US" dirty="0">
                <a:latin typeface="微软雅黑" panose="020B0503020204020204" pitchFamily="34" charset="-122"/>
                <a:ea typeface="微软雅黑" panose="020B0503020204020204" pitchFamily="34" charset="-122"/>
              </a:rPr>
              <a:t>找到这个解的蚂蚁为</a:t>
            </a:r>
            <a:r>
              <a:rPr lang="zh-CN" altLang="en-US" dirty="0">
                <a:solidFill>
                  <a:schemeClr val="accent1"/>
                </a:solidFill>
                <a:latin typeface="微软雅黑" panose="020B0503020204020204" pitchFamily="34" charset="-122"/>
                <a:ea typeface="微软雅黑" panose="020B0503020204020204" pitchFamily="34" charset="-122"/>
              </a:rPr>
              <a:t>精华蚂蚁</a:t>
            </a:r>
            <a:endParaRPr lang="zh-CN" altLang="zh-CN" dirty="0">
              <a:solidFill>
                <a:schemeClr val="accent1"/>
              </a:solidFill>
              <a:latin typeface="微软雅黑" panose="020B0503020204020204" pitchFamily="34" charset="-122"/>
              <a:ea typeface="微软雅黑" panose="020B0503020204020204" pitchFamily="34" charset="-122"/>
            </a:endParaRPr>
          </a:p>
          <a:p>
            <a:endParaRPr lang="zh-CN" altLang="en-US" dirty="0"/>
          </a:p>
        </p:txBody>
      </p:sp>
    </p:spTree>
    <p:extLst>
      <p:ext uri="{BB962C8B-B14F-4D97-AF65-F5344CB8AC3E}">
        <p14:creationId xmlns:p14="http://schemas.microsoft.com/office/powerpoint/2010/main" val="3091179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ppt_w</p:attrName>
                                        </p:attrNameLst>
                                      </p:cBhvr>
                                      <p:tavLst>
                                        <p:tav tm="0">
                                          <p:val>
                                            <p:fltVal val="0"/>
                                          </p:val>
                                        </p:tav>
                                        <p:tav tm="100000">
                                          <p:val>
                                            <p:strVal val="#ppt_w"/>
                                          </p:val>
                                        </p:tav>
                                      </p:tavLst>
                                    </p:anim>
                                    <p:anim calcmode="lin" valueType="num">
                                      <p:cBhvr>
                                        <p:cTn id="8" dur="500" fill="hold"/>
                                        <p:tgtEl>
                                          <p:spTgt spid="19"/>
                                        </p:tgtEl>
                                        <p:attrNameLst>
                                          <p:attrName>ppt_h</p:attrName>
                                        </p:attrNameLst>
                                      </p:cBhvr>
                                      <p:tavLst>
                                        <p:tav tm="0">
                                          <p:val>
                                            <p:fltVal val="0"/>
                                          </p:val>
                                        </p:tav>
                                        <p:tav tm="100000">
                                          <p:val>
                                            <p:strVal val="#ppt_h"/>
                                          </p:val>
                                        </p:tav>
                                      </p:tavLst>
                                    </p:anim>
                                    <p:animEffect transition="in" filter="fade">
                                      <p:cBhvr>
                                        <p:cTn id="9" dur="500"/>
                                        <p:tgtEl>
                                          <p:spTgt spid="19"/>
                                        </p:tgtEl>
                                      </p:cBhvr>
                                    </p:animEffect>
                                  </p:childTnLst>
                                </p:cTn>
                              </p:par>
                              <p:par>
                                <p:cTn id="10" presetID="22" presetClass="entr" presetSubtype="8" fill="hold" grpId="0" nodeType="withEffect">
                                  <p:stCondLst>
                                    <p:cond delay="250"/>
                                  </p:stCondLst>
                                  <p:childTnLst>
                                    <p:set>
                                      <p:cBhvr>
                                        <p:cTn id="11" dur="1" fill="hold">
                                          <p:stCondLst>
                                            <p:cond delay="0"/>
                                          </p:stCondLst>
                                        </p:cTn>
                                        <p:tgtEl>
                                          <p:spTgt spid="18"/>
                                        </p:tgtEl>
                                        <p:attrNameLst>
                                          <p:attrName>style.visibility</p:attrName>
                                        </p:attrNameLst>
                                      </p:cBhvr>
                                      <p:to>
                                        <p:strVal val="visible"/>
                                      </p:to>
                                    </p:set>
                                    <p:animEffect transition="in" filter="wipe(left)">
                                      <p:cBhvr>
                                        <p:cTn id="12" dur="500"/>
                                        <p:tgtEl>
                                          <p:spTgt spid="18"/>
                                        </p:tgtEl>
                                      </p:cBhvr>
                                    </p:animEffect>
                                  </p:childTnLst>
                                </p:cTn>
                              </p:par>
                              <p:par>
                                <p:cTn id="13" presetID="22" presetClass="entr" presetSubtype="2" fill="hold" nodeType="withEffect">
                                  <p:stCondLst>
                                    <p:cond delay="250"/>
                                  </p:stCondLst>
                                  <p:childTnLst>
                                    <p:set>
                                      <p:cBhvr>
                                        <p:cTn id="14" dur="1" fill="hold">
                                          <p:stCondLst>
                                            <p:cond delay="0"/>
                                          </p:stCondLst>
                                        </p:cTn>
                                        <p:tgtEl>
                                          <p:spTgt spid="28"/>
                                        </p:tgtEl>
                                        <p:attrNameLst>
                                          <p:attrName>style.visibility</p:attrName>
                                        </p:attrNameLst>
                                      </p:cBhvr>
                                      <p:to>
                                        <p:strVal val="visible"/>
                                      </p:to>
                                    </p:set>
                                    <p:animEffect transition="in" filter="wipe(right)">
                                      <p:cBhvr>
                                        <p:cTn id="15" dur="500"/>
                                        <p:tgtEl>
                                          <p:spTgt spid="28"/>
                                        </p:tgtEl>
                                      </p:cBhvr>
                                    </p:animEffect>
                                  </p:childTnLst>
                                </p:cTn>
                              </p:par>
                              <p:par>
                                <p:cTn id="16" presetID="42" presetClass="entr" presetSubtype="0" fill="hold" grpId="0" nodeType="withEffect">
                                  <p:stCondLst>
                                    <p:cond delay="250"/>
                                  </p:stCondLst>
                                  <p:childTnLst>
                                    <p:set>
                                      <p:cBhvr>
                                        <p:cTn id="17" dur="1" fill="hold">
                                          <p:stCondLst>
                                            <p:cond delay="0"/>
                                          </p:stCondLst>
                                        </p:cTn>
                                        <p:tgtEl>
                                          <p:spTgt spid="14"/>
                                        </p:tgtEl>
                                        <p:attrNameLst>
                                          <p:attrName>style.visibility</p:attrName>
                                        </p:attrNameLst>
                                      </p:cBhvr>
                                      <p:to>
                                        <p:strVal val="visible"/>
                                      </p:to>
                                    </p:set>
                                    <p:animEffect transition="in" filter="fade">
                                      <p:cBhvr>
                                        <p:cTn id="18" dur="500"/>
                                        <p:tgtEl>
                                          <p:spTgt spid="14"/>
                                        </p:tgtEl>
                                      </p:cBhvr>
                                    </p:animEffect>
                                    <p:anim calcmode="lin" valueType="num">
                                      <p:cBhvr>
                                        <p:cTn id="19" dur="500" fill="hold"/>
                                        <p:tgtEl>
                                          <p:spTgt spid="14"/>
                                        </p:tgtEl>
                                        <p:attrNameLst>
                                          <p:attrName>ppt_x</p:attrName>
                                        </p:attrNameLst>
                                      </p:cBhvr>
                                      <p:tavLst>
                                        <p:tav tm="0">
                                          <p:val>
                                            <p:strVal val="#ppt_x"/>
                                          </p:val>
                                        </p:tav>
                                        <p:tav tm="100000">
                                          <p:val>
                                            <p:strVal val="#ppt_x"/>
                                          </p:val>
                                        </p:tav>
                                      </p:tavLst>
                                    </p:anim>
                                    <p:anim calcmode="lin" valueType="num">
                                      <p:cBhvr>
                                        <p:cTn id="20" dur="5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4"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a:off x="611187" y="261275"/>
            <a:ext cx="666069" cy="664458"/>
            <a:chOff x="611187" y="261275"/>
            <a:chExt cx="666069" cy="664458"/>
          </a:xfrm>
        </p:grpSpPr>
        <p:sp>
          <p:nvSpPr>
            <p:cNvPr id="9" name="矩形 8"/>
            <p:cNvSpPr>
              <a:spLocks noChangeAspect="1"/>
            </p:cNvSpPr>
            <p:nvPr/>
          </p:nvSpPr>
          <p:spPr>
            <a:xfrm>
              <a:off x="611187" y="261275"/>
              <a:ext cx="538925" cy="53762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a:spLocks noChangeAspect="1"/>
            </p:cNvSpPr>
            <p:nvPr/>
          </p:nvSpPr>
          <p:spPr>
            <a:xfrm>
              <a:off x="880650" y="530086"/>
              <a:ext cx="396606" cy="39564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文本框 17"/>
          <p:cNvSpPr txBox="1"/>
          <p:nvPr/>
        </p:nvSpPr>
        <p:spPr>
          <a:xfrm>
            <a:off x="1597046" y="437019"/>
            <a:ext cx="7113238" cy="461665"/>
          </a:xfrm>
          <a:prstGeom prst="rect">
            <a:avLst/>
          </a:prstGeom>
          <a:noFill/>
        </p:spPr>
        <p:txBody>
          <a:bodyPr wrap="square" rtlCol="0">
            <a:spAutoFit/>
          </a:bodyPr>
          <a:lstStyle/>
          <a:p>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精华蚂蚁系统</a:t>
            </a:r>
            <a:endParaRPr lang="en-US" altLang="zh-CN" sz="24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nvGrpSpPr>
          <p:cNvPr id="28" name="组合 27"/>
          <p:cNvGrpSpPr/>
          <p:nvPr/>
        </p:nvGrpSpPr>
        <p:grpSpPr>
          <a:xfrm>
            <a:off x="8606970" y="6519446"/>
            <a:ext cx="638628" cy="338554"/>
            <a:chOff x="8663567" y="6519446"/>
            <a:chExt cx="638628" cy="338554"/>
          </a:xfrm>
        </p:grpSpPr>
        <p:sp>
          <p:nvSpPr>
            <p:cNvPr id="29" name="矩形 28"/>
            <p:cNvSpPr/>
            <p:nvPr/>
          </p:nvSpPr>
          <p:spPr>
            <a:xfrm>
              <a:off x="8766881" y="6519446"/>
              <a:ext cx="432000" cy="33855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文本框 29"/>
            <p:cNvSpPr txBox="1"/>
            <p:nvPr/>
          </p:nvSpPr>
          <p:spPr>
            <a:xfrm>
              <a:off x="8663567" y="6519446"/>
              <a:ext cx="638628" cy="338554"/>
            </a:xfrm>
            <a:prstGeom prst="rect">
              <a:avLst/>
            </a:prstGeom>
            <a:noFill/>
          </p:spPr>
          <p:txBody>
            <a:bodyPr wrap="square" rtlCol="0">
              <a:spAutoFit/>
            </a:bodyPr>
            <a:lstStyle/>
            <a:p>
              <a:pPr algn="ctr"/>
              <a:r>
                <a:rPr lang="en-US" altLang="zh-CN" sz="1600" dirty="0">
                  <a:solidFill>
                    <a:schemeClr val="bg1"/>
                  </a:solidFill>
                  <a:latin typeface="微软雅黑" panose="020B0503020204020204" pitchFamily="34" charset="-122"/>
                  <a:ea typeface="微软雅黑" panose="020B0503020204020204" pitchFamily="34" charset="-122"/>
                </a:rPr>
                <a:t>28</a:t>
              </a:r>
              <a:endParaRPr lang="zh-CN" altLang="en-US" sz="1600" dirty="0">
                <a:solidFill>
                  <a:schemeClr val="bg1"/>
                </a:solidFill>
                <a:latin typeface="微软雅黑" panose="020B0503020204020204" pitchFamily="34" charset="-122"/>
                <a:ea typeface="微软雅黑" panose="020B0503020204020204" pitchFamily="34" charset="-122"/>
              </a:endParaRPr>
            </a:p>
          </p:txBody>
        </p:sp>
      </p:grpSp>
      <p:sp>
        <p:nvSpPr>
          <p:cNvPr id="23" name="文本框 22">
            <a:extLst>
              <a:ext uri="{FF2B5EF4-FFF2-40B4-BE49-F238E27FC236}">
                <a16:creationId xmlns:a16="http://schemas.microsoft.com/office/drawing/2014/main" id="{20A17561-3E17-451D-926B-BBFE2B77C7C9}"/>
              </a:ext>
            </a:extLst>
          </p:cNvPr>
          <p:cNvSpPr txBox="1"/>
          <p:nvPr/>
        </p:nvSpPr>
        <p:spPr>
          <a:xfrm>
            <a:off x="1828800" y="1850065"/>
            <a:ext cx="4833374" cy="369332"/>
          </a:xfrm>
          <a:prstGeom prst="rect">
            <a:avLst/>
          </a:prstGeom>
          <a:noFill/>
        </p:spPr>
        <p:txBody>
          <a:bodyPr wrap="none" rtlCol="0">
            <a:spAutoFit/>
          </a:bodyPr>
          <a:lstStyle/>
          <a:p>
            <a:r>
              <a:rPr lang="zh-CN" altLang="en-US" b="1" dirty="0"/>
              <a:t>精华蚂蚁系统主要的区别在于信息素的更新：</a:t>
            </a:r>
          </a:p>
        </p:txBody>
      </p:sp>
      <mc:AlternateContent xmlns:mc="http://schemas.openxmlformats.org/markup-compatibility/2006" xmlns:a14="http://schemas.microsoft.com/office/drawing/2010/main">
        <mc:Choice Requires="a14">
          <p:sp>
            <p:nvSpPr>
              <p:cNvPr id="2" name="矩形 1">
                <a:extLst>
                  <a:ext uri="{FF2B5EF4-FFF2-40B4-BE49-F238E27FC236}">
                    <a16:creationId xmlns:a16="http://schemas.microsoft.com/office/drawing/2014/main" id="{69563026-B76F-482C-B784-F668C3F8EB23}"/>
                  </a:ext>
                </a:extLst>
              </p:cNvPr>
              <p:cNvSpPr/>
              <p:nvPr/>
            </p:nvSpPr>
            <p:spPr>
              <a:xfrm>
                <a:off x="1724201" y="2418546"/>
                <a:ext cx="5695598" cy="2366995"/>
              </a:xfrm>
              <a:prstGeom prst="rect">
                <a:avLst/>
              </a:prstGeom>
            </p:spPr>
            <p:txBody>
              <a:bodyPr wrap="none">
                <a:spAutoFit/>
              </a:bodyPr>
              <a:lstStyle/>
              <a:p>
                <a:pPr/>
                <a14:m>
                  <m:oMathPara xmlns:m="http://schemas.openxmlformats.org/officeDocument/2006/math">
                    <m:oMathParaPr>
                      <m:jc m:val="left"/>
                    </m:oMathParaPr>
                    <m:oMath xmlns:m="http://schemas.openxmlformats.org/officeDocument/2006/math">
                      <m:m>
                        <m:mPr>
                          <m:plcHide m:val="on"/>
                          <m:mcs>
                            <m:mc>
                              <m:mcPr>
                                <m:count m:val="1"/>
                                <m:mcJc m:val="center"/>
                              </m:mcPr>
                            </m:mc>
                          </m:mcs>
                          <m:ctrlPr>
                            <a:rPr lang="zh-CN" altLang="en-US" i="1">
                              <a:latin typeface="Cambria Math" panose="02040503050406030204" pitchFamily="18" charset="0"/>
                            </a:rPr>
                          </m:ctrlPr>
                        </m:mPr>
                        <m:mr>
                          <m:e>
                            <m:r>
                              <a:rPr lang="zh-CN" altLang="en-US" i="1">
                                <a:latin typeface="Cambria Math" panose="02040503050406030204" pitchFamily="18" charset="0"/>
                              </a:rPr>
                              <m:t>𝜏</m:t>
                            </m:r>
                            <m:r>
                              <a:rPr lang="zh-CN" altLang="en-US" i="0">
                                <a:latin typeface="Cambria Math" panose="02040503050406030204" pitchFamily="18" charset="0"/>
                              </a:rPr>
                              <m:t>(</m:t>
                            </m:r>
                            <m:r>
                              <a:rPr lang="zh-CN" altLang="en-US" i="1">
                                <a:latin typeface="Cambria Math" panose="02040503050406030204" pitchFamily="18" charset="0"/>
                              </a:rPr>
                              <m:t>𝑖</m:t>
                            </m:r>
                            <m:r>
                              <a:rPr lang="zh-CN" altLang="en-US" i="0">
                                <a:latin typeface="Cambria Math" panose="02040503050406030204" pitchFamily="18" charset="0"/>
                              </a:rPr>
                              <m:t>,</m:t>
                            </m:r>
                            <m:r>
                              <a:rPr lang="zh-CN" altLang="en-US" i="1">
                                <a:latin typeface="Cambria Math" panose="02040503050406030204" pitchFamily="18" charset="0"/>
                              </a:rPr>
                              <m:t>𝑗</m:t>
                            </m:r>
                            <m:r>
                              <a:rPr lang="zh-CN" altLang="en-US" i="0">
                                <a:latin typeface="Cambria Math" panose="02040503050406030204" pitchFamily="18" charset="0"/>
                              </a:rPr>
                              <m:t>)=(1−</m:t>
                            </m:r>
                            <m:r>
                              <a:rPr lang="zh-CN" altLang="en-US" i="1">
                                <a:latin typeface="Cambria Math" panose="02040503050406030204" pitchFamily="18" charset="0"/>
                              </a:rPr>
                              <m:t>𝜌</m:t>
                            </m:r>
                            <m:r>
                              <a:rPr lang="zh-CN" altLang="en-US" i="0">
                                <a:latin typeface="Cambria Math" panose="02040503050406030204" pitchFamily="18" charset="0"/>
                              </a:rPr>
                              <m:t>)</m:t>
                            </m:r>
                            <m:r>
                              <m:rPr>
                                <m:nor/>
                              </m:rPr>
                              <a:rPr lang="zh-CN" altLang="en-US" i="1">
                                <a:latin typeface="Cambria Math" panose="02040503050406030204" pitchFamily="18" charset="0"/>
                              </a:rPr>
                              <m:t> </m:t>
                            </m:r>
                            <m:r>
                              <a:rPr lang="zh-CN" altLang="en-US" i="0">
                                <a:latin typeface="Cambria Math" panose="02040503050406030204" pitchFamily="18" charset="0"/>
                              </a:rPr>
                              <m:t>·</m:t>
                            </m:r>
                            <m:r>
                              <m:rPr>
                                <m:nor/>
                              </m:rPr>
                              <a:rPr lang="zh-CN" altLang="en-US" i="1">
                                <a:latin typeface="Cambria Math" panose="02040503050406030204" pitchFamily="18" charset="0"/>
                              </a:rPr>
                              <m:t> </m:t>
                            </m:r>
                            <m:r>
                              <a:rPr lang="zh-CN" altLang="en-US" i="1">
                                <a:latin typeface="Cambria Math" panose="02040503050406030204" pitchFamily="18" charset="0"/>
                              </a:rPr>
                              <m:t>𝜏</m:t>
                            </m:r>
                            <m:r>
                              <a:rPr lang="zh-CN" altLang="en-US" i="0">
                                <a:latin typeface="Cambria Math" panose="02040503050406030204" pitchFamily="18" charset="0"/>
                              </a:rPr>
                              <m:t>(</m:t>
                            </m:r>
                            <m:r>
                              <a:rPr lang="zh-CN" altLang="en-US" i="1">
                                <a:latin typeface="Cambria Math" panose="02040503050406030204" pitchFamily="18" charset="0"/>
                              </a:rPr>
                              <m:t>𝑖</m:t>
                            </m:r>
                            <m:r>
                              <a:rPr lang="zh-CN" altLang="en-US" i="0">
                                <a:latin typeface="Cambria Math" panose="02040503050406030204" pitchFamily="18" charset="0"/>
                              </a:rPr>
                              <m:t>,</m:t>
                            </m:r>
                            <m:r>
                              <a:rPr lang="zh-CN" altLang="en-US" i="1">
                                <a:latin typeface="Cambria Math" panose="02040503050406030204" pitchFamily="18" charset="0"/>
                              </a:rPr>
                              <m:t>𝑗</m:t>
                            </m:r>
                            <m:r>
                              <a:rPr lang="zh-CN" altLang="en-US" i="0">
                                <a:latin typeface="Cambria Math" panose="02040503050406030204" pitchFamily="18" charset="0"/>
                              </a:rPr>
                              <m:t>)</m:t>
                            </m:r>
                            <m:r>
                              <m:rPr>
                                <m:nor/>
                              </m:rPr>
                              <a:rPr lang="zh-CN" altLang="en-US" i="1">
                                <a:latin typeface="Cambria Math" panose="02040503050406030204" pitchFamily="18" charset="0"/>
                              </a:rPr>
                              <m:t> </m:t>
                            </m:r>
                            <m:r>
                              <a:rPr lang="zh-CN" altLang="en-US" i="0">
                                <a:latin typeface="Cambria Math" panose="02040503050406030204" pitchFamily="18" charset="0"/>
                              </a:rPr>
                              <m:t>+</m:t>
                            </m:r>
                            <m:r>
                              <m:rPr>
                                <m:nor/>
                              </m:rPr>
                              <a:rPr lang="zh-CN" altLang="en-US" i="1">
                                <a:latin typeface="Cambria Math" panose="02040503050406030204" pitchFamily="18" charset="0"/>
                              </a:rPr>
                              <m:t> </m:t>
                            </m:r>
                            <m:nary>
                              <m:naryPr>
                                <m:chr m:val="∑"/>
                                <m:limLoc m:val="undOvr"/>
                                <m:grow m:val="on"/>
                                <m:ctrlPr>
                                  <a:rPr lang="zh-CN" altLang="en-US" i="1">
                                    <a:latin typeface="Cambria Math" panose="02040503050406030204" pitchFamily="18" charset="0"/>
                                  </a:rPr>
                                </m:ctrlPr>
                              </m:naryPr>
                              <m:sub>
                                <m:r>
                                  <a:rPr lang="zh-CN" altLang="en-US" i="1">
                                    <a:latin typeface="Cambria Math" panose="02040503050406030204" pitchFamily="18" charset="0"/>
                                  </a:rPr>
                                  <m:t>𝑘</m:t>
                                </m:r>
                                <m:r>
                                  <a:rPr lang="zh-CN" altLang="en-US" i="0">
                                    <a:latin typeface="Cambria Math" panose="02040503050406030204" pitchFamily="18" charset="0"/>
                                  </a:rPr>
                                  <m:t>=1</m:t>
                                </m:r>
                              </m:sub>
                              <m:sup>
                                <m:r>
                                  <a:rPr lang="zh-CN" altLang="en-US" i="1">
                                    <a:latin typeface="Cambria Math" panose="02040503050406030204" pitchFamily="18" charset="0"/>
                                  </a:rPr>
                                  <m:t>𝑚</m:t>
                                </m:r>
                              </m:sup>
                              <m:e>
                                <m:d>
                                  <m:dPr>
                                    <m:begChr m:val=""/>
                                    <m:ctrlPr>
                                      <a:rPr lang="zh-CN" altLang="en-US" i="1">
                                        <a:latin typeface="Cambria Math" panose="02040503050406030204" pitchFamily="18" charset="0"/>
                                      </a:rPr>
                                    </m:ctrlPr>
                                  </m:dPr>
                                  <m:e>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𝜏</m:t>
                                        </m:r>
                                      </m:e>
                                      <m:sub>
                                        <m:r>
                                          <a:rPr lang="zh-CN" altLang="en-US" i="1">
                                            <a:latin typeface="Cambria Math" panose="02040503050406030204" pitchFamily="18" charset="0"/>
                                          </a:rPr>
                                          <m:t>𝑘</m:t>
                                        </m:r>
                                      </m:sub>
                                    </m:sSub>
                                    <m:r>
                                      <a:rPr lang="zh-CN" altLang="en-US" i="0">
                                        <a:latin typeface="Cambria Math" panose="02040503050406030204" pitchFamily="18" charset="0"/>
                                      </a:rPr>
                                      <m:t>(</m:t>
                                    </m:r>
                                    <m:r>
                                      <a:rPr lang="zh-CN" altLang="en-US" i="1">
                                        <a:latin typeface="Cambria Math" panose="02040503050406030204" pitchFamily="18" charset="0"/>
                                      </a:rPr>
                                      <m:t>𝑖</m:t>
                                    </m:r>
                                    <m:r>
                                      <a:rPr lang="zh-CN" altLang="en-US" i="0">
                                        <a:latin typeface="Cambria Math" panose="02040503050406030204" pitchFamily="18" charset="0"/>
                                      </a:rPr>
                                      <m:t>,</m:t>
                                    </m:r>
                                    <m:r>
                                      <a:rPr lang="zh-CN" altLang="en-US" i="1">
                                        <a:latin typeface="Cambria Math" panose="02040503050406030204" pitchFamily="18" charset="0"/>
                                      </a:rPr>
                                      <m:t>𝑗</m:t>
                                    </m:r>
                                    <m:r>
                                      <a:rPr lang="zh-CN" altLang="en-US" i="0">
                                        <a:latin typeface="Cambria Math" panose="02040503050406030204" pitchFamily="18" charset="0"/>
                                      </a:rPr>
                                      <m:t>)</m:t>
                                    </m:r>
                                    <m:r>
                                      <m:rPr>
                                        <m:nor/>
                                      </m:rPr>
                                      <a:rPr lang="zh-CN" altLang="en-US" i="1">
                                        <a:latin typeface="Cambria Math" panose="02040503050406030204" pitchFamily="18" charset="0"/>
                                      </a:rPr>
                                      <m:t> </m:t>
                                    </m:r>
                                    <m:r>
                                      <a:rPr lang="zh-CN" altLang="en-US" i="0">
                                        <a:latin typeface="Cambria Math" panose="02040503050406030204" pitchFamily="18" charset="0"/>
                                      </a:rPr>
                                      <m:t>+</m:t>
                                    </m:r>
                                    <m:r>
                                      <m:rPr>
                                        <m:nor/>
                                      </m:rPr>
                                      <a:rPr lang="zh-CN" altLang="en-US" i="1">
                                        <a:latin typeface="Cambria Math" panose="02040503050406030204" pitchFamily="18" charset="0"/>
                                      </a:rPr>
                                      <m:t> </m:t>
                                    </m:r>
                                    <m:r>
                                      <a:rPr lang="zh-CN" altLang="en-US" i="1">
                                        <a:latin typeface="Cambria Math" panose="02040503050406030204" pitchFamily="18" charset="0"/>
                                      </a:rPr>
                                      <m:t>𝑒</m:t>
                                    </m:r>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𝜏</m:t>
                                        </m:r>
                                      </m:e>
                                      <m:sub>
                                        <m:r>
                                          <a:rPr lang="zh-CN" altLang="en-US" i="1">
                                            <a:latin typeface="Cambria Math" panose="02040503050406030204" pitchFamily="18" charset="0"/>
                                          </a:rPr>
                                          <m:t>𝑏</m:t>
                                        </m:r>
                                      </m:sub>
                                    </m:sSub>
                                    <m:r>
                                      <a:rPr lang="zh-CN" altLang="en-US" i="0">
                                        <a:latin typeface="Cambria Math" panose="02040503050406030204" pitchFamily="18" charset="0"/>
                                      </a:rPr>
                                      <m:t>(</m:t>
                                    </m:r>
                                    <m:r>
                                      <a:rPr lang="zh-CN" altLang="en-US" i="1">
                                        <a:latin typeface="Cambria Math" panose="02040503050406030204" pitchFamily="18" charset="0"/>
                                      </a:rPr>
                                      <m:t>𝑖</m:t>
                                    </m:r>
                                    <m:r>
                                      <a:rPr lang="zh-CN" altLang="en-US" i="0">
                                        <a:latin typeface="Cambria Math" panose="02040503050406030204" pitchFamily="18" charset="0"/>
                                      </a:rPr>
                                      <m:t>,</m:t>
                                    </m:r>
                                    <m:r>
                                      <a:rPr lang="zh-CN" altLang="en-US" i="1">
                                        <a:latin typeface="Cambria Math" panose="02040503050406030204" pitchFamily="18" charset="0"/>
                                      </a:rPr>
                                      <m:t>𝑗</m:t>
                                    </m:r>
                                  </m:e>
                                </m:d>
                              </m:e>
                            </m:nary>
                          </m:e>
                        </m:mr>
                        <m:mr>
                          <m:e>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𝜏</m:t>
                                </m:r>
                              </m:e>
                              <m:sub>
                                <m:r>
                                  <a:rPr lang="zh-CN" altLang="en-US" i="1">
                                    <a:latin typeface="Cambria Math" panose="02040503050406030204" pitchFamily="18" charset="0"/>
                                  </a:rPr>
                                  <m:t>𝑘</m:t>
                                </m:r>
                              </m:sub>
                            </m:sSub>
                            <m:r>
                              <a:rPr lang="zh-CN" altLang="en-US" i="0">
                                <a:latin typeface="Cambria Math" panose="02040503050406030204" pitchFamily="18" charset="0"/>
                              </a:rPr>
                              <m:t>(</m:t>
                            </m:r>
                            <m:r>
                              <a:rPr lang="zh-CN" altLang="en-US" i="1">
                                <a:latin typeface="Cambria Math" panose="02040503050406030204" pitchFamily="18" charset="0"/>
                              </a:rPr>
                              <m:t>𝑖</m:t>
                            </m:r>
                            <m:r>
                              <a:rPr lang="zh-CN" altLang="en-US" i="0">
                                <a:latin typeface="Cambria Math" panose="02040503050406030204" pitchFamily="18" charset="0"/>
                              </a:rPr>
                              <m:t>,</m:t>
                            </m:r>
                            <m:r>
                              <a:rPr lang="zh-CN" altLang="en-US" i="1">
                                <a:latin typeface="Cambria Math" panose="02040503050406030204" pitchFamily="18" charset="0"/>
                              </a:rPr>
                              <m:t>𝑗</m:t>
                            </m:r>
                            <m:r>
                              <a:rPr lang="zh-CN" altLang="en-US" i="0">
                                <a:latin typeface="Cambria Math" panose="02040503050406030204" pitchFamily="18" charset="0"/>
                              </a:rPr>
                              <m:t>)</m:t>
                            </m:r>
                            <m:r>
                              <m:rPr>
                                <m:nor/>
                              </m:rPr>
                              <a:rPr lang="zh-CN" altLang="en-US" i="1">
                                <a:latin typeface="Cambria Math" panose="02040503050406030204" pitchFamily="18" charset="0"/>
                              </a:rPr>
                              <m:t> </m:t>
                            </m:r>
                            <m:r>
                              <a:rPr lang="zh-CN" altLang="en-US" i="0">
                                <a:latin typeface="Cambria Math" panose="02040503050406030204" pitchFamily="18" charset="0"/>
                              </a:rPr>
                              <m:t>=</m:t>
                            </m:r>
                            <m:r>
                              <m:rPr>
                                <m:nor/>
                              </m:rPr>
                              <a:rPr lang="zh-CN" altLang="en-US" i="1">
                                <a:latin typeface="Cambria Math" panose="02040503050406030204" pitchFamily="18" charset="0"/>
                              </a:rPr>
                              <m:t> </m:t>
                            </m:r>
                            <m:d>
                              <m:dPr>
                                <m:begChr m:val="{"/>
                                <m:endChr m:val=""/>
                                <m:ctrlPr>
                                  <a:rPr lang="zh-CN" altLang="en-US" i="1">
                                    <a:latin typeface="Cambria Math" panose="02040503050406030204" pitchFamily="18" charset="0"/>
                                  </a:rPr>
                                </m:ctrlPr>
                              </m:dPr>
                              <m:e>
                                <m:m>
                                  <m:mPr>
                                    <m:plcHide m:val="on"/>
                                    <m:mcs>
                                      <m:mc>
                                        <m:mcPr>
                                          <m:count m:val="1"/>
                                          <m:mcJc m:val="center"/>
                                        </m:mcPr>
                                      </m:mc>
                                    </m:mcs>
                                    <m:ctrlPr>
                                      <a:rPr lang="zh-CN" altLang="en-US" i="1">
                                        <a:latin typeface="Cambria Math" panose="02040503050406030204" pitchFamily="18" charset="0"/>
                                      </a:rPr>
                                    </m:ctrlPr>
                                  </m:mPr>
                                  <m:mr>
                                    <m:e>
                                      <m:sSup>
                                        <m:sSupPr>
                                          <m:ctrlPr>
                                            <a:rPr lang="zh-CN" altLang="en-US" i="1">
                                              <a:latin typeface="Cambria Math" panose="02040503050406030204" pitchFamily="18" charset="0"/>
                                            </a:rPr>
                                          </m:ctrlPr>
                                        </m:sSupPr>
                                        <m:e>
                                          <m:r>
                                            <a:rPr lang="zh-CN" altLang="en-US" i="0">
                                              <a:latin typeface="Cambria Math" panose="02040503050406030204" pitchFamily="18" charset="0"/>
                                            </a:rPr>
                                            <m:t>(</m:t>
                                          </m:r>
                                        </m:e>
                                        <m:sup>
                                          <m:sSub>
                                            <m:sSubPr>
                                              <m:ctrlPr>
                                                <a:rPr lang="zh-CN" altLang="en-US" i="1">
                                                  <a:latin typeface="Cambria Math" panose="02040503050406030204" pitchFamily="18" charset="0"/>
                                                </a:rPr>
                                              </m:ctrlPr>
                                            </m:sSubPr>
                                            <m:e>
                                              <m:r>
                                                <a:rPr lang="zh-CN" altLang="en-US" i="1">
                                                  <a:latin typeface="Cambria Math" panose="02040503050406030204" pitchFamily="18" charset="0"/>
                                                </a:rPr>
                                                <m:t>𝐶</m:t>
                                              </m:r>
                                            </m:e>
                                            <m:sub>
                                              <m:r>
                                                <a:rPr lang="zh-CN" altLang="en-US" i="1">
                                                  <a:latin typeface="Cambria Math" panose="02040503050406030204" pitchFamily="18" charset="0"/>
                                                </a:rPr>
                                                <m:t>𝑘</m:t>
                                              </m:r>
                                            </m:sub>
                                          </m:sSub>
                                          <m:r>
                                            <a:rPr lang="zh-CN" altLang="en-US" i="0">
                                              <a:latin typeface="Cambria Math" panose="02040503050406030204" pitchFamily="18" charset="0"/>
                                            </a:rPr>
                                            <m:t>)−1</m:t>
                                          </m:r>
                                        </m:sup>
                                      </m:sSup>
                                      <m:r>
                                        <a:rPr lang="zh-CN" altLang="en-US" i="0">
                                          <a:latin typeface="Cambria Math" panose="02040503050406030204" pitchFamily="18" charset="0"/>
                                        </a:rPr>
                                        <m:t>,</m:t>
                                      </m:r>
                                      <m:r>
                                        <m:rPr>
                                          <m:nor/>
                                        </m:rPr>
                                        <a:rPr lang="zh-CN" altLang="en-US" i="1">
                                          <a:latin typeface="Cambria Math" panose="02040503050406030204" pitchFamily="18" charset="0"/>
                                        </a:rPr>
                                        <m:t>   </m:t>
                                      </m:r>
                                      <m:r>
                                        <a:rPr lang="zh-CN" altLang="en-US" i="0">
                                          <a:latin typeface="Cambria Math" panose="02040503050406030204" pitchFamily="18" charset="0"/>
                                        </a:rPr>
                                        <m:t>(</m:t>
                                      </m:r>
                                      <m:r>
                                        <a:rPr lang="zh-CN" altLang="en-US" i="1">
                                          <a:latin typeface="Cambria Math" panose="02040503050406030204" pitchFamily="18" charset="0"/>
                                        </a:rPr>
                                        <m:t>𝑖</m:t>
                                      </m:r>
                                      <m:r>
                                        <a:rPr lang="zh-CN" altLang="en-US" i="0">
                                          <a:latin typeface="Cambria Math" panose="02040503050406030204" pitchFamily="18" charset="0"/>
                                        </a:rPr>
                                        <m:t>,</m:t>
                                      </m:r>
                                      <m:r>
                                        <a:rPr lang="zh-CN" altLang="en-US" i="1">
                                          <a:latin typeface="Cambria Math" panose="02040503050406030204" pitchFamily="18" charset="0"/>
                                        </a:rPr>
                                        <m:t>𝑗</m:t>
                                      </m:r>
                                      <m:r>
                                        <a:rPr lang="zh-CN" altLang="en-US" i="0">
                                          <a:latin typeface="Cambria Math" panose="02040503050406030204" pitchFamily="18" charset="0"/>
                                        </a:rPr>
                                        <m:t>)∈</m:t>
                                      </m:r>
                                      <m:sSup>
                                        <m:sSupPr>
                                          <m:ctrlPr>
                                            <a:rPr lang="zh-CN" altLang="en-US" i="1">
                                              <a:latin typeface="Cambria Math" panose="02040503050406030204" pitchFamily="18" charset="0"/>
                                            </a:rPr>
                                          </m:ctrlPr>
                                        </m:sSupPr>
                                        <m:e>
                                          <m:r>
                                            <a:rPr lang="zh-CN" altLang="en-US" i="1">
                                              <a:latin typeface="Cambria Math" panose="02040503050406030204" pitchFamily="18" charset="0"/>
                                            </a:rPr>
                                            <m:t>𝑅</m:t>
                                          </m:r>
                                        </m:e>
                                        <m:sup>
                                          <m:r>
                                            <a:rPr lang="zh-CN" altLang="en-US" i="1">
                                              <a:latin typeface="Cambria Math" panose="02040503050406030204" pitchFamily="18" charset="0"/>
                                            </a:rPr>
                                            <m:t>𝑘</m:t>
                                          </m:r>
                                        </m:sup>
                                      </m:sSup>
                                    </m:e>
                                  </m:mr>
                                  <m:mr>
                                    <m:e>
                                      <m:r>
                                        <a:rPr lang="zh-CN" altLang="en-US" i="0">
                                          <a:latin typeface="Cambria Math" panose="02040503050406030204" pitchFamily="18" charset="0"/>
                                        </a:rPr>
                                        <m:t>0,</m:t>
                                      </m:r>
                                      <m:r>
                                        <m:rPr>
                                          <m:nor/>
                                        </m:rPr>
                                        <a:rPr lang="zh-CN" altLang="en-US" i="1">
                                          <a:latin typeface="Cambria Math" panose="02040503050406030204" pitchFamily="18" charset="0"/>
                                        </a:rPr>
                                        <m:t>                </m:t>
                                      </m:r>
                                      <m:r>
                                        <a:rPr lang="zh-CN" altLang="en-US" i="0">
                                          <a:latin typeface="Cambria Math" panose="02040503050406030204" pitchFamily="18" charset="0"/>
                                        </a:rPr>
                                        <m:t>其他</m:t>
                                      </m:r>
                                    </m:e>
                                  </m:mr>
                                </m:m>
                              </m:e>
                            </m:d>
                          </m:e>
                        </m:mr>
                        <m:mr>
                          <m:e>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𝜏</m:t>
                                </m:r>
                              </m:e>
                              <m:sub>
                                <m:r>
                                  <a:rPr lang="zh-CN" altLang="en-US" i="1">
                                    <a:latin typeface="Cambria Math" panose="02040503050406030204" pitchFamily="18" charset="0"/>
                                  </a:rPr>
                                  <m:t>𝑏</m:t>
                                </m:r>
                              </m:sub>
                            </m:sSub>
                            <m:r>
                              <a:rPr lang="zh-CN" altLang="en-US" i="0">
                                <a:latin typeface="Cambria Math" panose="02040503050406030204" pitchFamily="18" charset="0"/>
                              </a:rPr>
                              <m:t>(</m:t>
                            </m:r>
                            <m:r>
                              <a:rPr lang="zh-CN" altLang="en-US" i="1">
                                <a:latin typeface="Cambria Math" panose="02040503050406030204" pitchFamily="18" charset="0"/>
                              </a:rPr>
                              <m:t>𝑖</m:t>
                            </m:r>
                            <m:r>
                              <a:rPr lang="zh-CN" altLang="en-US" i="0">
                                <a:latin typeface="Cambria Math" panose="02040503050406030204" pitchFamily="18" charset="0"/>
                              </a:rPr>
                              <m:t>,</m:t>
                            </m:r>
                            <m:r>
                              <a:rPr lang="zh-CN" altLang="en-US" i="1">
                                <a:latin typeface="Cambria Math" panose="02040503050406030204" pitchFamily="18" charset="0"/>
                              </a:rPr>
                              <m:t>𝑗</m:t>
                            </m:r>
                            <m:r>
                              <a:rPr lang="zh-CN" altLang="en-US" i="0">
                                <a:latin typeface="Cambria Math" panose="02040503050406030204" pitchFamily="18" charset="0"/>
                              </a:rPr>
                              <m:t>)</m:t>
                            </m:r>
                            <m:r>
                              <m:rPr>
                                <m:nor/>
                              </m:rPr>
                              <a:rPr lang="zh-CN" altLang="en-US" i="1">
                                <a:latin typeface="Cambria Math" panose="02040503050406030204" pitchFamily="18" charset="0"/>
                              </a:rPr>
                              <m:t> </m:t>
                            </m:r>
                            <m:r>
                              <a:rPr lang="zh-CN" altLang="en-US" i="0">
                                <a:latin typeface="Cambria Math" panose="02040503050406030204" pitchFamily="18" charset="0"/>
                              </a:rPr>
                              <m:t>=</m:t>
                            </m:r>
                            <m:r>
                              <m:rPr>
                                <m:nor/>
                              </m:rPr>
                              <a:rPr lang="zh-CN" altLang="en-US" i="1">
                                <a:latin typeface="Cambria Math" panose="02040503050406030204" pitchFamily="18" charset="0"/>
                              </a:rPr>
                              <m:t> </m:t>
                            </m:r>
                            <m:d>
                              <m:dPr>
                                <m:begChr m:val="{"/>
                                <m:endChr m:val=""/>
                                <m:ctrlPr>
                                  <a:rPr lang="zh-CN" altLang="en-US" i="1">
                                    <a:latin typeface="Cambria Math" panose="02040503050406030204" pitchFamily="18" charset="0"/>
                                  </a:rPr>
                                </m:ctrlPr>
                              </m:dPr>
                              <m:e>
                                <m:m>
                                  <m:mPr>
                                    <m:plcHide m:val="on"/>
                                    <m:mcs>
                                      <m:mc>
                                        <m:mcPr>
                                          <m:count m:val="1"/>
                                          <m:mcJc m:val="center"/>
                                        </m:mcPr>
                                      </m:mc>
                                    </m:mcs>
                                    <m:ctrlPr>
                                      <a:rPr lang="zh-CN" altLang="en-US" i="1">
                                        <a:latin typeface="Cambria Math" panose="02040503050406030204" pitchFamily="18" charset="0"/>
                                      </a:rPr>
                                    </m:ctrlPr>
                                  </m:mPr>
                                  <m:mr>
                                    <m:e>
                                      <m:sSup>
                                        <m:sSupPr>
                                          <m:ctrlPr>
                                            <a:rPr lang="zh-CN" altLang="en-US" i="1">
                                              <a:latin typeface="Cambria Math" panose="02040503050406030204" pitchFamily="18" charset="0"/>
                                            </a:rPr>
                                          </m:ctrlPr>
                                        </m:sSupPr>
                                        <m:e>
                                          <m:r>
                                            <a:rPr lang="zh-CN" altLang="en-US" i="0">
                                              <a:latin typeface="Cambria Math" panose="02040503050406030204" pitchFamily="18" charset="0"/>
                                            </a:rPr>
                                            <m:t>(</m:t>
                                          </m:r>
                                        </m:e>
                                        <m:sup>
                                          <m:sSub>
                                            <m:sSubPr>
                                              <m:ctrlPr>
                                                <a:rPr lang="zh-CN" altLang="en-US" i="1">
                                                  <a:latin typeface="Cambria Math" panose="02040503050406030204" pitchFamily="18" charset="0"/>
                                                </a:rPr>
                                              </m:ctrlPr>
                                            </m:sSubPr>
                                            <m:e>
                                              <m:r>
                                                <a:rPr lang="zh-CN" altLang="en-US" i="1">
                                                  <a:latin typeface="Cambria Math" panose="02040503050406030204" pitchFamily="18" charset="0"/>
                                                </a:rPr>
                                                <m:t>𝐶</m:t>
                                              </m:r>
                                            </m:e>
                                            <m:sub>
                                              <m:r>
                                                <a:rPr lang="zh-CN" altLang="en-US" i="1">
                                                  <a:latin typeface="Cambria Math" panose="02040503050406030204" pitchFamily="18" charset="0"/>
                                                </a:rPr>
                                                <m:t>𝑏</m:t>
                                              </m:r>
                                            </m:sub>
                                          </m:sSub>
                                          <m:r>
                                            <a:rPr lang="zh-CN" altLang="en-US" i="0">
                                              <a:latin typeface="Cambria Math" panose="02040503050406030204" pitchFamily="18" charset="0"/>
                                            </a:rPr>
                                            <m:t>)−1</m:t>
                                          </m:r>
                                        </m:sup>
                                      </m:sSup>
                                      <m:r>
                                        <a:rPr lang="zh-CN" altLang="en-US" i="0">
                                          <a:latin typeface="Cambria Math" panose="02040503050406030204" pitchFamily="18" charset="0"/>
                                        </a:rPr>
                                        <m:t>,</m:t>
                                      </m:r>
                                      <m:r>
                                        <m:rPr>
                                          <m:nor/>
                                        </m:rPr>
                                        <a:rPr lang="zh-CN" altLang="en-US" i="1">
                                          <a:latin typeface="Cambria Math" panose="02040503050406030204" pitchFamily="18" charset="0"/>
                                        </a:rPr>
                                        <m:t>   </m:t>
                                      </m:r>
                                      <m:r>
                                        <a:rPr lang="zh-CN" altLang="en-US" i="0">
                                          <a:latin typeface="Cambria Math" panose="02040503050406030204" pitchFamily="18" charset="0"/>
                                        </a:rPr>
                                        <m:t>(</m:t>
                                      </m:r>
                                      <m:r>
                                        <a:rPr lang="zh-CN" altLang="en-US" i="1">
                                          <a:latin typeface="Cambria Math" panose="02040503050406030204" pitchFamily="18" charset="0"/>
                                        </a:rPr>
                                        <m:t>𝑖</m:t>
                                      </m:r>
                                      <m:r>
                                        <a:rPr lang="zh-CN" altLang="en-US" i="0">
                                          <a:latin typeface="Cambria Math" panose="02040503050406030204" pitchFamily="18" charset="0"/>
                                        </a:rPr>
                                        <m:t>,</m:t>
                                      </m:r>
                                      <m:r>
                                        <a:rPr lang="zh-CN" altLang="en-US" i="1">
                                          <a:latin typeface="Cambria Math" panose="02040503050406030204" pitchFamily="18" charset="0"/>
                                        </a:rPr>
                                        <m:t>𝑗</m:t>
                                      </m:r>
                                      <m:r>
                                        <a:rPr lang="zh-CN" altLang="en-US" i="0">
                                          <a:latin typeface="Cambria Math" panose="02040503050406030204" pitchFamily="18" charset="0"/>
                                        </a:rPr>
                                        <m:t>)</m:t>
                                      </m:r>
                                      <m:r>
                                        <a:rPr lang="zh-CN" altLang="en-US" i="0">
                                          <a:latin typeface="Cambria Math" panose="02040503050406030204" pitchFamily="18" charset="0"/>
                                        </a:rPr>
                                        <m:t>在路径</m:t>
                                      </m:r>
                                      <m:sSub>
                                        <m:sSubPr>
                                          <m:ctrlPr>
                                            <a:rPr lang="zh-CN" altLang="en-US" i="1">
                                              <a:latin typeface="Cambria Math" panose="02040503050406030204" pitchFamily="18" charset="0"/>
                                            </a:rPr>
                                          </m:ctrlPr>
                                        </m:sSubPr>
                                        <m:e>
                                          <m:r>
                                            <a:rPr lang="zh-CN" altLang="en-US" i="1">
                                              <a:latin typeface="Cambria Math" panose="02040503050406030204" pitchFamily="18" charset="0"/>
                                            </a:rPr>
                                            <m:t>𝑇</m:t>
                                          </m:r>
                                        </m:e>
                                        <m:sub>
                                          <m:r>
                                            <m:rPr>
                                              <m:nor/>
                                            </m:rPr>
                                            <a:rPr lang="zh-CN" altLang="en-US" i="1">
                                              <a:latin typeface="Cambria Math" panose="02040503050406030204" pitchFamily="18" charset="0"/>
                                            </a:rPr>
                                            <m:t>b</m:t>
                                          </m:r>
                                        </m:sub>
                                      </m:sSub>
                                      <m:r>
                                        <a:rPr lang="zh-CN" altLang="en-US" i="0">
                                          <a:latin typeface="Cambria Math" panose="02040503050406030204" pitchFamily="18" charset="0"/>
                                        </a:rPr>
                                        <m:t>上</m:t>
                                      </m:r>
                                    </m:e>
                                  </m:mr>
                                  <m:mr>
                                    <m:e>
                                      <m:r>
                                        <m:rPr>
                                          <m:nor/>
                                        </m:rPr>
                                        <a:rPr lang="zh-CN" altLang="en-US" i="1">
                                          <a:latin typeface="Cambria Math" panose="02040503050406030204" pitchFamily="18" charset="0"/>
                                        </a:rPr>
                                        <m:t>0</m:t>
                                      </m:r>
                                      <m:r>
                                        <a:rPr lang="zh-CN" altLang="en-US" i="0">
                                          <a:latin typeface="Cambria Math" panose="02040503050406030204" pitchFamily="18" charset="0"/>
                                        </a:rPr>
                                        <m:t>，</m:t>
                                      </m:r>
                                      <m:r>
                                        <m:rPr>
                                          <m:nor/>
                                        </m:rPr>
                                        <a:rPr lang="zh-CN" altLang="en-US" i="1">
                                          <a:latin typeface="Cambria Math" panose="02040503050406030204" pitchFamily="18" charset="0"/>
                                        </a:rPr>
                                        <m:t>               </m:t>
                                      </m:r>
                                      <m:r>
                                        <a:rPr lang="zh-CN" altLang="en-US" i="0">
                                          <a:latin typeface="Cambria Math" panose="02040503050406030204" pitchFamily="18" charset="0"/>
                                        </a:rPr>
                                        <m:t>其他</m:t>
                                      </m:r>
                                    </m:e>
                                  </m:mr>
                                </m:m>
                              </m:e>
                            </m:d>
                          </m:e>
                        </m:mr>
                      </m:m>
                    </m:oMath>
                  </m:oMathPara>
                </a14:m>
                <a:endParaRPr lang="zh-CN" altLang="en-US" dirty="0"/>
              </a:p>
            </p:txBody>
          </p:sp>
        </mc:Choice>
        <mc:Fallback xmlns="">
          <p:sp>
            <p:nvSpPr>
              <p:cNvPr id="2" name="矩形 1">
                <a:extLst>
                  <a:ext uri="{FF2B5EF4-FFF2-40B4-BE49-F238E27FC236}">
                    <a16:creationId xmlns:a16="http://schemas.microsoft.com/office/drawing/2014/main" id="{69563026-B76F-482C-B784-F668C3F8EB23}"/>
                  </a:ext>
                </a:extLst>
              </p:cNvPr>
              <p:cNvSpPr>
                <a:spLocks noRot="1" noChangeAspect="1" noMove="1" noResize="1" noEditPoints="1" noAdjustHandles="1" noChangeArrowheads="1" noChangeShapeType="1" noTextEdit="1"/>
              </p:cNvSpPr>
              <p:nvPr/>
            </p:nvSpPr>
            <p:spPr>
              <a:xfrm>
                <a:off x="1724201" y="2418546"/>
                <a:ext cx="5695598" cy="2366995"/>
              </a:xfrm>
              <a:prstGeom prst="rect">
                <a:avLst/>
              </a:prstGeom>
              <a:blipFill>
                <a:blip r:embed="rId2"/>
                <a:stretch>
                  <a:fillRect/>
                </a:stretch>
              </a:blipFill>
            </p:spPr>
            <p:txBody>
              <a:bodyPr/>
              <a:lstStyle/>
              <a:p>
                <a:r>
                  <a:rPr lang="zh-CN" altLang="en-US">
                    <a:noFill/>
                  </a:rPr>
                  <a:t> </a:t>
                </a:r>
              </a:p>
            </p:txBody>
          </p:sp>
        </mc:Fallback>
      </mc:AlternateContent>
      <p:sp>
        <p:nvSpPr>
          <p:cNvPr id="31" name="文本框 30">
            <a:extLst>
              <a:ext uri="{FF2B5EF4-FFF2-40B4-BE49-F238E27FC236}">
                <a16:creationId xmlns:a16="http://schemas.microsoft.com/office/drawing/2014/main" id="{1B110E44-51A5-4A05-86A6-17D38F723FAC}"/>
              </a:ext>
            </a:extLst>
          </p:cNvPr>
          <p:cNvSpPr txBox="1"/>
          <p:nvPr/>
        </p:nvSpPr>
        <p:spPr>
          <a:xfrm>
            <a:off x="1724201" y="5348115"/>
            <a:ext cx="6013185" cy="646331"/>
          </a:xfrm>
          <a:prstGeom prst="rect">
            <a:avLst/>
          </a:prstGeom>
          <a:noFill/>
        </p:spPr>
        <p:txBody>
          <a:bodyPr wrap="none" rtlCol="0">
            <a:spAutoFit/>
          </a:bodyPr>
          <a:lstStyle/>
          <a:p>
            <a:r>
              <a:rPr lang="zh-CN" altLang="en-US" b="1" dirty="0"/>
              <a:t>其中，</a:t>
            </a:r>
            <a:r>
              <a:rPr lang="en-US" altLang="zh-CN" b="1" dirty="0"/>
              <a:t>Tb</a:t>
            </a:r>
            <a:r>
              <a:rPr lang="zh-CN" altLang="en-US" b="1" dirty="0"/>
              <a:t>是</a:t>
            </a:r>
            <a:r>
              <a:rPr lang="zh-CN" altLang="en-US" b="1" dirty="0">
                <a:solidFill>
                  <a:schemeClr val="accent1"/>
                </a:solidFill>
              </a:rPr>
              <a:t>最优路径</a:t>
            </a:r>
            <a:r>
              <a:rPr lang="zh-CN" altLang="en-US" b="1" dirty="0"/>
              <a:t>，</a:t>
            </a:r>
            <a:r>
              <a:rPr lang="en-US" altLang="zh-CN" b="1" dirty="0" err="1"/>
              <a:t>Cb</a:t>
            </a:r>
            <a:r>
              <a:rPr lang="zh-CN" altLang="en-US" b="1" dirty="0"/>
              <a:t>是最优路径的长度。由此可知，</a:t>
            </a:r>
            <a:endParaRPr lang="en-US" altLang="zh-CN" b="1" dirty="0"/>
          </a:p>
          <a:p>
            <a:r>
              <a:rPr lang="zh-CN" altLang="en-US" b="1" dirty="0"/>
              <a:t>每轮迭代后，最优路径都会增加额外的信息素。</a:t>
            </a:r>
            <a:endParaRPr lang="en-US" altLang="zh-CN" b="1" dirty="0"/>
          </a:p>
        </p:txBody>
      </p:sp>
    </p:spTree>
    <p:extLst>
      <p:ext uri="{BB962C8B-B14F-4D97-AF65-F5344CB8AC3E}">
        <p14:creationId xmlns:p14="http://schemas.microsoft.com/office/powerpoint/2010/main" val="2785203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ppt_w</p:attrName>
                                        </p:attrNameLst>
                                      </p:cBhvr>
                                      <p:tavLst>
                                        <p:tav tm="0">
                                          <p:val>
                                            <p:fltVal val="0"/>
                                          </p:val>
                                        </p:tav>
                                        <p:tav tm="100000">
                                          <p:val>
                                            <p:strVal val="#ppt_w"/>
                                          </p:val>
                                        </p:tav>
                                      </p:tavLst>
                                    </p:anim>
                                    <p:anim calcmode="lin" valueType="num">
                                      <p:cBhvr>
                                        <p:cTn id="8" dur="500" fill="hold"/>
                                        <p:tgtEl>
                                          <p:spTgt spid="19"/>
                                        </p:tgtEl>
                                        <p:attrNameLst>
                                          <p:attrName>ppt_h</p:attrName>
                                        </p:attrNameLst>
                                      </p:cBhvr>
                                      <p:tavLst>
                                        <p:tav tm="0">
                                          <p:val>
                                            <p:fltVal val="0"/>
                                          </p:val>
                                        </p:tav>
                                        <p:tav tm="100000">
                                          <p:val>
                                            <p:strVal val="#ppt_h"/>
                                          </p:val>
                                        </p:tav>
                                      </p:tavLst>
                                    </p:anim>
                                    <p:animEffect transition="in" filter="fade">
                                      <p:cBhvr>
                                        <p:cTn id="9" dur="500"/>
                                        <p:tgtEl>
                                          <p:spTgt spid="19"/>
                                        </p:tgtEl>
                                      </p:cBhvr>
                                    </p:animEffect>
                                  </p:childTnLst>
                                </p:cTn>
                              </p:par>
                              <p:par>
                                <p:cTn id="10" presetID="22" presetClass="entr" presetSubtype="8" fill="hold" grpId="0" nodeType="withEffect">
                                  <p:stCondLst>
                                    <p:cond delay="250"/>
                                  </p:stCondLst>
                                  <p:childTnLst>
                                    <p:set>
                                      <p:cBhvr>
                                        <p:cTn id="11" dur="1" fill="hold">
                                          <p:stCondLst>
                                            <p:cond delay="0"/>
                                          </p:stCondLst>
                                        </p:cTn>
                                        <p:tgtEl>
                                          <p:spTgt spid="18"/>
                                        </p:tgtEl>
                                        <p:attrNameLst>
                                          <p:attrName>style.visibility</p:attrName>
                                        </p:attrNameLst>
                                      </p:cBhvr>
                                      <p:to>
                                        <p:strVal val="visible"/>
                                      </p:to>
                                    </p:set>
                                    <p:animEffect transition="in" filter="wipe(left)">
                                      <p:cBhvr>
                                        <p:cTn id="12" dur="500"/>
                                        <p:tgtEl>
                                          <p:spTgt spid="18"/>
                                        </p:tgtEl>
                                      </p:cBhvr>
                                    </p:animEffect>
                                  </p:childTnLst>
                                </p:cTn>
                              </p:par>
                              <p:par>
                                <p:cTn id="13" presetID="22" presetClass="entr" presetSubtype="2" fill="hold" nodeType="withEffect">
                                  <p:stCondLst>
                                    <p:cond delay="250"/>
                                  </p:stCondLst>
                                  <p:childTnLst>
                                    <p:set>
                                      <p:cBhvr>
                                        <p:cTn id="14" dur="1" fill="hold">
                                          <p:stCondLst>
                                            <p:cond delay="0"/>
                                          </p:stCondLst>
                                        </p:cTn>
                                        <p:tgtEl>
                                          <p:spTgt spid="28"/>
                                        </p:tgtEl>
                                        <p:attrNameLst>
                                          <p:attrName>style.visibility</p:attrName>
                                        </p:attrNameLst>
                                      </p:cBhvr>
                                      <p:to>
                                        <p:strVal val="visible"/>
                                      </p:to>
                                    </p:set>
                                    <p:animEffect transition="in" filter="wipe(right)">
                                      <p:cBhvr>
                                        <p:cTn id="15"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a:off x="611187" y="261275"/>
            <a:ext cx="666069" cy="664458"/>
            <a:chOff x="611187" y="261275"/>
            <a:chExt cx="666069" cy="664458"/>
          </a:xfrm>
        </p:grpSpPr>
        <p:sp>
          <p:nvSpPr>
            <p:cNvPr id="9" name="矩形 8"/>
            <p:cNvSpPr>
              <a:spLocks noChangeAspect="1"/>
            </p:cNvSpPr>
            <p:nvPr/>
          </p:nvSpPr>
          <p:spPr>
            <a:xfrm>
              <a:off x="611187" y="261275"/>
              <a:ext cx="538925" cy="53762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a:spLocks noChangeAspect="1"/>
            </p:cNvSpPr>
            <p:nvPr/>
          </p:nvSpPr>
          <p:spPr>
            <a:xfrm>
              <a:off x="880650" y="530086"/>
              <a:ext cx="396606" cy="39564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文本框 17"/>
          <p:cNvSpPr txBox="1"/>
          <p:nvPr/>
        </p:nvSpPr>
        <p:spPr>
          <a:xfrm>
            <a:off x="1597046" y="437019"/>
            <a:ext cx="7113238" cy="461665"/>
          </a:xfrm>
          <a:prstGeom prst="rect">
            <a:avLst/>
          </a:prstGeom>
          <a:noFill/>
        </p:spPr>
        <p:txBody>
          <a:bodyPr wrap="square" rtlCol="0">
            <a:spAutoFit/>
          </a:bodyPr>
          <a:lstStyle/>
          <a:p>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精华蚂蚁系统</a:t>
            </a:r>
            <a:endParaRPr lang="en-US" altLang="zh-CN" sz="24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nvGrpSpPr>
          <p:cNvPr id="34" name="组合 33"/>
          <p:cNvGrpSpPr/>
          <p:nvPr/>
        </p:nvGrpSpPr>
        <p:grpSpPr>
          <a:xfrm>
            <a:off x="424971" y="1424837"/>
            <a:ext cx="3362295" cy="726593"/>
            <a:chOff x="2645777" y="1428360"/>
            <a:chExt cx="1523389" cy="1330711"/>
          </a:xfrm>
        </p:grpSpPr>
        <p:sp>
          <p:nvSpPr>
            <p:cNvPr id="35" name="矩形 34"/>
            <p:cNvSpPr/>
            <p:nvPr/>
          </p:nvSpPr>
          <p:spPr>
            <a:xfrm>
              <a:off x="2645777" y="1428360"/>
              <a:ext cx="1523389" cy="914033"/>
            </a:xfrm>
            <a:prstGeom prst="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1073" tIns="131073" rIns="131073" bIns="131073" numCol="1" spcCol="1270" anchor="ctr" anchorCtr="0">
              <a:noAutofit/>
            </a:bodyPr>
            <a:lstStyle/>
            <a:p>
              <a:pPr lvl="0" algn="ctr" defTabSz="1289050">
                <a:lnSpc>
                  <a:spcPct val="90000"/>
                </a:lnSpc>
                <a:spcBef>
                  <a:spcPct val="0"/>
                </a:spcBef>
                <a:spcAft>
                  <a:spcPct val="35000"/>
                </a:spcAft>
              </a:pPr>
              <a:endParaRPr lang="zh-CN" altLang="en-US" sz="2900" kern="1200"/>
            </a:p>
          </p:txBody>
        </p:sp>
        <p:sp>
          <p:nvSpPr>
            <p:cNvPr id="36" name="文本框 35"/>
            <p:cNvSpPr txBox="1"/>
            <p:nvPr/>
          </p:nvSpPr>
          <p:spPr>
            <a:xfrm>
              <a:off x="2645777" y="1575355"/>
              <a:ext cx="1514250" cy="1183716"/>
            </a:xfrm>
            <a:prstGeom prst="rect">
              <a:avLst/>
            </a:prstGeom>
            <a:noFill/>
          </p:spPr>
          <p:txBody>
            <a:bodyPr wrap="square" rtlCol="0">
              <a:spAutoFit/>
            </a:bodyPr>
            <a:lstStyle/>
            <a:p>
              <a:pPr algn="ctr"/>
              <a:r>
                <a:rPr lang="zh-CN" altLang="en-US" b="1" dirty="0">
                  <a:solidFill>
                    <a:schemeClr val="bg1"/>
                  </a:solidFill>
                  <a:latin typeface="微软雅黑" panose="020B0503020204020204" pitchFamily="34" charset="-122"/>
                  <a:ea typeface="微软雅黑" panose="020B0503020204020204" pitchFamily="34" charset="-122"/>
                </a:rPr>
                <a:t>精华蚁群系统的特点</a:t>
              </a:r>
              <a:endParaRPr lang="en-US" altLang="zh-CN" b="1" dirty="0">
                <a:solidFill>
                  <a:schemeClr val="bg1"/>
                </a:solidFill>
                <a:latin typeface="微软雅黑" panose="020B0503020204020204" pitchFamily="34" charset="-122"/>
                <a:ea typeface="微软雅黑" panose="020B0503020204020204" pitchFamily="34" charset="-122"/>
              </a:endParaRPr>
            </a:p>
          </p:txBody>
        </p:sp>
      </p:grpSp>
      <p:grpSp>
        <p:nvGrpSpPr>
          <p:cNvPr id="28" name="组合 27"/>
          <p:cNvGrpSpPr/>
          <p:nvPr/>
        </p:nvGrpSpPr>
        <p:grpSpPr>
          <a:xfrm>
            <a:off x="8606970" y="6519446"/>
            <a:ext cx="638628" cy="338554"/>
            <a:chOff x="8663567" y="6519446"/>
            <a:chExt cx="638628" cy="338554"/>
          </a:xfrm>
        </p:grpSpPr>
        <p:sp>
          <p:nvSpPr>
            <p:cNvPr id="29" name="矩形 28"/>
            <p:cNvSpPr/>
            <p:nvPr/>
          </p:nvSpPr>
          <p:spPr>
            <a:xfrm>
              <a:off x="8766881" y="6519446"/>
              <a:ext cx="432000" cy="33855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文本框 29"/>
            <p:cNvSpPr txBox="1"/>
            <p:nvPr/>
          </p:nvSpPr>
          <p:spPr>
            <a:xfrm>
              <a:off x="8663567" y="6519446"/>
              <a:ext cx="638628" cy="338554"/>
            </a:xfrm>
            <a:prstGeom prst="rect">
              <a:avLst/>
            </a:prstGeom>
            <a:noFill/>
          </p:spPr>
          <p:txBody>
            <a:bodyPr wrap="square" rtlCol="0">
              <a:spAutoFit/>
            </a:bodyPr>
            <a:lstStyle/>
            <a:p>
              <a:pPr algn="ctr"/>
              <a:r>
                <a:rPr lang="en-US" altLang="zh-CN" sz="1600" dirty="0">
                  <a:solidFill>
                    <a:schemeClr val="bg1"/>
                  </a:solidFill>
                  <a:latin typeface="微软雅黑" panose="020B0503020204020204" pitchFamily="34" charset="-122"/>
                  <a:ea typeface="微软雅黑" panose="020B0503020204020204" pitchFamily="34" charset="-122"/>
                </a:rPr>
                <a:t>29</a:t>
              </a:r>
              <a:endParaRPr lang="zh-CN" altLang="en-US" sz="1600" dirty="0">
                <a:solidFill>
                  <a:schemeClr val="bg1"/>
                </a:solidFill>
                <a:latin typeface="微软雅黑" panose="020B0503020204020204" pitchFamily="34" charset="-122"/>
                <a:ea typeface="微软雅黑" panose="020B0503020204020204" pitchFamily="34" charset="-122"/>
              </a:endParaRPr>
            </a:p>
          </p:txBody>
        </p:sp>
      </p:grpSp>
      <p:sp>
        <p:nvSpPr>
          <p:cNvPr id="2" name="文本框 1">
            <a:extLst>
              <a:ext uri="{FF2B5EF4-FFF2-40B4-BE49-F238E27FC236}">
                <a16:creationId xmlns:a16="http://schemas.microsoft.com/office/drawing/2014/main" id="{B4C16256-D080-4385-9BA4-F99CB47DA0F4}"/>
              </a:ext>
            </a:extLst>
          </p:cNvPr>
          <p:cNvSpPr txBox="1"/>
          <p:nvPr/>
        </p:nvSpPr>
        <p:spPr>
          <a:xfrm>
            <a:off x="1597046" y="2721935"/>
            <a:ext cx="3204723" cy="369332"/>
          </a:xfrm>
          <a:prstGeom prst="rect">
            <a:avLst/>
          </a:prstGeom>
          <a:noFill/>
        </p:spPr>
        <p:txBody>
          <a:bodyPr wrap="none" rtlCol="0">
            <a:spAutoFit/>
          </a:bodyPr>
          <a:lstStyle/>
          <a:p>
            <a:r>
              <a:rPr lang="en-US" altLang="zh-CN" b="1" dirty="0"/>
              <a:t>1. </a:t>
            </a:r>
            <a:r>
              <a:rPr lang="zh-CN" altLang="en-US" b="1" dirty="0"/>
              <a:t>蚂蚁系统可以找出更优的解</a:t>
            </a:r>
            <a:endParaRPr lang="en-US" altLang="zh-CN" b="1" dirty="0"/>
          </a:p>
        </p:txBody>
      </p:sp>
      <p:sp>
        <p:nvSpPr>
          <p:cNvPr id="24" name="文本框 23">
            <a:extLst>
              <a:ext uri="{FF2B5EF4-FFF2-40B4-BE49-F238E27FC236}">
                <a16:creationId xmlns:a16="http://schemas.microsoft.com/office/drawing/2014/main" id="{3E46F0C7-DF13-4D44-A32B-C0A8D6E0C6DE}"/>
              </a:ext>
            </a:extLst>
          </p:cNvPr>
          <p:cNvSpPr txBox="1"/>
          <p:nvPr/>
        </p:nvSpPr>
        <p:spPr>
          <a:xfrm>
            <a:off x="1597046" y="3339733"/>
            <a:ext cx="2739853" cy="369332"/>
          </a:xfrm>
          <a:prstGeom prst="rect">
            <a:avLst/>
          </a:prstGeom>
          <a:noFill/>
        </p:spPr>
        <p:txBody>
          <a:bodyPr wrap="none" rtlCol="0">
            <a:spAutoFit/>
          </a:bodyPr>
          <a:lstStyle/>
          <a:p>
            <a:r>
              <a:rPr lang="en-US" altLang="zh-CN" b="1" dirty="0"/>
              <a:t>2. </a:t>
            </a:r>
            <a:r>
              <a:rPr lang="zh-CN" altLang="en-US" b="1" dirty="0"/>
              <a:t>找到这些解的时间更短</a:t>
            </a:r>
            <a:endParaRPr lang="en-US" altLang="zh-CN" b="1" dirty="0"/>
          </a:p>
        </p:txBody>
      </p:sp>
      <p:sp>
        <p:nvSpPr>
          <p:cNvPr id="31" name="文本框 30">
            <a:extLst>
              <a:ext uri="{FF2B5EF4-FFF2-40B4-BE49-F238E27FC236}">
                <a16:creationId xmlns:a16="http://schemas.microsoft.com/office/drawing/2014/main" id="{943EB704-F6AA-42DD-BE02-4C2BBDC179EA}"/>
              </a:ext>
            </a:extLst>
          </p:cNvPr>
          <p:cNvSpPr txBox="1"/>
          <p:nvPr/>
        </p:nvSpPr>
        <p:spPr>
          <a:xfrm>
            <a:off x="1595710" y="3974681"/>
            <a:ext cx="4599336" cy="369332"/>
          </a:xfrm>
          <a:prstGeom prst="rect">
            <a:avLst/>
          </a:prstGeom>
          <a:noFill/>
        </p:spPr>
        <p:txBody>
          <a:bodyPr wrap="none" rtlCol="0">
            <a:spAutoFit/>
          </a:bodyPr>
          <a:lstStyle/>
          <a:p>
            <a:r>
              <a:rPr lang="en-US" altLang="zh-CN" b="1" dirty="0"/>
              <a:t>3. </a:t>
            </a:r>
            <a:r>
              <a:rPr lang="zh-CN" altLang="en-US" b="1" dirty="0"/>
              <a:t>精英蚂蚁过多会导致搜索早熟，过早收敛</a:t>
            </a:r>
            <a:endParaRPr lang="en-US" altLang="zh-CN" b="1" dirty="0"/>
          </a:p>
        </p:txBody>
      </p:sp>
    </p:spTree>
    <p:extLst>
      <p:ext uri="{BB962C8B-B14F-4D97-AF65-F5344CB8AC3E}">
        <p14:creationId xmlns:p14="http://schemas.microsoft.com/office/powerpoint/2010/main" val="1096784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ppt_w</p:attrName>
                                        </p:attrNameLst>
                                      </p:cBhvr>
                                      <p:tavLst>
                                        <p:tav tm="0">
                                          <p:val>
                                            <p:fltVal val="0"/>
                                          </p:val>
                                        </p:tav>
                                        <p:tav tm="100000">
                                          <p:val>
                                            <p:strVal val="#ppt_w"/>
                                          </p:val>
                                        </p:tav>
                                      </p:tavLst>
                                    </p:anim>
                                    <p:anim calcmode="lin" valueType="num">
                                      <p:cBhvr>
                                        <p:cTn id="8" dur="500" fill="hold"/>
                                        <p:tgtEl>
                                          <p:spTgt spid="19"/>
                                        </p:tgtEl>
                                        <p:attrNameLst>
                                          <p:attrName>ppt_h</p:attrName>
                                        </p:attrNameLst>
                                      </p:cBhvr>
                                      <p:tavLst>
                                        <p:tav tm="0">
                                          <p:val>
                                            <p:fltVal val="0"/>
                                          </p:val>
                                        </p:tav>
                                        <p:tav tm="100000">
                                          <p:val>
                                            <p:strVal val="#ppt_h"/>
                                          </p:val>
                                        </p:tav>
                                      </p:tavLst>
                                    </p:anim>
                                    <p:animEffect transition="in" filter="fade">
                                      <p:cBhvr>
                                        <p:cTn id="9" dur="500"/>
                                        <p:tgtEl>
                                          <p:spTgt spid="19"/>
                                        </p:tgtEl>
                                      </p:cBhvr>
                                    </p:animEffect>
                                  </p:childTnLst>
                                </p:cTn>
                              </p:par>
                              <p:par>
                                <p:cTn id="10" presetID="22" presetClass="entr" presetSubtype="8" fill="hold" grpId="0" nodeType="withEffect">
                                  <p:stCondLst>
                                    <p:cond delay="250"/>
                                  </p:stCondLst>
                                  <p:childTnLst>
                                    <p:set>
                                      <p:cBhvr>
                                        <p:cTn id="11" dur="1" fill="hold">
                                          <p:stCondLst>
                                            <p:cond delay="0"/>
                                          </p:stCondLst>
                                        </p:cTn>
                                        <p:tgtEl>
                                          <p:spTgt spid="18"/>
                                        </p:tgtEl>
                                        <p:attrNameLst>
                                          <p:attrName>style.visibility</p:attrName>
                                        </p:attrNameLst>
                                      </p:cBhvr>
                                      <p:to>
                                        <p:strVal val="visible"/>
                                      </p:to>
                                    </p:set>
                                    <p:animEffect transition="in" filter="wipe(left)">
                                      <p:cBhvr>
                                        <p:cTn id="12" dur="500"/>
                                        <p:tgtEl>
                                          <p:spTgt spid="18"/>
                                        </p:tgtEl>
                                      </p:cBhvr>
                                    </p:animEffect>
                                  </p:childTnLst>
                                </p:cTn>
                              </p:par>
                              <p:par>
                                <p:cTn id="13" presetID="22" presetClass="entr" presetSubtype="2" fill="hold" nodeType="withEffect">
                                  <p:stCondLst>
                                    <p:cond delay="250"/>
                                  </p:stCondLst>
                                  <p:childTnLst>
                                    <p:set>
                                      <p:cBhvr>
                                        <p:cTn id="14" dur="1" fill="hold">
                                          <p:stCondLst>
                                            <p:cond delay="0"/>
                                          </p:stCondLst>
                                        </p:cTn>
                                        <p:tgtEl>
                                          <p:spTgt spid="28"/>
                                        </p:tgtEl>
                                        <p:attrNameLst>
                                          <p:attrName>style.visibility</p:attrName>
                                        </p:attrNameLst>
                                      </p:cBhvr>
                                      <p:to>
                                        <p:strVal val="visible"/>
                                      </p:to>
                                    </p:set>
                                    <p:animEffect transition="in" filter="wipe(right)">
                                      <p:cBhvr>
                                        <p:cTn id="15"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0" y="1851645"/>
            <a:ext cx="4205521" cy="3154710"/>
          </a:xfrm>
          <a:prstGeom prst="rect">
            <a:avLst/>
          </a:prstGeom>
          <a:noFill/>
        </p:spPr>
        <p:txBody>
          <a:bodyPr wrap="square" rtlCol="0">
            <a:spAutoFit/>
          </a:bodyPr>
          <a:lstStyle/>
          <a:p>
            <a:pPr algn="ctr"/>
            <a:r>
              <a:rPr lang="en-US" altLang="zh-CN" sz="19900" b="1"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01</a:t>
            </a:r>
            <a:endParaRPr lang="zh-CN" altLang="en-US" sz="19900" b="1"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7" name="文本框 6"/>
          <p:cNvSpPr txBox="1"/>
          <p:nvPr/>
        </p:nvSpPr>
        <p:spPr>
          <a:xfrm>
            <a:off x="3887162" y="2845078"/>
            <a:ext cx="4663440" cy="523220"/>
          </a:xfrm>
          <a:prstGeom prst="rect">
            <a:avLst/>
          </a:prstGeom>
          <a:noFill/>
        </p:spPr>
        <p:txBody>
          <a:bodyPr wrap="square" rtlCol="0">
            <a:spAutoFit/>
          </a:bodyPr>
          <a:lstStyle/>
          <a:p>
            <a:r>
              <a:rPr lang="zh-CN" altLang="en-US" sz="2800" b="1" dirty="0">
                <a:solidFill>
                  <a:schemeClr val="tx1">
                    <a:lumMod val="85000"/>
                    <a:lumOff val="15000"/>
                  </a:schemeClr>
                </a:solidFill>
                <a:latin typeface="微软雅黑" panose="020B0503020204020204" pitchFamily="34" charset="-122"/>
                <a:ea typeface="微软雅黑" panose="020B0503020204020204" pitchFamily="34" charset="-122"/>
              </a:rPr>
              <a:t>蚁群优化算法的基本原理</a:t>
            </a:r>
            <a:endParaRPr lang="en-US" altLang="zh-CN" sz="28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nvGrpSpPr>
          <p:cNvPr id="15" name="组合 14"/>
          <p:cNvGrpSpPr/>
          <p:nvPr/>
        </p:nvGrpSpPr>
        <p:grpSpPr>
          <a:xfrm>
            <a:off x="3887162" y="3375000"/>
            <a:ext cx="4663440" cy="108000"/>
            <a:chOff x="3649980" y="3375660"/>
            <a:chExt cx="4663440" cy="108000"/>
          </a:xfrm>
        </p:grpSpPr>
        <p:cxnSp>
          <p:nvCxnSpPr>
            <p:cNvPr id="10" name="直接连接符 9"/>
            <p:cNvCxnSpPr/>
            <p:nvPr/>
          </p:nvCxnSpPr>
          <p:spPr>
            <a:xfrm>
              <a:off x="3733800" y="3429660"/>
              <a:ext cx="449580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3" name="椭圆 12"/>
            <p:cNvSpPr>
              <a:spLocks/>
            </p:cNvSpPr>
            <p:nvPr/>
          </p:nvSpPr>
          <p:spPr>
            <a:xfrm>
              <a:off x="3649980" y="3375660"/>
              <a:ext cx="108000" cy="1080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a:spLocks/>
            </p:cNvSpPr>
            <p:nvPr/>
          </p:nvSpPr>
          <p:spPr>
            <a:xfrm>
              <a:off x="8205420" y="3375660"/>
              <a:ext cx="108000" cy="1080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useBgFill="1">
        <p:nvSpPr>
          <p:cNvPr id="16" name="文本框 15"/>
          <p:cNvSpPr txBox="1"/>
          <p:nvPr/>
        </p:nvSpPr>
        <p:spPr>
          <a:xfrm>
            <a:off x="487591" y="3105835"/>
            <a:ext cx="3230339" cy="646331"/>
          </a:xfrm>
          <a:prstGeom prst="rect">
            <a:avLst/>
          </a:prstGeom>
        </p:spPr>
        <p:txBody>
          <a:bodyPr wrap="square" rtlCol="0">
            <a:spAutoFit/>
          </a:bodyPr>
          <a:lstStyle/>
          <a:p>
            <a:pPr algn="ctr"/>
            <a:r>
              <a:rPr lang="en-US" altLang="zh-CN" sz="3600" b="1" dirty="0">
                <a:solidFill>
                  <a:schemeClr val="accent1"/>
                </a:solidFill>
                <a:latin typeface="Times New Roman" panose="02020603050405020304" pitchFamily="18" charset="0"/>
                <a:cs typeface="Times New Roman" panose="02020603050405020304" pitchFamily="18" charset="0"/>
              </a:rPr>
              <a:t>PART ONE</a:t>
            </a:r>
            <a:endParaRPr lang="zh-CN" altLang="en-US" sz="3600" b="1" dirty="0">
              <a:solidFill>
                <a:schemeClr val="accent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955950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par>
                                <p:cTn id="10" presetID="22" presetClass="entr" presetSubtype="8" fill="hold" nodeType="with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wipe(left)">
                                      <p:cBhvr>
                                        <p:cTn id="12" dur="500"/>
                                        <p:tgtEl>
                                          <p:spTgt spid="15"/>
                                        </p:tgtEl>
                                      </p:cBhvr>
                                    </p:animEffect>
                                  </p:childTnLst>
                                </p:cTn>
                              </p:par>
                              <p:par>
                                <p:cTn id="13" presetID="12" presetClass="entr" presetSubtype="4"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p:tgtEl>
                                          <p:spTgt spid="7"/>
                                        </p:tgtEl>
                                        <p:attrNameLst>
                                          <p:attrName>ppt_y</p:attrName>
                                        </p:attrNameLst>
                                      </p:cBhvr>
                                      <p:tavLst>
                                        <p:tav tm="0">
                                          <p:val>
                                            <p:strVal val="#ppt_y+#ppt_h*1.125000"/>
                                          </p:val>
                                        </p:tav>
                                        <p:tav tm="100000">
                                          <p:val>
                                            <p:strVal val="#ppt_y"/>
                                          </p:val>
                                        </p:tav>
                                      </p:tavLst>
                                    </p:anim>
                                    <p:animEffect transition="in" filter="wipe(up)">
                                      <p:cBhvr>
                                        <p:cTn id="16" dur="500"/>
                                        <p:tgtEl>
                                          <p:spTgt spid="7"/>
                                        </p:tgtEl>
                                      </p:cBhvr>
                                    </p:animEffect>
                                  </p:childTnLst>
                                </p:cTn>
                              </p:par>
                              <p:par>
                                <p:cTn id="17" presetID="16" presetClass="entr" presetSubtype="37" fill="hold" grpId="0" nodeType="withEffect">
                                  <p:stCondLst>
                                    <p:cond delay="400"/>
                                  </p:stCondLst>
                                  <p:childTnLst>
                                    <p:set>
                                      <p:cBhvr>
                                        <p:cTn id="18" dur="1" fill="hold">
                                          <p:stCondLst>
                                            <p:cond delay="0"/>
                                          </p:stCondLst>
                                        </p:cTn>
                                        <p:tgtEl>
                                          <p:spTgt spid="16"/>
                                        </p:tgtEl>
                                        <p:attrNameLst>
                                          <p:attrName>style.visibility</p:attrName>
                                        </p:attrNameLst>
                                      </p:cBhvr>
                                      <p:to>
                                        <p:strVal val="visible"/>
                                      </p:to>
                                    </p:set>
                                    <p:animEffect transition="in" filter="barn(outVertical)">
                                      <p:cBhvr>
                                        <p:cTn id="19"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16"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a:off x="611187" y="261275"/>
            <a:ext cx="666069" cy="664458"/>
            <a:chOff x="611187" y="261275"/>
            <a:chExt cx="666069" cy="664458"/>
          </a:xfrm>
        </p:grpSpPr>
        <p:sp>
          <p:nvSpPr>
            <p:cNvPr id="9" name="矩形 8"/>
            <p:cNvSpPr>
              <a:spLocks noChangeAspect="1"/>
            </p:cNvSpPr>
            <p:nvPr/>
          </p:nvSpPr>
          <p:spPr>
            <a:xfrm>
              <a:off x="611187" y="261275"/>
              <a:ext cx="538925" cy="53762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a:spLocks noChangeAspect="1"/>
            </p:cNvSpPr>
            <p:nvPr/>
          </p:nvSpPr>
          <p:spPr>
            <a:xfrm>
              <a:off x="880650" y="530086"/>
              <a:ext cx="396606" cy="39564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文本框 17"/>
          <p:cNvSpPr txBox="1"/>
          <p:nvPr/>
        </p:nvSpPr>
        <p:spPr>
          <a:xfrm>
            <a:off x="1419575" y="362672"/>
            <a:ext cx="7113238" cy="461665"/>
          </a:xfrm>
          <a:prstGeom prst="rect">
            <a:avLst/>
          </a:prstGeom>
          <a:noFill/>
        </p:spPr>
        <p:txBody>
          <a:bodyPr wrap="square" rtlCol="0">
            <a:spAutoFit/>
          </a:bodyPr>
          <a:lstStyle/>
          <a:p>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基于排列的蚂蚁系统</a:t>
            </a:r>
            <a:endParaRPr lang="en-US" altLang="zh-CN" sz="24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nvGrpSpPr>
          <p:cNvPr id="2" name="组合 1"/>
          <p:cNvGrpSpPr/>
          <p:nvPr/>
        </p:nvGrpSpPr>
        <p:grpSpPr>
          <a:xfrm>
            <a:off x="592265" y="1609058"/>
            <a:ext cx="7922267" cy="3870325"/>
            <a:chOff x="592265" y="2438399"/>
            <a:chExt cx="7922267" cy="3870325"/>
          </a:xfrm>
        </p:grpSpPr>
        <p:sp useBgFill="1">
          <p:nvSpPr>
            <p:cNvPr id="27" name="任意多边形 26"/>
            <p:cNvSpPr/>
            <p:nvPr/>
          </p:nvSpPr>
          <p:spPr>
            <a:xfrm>
              <a:off x="592265" y="2438399"/>
              <a:ext cx="6733928" cy="1161098"/>
            </a:xfrm>
            <a:custGeom>
              <a:avLst/>
              <a:gdLst>
                <a:gd name="connsiteX0" fmla="*/ 0 w 5181600"/>
                <a:gd name="connsiteY0" fmla="*/ 121920 h 1219200"/>
                <a:gd name="connsiteX1" fmla="*/ 121920 w 5181600"/>
                <a:gd name="connsiteY1" fmla="*/ 0 h 1219200"/>
                <a:gd name="connsiteX2" fmla="*/ 5059680 w 5181600"/>
                <a:gd name="connsiteY2" fmla="*/ 0 h 1219200"/>
                <a:gd name="connsiteX3" fmla="*/ 5181600 w 5181600"/>
                <a:gd name="connsiteY3" fmla="*/ 121920 h 1219200"/>
                <a:gd name="connsiteX4" fmla="*/ 5181600 w 5181600"/>
                <a:gd name="connsiteY4" fmla="*/ 1097280 h 1219200"/>
                <a:gd name="connsiteX5" fmla="*/ 5059680 w 5181600"/>
                <a:gd name="connsiteY5" fmla="*/ 1219200 h 1219200"/>
                <a:gd name="connsiteX6" fmla="*/ 121920 w 5181600"/>
                <a:gd name="connsiteY6" fmla="*/ 1219200 h 1219200"/>
                <a:gd name="connsiteX7" fmla="*/ 0 w 5181600"/>
                <a:gd name="connsiteY7" fmla="*/ 1097280 h 1219200"/>
                <a:gd name="connsiteX8" fmla="*/ 0 w 5181600"/>
                <a:gd name="connsiteY8" fmla="*/ 121920 h 121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181600" h="1219200">
                  <a:moveTo>
                    <a:pt x="0" y="121920"/>
                  </a:moveTo>
                  <a:cubicBezTo>
                    <a:pt x="0" y="54585"/>
                    <a:pt x="54585" y="0"/>
                    <a:pt x="121920" y="0"/>
                  </a:cubicBezTo>
                  <a:lnTo>
                    <a:pt x="5059680" y="0"/>
                  </a:lnTo>
                  <a:cubicBezTo>
                    <a:pt x="5127015" y="0"/>
                    <a:pt x="5181600" y="54585"/>
                    <a:pt x="5181600" y="121920"/>
                  </a:cubicBezTo>
                  <a:lnTo>
                    <a:pt x="5181600" y="1097280"/>
                  </a:lnTo>
                  <a:cubicBezTo>
                    <a:pt x="5181600" y="1164615"/>
                    <a:pt x="5127015" y="1219200"/>
                    <a:pt x="5059680" y="1219200"/>
                  </a:cubicBezTo>
                  <a:lnTo>
                    <a:pt x="121920" y="1219200"/>
                  </a:lnTo>
                  <a:cubicBezTo>
                    <a:pt x="54585" y="1219200"/>
                    <a:pt x="0" y="1164615"/>
                    <a:pt x="0" y="1097280"/>
                  </a:cubicBezTo>
                  <a:lnTo>
                    <a:pt x="0" y="121920"/>
                  </a:lnTo>
                  <a:close/>
                </a:path>
              </a:pathLst>
            </a:custGeom>
            <a:ln>
              <a:solidFill>
                <a:srgbClr val="0070C0"/>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30019" tIns="230019" rIns="1474213" bIns="230019" numCol="1" spcCol="1270" anchor="ctr" anchorCtr="0">
              <a:noAutofit/>
            </a:bodyPr>
            <a:lstStyle/>
            <a:p>
              <a:pPr lvl="0" algn="l" defTabSz="2266950">
                <a:lnSpc>
                  <a:spcPct val="90000"/>
                </a:lnSpc>
                <a:spcBef>
                  <a:spcPct val="0"/>
                </a:spcBef>
                <a:spcAft>
                  <a:spcPct val="35000"/>
                </a:spcAft>
              </a:pPr>
              <a:endParaRPr lang="zh-CN" altLang="en-US" sz="5100" kern="1200"/>
            </a:p>
          </p:txBody>
        </p:sp>
        <p:sp>
          <p:nvSpPr>
            <p:cNvPr id="28" name="任意多边形 27"/>
            <p:cNvSpPr/>
            <p:nvPr/>
          </p:nvSpPr>
          <p:spPr>
            <a:xfrm>
              <a:off x="1186434" y="3793012"/>
              <a:ext cx="6733928" cy="1161098"/>
            </a:xfrm>
            <a:custGeom>
              <a:avLst/>
              <a:gdLst>
                <a:gd name="connsiteX0" fmla="*/ 0 w 5181600"/>
                <a:gd name="connsiteY0" fmla="*/ 121920 h 1219200"/>
                <a:gd name="connsiteX1" fmla="*/ 121920 w 5181600"/>
                <a:gd name="connsiteY1" fmla="*/ 0 h 1219200"/>
                <a:gd name="connsiteX2" fmla="*/ 5059680 w 5181600"/>
                <a:gd name="connsiteY2" fmla="*/ 0 h 1219200"/>
                <a:gd name="connsiteX3" fmla="*/ 5181600 w 5181600"/>
                <a:gd name="connsiteY3" fmla="*/ 121920 h 1219200"/>
                <a:gd name="connsiteX4" fmla="*/ 5181600 w 5181600"/>
                <a:gd name="connsiteY4" fmla="*/ 1097280 h 1219200"/>
                <a:gd name="connsiteX5" fmla="*/ 5059680 w 5181600"/>
                <a:gd name="connsiteY5" fmla="*/ 1219200 h 1219200"/>
                <a:gd name="connsiteX6" fmla="*/ 121920 w 5181600"/>
                <a:gd name="connsiteY6" fmla="*/ 1219200 h 1219200"/>
                <a:gd name="connsiteX7" fmla="*/ 0 w 5181600"/>
                <a:gd name="connsiteY7" fmla="*/ 1097280 h 1219200"/>
                <a:gd name="connsiteX8" fmla="*/ 0 w 5181600"/>
                <a:gd name="connsiteY8" fmla="*/ 121920 h 121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181600" h="1219200">
                  <a:moveTo>
                    <a:pt x="0" y="121920"/>
                  </a:moveTo>
                  <a:cubicBezTo>
                    <a:pt x="0" y="54585"/>
                    <a:pt x="54585" y="0"/>
                    <a:pt x="121920" y="0"/>
                  </a:cubicBezTo>
                  <a:lnTo>
                    <a:pt x="5059680" y="0"/>
                  </a:lnTo>
                  <a:cubicBezTo>
                    <a:pt x="5127015" y="0"/>
                    <a:pt x="5181600" y="54585"/>
                    <a:pt x="5181600" y="121920"/>
                  </a:cubicBezTo>
                  <a:lnTo>
                    <a:pt x="5181600" y="1097280"/>
                  </a:lnTo>
                  <a:cubicBezTo>
                    <a:pt x="5181600" y="1164615"/>
                    <a:pt x="5127015" y="1219200"/>
                    <a:pt x="5059680" y="1219200"/>
                  </a:cubicBezTo>
                  <a:lnTo>
                    <a:pt x="121920" y="1219200"/>
                  </a:lnTo>
                  <a:cubicBezTo>
                    <a:pt x="54585" y="1219200"/>
                    <a:pt x="0" y="1164615"/>
                    <a:pt x="0" y="1097280"/>
                  </a:cubicBezTo>
                  <a:lnTo>
                    <a:pt x="0" y="121920"/>
                  </a:lnTo>
                  <a:close/>
                </a:path>
              </a:pathLst>
            </a:custGeom>
            <a:solidFill>
              <a:srgbClr val="F5F5F5"/>
            </a:solidFill>
            <a:ln>
              <a:solidFill>
                <a:srgbClr val="0070C0"/>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30019" tIns="230019" rIns="1474213" bIns="230019" numCol="1" spcCol="1270" anchor="ctr" anchorCtr="0">
              <a:noAutofit/>
            </a:bodyPr>
            <a:lstStyle/>
            <a:p>
              <a:pPr defTabSz="2266950">
                <a:lnSpc>
                  <a:spcPct val="90000"/>
                </a:lnSpc>
                <a:spcBef>
                  <a:spcPct val="0"/>
                </a:spcBef>
                <a:spcAft>
                  <a:spcPct val="35000"/>
                </a:spcAft>
              </a:pPr>
              <a:endParaRPr lang="zh-CN" altLang="en-US" sz="5100"/>
            </a:p>
          </p:txBody>
        </p:sp>
        <p:sp>
          <p:nvSpPr>
            <p:cNvPr id="29" name="任意多边形 28"/>
            <p:cNvSpPr/>
            <p:nvPr/>
          </p:nvSpPr>
          <p:spPr>
            <a:xfrm>
              <a:off x="1780604" y="5147626"/>
              <a:ext cx="6733928" cy="1161098"/>
            </a:xfrm>
            <a:custGeom>
              <a:avLst/>
              <a:gdLst>
                <a:gd name="connsiteX0" fmla="*/ 0 w 5181600"/>
                <a:gd name="connsiteY0" fmla="*/ 121920 h 1219200"/>
                <a:gd name="connsiteX1" fmla="*/ 121920 w 5181600"/>
                <a:gd name="connsiteY1" fmla="*/ 0 h 1219200"/>
                <a:gd name="connsiteX2" fmla="*/ 5059680 w 5181600"/>
                <a:gd name="connsiteY2" fmla="*/ 0 h 1219200"/>
                <a:gd name="connsiteX3" fmla="*/ 5181600 w 5181600"/>
                <a:gd name="connsiteY3" fmla="*/ 121920 h 1219200"/>
                <a:gd name="connsiteX4" fmla="*/ 5181600 w 5181600"/>
                <a:gd name="connsiteY4" fmla="*/ 1097280 h 1219200"/>
                <a:gd name="connsiteX5" fmla="*/ 5059680 w 5181600"/>
                <a:gd name="connsiteY5" fmla="*/ 1219200 h 1219200"/>
                <a:gd name="connsiteX6" fmla="*/ 121920 w 5181600"/>
                <a:gd name="connsiteY6" fmla="*/ 1219200 h 1219200"/>
                <a:gd name="connsiteX7" fmla="*/ 0 w 5181600"/>
                <a:gd name="connsiteY7" fmla="*/ 1097280 h 1219200"/>
                <a:gd name="connsiteX8" fmla="*/ 0 w 5181600"/>
                <a:gd name="connsiteY8" fmla="*/ 121920 h 121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181600" h="1219200">
                  <a:moveTo>
                    <a:pt x="0" y="121920"/>
                  </a:moveTo>
                  <a:cubicBezTo>
                    <a:pt x="0" y="54585"/>
                    <a:pt x="54585" y="0"/>
                    <a:pt x="121920" y="0"/>
                  </a:cubicBezTo>
                  <a:lnTo>
                    <a:pt x="5059680" y="0"/>
                  </a:lnTo>
                  <a:cubicBezTo>
                    <a:pt x="5127015" y="0"/>
                    <a:pt x="5181600" y="54585"/>
                    <a:pt x="5181600" y="121920"/>
                  </a:cubicBezTo>
                  <a:lnTo>
                    <a:pt x="5181600" y="1097280"/>
                  </a:lnTo>
                  <a:cubicBezTo>
                    <a:pt x="5181600" y="1164615"/>
                    <a:pt x="5127015" y="1219200"/>
                    <a:pt x="5059680" y="1219200"/>
                  </a:cubicBezTo>
                  <a:lnTo>
                    <a:pt x="121920" y="1219200"/>
                  </a:lnTo>
                  <a:cubicBezTo>
                    <a:pt x="54585" y="1219200"/>
                    <a:pt x="0" y="1164615"/>
                    <a:pt x="0" y="1097280"/>
                  </a:cubicBezTo>
                  <a:lnTo>
                    <a:pt x="0" y="121920"/>
                  </a:lnTo>
                  <a:close/>
                </a:path>
              </a:pathLst>
            </a:custGeom>
            <a:solidFill>
              <a:srgbClr val="F5F5F5"/>
            </a:solidFill>
            <a:ln>
              <a:solidFill>
                <a:srgbClr val="0070C0"/>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30019" tIns="230019" rIns="1474213" bIns="230019" numCol="1" spcCol="1270" anchor="ctr" anchorCtr="0">
              <a:noAutofit/>
            </a:bodyPr>
            <a:lstStyle/>
            <a:p>
              <a:pPr defTabSz="2266950">
                <a:lnSpc>
                  <a:spcPct val="90000"/>
                </a:lnSpc>
                <a:spcBef>
                  <a:spcPct val="0"/>
                </a:spcBef>
                <a:spcAft>
                  <a:spcPct val="35000"/>
                </a:spcAft>
              </a:pPr>
              <a:endParaRPr lang="zh-CN" altLang="en-US" sz="5100"/>
            </a:p>
          </p:txBody>
        </p:sp>
        <p:sp>
          <p:nvSpPr>
            <p:cNvPr id="30" name="任意多边形 29"/>
            <p:cNvSpPr/>
            <p:nvPr/>
          </p:nvSpPr>
          <p:spPr>
            <a:xfrm>
              <a:off x="6296298" y="3318898"/>
              <a:ext cx="1029895" cy="754714"/>
            </a:xfrm>
            <a:custGeom>
              <a:avLst/>
              <a:gdLst>
                <a:gd name="connsiteX0" fmla="*/ 0 w 792480"/>
                <a:gd name="connsiteY0" fmla="*/ 435864 h 792480"/>
                <a:gd name="connsiteX1" fmla="*/ 178308 w 792480"/>
                <a:gd name="connsiteY1" fmla="*/ 435864 h 792480"/>
                <a:gd name="connsiteX2" fmla="*/ 178308 w 792480"/>
                <a:gd name="connsiteY2" fmla="*/ 0 h 792480"/>
                <a:gd name="connsiteX3" fmla="*/ 614172 w 792480"/>
                <a:gd name="connsiteY3" fmla="*/ 0 h 792480"/>
                <a:gd name="connsiteX4" fmla="*/ 614172 w 792480"/>
                <a:gd name="connsiteY4" fmla="*/ 435864 h 792480"/>
                <a:gd name="connsiteX5" fmla="*/ 792480 w 792480"/>
                <a:gd name="connsiteY5" fmla="*/ 435864 h 792480"/>
                <a:gd name="connsiteX6" fmla="*/ 396240 w 792480"/>
                <a:gd name="connsiteY6" fmla="*/ 792480 h 792480"/>
                <a:gd name="connsiteX7" fmla="*/ 0 w 792480"/>
                <a:gd name="connsiteY7" fmla="*/ 435864 h 792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2480" h="792480">
                  <a:moveTo>
                    <a:pt x="0" y="435864"/>
                  </a:moveTo>
                  <a:lnTo>
                    <a:pt x="178308" y="435864"/>
                  </a:lnTo>
                  <a:lnTo>
                    <a:pt x="178308" y="0"/>
                  </a:lnTo>
                  <a:lnTo>
                    <a:pt x="614172" y="0"/>
                  </a:lnTo>
                  <a:lnTo>
                    <a:pt x="614172" y="435864"/>
                  </a:lnTo>
                  <a:lnTo>
                    <a:pt x="792480" y="435864"/>
                  </a:lnTo>
                  <a:lnTo>
                    <a:pt x="396240" y="792480"/>
                  </a:lnTo>
                  <a:lnTo>
                    <a:pt x="0" y="435864"/>
                  </a:lnTo>
                  <a:close/>
                </a:path>
              </a:pathLst>
            </a:cu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24028" tIns="45720" rIns="224028" bIns="241859" numCol="1" spcCol="1270" anchor="ctr" anchorCtr="0">
              <a:noAutofit/>
            </a:bodyPr>
            <a:lstStyle/>
            <a:p>
              <a:pPr lvl="0" algn="ctr" defTabSz="1600200">
                <a:lnSpc>
                  <a:spcPct val="90000"/>
                </a:lnSpc>
                <a:spcBef>
                  <a:spcPct val="0"/>
                </a:spcBef>
                <a:spcAft>
                  <a:spcPct val="35000"/>
                </a:spcAft>
              </a:pPr>
              <a:endParaRPr lang="zh-CN" altLang="en-US" sz="3600" kern="1200"/>
            </a:p>
          </p:txBody>
        </p:sp>
        <p:sp>
          <p:nvSpPr>
            <p:cNvPr id="31" name="任意多边形 30"/>
            <p:cNvSpPr/>
            <p:nvPr/>
          </p:nvSpPr>
          <p:spPr>
            <a:xfrm>
              <a:off x="6890468" y="4665772"/>
              <a:ext cx="1029895" cy="754714"/>
            </a:xfrm>
            <a:custGeom>
              <a:avLst/>
              <a:gdLst>
                <a:gd name="connsiteX0" fmla="*/ 0 w 792480"/>
                <a:gd name="connsiteY0" fmla="*/ 435864 h 792480"/>
                <a:gd name="connsiteX1" fmla="*/ 178308 w 792480"/>
                <a:gd name="connsiteY1" fmla="*/ 435864 h 792480"/>
                <a:gd name="connsiteX2" fmla="*/ 178308 w 792480"/>
                <a:gd name="connsiteY2" fmla="*/ 0 h 792480"/>
                <a:gd name="connsiteX3" fmla="*/ 614172 w 792480"/>
                <a:gd name="connsiteY3" fmla="*/ 0 h 792480"/>
                <a:gd name="connsiteX4" fmla="*/ 614172 w 792480"/>
                <a:gd name="connsiteY4" fmla="*/ 435864 h 792480"/>
                <a:gd name="connsiteX5" fmla="*/ 792480 w 792480"/>
                <a:gd name="connsiteY5" fmla="*/ 435864 h 792480"/>
                <a:gd name="connsiteX6" fmla="*/ 396240 w 792480"/>
                <a:gd name="connsiteY6" fmla="*/ 792480 h 792480"/>
                <a:gd name="connsiteX7" fmla="*/ 0 w 792480"/>
                <a:gd name="connsiteY7" fmla="*/ 435864 h 792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2480" h="792480">
                  <a:moveTo>
                    <a:pt x="0" y="435864"/>
                  </a:moveTo>
                  <a:lnTo>
                    <a:pt x="178308" y="435864"/>
                  </a:lnTo>
                  <a:lnTo>
                    <a:pt x="178308" y="0"/>
                  </a:lnTo>
                  <a:lnTo>
                    <a:pt x="614172" y="0"/>
                  </a:lnTo>
                  <a:lnTo>
                    <a:pt x="614172" y="435864"/>
                  </a:lnTo>
                  <a:lnTo>
                    <a:pt x="792480" y="435864"/>
                  </a:lnTo>
                  <a:lnTo>
                    <a:pt x="396240" y="792480"/>
                  </a:lnTo>
                  <a:lnTo>
                    <a:pt x="0" y="435864"/>
                  </a:lnTo>
                  <a:close/>
                </a:path>
              </a:pathLst>
            </a:cu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24028" tIns="45720" rIns="224028" bIns="241859" numCol="1" spcCol="1270" anchor="ctr" anchorCtr="0">
              <a:noAutofit/>
            </a:bodyPr>
            <a:lstStyle/>
            <a:p>
              <a:pPr lvl="0" algn="ctr" defTabSz="1600200">
                <a:lnSpc>
                  <a:spcPct val="90000"/>
                </a:lnSpc>
                <a:spcBef>
                  <a:spcPct val="0"/>
                </a:spcBef>
                <a:spcAft>
                  <a:spcPct val="35000"/>
                </a:spcAft>
              </a:pPr>
              <a:endParaRPr lang="zh-CN" altLang="en-US" sz="3600" kern="1200"/>
            </a:p>
          </p:txBody>
        </p:sp>
        <p:sp>
          <p:nvSpPr>
            <p:cNvPr id="32" name="文本框 31"/>
            <p:cNvSpPr txBox="1"/>
            <p:nvPr/>
          </p:nvSpPr>
          <p:spPr>
            <a:xfrm>
              <a:off x="611188" y="2642338"/>
              <a:ext cx="6715005" cy="753220"/>
            </a:xfrm>
            <a:prstGeom prst="rect">
              <a:avLst/>
            </a:prstGeom>
            <a:noFill/>
          </p:spPr>
          <p:txBody>
            <a:bodyPr wrap="square" rtlCol="0">
              <a:spAutoFit/>
            </a:bodyPr>
            <a:lstStyle/>
            <a:p>
              <a:pPr indent="457200">
                <a:lnSpc>
                  <a:spcPct val="125000"/>
                </a:lnSpc>
              </a:pPr>
              <a:r>
                <a:rPr lang="zh-CN" altLang="en-US" b="1" dirty="0">
                  <a:solidFill>
                    <a:srgbClr val="262626"/>
                  </a:solidFill>
                  <a:latin typeface="微软雅黑" panose="020B0503020204020204" pitchFamily="34" charset="-122"/>
                  <a:ea typeface="微软雅黑" panose="020B0503020204020204" pitchFamily="34" charset="-122"/>
                </a:rPr>
                <a:t>精华蚂蚁系统被提出后，我们又会思考，可不可以不仅对最优解所在边加强，而且对其余边的信息素浓度亦有改善。</a:t>
              </a:r>
            </a:p>
          </p:txBody>
        </p:sp>
        <p:sp>
          <p:nvSpPr>
            <p:cNvPr id="33" name="文本框 32"/>
            <p:cNvSpPr txBox="1"/>
            <p:nvPr/>
          </p:nvSpPr>
          <p:spPr>
            <a:xfrm>
              <a:off x="1205357" y="3996951"/>
              <a:ext cx="6715005" cy="753220"/>
            </a:xfrm>
            <a:prstGeom prst="rect">
              <a:avLst/>
            </a:prstGeom>
            <a:noFill/>
          </p:spPr>
          <p:txBody>
            <a:bodyPr wrap="square" rtlCol="0">
              <a:spAutoFit/>
            </a:bodyPr>
            <a:lstStyle/>
            <a:p>
              <a:pPr indent="457200">
                <a:lnSpc>
                  <a:spcPct val="125000"/>
                </a:lnSpc>
              </a:pPr>
              <a:r>
                <a:rPr lang="en-US" altLang="zh-CN" b="1" dirty="0">
                  <a:solidFill>
                    <a:srgbClr val="262626"/>
                  </a:solidFill>
                  <a:latin typeface="微软雅黑" panose="020B0503020204020204" pitchFamily="34" charset="-122"/>
                  <a:ea typeface="微软雅黑" panose="020B0503020204020204" pitchFamily="34" charset="-122"/>
                </a:rPr>
                <a:t>1997</a:t>
              </a:r>
              <a:r>
                <a:rPr lang="zh-CN" altLang="en-US" b="1" dirty="0">
                  <a:solidFill>
                    <a:srgbClr val="262626"/>
                  </a:solidFill>
                  <a:latin typeface="微软雅黑" panose="020B0503020204020204" pitchFamily="34" charset="-122"/>
                  <a:ea typeface="微软雅黑" panose="020B0503020204020204" pitchFamily="34" charset="-122"/>
                </a:rPr>
                <a:t>年提出的基于排列的蚂蚁系统就是这样一种改进版本。它仅允许排名靠前的蚂蚁释放信息素。</a:t>
              </a:r>
            </a:p>
          </p:txBody>
        </p:sp>
        <p:sp>
          <p:nvSpPr>
            <p:cNvPr id="34" name="文本框 33"/>
            <p:cNvSpPr txBox="1"/>
            <p:nvPr/>
          </p:nvSpPr>
          <p:spPr>
            <a:xfrm>
              <a:off x="1948283" y="5441331"/>
              <a:ext cx="6398570" cy="753220"/>
            </a:xfrm>
            <a:prstGeom prst="rect">
              <a:avLst/>
            </a:prstGeom>
            <a:noFill/>
          </p:spPr>
          <p:txBody>
            <a:bodyPr wrap="square" rtlCol="0">
              <a:spAutoFit/>
            </a:bodyPr>
            <a:lstStyle/>
            <a:p>
              <a:pPr indent="457200">
                <a:lnSpc>
                  <a:spcPct val="125000"/>
                </a:lnSpc>
              </a:pPr>
              <a:r>
                <a:rPr lang="zh-CN" altLang="en-US" b="1" dirty="0">
                  <a:solidFill>
                    <a:srgbClr val="262626"/>
                  </a:solidFill>
                  <a:latin typeface="微软雅黑" panose="020B0503020204020204" pitchFamily="34" charset="-122"/>
                  <a:ea typeface="微软雅黑" panose="020B0503020204020204" pitchFamily="34" charset="-122"/>
                </a:rPr>
                <a:t>实验结果表明基于排列的蚁群系统较前两种方法有更高的寻优能力和更快的求解速度。</a:t>
              </a:r>
            </a:p>
          </p:txBody>
        </p:sp>
      </p:grpSp>
      <p:grpSp>
        <p:nvGrpSpPr>
          <p:cNvPr id="39" name="组合 38"/>
          <p:cNvGrpSpPr/>
          <p:nvPr/>
        </p:nvGrpSpPr>
        <p:grpSpPr>
          <a:xfrm>
            <a:off x="8606970" y="6519446"/>
            <a:ext cx="638628" cy="338554"/>
            <a:chOff x="8663567" y="6519446"/>
            <a:chExt cx="638628" cy="338554"/>
          </a:xfrm>
        </p:grpSpPr>
        <p:sp>
          <p:nvSpPr>
            <p:cNvPr id="40" name="矩形 39"/>
            <p:cNvSpPr/>
            <p:nvPr/>
          </p:nvSpPr>
          <p:spPr>
            <a:xfrm>
              <a:off x="8766881" y="6519446"/>
              <a:ext cx="432000" cy="33855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文本框 40"/>
            <p:cNvSpPr txBox="1"/>
            <p:nvPr/>
          </p:nvSpPr>
          <p:spPr>
            <a:xfrm>
              <a:off x="8663567" y="6519446"/>
              <a:ext cx="638628" cy="338554"/>
            </a:xfrm>
            <a:prstGeom prst="rect">
              <a:avLst/>
            </a:prstGeom>
            <a:noFill/>
          </p:spPr>
          <p:txBody>
            <a:bodyPr wrap="square" rtlCol="0">
              <a:spAutoFit/>
            </a:bodyPr>
            <a:lstStyle/>
            <a:p>
              <a:pPr algn="ctr"/>
              <a:r>
                <a:rPr lang="en-US" altLang="zh-CN" sz="1600" dirty="0">
                  <a:solidFill>
                    <a:schemeClr val="bg1"/>
                  </a:solidFill>
                  <a:latin typeface="微软雅黑" panose="020B0503020204020204" pitchFamily="34" charset="-122"/>
                  <a:ea typeface="微软雅黑" panose="020B0503020204020204" pitchFamily="34" charset="-122"/>
                </a:rPr>
                <a:t>30</a:t>
              </a:r>
              <a:endParaRPr lang="zh-CN" altLang="en-US" sz="1600" dirty="0">
                <a:solidFill>
                  <a:schemeClr val="bg1"/>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596509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ppt_w</p:attrName>
                                        </p:attrNameLst>
                                      </p:cBhvr>
                                      <p:tavLst>
                                        <p:tav tm="0">
                                          <p:val>
                                            <p:fltVal val="0"/>
                                          </p:val>
                                        </p:tav>
                                        <p:tav tm="100000">
                                          <p:val>
                                            <p:strVal val="#ppt_w"/>
                                          </p:val>
                                        </p:tav>
                                      </p:tavLst>
                                    </p:anim>
                                    <p:anim calcmode="lin" valueType="num">
                                      <p:cBhvr>
                                        <p:cTn id="8" dur="500" fill="hold"/>
                                        <p:tgtEl>
                                          <p:spTgt spid="19"/>
                                        </p:tgtEl>
                                        <p:attrNameLst>
                                          <p:attrName>ppt_h</p:attrName>
                                        </p:attrNameLst>
                                      </p:cBhvr>
                                      <p:tavLst>
                                        <p:tav tm="0">
                                          <p:val>
                                            <p:fltVal val="0"/>
                                          </p:val>
                                        </p:tav>
                                        <p:tav tm="100000">
                                          <p:val>
                                            <p:strVal val="#ppt_h"/>
                                          </p:val>
                                        </p:tav>
                                      </p:tavLst>
                                    </p:anim>
                                    <p:animEffect transition="in" filter="fade">
                                      <p:cBhvr>
                                        <p:cTn id="9" dur="500"/>
                                        <p:tgtEl>
                                          <p:spTgt spid="19"/>
                                        </p:tgtEl>
                                      </p:cBhvr>
                                    </p:animEffect>
                                  </p:childTnLst>
                                </p:cTn>
                              </p:par>
                              <p:par>
                                <p:cTn id="10" presetID="22" presetClass="entr" presetSubtype="8" fill="hold" grpId="0" nodeType="withEffect">
                                  <p:stCondLst>
                                    <p:cond delay="250"/>
                                  </p:stCondLst>
                                  <p:childTnLst>
                                    <p:set>
                                      <p:cBhvr>
                                        <p:cTn id="11" dur="1" fill="hold">
                                          <p:stCondLst>
                                            <p:cond delay="0"/>
                                          </p:stCondLst>
                                        </p:cTn>
                                        <p:tgtEl>
                                          <p:spTgt spid="18"/>
                                        </p:tgtEl>
                                        <p:attrNameLst>
                                          <p:attrName>style.visibility</p:attrName>
                                        </p:attrNameLst>
                                      </p:cBhvr>
                                      <p:to>
                                        <p:strVal val="visible"/>
                                      </p:to>
                                    </p:set>
                                    <p:animEffect transition="in" filter="wipe(left)">
                                      <p:cBhvr>
                                        <p:cTn id="12" dur="500"/>
                                        <p:tgtEl>
                                          <p:spTgt spid="18"/>
                                        </p:tgtEl>
                                      </p:cBhvr>
                                    </p:animEffect>
                                  </p:childTnLst>
                                </p:cTn>
                              </p:par>
                              <p:par>
                                <p:cTn id="13" presetID="22" presetClass="entr" presetSubtype="2" fill="hold" nodeType="withEffect">
                                  <p:stCondLst>
                                    <p:cond delay="250"/>
                                  </p:stCondLst>
                                  <p:childTnLst>
                                    <p:set>
                                      <p:cBhvr>
                                        <p:cTn id="14" dur="1" fill="hold">
                                          <p:stCondLst>
                                            <p:cond delay="0"/>
                                          </p:stCondLst>
                                        </p:cTn>
                                        <p:tgtEl>
                                          <p:spTgt spid="39"/>
                                        </p:tgtEl>
                                        <p:attrNameLst>
                                          <p:attrName>style.visibility</p:attrName>
                                        </p:attrNameLst>
                                      </p:cBhvr>
                                      <p:to>
                                        <p:strVal val="visible"/>
                                      </p:to>
                                    </p:set>
                                    <p:animEffect transition="in" filter="wipe(right)">
                                      <p:cBhvr>
                                        <p:cTn id="15" dur="500"/>
                                        <p:tgtEl>
                                          <p:spTgt spid="39"/>
                                        </p:tgtEl>
                                      </p:cBhvr>
                                    </p:animEffect>
                                  </p:childTnLst>
                                </p:cTn>
                              </p:par>
                              <p:par>
                                <p:cTn id="16" presetID="22" presetClass="entr" presetSubtype="1" fill="hold" nodeType="withEffect">
                                  <p:stCondLst>
                                    <p:cond delay="250"/>
                                  </p:stCondLst>
                                  <p:childTnLst>
                                    <p:set>
                                      <p:cBhvr>
                                        <p:cTn id="17" dur="1" fill="hold">
                                          <p:stCondLst>
                                            <p:cond delay="0"/>
                                          </p:stCondLst>
                                        </p:cTn>
                                        <p:tgtEl>
                                          <p:spTgt spid="2"/>
                                        </p:tgtEl>
                                        <p:attrNameLst>
                                          <p:attrName>style.visibility</p:attrName>
                                        </p:attrNameLst>
                                      </p:cBhvr>
                                      <p:to>
                                        <p:strVal val="visible"/>
                                      </p:to>
                                    </p:set>
                                    <p:animEffect transition="in" filter="wipe(up)">
                                      <p:cBhvr>
                                        <p:cTn id="1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a:off x="611187" y="261275"/>
            <a:ext cx="666069" cy="664458"/>
            <a:chOff x="611187" y="261275"/>
            <a:chExt cx="666069" cy="664458"/>
          </a:xfrm>
        </p:grpSpPr>
        <p:sp>
          <p:nvSpPr>
            <p:cNvPr id="9" name="矩形 8"/>
            <p:cNvSpPr>
              <a:spLocks noChangeAspect="1"/>
            </p:cNvSpPr>
            <p:nvPr/>
          </p:nvSpPr>
          <p:spPr>
            <a:xfrm>
              <a:off x="611187" y="261275"/>
              <a:ext cx="538925" cy="53762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a:spLocks noChangeAspect="1"/>
            </p:cNvSpPr>
            <p:nvPr/>
          </p:nvSpPr>
          <p:spPr>
            <a:xfrm>
              <a:off x="880650" y="530086"/>
              <a:ext cx="396606" cy="39564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文本框 17"/>
          <p:cNvSpPr txBox="1"/>
          <p:nvPr/>
        </p:nvSpPr>
        <p:spPr>
          <a:xfrm>
            <a:off x="1419575" y="362672"/>
            <a:ext cx="7113238" cy="461665"/>
          </a:xfrm>
          <a:prstGeom prst="rect">
            <a:avLst/>
          </a:prstGeom>
          <a:noFill/>
        </p:spPr>
        <p:txBody>
          <a:bodyPr wrap="square" rtlCol="0">
            <a:spAutoFit/>
          </a:bodyPr>
          <a:lstStyle/>
          <a:p>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基于排列的蚂蚁系统</a:t>
            </a:r>
            <a:endParaRPr lang="en-US" altLang="zh-CN" sz="24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nvGrpSpPr>
          <p:cNvPr id="39" name="组合 38"/>
          <p:cNvGrpSpPr/>
          <p:nvPr/>
        </p:nvGrpSpPr>
        <p:grpSpPr>
          <a:xfrm>
            <a:off x="8606970" y="6519446"/>
            <a:ext cx="638628" cy="338554"/>
            <a:chOff x="8663567" y="6519446"/>
            <a:chExt cx="638628" cy="338554"/>
          </a:xfrm>
        </p:grpSpPr>
        <p:sp>
          <p:nvSpPr>
            <p:cNvPr id="40" name="矩形 39"/>
            <p:cNvSpPr/>
            <p:nvPr/>
          </p:nvSpPr>
          <p:spPr>
            <a:xfrm>
              <a:off x="8766881" y="6519446"/>
              <a:ext cx="432000" cy="33855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文本框 40"/>
            <p:cNvSpPr txBox="1"/>
            <p:nvPr/>
          </p:nvSpPr>
          <p:spPr>
            <a:xfrm>
              <a:off x="8663567" y="6519446"/>
              <a:ext cx="638628" cy="338554"/>
            </a:xfrm>
            <a:prstGeom prst="rect">
              <a:avLst/>
            </a:prstGeom>
            <a:noFill/>
          </p:spPr>
          <p:txBody>
            <a:bodyPr wrap="square" rtlCol="0">
              <a:spAutoFit/>
            </a:bodyPr>
            <a:lstStyle/>
            <a:p>
              <a:pPr algn="ctr"/>
              <a:r>
                <a:rPr lang="en-US" altLang="zh-CN" sz="1600" dirty="0">
                  <a:solidFill>
                    <a:schemeClr val="bg1"/>
                  </a:solidFill>
                  <a:latin typeface="微软雅黑" panose="020B0503020204020204" pitchFamily="34" charset="-122"/>
                  <a:ea typeface="微软雅黑" panose="020B0503020204020204" pitchFamily="34" charset="-122"/>
                </a:rPr>
                <a:t>31</a:t>
              </a:r>
              <a:endParaRPr lang="zh-CN" altLang="en-US" sz="1600" dirty="0">
                <a:solidFill>
                  <a:schemeClr val="bg1"/>
                </a:solidFill>
                <a:latin typeface="微软雅黑" panose="020B0503020204020204" pitchFamily="34" charset="-122"/>
                <a:ea typeface="微软雅黑" panose="020B0503020204020204" pitchFamily="34" charset="-122"/>
              </a:endParaRPr>
            </a:p>
          </p:txBody>
        </p:sp>
      </p:grpSp>
      <mc:AlternateContent xmlns:mc="http://schemas.openxmlformats.org/markup-compatibility/2006" xmlns:a14="http://schemas.microsoft.com/office/drawing/2010/main">
        <mc:Choice Requires="a14">
          <p:sp>
            <p:nvSpPr>
              <p:cNvPr id="2" name="矩形 1">
                <a:extLst>
                  <a:ext uri="{FF2B5EF4-FFF2-40B4-BE49-F238E27FC236}">
                    <a16:creationId xmlns:a16="http://schemas.microsoft.com/office/drawing/2014/main" id="{28C79E0E-73ED-4DB9-95F4-F4BA80546012}"/>
                  </a:ext>
                </a:extLst>
              </p:cNvPr>
              <p:cNvSpPr/>
              <p:nvPr/>
            </p:nvSpPr>
            <p:spPr>
              <a:xfrm>
                <a:off x="1263498" y="2729352"/>
                <a:ext cx="6617004" cy="238898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zh-CN" altLang="en-US" i="1">
                              <a:latin typeface="Cambria Math" panose="02040503050406030204" pitchFamily="18" charset="0"/>
                            </a:rPr>
                          </m:ctrlPr>
                        </m:mPr>
                        <m:mr>
                          <m:e>
                            <m:r>
                              <a:rPr lang="zh-CN" altLang="en-US" i="1">
                                <a:latin typeface="Cambria Math" panose="02040503050406030204" pitchFamily="18" charset="0"/>
                              </a:rPr>
                              <m:t>𝜏</m:t>
                            </m:r>
                            <m:r>
                              <a:rPr lang="zh-CN" altLang="en-US" i="0">
                                <a:latin typeface="Cambria Math" panose="02040503050406030204" pitchFamily="18" charset="0"/>
                              </a:rPr>
                              <m:t>(</m:t>
                            </m:r>
                            <m:r>
                              <a:rPr lang="zh-CN" altLang="en-US" i="1">
                                <a:latin typeface="Cambria Math" panose="02040503050406030204" pitchFamily="18" charset="0"/>
                              </a:rPr>
                              <m:t>𝑖</m:t>
                            </m:r>
                            <m:r>
                              <a:rPr lang="zh-CN" altLang="en-US" i="0">
                                <a:latin typeface="Cambria Math" panose="02040503050406030204" pitchFamily="18" charset="0"/>
                              </a:rPr>
                              <m:t>,</m:t>
                            </m:r>
                            <m:r>
                              <a:rPr lang="zh-CN" altLang="en-US" i="1">
                                <a:latin typeface="Cambria Math" panose="02040503050406030204" pitchFamily="18" charset="0"/>
                              </a:rPr>
                              <m:t>𝑗</m:t>
                            </m:r>
                            <m:r>
                              <a:rPr lang="zh-CN" altLang="en-US" i="0">
                                <a:latin typeface="Cambria Math" panose="02040503050406030204" pitchFamily="18" charset="0"/>
                              </a:rPr>
                              <m:t>)=(1−</m:t>
                            </m:r>
                            <m:r>
                              <a:rPr lang="zh-CN" altLang="en-US" i="1">
                                <a:latin typeface="Cambria Math" panose="02040503050406030204" pitchFamily="18" charset="0"/>
                              </a:rPr>
                              <m:t>𝜌</m:t>
                            </m:r>
                            <m:r>
                              <a:rPr lang="zh-CN" altLang="en-US" i="0">
                                <a:latin typeface="Cambria Math" panose="02040503050406030204" pitchFamily="18" charset="0"/>
                              </a:rPr>
                              <m:t>)</m:t>
                            </m:r>
                            <m:r>
                              <m:rPr>
                                <m:nor/>
                              </m:rPr>
                              <a:rPr lang="zh-CN" altLang="en-US" i="1">
                                <a:latin typeface="Cambria Math" panose="02040503050406030204" pitchFamily="18" charset="0"/>
                              </a:rPr>
                              <m:t> </m:t>
                            </m:r>
                            <m:r>
                              <a:rPr lang="zh-CN" altLang="en-US" i="0">
                                <a:latin typeface="Cambria Math" panose="02040503050406030204" pitchFamily="18" charset="0"/>
                              </a:rPr>
                              <m:t>·</m:t>
                            </m:r>
                            <m:r>
                              <m:rPr>
                                <m:nor/>
                              </m:rPr>
                              <a:rPr lang="zh-CN" altLang="en-US" i="1">
                                <a:latin typeface="Cambria Math" panose="02040503050406030204" pitchFamily="18" charset="0"/>
                              </a:rPr>
                              <m:t> </m:t>
                            </m:r>
                            <m:r>
                              <a:rPr lang="zh-CN" altLang="en-US" i="1">
                                <a:latin typeface="Cambria Math" panose="02040503050406030204" pitchFamily="18" charset="0"/>
                              </a:rPr>
                              <m:t>𝜏</m:t>
                            </m:r>
                            <m:r>
                              <a:rPr lang="zh-CN" altLang="en-US" i="0">
                                <a:latin typeface="Cambria Math" panose="02040503050406030204" pitchFamily="18" charset="0"/>
                              </a:rPr>
                              <m:t>(</m:t>
                            </m:r>
                            <m:r>
                              <a:rPr lang="zh-CN" altLang="en-US" i="1">
                                <a:latin typeface="Cambria Math" panose="02040503050406030204" pitchFamily="18" charset="0"/>
                              </a:rPr>
                              <m:t>𝑖</m:t>
                            </m:r>
                            <m:r>
                              <a:rPr lang="zh-CN" altLang="en-US" i="0">
                                <a:latin typeface="Cambria Math" panose="02040503050406030204" pitchFamily="18" charset="0"/>
                              </a:rPr>
                              <m:t>,</m:t>
                            </m:r>
                            <m:r>
                              <a:rPr lang="zh-CN" altLang="en-US" i="1">
                                <a:latin typeface="Cambria Math" panose="02040503050406030204" pitchFamily="18" charset="0"/>
                              </a:rPr>
                              <m:t>𝑗</m:t>
                            </m:r>
                            <m:r>
                              <a:rPr lang="zh-CN" altLang="en-US" i="0">
                                <a:latin typeface="Cambria Math" panose="02040503050406030204" pitchFamily="18" charset="0"/>
                              </a:rPr>
                              <m:t>)</m:t>
                            </m:r>
                            <m:r>
                              <m:rPr>
                                <m:nor/>
                              </m:rPr>
                              <a:rPr lang="zh-CN" altLang="en-US" i="1">
                                <a:latin typeface="Cambria Math" panose="02040503050406030204" pitchFamily="18" charset="0"/>
                              </a:rPr>
                              <m:t> </m:t>
                            </m:r>
                            <m:r>
                              <a:rPr lang="zh-CN" altLang="en-US" i="0">
                                <a:latin typeface="Cambria Math" panose="02040503050406030204" pitchFamily="18" charset="0"/>
                              </a:rPr>
                              <m:t>+</m:t>
                            </m:r>
                            <m:r>
                              <m:rPr>
                                <m:nor/>
                              </m:rPr>
                              <a:rPr lang="zh-CN" altLang="en-US" i="1">
                                <a:latin typeface="Cambria Math" panose="02040503050406030204" pitchFamily="18" charset="0"/>
                              </a:rPr>
                              <m:t> </m:t>
                            </m:r>
                            <m:nary>
                              <m:naryPr>
                                <m:chr m:val="∑"/>
                                <m:limLoc m:val="undOvr"/>
                                <m:grow m:val="on"/>
                                <m:ctrlPr>
                                  <a:rPr lang="zh-CN" altLang="en-US" i="1">
                                    <a:latin typeface="Cambria Math" panose="02040503050406030204" pitchFamily="18" charset="0"/>
                                  </a:rPr>
                                </m:ctrlPr>
                              </m:naryPr>
                              <m:sub>
                                <m:r>
                                  <a:rPr lang="zh-CN" altLang="en-US" i="1">
                                    <a:latin typeface="Cambria Math" panose="02040503050406030204" pitchFamily="18" charset="0"/>
                                  </a:rPr>
                                  <m:t>𝑘</m:t>
                                </m:r>
                                <m:r>
                                  <a:rPr lang="zh-CN" altLang="en-US" i="0">
                                    <a:latin typeface="Cambria Math" panose="02040503050406030204" pitchFamily="18" charset="0"/>
                                  </a:rPr>
                                  <m:t>=1</m:t>
                                </m:r>
                              </m:sub>
                              <m:sup>
                                <m:r>
                                  <a:rPr lang="zh-CN" altLang="en-US" i="1">
                                    <a:latin typeface="Cambria Math" panose="02040503050406030204" pitchFamily="18" charset="0"/>
                                  </a:rPr>
                                  <m:t>𝑤</m:t>
                                </m:r>
                                <m:r>
                                  <a:rPr lang="zh-CN" altLang="en-US" i="0">
                                    <a:latin typeface="Cambria Math" panose="02040503050406030204" pitchFamily="18" charset="0"/>
                                  </a:rPr>
                                  <m:t>−1</m:t>
                                </m:r>
                              </m:sup>
                              <m:e>
                                <m:d>
                                  <m:dPr>
                                    <m:ctrlPr>
                                      <a:rPr lang="zh-CN" altLang="en-US" i="1">
                                        <a:latin typeface="Cambria Math" panose="02040503050406030204" pitchFamily="18" charset="0"/>
                                      </a:rPr>
                                    </m:ctrlPr>
                                  </m:dPr>
                                  <m:e>
                                    <m:r>
                                      <a:rPr lang="zh-CN" altLang="en-US" i="1">
                                        <a:latin typeface="Cambria Math" panose="02040503050406030204" pitchFamily="18" charset="0"/>
                                      </a:rPr>
                                      <m:t>𝑤</m:t>
                                    </m:r>
                                    <m:r>
                                      <a:rPr lang="zh-CN" altLang="en-US" i="0">
                                        <a:latin typeface="Cambria Math" panose="02040503050406030204" pitchFamily="18" charset="0"/>
                                      </a:rPr>
                                      <m:t>−</m:t>
                                    </m:r>
                                    <m:r>
                                      <a:rPr lang="zh-CN" altLang="en-US" i="1">
                                        <a:latin typeface="Cambria Math" panose="02040503050406030204" pitchFamily="18" charset="0"/>
                                      </a:rPr>
                                      <m:t>𝑘</m:t>
                                    </m:r>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𝜏</m:t>
                                        </m:r>
                                      </m:e>
                                      <m:sub>
                                        <m:r>
                                          <a:rPr lang="zh-CN" altLang="en-US" i="1">
                                            <a:latin typeface="Cambria Math" panose="02040503050406030204" pitchFamily="18" charset="0"/>
                                          </a:rPr>
                                          <m:t>𝑘</m:t>
                                        </m:r>
                                      </m:sub>
                                    </m:sSub>
                                    <m:r>
                                      <a:rPr lang="zh-CN" altLang="en-US" i="0">
                                        <a:latin typeface="Cambria Math" panose="02040503050406030204" pitchFamily="18" charset="0"/>
                                      </a:rPr>
                                      <m:t>(</m:t>
                                    </m:r>
                                    <m:r>
                                      <a:rPr lang="zh-CN" altLang="en-US" i="1">
                                        <a:latin typeface="Cambria Math" panose="02040503050406030204" pitchFamily="18" charset="0"/>
                                      </a:rPr>
                                      <m:t>𝑖</m:t>
                                    </m:r>
                                    <m:r>
                                      <a:rPr lang="zh-CN" altLang="en-US" i="0">
                                        <a:latin typeface="Cambria Math" panose="02040503050406030204" pitchFamily="18" charset="0"/>
                                      </a:rPr>
                                      <m:t>,</m:t>
                                    </m:r>
                                    <m:r>
                                      <a:rPr lang="zh-CN" altLang="en-US" i="1">
                                        <a:latin typeface="Cambria Math" panose="02040503050406030204" pitchFamily="18" charset="0"/>
                                      </a:rPr>
                                      <m:t>𝑗</m:t>
                                    </m:r>
                                    <m:r>
                                      <a:rPr lang="zh-CN" altLang="en-US" i="0">
                                        <a:latin typeface="Cambria Math" panose="02040503050406030204" pitchFamily="18" charset="0"/>
                                      </a:rPr>
                                      <m:t>)</m:t>
                                    </m:r>
                                    <m:r>
                                      <m:rPr>
                                        <m:nor/>
                                      </m:rPr>
                                      <a:rPr lang="zh-CN" altLang="en-US" i="1">
                                        <a:latin typeface="Cambria Math" panose="02040503050406030204" pitchFamily="18" charset="0"/>
                                      </a:rPr>
                                      <m:t> </m:t>
                                    </m:r>
                                    <m:r>
                                      <a:rPr lang="zh-CN" altLang="en-US" i="0">
                                        <a:latin typeface="Cambria Math" panose="02040503050406030204" pitchFamily="18" charset="0"/>
                                      </a:rPr>
                                      <m:t>+</m:t>
                                    </m:r>
                                    <m:r>
                                      <m:rPr>
                                        <m:nor/>
                                      </m:rPr>
                                      <a:rPr lang="zh-CN" altLang="en-US" i="1">
                                        <a:latin typeface="Cambria Math" panose="02040503050406030204" pitchFamily="18" charset="0"/>
                                      </a:rPr>
                                      <m:t> </m:t>
                                    </m:r>
                                    <m:r>
                                      <a:rPr lang="zh-CN" altLang="en-US" i="1">
                                        <a:latin typeface="Cambria Math" panose="02040503050406030204" pitchFamily="18" charset="0"/>
                                      </a:rPr>
                                      <m:t>𝑤</m:t>
                                    </m:r>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𝜏</m:t>
                                        </m:r>
                                      </m:e>
                                      <m:sub>
                                        <m:r>
                                          <a:rPr lang="zh-CN" altLang="en-US" i="1">
                                            <a:latin typeface="Cambria Math" panose="02040503050406030204" pitchFamily="18" charset="0"/>
                                          </a:rPr>
                                          <m:t>𝑏</m:t>
                                        </m:r>
                                      </m:sub>
                                    </m:sSub>
                                    <m:r>
                                      <a:rPr lang="zh-CN" altLang="en-US" i="0">
                                        <a:latin typeface="Cambria Math" panose="02040503050406030204" pitchFamily="18" charset="0"/>
                                      </a:rPr>
                                      <m:t>(</m:t>
                                    </m:r>
                                    <m:r>
                                      <a:rPr lang="zh-CN" altLang="en-US" i="1">
                                        <a:latin typeface="Cambria Math" panose="02040503050406030204" pitchFamily="18" charset="0"/>
                                      </a:rPr>
                                      <m:t>𝑖</m:t>
                                    </m:r>
                                    <m:r>
                                      <a:rPr lang="zh-CN" altLang="en-US" i="0">
                                        <a:latin typeface="Cambria Math" panose="02040503050406030204" pitchFamily="18" charset="0"/>
                                      </a:rPr>
                                      <m:t>,</m:t>
                                    </m:r>
                                    <m:r>
                                      <a:rPr lang="zh-CN" altLang="en-US" i="1">
                                        <a:latin typeface="Cambria Math" panose="02040503050406030204" pitchFamily="18" charset="0"/>
                                      </a:rPr>
                                      <m:t>𝑗</m:t>
                                    </m:r>
                                  </m:e>
                                </m:d>
                              </m:e>
                            </m:nary>
                          </m:e>
                        </m:mr>
                        <m:mr>
                          <m:e>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𝜏</m:t>
                                </m:r>
                              </m:e>
                              <m:sub>
                                <m:r>
                                  <a:rPr lang="zh-CN" altLang="en-US" i="1">
                                    <a:latin typeface="Cambria Math" panose="02040503050406030204" pitchFamily="18" charset="0"/>
                                  </a:rPr>
                                  <m:t>𝑘</m:t>
                                </m:r>
                              </m:sub>
                            </m:sSub>
                            <m:r>
                              <a:rPr lang="zh-CN" altLang="en-US" i="0">
                                <a:latin typeface="Cambria Math" panose="02040503050406030204" pitchFamily="18" charset="0"/>
                              </a:rPr>
                              <m:t>(</m:t>
                            </m:r>
                            <m:r>
                              <a:rPr lang="zh-CN" altLang="en-US" i="1">
                                <a:latin typeface="Cambria Math" panose="02040503050406030204" pitchFamily="18" charset="0"/>
                              </a:rPr>
                              <m:t>𝑖</m:t>
                            </m:r>
                            <m:r>
                              <a:rPr lang="zh-CN" altLang="en-US" i="0">
                                <a:latin typeface="Cambria Math" panose="02040503050406030204" pitchFamily="18" charset="0"/>
                              </a:rPr>
                              <m:t>,</m:t>
                            </m:r>
                            <m:r>
                              <a:rPr lang="zh-CN" altLang="en-US" i="1">
                                <a:latin typeface="Cambria Math" panose="02040503050406030204" pitchFamily="18" charset="0"/>
                              </a:rPr>
                              <m:t>𝑗</m:t>
                            </m:r>
                            <m:r>
                              <a:rPr lang="zh-CN" altLang="en-US" i="0">
                                <a:latin typeface="Cambria Math" panose="02040503050406030204" pitchFamily="18" charset="0"/>
                              </a:rPr>
                              <m:t>)</m:t>
                            </m:r>
                            <m:r>
                              <m:rPr>
                                <m:nor/>
                              </m:rPr>
                              <a:rPr lang="zh-CN" altLang="en-US" i="1">
                                <a:latin typeface="Cambria Math" panose="02040503050406030204" pitchFamily="18" charset="0"/>
                              </a:rPr>
                              <m:t> </m:t>
                            </m:r>
                            <m:r>
                              <a:rPr lang="zh-CN" altLang="en-US" i="0">
                                <a:latin typeface="Cambria Math" panose="02040503050406030204" pitchFamily="18" charset="0"/>
                              </a:rPr>
                              <m:t>=</m:t>
                            </m:r>
                            <m:r>
                              <m:rPr>
                                <m:nor/>
                              </m:rPr>
                              <a:rPr lang="zh-CN" altLang="en-US" i="1">
                                <a:latin typeface="Cambria Math" panose="02040503050406030204" pitchFamily="18" charset="0"/>
                              </a:rPr>
                              <m:t> </m:t>
                            </m:r>
                            <m:d>
                              <m:dPr>
                                <m:begChr m:val="{"/>
                                <m:endChr m:val=""/>
                                <m:ctrlPr>
                                  <a:rPr lang="zh-CN" altLang="en-US" i="1">
                                    <a:latin typeface="Cambria Math" panose="02040503050406030204" pitchFamily="18" charset="0"/>
                                  </a:rPr>
                                </m:ctrlPr>
                              </m:dPr>
                              <m:e>
                                <m:m>
                                  <m:mPr>
                                    <m:plcHide m:val="on"/>
                                    <m:mcs>
                                      <m:mc>
                                        <m:mcPr>
                                          <m:count m:val="1"/>
                                          <m:mcJc m:val="center"/>
                                        </m:mcPr>
                                      </m:mc>
                                    </m:mcs>
                                    <m:ctrlPr>
                                      <a:rPr lang="zh-CN" altLang="en-US" i="1">
                                        <a:latin typeface="Cambria Math" panose="02040503050406030204" pitchFamily="18" charset="0"/>
                                      </a:rPr>
                                    </m:ctrlPr>
                                  </m:mPr>
                                  <m:mr>
                                    <m:e>
                                      <m:sSup>
                                        <m:sSupPr>
                                          <m:ctrlPr>
                                            <a:rPr lang="zh-CN" altLang="en-US" i="1">
                                              <a:latin typeface="Cambria Math" panose="02040503050406030204" pitchFamily="18" charset="0"/>
                                            </a:rPr>
                                          </m:ctrlPr>
                                        </m:sSupPr>
                                        <m:e>
                                          <m:r>
                                            <a:rPr lang="zh-CN" altLang="en-US" i="0">
                                              <a:latin typeface="Cambria Math" panose="02040503050406030204" pitchFamily="18" charset="0"/>
                                            </a:rPr>
                                            <m:t>(</m:t>
                                          </m:r>
                                        </m:e>
                                        <m:sup>
                                          <m:sSub>
                                            <m:sSubPr>
                                              <m:ctrlPr>
                                                <a:rPr lang="zh-CN" altLang="en-US" i="1">
                                                  <a:latin typeface="Cambria Math" panose="02040503050406030204" pitchFamily="18" charset="0"/>
                                                </a:rPr>
                                              </m:ctrlPr>
                                            </m:sSubPr>
                                            <m:e>
                                              <m:r>
                                                <a:rPr lang="zh-CN" altLang="en-US" i="1">
                                                  <a:latin typeface="Cambria Math" panose="02040503050406030204" pitchFamily="18" charset="0"/>
                                                </a:rPr>
                                                <m:t>𝐶</m:t>
                                              </m:r>
                                            </m:e>
                                            <m:sub>
                                              <m:r>
                                                <a:rPr lang="zh-CN" altLang="en-US" i="1">
                                                  <a:latin typeface="Cambria Math" panose="02040503050406030204" pitchFamily="18" charset="0"/>
                                                </a:rPr>
                                                <m:t>𝑘</m:t>
                                              </m:r>
                                            </m:sub>
                                          </m:sSub>
                                          <m:r>
                                            <a:rPr lang="zh-CN" altLang="en-US" i="0">
                                              <a:latin typeface="Cambria Math" panose="02040503050406030204" pitchFamily="18" charset="0"/>
                                            </a:rPr>
                                            <m:t>)−1</m:t>
                                          </m:r>
                                        </m:sup>
                                      </m:sSup>
                                      <m:r>
                                        <a:rPr lang="zh-CN" altLang="en-US" i="0">
                                          <a:latin typeface="Cambria Math" panose="02040503050406030204" pitchFamily="18" charset="0"/>
                                        </a:rPr>
                                        <m:t>,</m:t>
                                      </m:r>
                                      <m:r>
                                        <m:rPr>
                                          <m:nor/>
                                        </m:rPr>
                                        <a:rPr lang="zh-CN" altLang="en-US" i="1">
                                          <a:latin typeface="Cambria Math" panose="02040503050406030204" pitchFamily="18" charset="0"/>
                                        </a:rPr>
                                        <m:t>   </m:t>
                                      </m:r>
                                      <m:r>
                                        <a:rPr lang="zh-CN" altLang="en-US" i="0">
                                          <a:latin typeface="Cambria Math" panose="02040503050406030204" pitchFamily="18" charset="0"/>
                                        </a:rPr>
                                        <m:t>(</m:t>
                                      </m:r>
                                      <m:r>
                                        <a:rPr lang="zh-CN" altLang="en-US" i="1">
                                          <a:latin typeface="Cambria Math" panose="02040503050406030204" pitchFamily="18" charset="0"/>
                                        </a:rPr>
                                        <m:t>𝑖</m:t>
                                      </m:r>
                                      <m:r>
                                        <a:rPr lang="zh-CN" altLang="en-US" i="0">
                                          <a:latin typeface="Cambria Math" panose="02040503050406030204" pitchFamily="18" charset="0"/>
                                        </a:rPr>
                                        <m:t>,</m:t>
                                      </m:r>
                                      <m:r>
                                        <a:rPr lang="zh-CN" altLang="en-US" i="1">
                                          <a:latin typeface="Cambria Math" panose="02040503050406030204" pitchFamily="18" charset="0"/>
                                        </a:rPr>
                                        <m:t>𝑗</m:t>
                                      </m:r>
                                      <m:r>
                                        <a:rPr lang="zh-CN" altLang="en-US" i="0">
                                          <a:latin typeface="Cambria Math" panose="02040503050406030204" pitchFamily="18" charset="0"/>
                                        </a:rPr>
                                        <m:t>)∈</m:t>
                                      </m:r>
                                      <m:sSup>
                                        <m:sSupPr>
                                          <m:ctrlPr>
                                            <a:rPr lang="zh-CN" altLang="en-US" i="1">
                                              <a:latin typeface="Cambria Math" panose="02040503050406030204" pitchFamily="18" charset="0"/>
                                            </a:rPr>
                                          </m:ctrlPr>
                                        </m:sSupPr>
                                        <m:e>
                                          <m:r>
                                            <a:rPr lang="zh-CN" altLang="en-US" i="1">
                                              <a:latin typeface="Cambria Math" panose="02040503050406030204" pitchFamily="18" charset="0"/>
                                            </a:rPr>
                                            <m:t>𝑅</m:t>
                                          </m:r>
                                        </m:e>
                                        <m:sup>
                                          <m:r>
                                            <a:rPr lang="zh-CN" altLang="en-US" i="1">
                                              <a:latin typeface="Cambria Math" panose="02040503050406030204" pitchFamily="18" charset="0"/>
                                            </a:rPr>
                                            <m:t>𝑘</m:t>
                                          </m:r>
                                        </m:sup>
                                      </m:sSup>
                                    </m:e>
                                  </m:mr>
                                  <m:mr>
                                    <m:e>
                                      <m:r>
                                        <a:rPr lang="zh-CN" altLang="en-US" i="0">
                                          <a:latin typeface="Cambria Math" panose="02040503050406030204" pitchFamily="18" charset="0"/>
                                        </a:rPr>
                                        <m:t>0,</m:t>
                                      </m:r>
                                      <m:r>
                                        <m:rPr>
                                          <m:nor/>
                                        </m:rPr>
                                        <a:rPr lang="zh-CN" altLang="en-US" i="1">
                                          <a:latin typeface="Cambria Math" panose="02040503050406030204" pitchFamily="18" charset="0"/>
                                        </a:rPr>
                                        <m:t>                </m:t>
                                      </m:r>
                                      <m:r>
                                        <a:rPr lang="zh-CN" altLang="en-US" i="0">
                                          <a:latin typeface="Cambria Math" panose="02040503050406030204" pitchFamily="18" charset="0"/>
                                        </a:rPr>
                                        <m:t>其他</m:t>
                                      </m:r>
                                    </m:e>
                                  </m:mr>
                                </m:m>
                              </m:e>
                            </m:d>
                          </m:e>
                        </m:mr>
                        <m:mr>
                          <m:e>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𝜏</m:t>
                                </m:r>
                              </m:e>
                              <m:sub>
                                <m:r>
                                  <a:rPr lang="zh-CN" altLang="en-US" i="1">
                                    <a:latin typeface="Cambria Math" panose="02040503050406030204" pitchFamily="18" charset="0"/>
                                  </a:rPr>
                                  <m:t>𝑏</m:t>
                                </m:r>
                              </m:sub>
                            </m:sSub>
                            <m:r>
                              <a:rPr lang="zh-CN" altLang="en-US" i="0">
                                <a:latin typeface="Cambria Math" panose="02040503050406030204" pitchFamily="18" charset="0"/>
                              </a:rPr>
                              <m:t>(</m:t>
                            </m:r>
                            <m:r>
                              <a:rPr lang="zh-CN" altLang="en-US" i="1">
                                <a:latin typeface="Cambria Math" panose="02040503050406030204" pitchFamily="18" charset="0"/>
                              </a:rPr>
                              <m:t>𝑖</m:t>
                            </m:r>
                            <m:r>
                              <a:rPr lang="zh-CN" altLang="en-US" i="0">
                                <a:latin typeface="Cambria Math" panose="02040503050406030204" pitchFamily="18" charset="0"/>
                              </a:rPr>
                              <m:t>,</m:t>
                            </m:r>
                            <m:r>
                              <a:rPr lang="zh-CN" altLang="en-US" i="1">
                                <a:latin typeface="Cambria Math" panose="02040503050406030204" pitchFamily="18" charset="0"/>
                              </a:rPr>
                              <m:t>𝑗</m:t>
                            </m:r>
                            <m:r>
                              <a:rPr lang="zh-CN" altLang="en-US" i="0">
                                <a:latin typeface="Cambria Math" panose="02040503050406030204" pitchFamily="18" charset="0"/>
                              </a:rPr>
                              <m:t>)</m:t>
                            </m:r>
                            <m:r>
                              <m:rPr>
                                <m:nor/>
                              </m:rPr>
                              <a:rPr lang="zh-CN" altLang="en-US" i="1">
                                <a:latin typeface="Cambria Math" panose="02040503050406030204" pitchFamily="18" charset="0"/>
                              </a:rPr>
                              <m:t> </m:t>
                            </m:r>
                            <m:r>
                              <a:rPr lang="zh-CN" altLang="en-US" i="0">
                                <a:latin typeface="Cambria Math" panose="02040503050406030204" pitchFamily="18" charset="0"/>
                              </a:rPr>
                              <m:t>=</m:t>
                            </m:r>
                            <m:r>
                              <m:rPr>
                                <m:nor/>
                              </m:rPr>
                              <a:rPr lang="zh-CN" altLang="en-US" i="1">
                                <a:latin typeface="Cambria Math" panose="02040503050406030204" pitchFamily="18" charset="0"/>
                              </a:rPr>
                              <m:t> </m:t>
                            </m:r>
                            <m:d>
                              <m:dPr>
                                <m:begChr m:val="{"/>
                                <m:endChr m:val=""/>
                                <m:ctrlPr>
                                  <a:rPr lang="zh-CN" altLang="en-US" i="1">
                                    <a:latin typeface="Cambria Math" panose="02040503050406030204" pitchFamily="18" charset="0"/>
                                  </a:rPr>
                                </m:ctrlPr>
                              </m:dPr>
                              <m:e>
                                <m:m>
                                  <m:mPr>
                                    <m:plcHide m:val="on"/>
                                    <m:mcs>
                                      <m:mc>
                                        <m:mcPr>
                                          <m:count m:val="1"/>
                                          <m:mcJc m:val="center"/>
                                        </m:mcPr>
                                      </m:mc>
                                    </m:mcs>
                                    <m:ctrlPr>
                                      <a:rPr lang="zh-CN" altLang="en-US" i="1">
                                        <a:latin typeface="Cambria Math" panose="02040503050406030204" pitchFamily="18" charset="0"/>
                                      </a:rPr>
                                    </m:ctrlPr>
                                  </m:mPr>
                                  <m:mr>
                                    <m:e>
                                      <m:sSup>
                                        <m:sSupPr>
                                          <m:ctrlPr>
                                            <a:rPr lang="zh-CN" altLang="en-US" i="1">
                                              <a:latin typeface="Cambria Math" panose="02040503050406030204" pitchFamily="18" charset="0"/>
                                            </a:rPr>
                                          </m:ctrlPr>
                                        </m:sSupPr>
                                        <m:e>
                                          <m:r>
                                            <a:rPr lang="zh-CN" altLang="en-US" i="0">
                                              <a:latin typeface="Cambria Math" panose="02040503050406030204" pitchFamily="18" charset="0"/>
                                            </a:rPr>
                                            <m:t>(</m:t>
                                          </m:r>
                                        </m:e>
                                        <m:sup>
                                          <m:sSub>
                                            <m:sSubPr>
                                              <m:ctrlPr>
                                                <a:rPr lang="zh-CN" altLang="en-US" i="1">
                                                  <a:latin typeface="Cambria Math" panose="02040503050406030204" pitchFamily="18" charset="0"/>
                                                </a:rPr>
                                              </m:ctrlPr>
                                            </m:sSubPr>
                                            <m:e>
                                              <m:r>
                                                <a:rPr lang="zh-CN" altLang="en-US" i="1">
                                                  <a:latin typeface="Cambria Math" panose="02040503050406030204" pitchFamily="18" charset="0"/>
                                                </a:rPr>
                                                <m:t>𝐶</m:t>
                                              </m:r>
                                            </m:e>
                                            <m:sub>
                                              <m:r>
                                                <a:rPr lang="zh-CN" altLang="en-US" i="1">
                                                  <a:latin typeface="Cambria Math" panose="02040503050406030204" pitchFamily="18" charset="0"/>
                                                </a:rPr>
                                                <m:t>𝑏</m:t>
                                              </m:r>
                                            </m:sub>
                                          </m:sSub>
                                          <m:r>
                                            <a:rPr lang="zh-CN" altLang="en-US" i="0">
                                              <a:latin typeface="Cambria Math" panose="02040503050406030204" pitchFamily="18" charset="0"/>
                                            </a:rPr>
                                            <m:t>)−1</m:t>
                                          </m:r>
                                        </m:sup>
                                      </m:sSup>
                                      <m:r>
                                        <a:rPr lang="zh-CN" altLang="en-US" i="0">
                                          <a:latin typeface="Cambria Math" panose="02040503050406030204" pitchFamily="18" charset="0"/>
                                        </a:rPr>
                                        <m:t>,</m:t>
                                      </m:r>
                                      <m:r>
                                        <m:rPr>
                                          <m:nor/>
                                        </m:rPr>
                                        <a:rPr lang="zh-CN" altLang="en-US" i="1">
                                          <a:latin typeface="Cambria Math" panose="02040503050406030204" pitchFamily="18" charset="0"/>
                                        </a:rPr>
                                        <m:t>   </m:t>
                                      </m:r>
                                      <m:r>
                                        <a:rPr lang="zh-CN" altLang="en-US" i="0">
                                          <a:latin typeface="Cambria Math" panose="02040503050406030204" pitchFamily="18" charset="0"/>
                                        </a:rPr>
                                        <m:t>(</m:t>
                                      </m:r>
                                      <m:r>
                                        <a:rPr lang="zh-CN" altLang="en-US" i="1">
                                          <a:latin typeface="Cambria Math" panose="02040503050406030204" pitchFamily="18" charset="0"/>
                                        </a:rPr>
                                        <m:t>𝑖</m:t>
                                      </m:r>
                                      <m:r>
                                        <a:rPr lang="zh-CN" altLang="en-US" i="0">
                                          <a:latin typeface="Cambria Math" panose="02040503050406030204" pitchFamily="18" charset="0"/>
                                        </a:rPr>
                                        <m:t>,</m:t>
                                      </m:r>
                                      <m:r>
                                        <a:rPr lang="zh-CN" altLang="en-US" i="1">
                                          <a:latin typeface="Cambria Math" panose="02040503050406030204" pitchFamily="18" charset="0"/>
                                        </a:rPr>
                                        <m:t>𝑗</m:t>
                                      </m:r>
                                      <m:r>
                                        <a:rPr lang="zh-CN" altLang="en-US" i="0">
                                          <a:latin typeface="Cambria Math" panose="02040503050406030204" pitchFamily="18" charset="0"/>
                                        </a:rPr>
                                        <m:t>)</m:t>
                                      </m:r>
                                      <m:r>
                                        <a:rPr lang="zh-CN" altLang="en-US" i="0">
                                          <a:latin typeface="Cambria Math" panose="02040503050406030204" pitchFamily="18" charset="0"/>
                                        </a:rPr>
                                        <m:t>在路径</m:t>
                                      </m:r>
                                      <m:sSub>
                                        <m:sSubPr>
                                          <m:ctrlPr>
                                            <a:rPr lang="zh-CN" altLang="en-US" i="1">
                                              <a:latin typeface="Cambria Math" panose="02040503050406030204" pitchFamily="18" charset="0"/>
                                            </a:rPr>
                                          </m:ctrlPr>
                                        </m:sSubPr>
                                        <m:e>
                                          <m:r>
                                            <a:rPr lang="zh-CN" altLang="en-US" i="1">
                                              <a:latin typeface="Cambria Math" panose="02040503050406030204" pitchFamily="18" charset="0"/>
                                            </a:rPr>
                                            <m:t>𝑇</m:t>
                                          </m:r>
                                        </m:e>
                                        <m:sub>
                                          <m:r>
                                            <m:rPr>
                                              <m:nor/>
                                            </m:rPr>
                                            <a:rPr lang="zh-CN" altLang="en-US" i="1">
                                              <a:latin typeface="Cambria Math" panose="02040503050406030204" pitchFamily="18" charset="0"/>
                                            </a:rPr>
                                            <m:t>b</m:t>
                                          </m:r>
                                        </m:sub>
                                      </m:sSub>
                                      <m:r>
                                        <a:rPr lang="zh-CN" altLang="en-US" i="0">
                                          <a:latin typeface="Cambria Math" panose="02040503050406030204" pitchFamily="18" charset="0"/>
                                        </a:rPr>
                                        <m:t>上</m:t>
                                      </m:r>
                                    </m:e>
                                  </m:mr>
                                  <m:mr>
                                    <m:e>
                                      <m:r>
                                        <m:rPr>
                                          <m:nor/>
                                        </m:rPr>
                                        <a:rPr lang="zh-CN" altLang="en-US" i="1">
                                          <a:latin typeface="Cambria Math" panose="02040503050406030204" pitchFamily="18" charset="0"/>
                                        </a:rPr>
                                        <m:t>0</m:t>
                                      </m:r>
                                      <m:r>
                                        <a:rPr lang="zh-CN" altLang="en-US" i="0">
                                          <a:latin typeface="Cambria Math" panose="02040503050406030204" pitchFamily="18" charset="0"/>
                                        </a:rPr>
                                        <m:t>，</m:t>
                                      </m:r>
                                      <m:r>
                                        <m:rPr>
                                          <m:nor/>
                                        </m:rPr>
                                        <a:rPr lang="zh-CN" altLang="en-US" i="1">
                                          <a:latin typeface="Cambria Math" panose="02040503050406030204" pitchFamily="18" charset="0"/>
                                        </a:rPr>
                                        <m:t>               </m:t>
                                      </m:r>
                                      <m:r>
                                        <a:rPr lang="zh-CN" altLang="en-US" i="0">
                                          <a:latin typeface="Cambria Math" panose="02040503050406030204" pitchFamily="18" charset="0"/>
                                        </a:rPr>
                                        <m:t>其他</m:t>
                                      </m:r>
                                    </m:e>
                                  </m:mr>
                                </m:m>
                              </m:e>
                            </m:d>
                          </m:e>
                        </m:mr>
                      </m:m>
                    </m:oMath>
                  </m:oMathPara>
                </a14:m>
                <a:endParaRPr lang="zh-CN" altLang="en-US" dirty="0"/>
              </a:p>
            </p:txBody>
          </p:sp>
        </mc:Choice>
        <mc:Fallback xmlns="">
          <p:sp>
            <p:nvSpPr>
              <p:cNvPr id="2" name="矩形 1">
                <a:extLst>
                  <a:ext uri="{FF2B5EF4-FFF2-40B4-BE49-F238E27FC236}">
                    <a16:creationId xmlns:a16="http://schemas.microsoft.com/office/drawing/2014/main" id="{28C79E0E-73ED-4DB9-95F4-F4BA80546012}"/>
                  </a:ext>
                </a:extLst>
              </p:cNvPr>
              <p:cNvSpPr>
                <a:spLocks noRot="1" noChangeAspect="1" noMove="1" noResize="1" noEditPoints="1" noAdjustHandles="1" noChangeArrowheads="1" noChangeShapeType="1" noTextEdit="1"/>
              </p:cNvSpPr>
              <p:nvPr/>
            </p:nvSpPr>
            <p:spPr>
              <a:xfrm>
                <a:off x="1263498" y="2729352"/>
                <a:ext cx="6617004" cy="2388987"/>
              </a:xfrm>
              <a:prstGeom prst="rect">
                <a:avLst/>
              </a:prstGeom>
              <a:blipFill>
                <a:blip r:embed="rId2"/>
                <a:stretch>
                  <a:fillRect/>
                </a:stretch>
              </a:blipFill>
            </p:spPr>
            <p:txBody>
              <a:bodyPr/>
              <a:lstStyle/>
              <a:p>
                <a:r>
                  <a:rPr lang="zh-CN" altLang="en-US">
                    <a:noFill/>
                  </a:rPr>
                  <a:t> </a:t>
                </a:r>
              </a:p>
            </p:txBody>
          </p:sp>
        </mc:Fallback>
      </mc:AlternateContent>
      <p:sp>
        <p:nvSpPr>
          <p:cNvPr id="21" name="文本框 20">
            <a:extLst>
              <a:ext uri="{FF2B5EF4-FFF2-40B4-BE49-F238E27FC236}">
                <a16:creationId xmlns:a16="http://schemas.microsoft.com/office/drawing/2014/main" id="{2BE22C35-F5C4-4AEF-A59C-DF0FF623BC47}"/>
              </a:ext>
            </a:extLst>
          </p:cNvPr>
          <p:cNvSpPr txBox="1"/>
          <p:nvPr/>
        </p:nvSpPr>
        <p:spPr>
          <a:xfrm>
            <a:off x="1277256" y="1504377"/>
            <a:ext cx="6692858" cy="646331"/>
          </a:xfrm>
          <a:prstGeom prst="rect">
            <a:avLst/>
          </a:prstGeom>
          <a:noFill/>
        </p:spPr>
        <p:txBody>
          <a:bodyPr wrap="none" rtlCol="0">
            <a:spAutoFit/>
          </a:bodyPr>
          <a:lstStyle/>
          <a:p>
            <a:r>
              <a:rPr lang="zh-CN" altLang="en-US" b="1" dirty="0"/>
              <a:t>基于排列的蚂蚁系统与精华蚂蚁系统的主要差别在于第一个式子</a:t>
            </a:r>
            <a:endParaRPr lang="en-US" altLang="zh-CN" b="1" dirty="0"/>
          </a:p>
          <a:p>
            <a:r>
              <a:rPr lang="zh-CN" altLang="en-US" b="1" dirty="0"/>
              <a:t>信息素更新公式如下：</a:t>
            </a:r>
          </a:p>
        </p:txBody>
      </p:sp>
    </p:spTree>
    <p:extLst>
      <p:ext uri="{BB962C8B-B14F-4D97-AF65-F5344CB8AC3E}">
        <p14:creationId xmlns:p14="http://schemas.microsoft.com/office/powerpoint/2010/main" val="3267753165"/>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ppt_w</p:attrName>
                                            </p:attrNameLst>
                                          </p:cBhvr>
                                          <p:tavLst>
                                            <p:tav tm="0">
                                              <p:val>
                                                <p:fltVal val="0"/>
                                              </p:val>
                                            </p:tav>
                                            <p:tav tm="100000">
                                              <p:val>
                                                <p:strVal val="#ppt_w"/>
                                              </p:val>
                                            </p:tav>
                                          </p:tavLst>
                                        </p:anim>
                                        <p:anim calcmode="lin" valueType="num">
                                          <p:cBhvr>
                                            <p:cTn id="8" dur="500" fill="hold"/>
                                            <p:tgtEl>
                                              <p:spTgt spid="19"/>
                                            </p:tgtEl>
                                            <p:attrNameLst>
                                              <p:attrName>ppt_h</p:attrName>
                                            </p:attrNameLst>
                                          </p:cBhvr>
                                          <p:tavLst>
                                            <p:tav tm="0">
                                              <p:val>
                                                <p:fltVal val="0"/>
                                              </p:val>
                                            </p:tav>
                                            <p:tav tm="100000">
                                              <p:val>
                                                <p:strVal val="#ppt_h"/>
                                              </p:val>
                                            </p:tav>
                                          </p:tavLst>
                                        </p:anim>
                                        <p:animEffect transition="in" filter="fade">
                                          <p:cBhvr>
                                            <p:cTn id="9" dur="500"/>
                                            <p:tgtEl>
                                              <p:spTgt spid="19"/>
                                            </p:tgtEl>
                                          </p:cBhvr>
                                        </p:animEffect>
                                      </p:childTnLst>
                                    </p:cTn>
                                  </p:par>
                                  <p:par>
                                    <p:cTn id="10" presetID="22" presetClass="entr" presetSubtype="8" fill="hold" grpId="0" nodeType="withEffect">
                                      <p:stCondLst>
                                        <p:cond delay="250"/>
                                      </p:stCondLst>
                                      <p:childTnLst>
                                        <p:set>
                                          <p:cBhvr>
                                            <p:cTn id="11" dur="1" fill="hold">
                                              <p:stCondLst>
                                                <p:cond delay="0"/>
                                              </p:stCondLst>
                                            </p:cTn>
                                            <p:tgtEl>
                                              <p:spTgt spid="18"/>
                                            </p:tgtEl>
                                            <p:attrNameLst>
                                              <p:attrName>style.visibility</p:attrName>
                                            </p:attrNameLst>
                                          </p:cBhvr>
                                          <p:to>
                                            <p:strVal val="visible"/>
                                          </p:to>
                                        </p:set>
                                        <p:animEffect transition="in" filter="wipe(left)">
                                          <p:cBhvr>
                                            <p:cTn id="12" dur="500"/>
                                            <p:tgtEl>
                                              <p:spTgt spid="18"/>
                                            </p:tgtEl>
                                          </p:cBhvr>
                                        </p:animEffect>
                                      </p:childTnLst>
                                    </p:cTn>
                                  </p:par>
                                  <p:par>
                                    <p:cTn id="13" presetID="22" presetClass="entr" presetSubtype="2" fill="hold" nodeType="withEffect">
                                      <p:stCondLst>
                                        <p:cond delay="250"/>
                                      </p:stCondLst>
                                      <p:childTnLst>
                                        <p:set>
                                          <p:cBhvr>
                                            <p:cTn id="14" dur="1" fill="hold">
                                              <p:stCondLst>
                                                <p:cond delay="0"/>
                                              </p:stCondLst>
                                            </p:cTn>
                                            <p:tgtEl>
                                              <p:spTgt spid="39"/>
                                            </p:tgtEl>
                                            <p:attrNameLst>
                                              <p:attrName>style.visibility</p:attrName>
                                            </p:attrNameLst>
                                          </p:cBhvr>
                                          <p:to>
                                            <p:strVal val="visible"/>
                                          </p:to>
                                        </p:set>
                                        <p:animEffect transition="in" filter="wipe(right)">
                                          <p:cBhvr>
                                            <p:cTn id="15"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ppt_w</p:attrName>
                                            </p:attrNameLst>
                                          </p:cBhvr>
                                          <p:tavLst>
                                            <p:tav tm="0">
                                              <p:val>
                                                <p:fltVal val="0"/>
                                              </p:val>
                                            </p:tav>
                                            <p:tav tm="100000">
                                              <p:val>
                                                <p:strVal val="#ppt_w"/>
                                              </p:val>
                                            </p:tav>
                                          </p:tavLst>
                                        </p:anim>
                                        <p:anim calcmode="lin" valueType="num">
                                          <p:cBhvr>
                                            <p:cTn id="8" dur="500" fill="hold"/>
                                            <p:tgtEl>
                                              <p:spTgt spid="19"/>
                                            </p:tgtEl>
                                            <p:attrNameLst>
                                              <p:attrName>ppt_h</p:attrName>
                                            </p:attrNameLst>
                                          </p:cBhvr>
                                          <p:tavLst>
                                            <p:tav tm="0">
                                              <p:val>
                                                <p:fltVal val="0"/>
                                              </p:val>
                                            </p:tav>
                                            <p:tav tm="100000">
                                              <p:val>
                                                <p:strVal val="#ppt_h"/>
                                              </p:val>
                                            </p:tav>
                                          </p:tavLst>
                                        </p:anim>
                                        <p:animEffect transition="in" filter="fade">
                                          <p:cBhvr>
                                            <p:cTn id="9" dur="500"/>
                                            <p:tgtEl>
                                              <p:spTgt spid="19"/>
                                            </p:tgtEl>
                                          </p:cBhvr>
                                        </p:animEffect>
                                      </p:childTnLst>
                                    </p:cTn>
                                  </p:par>
                                  <p:par>
                                    <p:cTn id="10" presetID="22" presetClass="entr" presetSubtype="8" fill="hold" grpId="0" nodeType="withEffect">
                                      <p:stCondLst>
                                        <p:cond delay="250"/>
                                      </p:stCondLst>
                                      <p:childTnLst>
                                        <p:set>
                                          <p:cBhvr>
                                            <p:cTn id="11" dur="1" fill="hold">
                                              <p:stCondLst>
                                                <p:cond delay="0"/>
                                              </p:stCondLst>
                                            </p:cTn>
                                            <p:tgtEl>
                                              <p:spTgt spid="18"/>
                                            </p:tgtEl>
                                            <p:attrNameLst>
                                              <p:attrName>style.visibility</p:attrName>
                                            </p:attrNameLst>
                                          </p:cBhvr>
                                          <p:to>
                                            <p:strVal val="visible"/>
                                          </p:to>
                                        </p:set>
                                        <p:animEffect transition="in" filter="wipe(left)">
                                          <p:cBhvr>
                                            <p:cTn id="12" dur="500"/>
                                            <p:tgtEl>
                                              <p:spTgt spid="18"/>
                                            </p:tgtEl>
                                          </p:cBhvr>
                                        </p:animEffect>
                                      </p:childTnLst>
                                    </p:cTn>
                                  </p:par>
                                  <p:par>
                                    <p:cTn id="13" presetID="22" presetClass="entr" presetSubtype="2" fill="hold" nodeType="withEffect">
                                      <p:stCondLst>
                                        <p:cond delay="250"/>
                                      </p:stCondLst>
                                      <p:childTnLst>
                                        <p:set>
                                          <p:cBhvr>
                                            <p:cTn id="14" dur="1" fill="hold">
                                              <p:stCondLst>
                                                <p:cond delay="0"/>
                                              </p:stCondLst>
                                            </p:cTn>
                                            <p:tgtEl>
                                              <p:spTgt spid="39"/>
                                            </p:tgtEl>
                                            <p:attrNameLst>
                                              <p:attrName>style.visibility</p:attrName>
                                            </p:attrNameLst>
                                          </p:cBhvr>
                                          <p:to>
                                            <p:strVal val="visible"/>
                                          </p:to>
                                        </p:set>
                                        <p:animEffect transition="in" filter="wipe(right)">
                                          <p:cBhvr>
                                            <p:cTn id="15" dur="500"/>
                                            <p:tgtEl>
                                              <p:spTgt spid="39"/>
                                            </p:tgtEl>
                                          </p:cBhvr>
                                        </p:animEffect>
                                      </p:childTnLst>
                                    </p:cTn>
                                  </p:par>
                                  <p:par>
                                    <p:cTn id="16" presetID="2" presetClass="entr" presetSubtype="8" fill="hold" nodeType="withEffect">
                                      <p:stCondLst>
                                        <p:cond delay="250"/>
                                      </p:stCondLst>
                                      <p:childTnLst>
                                        <p:set>
                                          <p:cBhvr>
                                            <p:cTn id="17" dur="1" fill="hold">
                                              <p:stCondLst>
                                                <p:cond delay="0"/>
                                              </p:stCondLst>
                                            </p:cTn>
                                            <p:tgtEl>
                                              <p:spTgt spid="36"/>
                                            </p:tgtEl>
                                            <p:attrNameLst>
                                              <p:attrName>style.visibility</p:attrName>
                                            </p:attrNameLst>
                                          </p:cBhvr>
                                          <p:to>
                                            <p:strVal val="visible"/>
                                          </p:to>
                                        </p:set>
                                        <p:anim calcmode="lin" valueType="num">
                                          <p:cBhvr additive="base">
                                            <p:cTn id="18" dur="500" fill="hold"/>
                                            <p:tgtEl>
                                              <p:spTgt spid="36"/>
                                            </p:tgtEl>
                                            <p:attrNameLst>
                                              <p:attrName>ppt_x</p:attrName>
                                            </p:attrNameLst>
                                          </p:cBhvr>
                                          <p:tavLst>
                                            <p:tav tm="0">
                                              <p:val>
                                                <p:strVal val="0-#ppt_w/2"/>
                                              </p:val>
                                            </p:tav>
                                            <p:tav tm="100000">
                                              <p:val>
                                                <p:strVal val="#ppt_x"/>
                                              </p:val>
                                            </p:tav>
                                          </p:tavLst>
                                        </p:anim>
                                        <p:anim calcmode="lin" valueType="num">
                                          <p:cBhvr additive="base">
                                            <p:cTn id="19" dur="500" fill="hold"/>
                                            <p:tgtEl>
                                              <p:spTgt spid="36"/>
                                            </p:tgtEl>
                                            <p:attrNameLst>
                                              <p:attrName>ppt_y</p:attrName>
                                            </p:attrNameLst>
                                          </p:cBhvr>
                                          <p:tavLst>
                                            <p:tav tm="0">
                                              <p:val>
                                                <p:strVal val="#ppt_y"/>
                                              </p:val>
                                            </p:tav>
                                            <p:tav tm="100000">
                                              <p:val>
                                                <p:strVal val="#ppt_y"/>
                                              </p:val>
                                            </p:tav>
                                          </p:tavLst>
                                        </p:anim>
                                      </p:childTnLst>
                                    </p:cTn>
                                  </p:par>
                                  <p:par>
                                    <p:cTn id="20" presetID="2" presetClass="entr" presetSubtype="8" fill="hold" nodeType="withEffect">
                                      <p:stCondLst>
                                        <p:cond delay="250"/>
                                      </p:stCondLst>
                                      <p:childTnLst>
                                        <p:set>
                                          <p:cBhvr>
                                            <p:cTn id="21" dur="1" fill="hold">
                                              <p:stCondLst>
                                                <p:cond delay="0"/>
                                              </p:stCondLst>
                                            </p:cTn>
                                            <p:tgtEl>
                                              <p:spTgt spid="43"/>
                                            </p:tgtEl>
                                            <p:attrNameLst>
                                              <p:attrName>style.visibility</p:attrName>
                                            </p:attrNameLst>
                                          </p:cBhvr>
                                          <p:to>
                                            <p:strVal val="visible"/>
                                          </p:to>
                                        </p:set>
                                        <p:anim calcmode="lin" valueType="num">
                                          <p:cBhvr additive="base">
                                            <p:cTn id="22" dur="500" fill="hold"/>
                                            <p:tgtEl>
                                              <p:spTgt spid="43"/>
                                            </p:tgtEl>
                                            <p:attrNameLst>
                                              <p:attrName>ppt_x</p:attrName>
                                            </p:attrNameLst>
                                          </p:cBhvr>
                                          <p:tavLst>
                                            <p:tav tm="0">
                                              <p:val>
                                                <p:strVal val="0-#ppt_w/2"/>
                                              </p:val>
                                            </p:tav>
                                            <p:tav tm="100000">
                                              <p:val>
                                                <p:strVal val="#ppt_x"/>
                                              </p:val>
                                            </p:tav>
                                          </p:tavLst>
                                        </p:anim>
                                        <p:anim calcmode="lin" valueType="num">
                                          <p:cBhvr additive="base">
                                            <p:cTn id="23" dur="500" fill="hold"/>
                                            <p:tgtEl>
                                              <p:spTgt spid="43"/>
                                            </p:tgtEl>
                                            <p:attrNameLst>
                                              <p:attrName>ppt_y</p:attrName>
                                            </p:attrNameLst>
                                          </p:cBhvr>
                                          <p:tavLst>
                                            <p:tav tm="0">
                                              <p:val>
                                                <p:strVal val="#ppt_y"/>
                                              </p:val>
                                            </p:tav>
                                            <p:tav tm="100000">
                                              <p:val>
                                                <p:strVal val="#ppt_y"/>
                                              </p:val>
                                            </p:tav>
                                          </p:tavLst>
                                        </p:anim>
                                      </p:childTnLst>
                                    </p:cTn>
                                  </p:par>
                                  <p:par>
                                    <p:cTn id="24" presetID="2" presetClass="entr" presetSubtype="8" fill="hold" nodeType="withEffect">
                                      <p:stCondLst>
                                        <p:cond delay="250"/>
                                      </p:stCondLst>
                                      <p:childTnLst>
                                        <p:set>
                                          <p:cBhvr>
                                            <p:cTn id="25" dur="1" fill="hold">
                                              <p:stCondLst>
                                                <p:cond delay="0"/>
                                              </p:stCondLst>
                                            </p:cTn>
                                            <p:tgtEl>
                                              <p:spTgt spid="46"/>
                                            </p:tgtEl>
                                            <p:attrNameLst>
                                              <p:attrName>style.visibility</p:attrName>
                                            </p:attrNameLst>
                                          </p:cBhvr>
                                          <p:to>
                                            <p:strVal val="visible"/>
                                          </p:to>
                                        </p:set>
                                        <p:anim calcmode="lin" valueType="num">
                                          <p:cBhvr additive="base">
                                            <p:cTn id="26" dur="500" fill="hold"/>
                                            <p:tgtEl>
                                              <p:spTgt spid="46"/>
                                            </p:tgtEl>
                                            <p:attrNameLst>
                                              <p:attrName>ppt_x</p:attrName>
                                            </p:attrNameLst>
                                          </p:cBhvr>
                                          <p:tavLst>
                                            <p:tav tm="0">
                                              <p:val>
                                                <p:strVal val="0-#ppt_w/2"/>
                                              </p:val>
                                            </p:tav>
                                            <p:tav tm="100000">
                                              <p:val>
                                                <p:strVal val="#ppt_x"/>
                                              </p:val>
                                            </p:tav>
                                          </p:tavLst>
                                        </p:anim>
                                        <p:anim calcmode="lin" valueType="num">
                                          <p:cBhvr additive="base">
                                            <p:cTn id="27" dur="500" fill="hold"/>
                                            <p:tgtEl>
                                              <p:spTgt spid="46"/>
                                            </p:tgtEl>
                                            <p:attrNameLst>
                                              <p:attrName>ppt_y</p:attrName>
                                            </p:attrNameLst>
                                          </p:cBhvr>
                                          <p:tavLst>
                                            <p:tav tm="0">
                                              <p:val>
                                                <p:strVal val="#ppt_y"/>
                                              </p:val>
                                            </p:tav>
                                            <p:tav tm="100000">
                                              <p:val>
                                                <p:strVal val="#ppt_y"/>
                                              </p:val>
                                            </p:tav>
                                          </p:tavLst>
                                        </p:anim>
                                      </p:childTnLst>
                                    </p:cTn>
                                  </p:par>
                                  <p:par>
                                    <p:cTn id="28" presetID="22" presetClass="entr" presetSubtype="8" fill="hold" nodeType="withEffect">
                                      <p:stCondLst>
                                        <p:cond delay="250"/>
                                      </p:stCondLst>
                                      <p:childTnLst>
                                        <p:set>
                                          <p:cBhvr>
                                            <p:cTn id="29" dur="1" fill="hold">
                                              <p:stCondLst>
                                                <p:cond delay="0"/>
                                              </p:stCondLst>
                                            </p:cTn>
                                            <p:tgtEl>
                                              <p:spTgt spid="35"/>
                                            </p:tgtEl>
                                            <p:attrNameLst>
                                              <p:attrName>style.visibility</p:attrName>
                                            </p:attrNameLst>
                                          </p:cBhvr>
                                          <p:to>
                                            <p:strVal val="visible"/>
                                          </p:to>
                                        </p:set>
                                        <p:animEffect transition="in" filter="wipe(left)">
                                          <p:cBhvr>
                                            <p:cTn id="30"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a:off x="611187" y="261275"/>
            <a:ext cx="666069" cy="664458"/>
            <a:chOff x="611187" y="261275"/>
            <a:chExt cx="666069" cy="664458"/>
          </a:xfrm>
        </p:grpSpPr>
        <p:sp>
          <p:nvSpPr>
            <p:cNvPr id="9" name="矩形 8"/>
            <p:cNvSpPr>
              <a:spLocks noChangeAspect="1"/>
            </p:cNvSpPr>
            <p:nvPr/>
          </p:nvSpPr>
          <p:spPr>
            <a:xfrm>
              <a:off x="611187" y="261275"/>
              <a:ext cx="538925" cy="53762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a:spLocks noChangeAspect="1"/>
            </p:cNvSpPr>
            <p:nvPr/>
          </p:nvSpPr>
          <p:spPr>
            <a:xfrm>
              <a:off x="880650" y="530086"/>
              <a:ext cx="396606" cy="39564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文本框 17"/>
          <p:cNvSpPr txBox="1"/>
          <p:nvPr/>
        </p:nvSpPr>
        <p:spPr>
          <a:xfrm>
            <a:off x="1419575" y="362672"/>
            <a:ext cx="7113238" cy="461665"/>
          </a:xfrm>
          <a:prstGeom prst="rect">
            <a:avLst/>
          </a:prstGeom>
          <a:noFill/>
        </p:spPr>
        <p:txBody>
          <a:bodyPr wrap="square" rtlCol="0">
            <a:spAutoFit/>
          </a:bodyPr>
          <a:lstStyle/>
          <a:p>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蚁群算法的其他改进版本</a:t>
            </a:r>
            <a:endParaRPr lang="en-US" altLang="zh-CN" sz="24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nvGrpSpPr>
          <p:cNvPr id="39" name="组合 38"/>
          <p:cNvGrpSpPr/>
          <p:nvPr/>
        </p:nvGrpSpPr>
        <p:grpSpPr>
          <a:xfrm>
            <a:off x="8606970" y="6519446"/>
            <a:ext cx="638628" cy="338554"/>
            <a:chOff x="8663567" y="6519446"/>
            <a:chExt cx="638628" cy="338554"/>
          </a:xfrm>
        </p:grpSpPr>
        <p:sp>
          <p:nvSpPr>
            <p:cNvPr id="40" name="矩形 39"/>
            <p:cNvSpPr/>
            <p:nvPr/>
          </p:nvSpPr>
          <p:spPr>
            <a:xfrm>
              <a:off x="8766881" y="6519446"/>
              <a:ext cx="432000" cy="33855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文本框 40"/>
            <p:cNvSpPr txBox="1"/>
            <p:nvPr/>
          </p:nvSpPr>
          <p:spPr>
            <a:xfrm>
              <a:off x="8663567" y="6519446"/>
              <a:ext cx="638628" cy="338554"/>
            </a:xfrm>
            <a:prstGeom prst="rect">
              <a:avLst/>
            </a:prstGeom>
            <a:noFill/>
          </p:spPr>
          <p:txBody>
            <a:bodyPr wrap="square" rtlCol="0">
              <a:spAutoFit/>
            </a:bodyPr>
            <a:lstStyle/>
            <a:p>
              <a:pPr algn="ctr"/>
              <a:r>
                <a:rPr lang="en-US" altLang="zh-CN" sz="1600" dirty="0">
                  <a:solidFill>
                    <a:schemeClr val="bg1"/>
                  </a:solidFill>
                  <a:latin typeface="微软雅黑" panose="020B0503020204020204" pitchFamily="34" charset="-122"/>
                  <a:ea typeface="微软雅黑" panose="020B0503020204020204" pitchFamily="34" charset="-122"/>
                </a:rPr>
                <a:t>32</a:t>
              </a:r>
              <a:endParaRPr lang="zh-CN" altLang="en-US" sz="1600" dirty="0">
                <a:solidFill>
                  <a:schemeClr val="bg1"/>
                </a:solidFill>
                <a:latin typeface="微软雅黑" panose="020B0503020204020204" pitchFamily="34" charset="-122"/>
                <a:ea typeface="微软雅黑" panose="020B0503020204020204" pitchFamily="34" charset="-122"/>
              </a:endParaRPr>
            </a:p>
          </p:txBody>
        </p:sp>
      </p:grpSp>
      <p:sp>
        <p:nvSpPr>
          <p:cNvPr id="20" name="文本框 19">
            <a:extLst>
              <a:ext uri="{FF2B5EF4-FFF2-40B4-BE49-F238E27FC236}">
                <a16:creationId xmlns:a16="http://schemas.microsoft.com/office/drawing/2014/main" id="{D5129D59-CB22-45C6-AB27-5FBE3EC9A28C}"/>
              </a:ext>
            </a:extLst>
          </p:cNvPr>
          <p:cNvSpPr txBox="1"/>
          <p:nvPr/>
        </p:nvSpPr>
        <p:spPr>
          <a:xfrm>
            <a:off x="611187" y="1414265"/>
            <a:ext cx="7816563" cy="2308324"/>
          </a:xfrm>
          <a:prstGeom prst="rect">
            <a:avLst/>
          </a:prstGeom>
          <a:noFill/>
        </p:spPr>
        <p:txBody>
          <a:bodyPr wrap="none" rtlCol="0">
            <a:spAutoFit/>
          </a:bodyPr>
          <a:lstStyle/>
          <a:p>
            <a:r>
              <a:rPr lang="zh-CN" altLang="en-US" b="1" dirty="0"/>
              <a:t>一、</a:t>
            </a:r>
            <a:r>
              <a:rPr lang="zh-CN" altLang="en-US" b="1" dirty="0">
                <a:latin typeface="微软雅黑" panose="020B0503020204020204" pitchFamily="34" charset="-122"/>
                <a:ea typeface="微软雅黑" panose="020B0503020204020204" pitchFamily="34" charset="-122"/>
              </a:rPr>
              <a:t>近似非确定性树搜索（</a:t>
            </a:r>
            <a:r>
              <a:rPr lang="en-US" altLang="zh-CN" b="1" dirty="0">
                <a:latin typeface="微软雅黑" panose="020B0503020204020204" pitchFamily="34" charset="-122"/>
                <a:ea typeface="微软雅黑" panose="020B0503020204020204" pitchFamily="34" charset="-122"/>
              </a:rPr>
              <a:t>ANTS</a:t>
            </a:r>
            <a:r>
              <a:rPr lang="zh-CN" altLang="en-US" b="1" dirty="0">
                <a:latin typeface="微软雅黑" panose="020B0503020204020204" pitchFamily="34" charset="-122"/>
                <a:ea typeface="微软雅黑" panose="020B0503020204020204" pitchFamily="34" charset="-122"/>
              </a:rPr>
              <a:t>）</a:t>
            </a:r>
            <a:endParaRPr lang="en-US" altLang="zh-CN" b="1" dirty="0">
              <a:latin typeface="微软雅黑" panose="020B0503020204020204" pitchFamily="34" charset="-122"/>
              <a:ea typeface="微软雅黑" panose="020B0503020204020204" pitchFamily="34" charset="-122"/>
            </a:endParaRPr>
          </a:p>
          <a:p>
            <a:pPr algn="just"/>
            <a:r>
              <a:rPr lang="en-US" altLang="zh-CN" b="1" dirty="0"/>
              <a:t>         </a:t>
            </a:r>
            <a:r>
              <a:rPr lang="zh-CN" altLang="en-US" dirty="0"/>
              <a:t>这种方法主要在三个方面进行了修改：它使用部分解的完全代价估计的</a:t>
            </a:r>
            <a:endParaRPr lang="en-US" altLang="zh-CN" dirty="0"/>
          </a:p>
          <a:p>
            <a:pPr algn="just"/>
            <a:r>
              <a:rPr lang="zh-CN" altLang="en-US" dirty="0"/>
              <a:t>下界来计算各边的启发式信息；它使用加法而非乘法来实现启发式信息与信</a:t>
            </a:r>
            <a:endParaRPr lang="en-US" altLang="zh-CN" dirty="0"/>
          </a:p>
          <a:p>
            <a:pPr algn="just"/>
            <a:r>
              <a:rPr lang="zh-CN" altLang="en-US" dirty="0"/>
              <a:t>息素的结合；没有直观的信息素蒸发步骤，信息素增加量的计算公式也与之</a:t>
            </a:r>
            <a:endParaRPr lang="en-US" altLang="zh-CN" dirty="0"/>
          </a:p>
          <a:p>
            <a:pPr algn="just"/>
            <a:r>
              <a:rPr lang="zh-CN" altLang="en-US" dirty="0"/>
              <a:t>前各种</a:t>
            </a:r>
            <a:r>
              <a:rPr lang="en-US" altLang="zh-CN" dirty="0"/>
              <a:t>ACO</a:t>
            </a:r>
            <a:r>
              <a:rPr lang="zh-CN" altLang="en-US" dirty="0"/>
              <a:t>算法很大不同，</a:t>
            </a:r>
            <a:r>
              <a:rPr lang="en-US" altLang="zh-CN" dirty="0"/>
              <a:t>ANTS</a:t>
            </a:r>
            <a:r>
              <a:rPr lang="zh-CN" altLang="en-US" dirty="0"/>
              <a:t>算法在它的第一篇文献以及后续研究中，很</a:t>
            </a:r>
            <a:endParaRPr lang="en-US" altLang="zh-CN" dirty="0"/>
          </a:p>
          <a:p>
            <a:pPr algn="just"/>
            <a:r>
              <a:rPr lang="zh-CN" altLang="en-US" dirty="0"/>
              <a:t>少有被应用于</a:t>
            </a:r>
            <a:r>
              <a:rPr lang="en-US" altLang="zh-CN" dirty="0"/>
              <a:t>TSP</a:t>
            </a:r>
            <a:r>
              <a:rPr lang="zh-CN" altLang="en-US" dirty="0"/>
              <a:t>，大多数有关</a:t>
            </a:r>
            <a:r>
              <a:rPr lang="en-US" altLang="zh-CN" dirty="0"/>
              <a:t>ANTS</a:t>
            </a:r>
            <a:r>
              <a:rPr lang="zh-CN" altLang="en-US" dirty="0"/>
              <a:t>的文献都关注于二次分配问题，它在这</a:t>
            </a:r>
            <a:endParaRPr lang="en-US" altLang="zh-CN" dirty="0"/>
          </a:p>
          <a:p>
            <a:pPr algn="just"/>
            <a:r>
              <a:rPr lang="zh-CN" altLang="en-US" dirty="0"/>
              <a:t>个领域中有着很好的计算结果。</a:t>
            </a:r>
          </a:p>
          <a:p>
            <a:endParaRPr lang="zh-CN" altLang="en-US" dirty="0"/>
          </a:p>
        </p:txBody>
      </p:sp>
      <p:sp>
        <p:nvSpPr>
          <p:cNvPr id="11" name="文本框 10">
            <a:extLst>
              <a:ext uri="{FF2B5EF4-FFF2-40B4-BE49-F238E27FC236}">
                <a16:creationId xmlns:a16="http://schemas.microsoft.com/office/drawing/2014/main" id="{0E70C4E4-C97B-4065-87DE-6CB14B8B37DF}"/>
              </a:ext>
            </a:extLst>
          </p:cNvPr>
          <p:cNvSpPr txBox="1"/>
          <p:nvPr/>
        </p:nvSpPr>
        <p:spPr>
          <a:xfrm>
            <a:off x="620094" y="3727853"/>
            <a:ext cx="7816563" cy="1477328"/>
          </a:xfrm>
          <a:prstGeom prst="rect">
            <a:avLst/>
          </a:prstGeom>
          <a:noFill/>
        </p:spPr>
        <p:txBody>
          <a:bodyPr wrap="none" rtlCol="0">
            <a:spAutoFit/>
          </a:bodyPr>
          <a:lstStyle/>
          <a:p>
            <a:r>
              <a:rPr lang="zh-CN" altLang="en-US" b="1" dirty="0"/>
              <a:t>一、多态蚁群算法</a:t>
            </a:r>
            <a:r>
              <a:rPr lang="zh-CN" altLang="en-US" b="1" dirty="0">
                <a:latin typeface="微软雅黑" panose="020B0503020204020204" pitchFamily="34" charset="-122"/>
                <a:ea typeface="微软雅黑" panose="020B0503020204020204" pitchFamily="34" charset="-122"/>
              </a:rPr>
              <a:t>（</a:t>
            </a:r>
            <a:r>
              <a:rPr lang="en-US" altLang="zh-CN" b="1" dirty="0">
                <a:latin typeface="微软雅黑" panose="020B0503020204020204" pitchFamily="34" charset="-122"/>
                <a:ea typeface="微软雅黑" panose="020B0503020204020204" pitchFamily="34" charset="-122"/>
              </a:rPr>
              <a:t>PACA</a:t>
            </a:r>
            <a:r>
              <a:rPr lang="zh-CN" altLang="en-US" b="1" dirty="0">
                <a:latin typeface="微软雅黑" panose="020B0503020204020204" pitchFamily="34" charset="-122"/>
                <a:ea typeface="微软雅黑" panose="020B0503020204020204" pitchFamily="34" charset="-122"/>
              </a:rPr>
              <a:t>）</a:t>
            </a:r>
            <a:endParaRPr lang="en-US" altLang="zh-CN" b="1" dirty="0">
              <a:latin typeface="微软雅黑" panose="020B0503020204020204" pitchFamily="34" charset="-122"/>
              <a:ea typeface="微软雅黑" panose="020B0503020204020204" pitchFamily="34" charset="-122"/>
            </a:endParaRPr>
          </a:p>
          <a:p>
            <a:pPr marL="0" lvl="1" algn="just"/>
            <a:r>
              <a:rPr lang="en-US" altLang="zh-CN" dirty="0"/>
              <a:t>         </a:t>
            </a:r>
            <a:r>
              <a:rPr lang="zh-CN" altLang="en-US" dirty="0"/>
              <a:t>实际上，自然界中的蚁群是有组织有分工的，这种自组织分工方式对蚁</a:t>
            </a:r>
            <a:endParaRPr lang="en-US" altLang="zh-CN" dirty="0"/>
          </a:p>
          <a:p>
            <a:pPr marL="0" lvl="1" algn="just"/>
            <a:r>
              <a:rPr lang="zh-CN" altLang="en-US" dirty="0"/>
              <a:t>群完成复杂的任务起着十分重要的作用。我国的徐精明等人提出了一种多态</a:t>
            </a:r>
            <a:endParaRPr lang="en-US" altLang="zh-CN" dirty="0"/>
          </a:p>
          <a:p>
            <a:pPr marL="0" lvl="1" algn="just"/>
            <a:r>
              <a:rPr lang="zh-CN" altLang="en-US" dirty="0"/>
              <a:t>蚁群算法，将蚁群中的蚂蚁分为三类，侦察蚁、搜索蚁和工蚁。实验结果表</a:t>
            </a:r>
            <a:endParaRPr lang="en-US" altLang="zh-CN" dirty="0"/>
          </a:p>
          <a:p>
            <a:pPr marL="0" lvl="1" algn="just"/>
            <a:r>
              <a:rPr lang="zh-CN" altLang="en-US" dirty="0"/>
              <a:t>明，相同情况下，多态蚁群算法的迭代次数比基本蚁群算法少很多。</a:t>
            </a:r>
          </a:p>
        </p:txBody>
      </p:sp>
    </p:spTree>
    <p:extLst>
      <p:ext uri="{BB962C8B-B14F-4D97-AF65-F5344CB8AC3E}">
        <p14:creationId xmlns:p14="http://schemas.microsoft.com/office/powerpoint/2010/main" val="1103558377"/>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ppt_w</p:attrName>
                                            </p:attrNameLst>
                                          </p:cBhvr>
                                          <p:tavLst>
                                            <p:tav tm="0">
                                              <p:val>
                                                <p:fltVal val="0"/>
                                              </p:val>
                                            </p:tav>
                                            <p:tav tm="100000">
                                              <p:val>
                                                <p:strVal val="#ppt_w"/>
                                              </p:val>
                                            </p:tav>
                                          </p:tavLst>
                                        </p:anim>
                                        <p:anim calcmode="lin" valueType="num">
                                          <p:cBhvr>
                                            <p:cTn id="8" dur="500" fill="hold"/>
                                            <p:tgtEl>
                                              <p:spTgt spid="19"/>
                                            </p:tgtEl>
                                            <p:attrNameLst>
                                              <p:attrName>ppt_h</p:attrName>
                                            </p:attrNameLst>
                                          </p:cBhvr>
                                          <p:tavLst>
                                            <p:tav tm="0">
                                              <p:val>
                                                <p:fltVal val="0"/>
                                              </p:val>
                                            </p:tav>
                                            <p:tav tm="100000">
                                              <p:val>
                                                <p:strVal val="#ppt_h"/>
                                              </p:val>
                                            </p:tav>
                                          </p:tavLst>
                                        </p:anim>
                                        <p:animEffect transition="in" filter="fade">
                                          <p:cBhvr>
                                            <p:cTn id="9" dur="500"/>
                                            <p:tgtEl>
                                              <p:spTgt spid="19"/>
                                            </p:tgtEl>
                                          </p:cBhvr>
                                        </p:animEffect>
                                      </p:childTnLst>
                                    </p:cTn>
                                  </p:par>
                                  <p:par>
                                    <p:cTn id="10" presetID="22" presetClass="entr" presetSubtype="8" fill="hold" grpId="0" nodeType="withEffect">
                                      <p:stCondLst>
                                        <p:cond delay="250"/>
                                      </p:stCondLst>
                                      <p:childTnLst>
                                        <p:set>
                                          <p:cBhvr>
                                            <p:cTn id="11" dur="1" fill="hold">
                                              <p:stCondLst>
                                                <p:cond delay="0"/>
                                              </p:stCondLst>
                                            </p:cTn>
                                            <p:tgtEl>
                                              <p:spTgt spid="18"/>
                                            </p:tgtEl>
                                            <p:attrNameLst>
                                              <p:attrName>style.visibility</p:attrName>
                                            </p:attrNameLst>
                                          </p:cBhvr>
                                          <p:to>
                                            <p:strVal val="visible"/>
                                          </p:to>
                                        </p:set>
                                        <p:animEffect transition="in" filter="wipe(left)">
                                          <p:cBhvr>
                                            <p:cTn id="12" dur="500"/>
                                            <p:tgtEl>
                                              <p:spTgt spid="18"/>
                                            </p:tgtEl>
                                          </p:cBhvr>
                                        </p:animEffect>
                                      </p:childTnLst>
                                    </p:cTn>
                                  </p:par>
                                  <p:par>
                                    <p:cTn id="13" presetID="22" presetClass="entr" presetSubtype="2" fill="hold" nodeType="withEffect">
                                      <p:stCondLst>
                                        <p:cond delay="250"/>
                                      </p:stCondLst>
                                      <p:childTnLst>
                                        <p:set>
                                          <p:cBhvr>
                                            <p:cTn id="14" dur="1" fill="hold">
                                              <p:stCondLst>
                                                <p:cond delay="0"/>
                                              </p:stCondLst>
                                            </p:cTn>
                                            <p:tgtEl>
                                              <p:spTgt spid="39"/>
                                            </p:tgtEl>
                                            <p:attrNameLst>
                                              <p:attrName>style.visibility</p:attrName>
                                            </p:attrNameLst>
                                          </p:cBhvr>
                                          <p:to>
                                            <p:strVal val="visible"/>
                                          </p:to>
                                        </p:set>
                                        <p:animEffect transition="in" filter="wipe(right)">
                                          <p:cBhvr>
                                            <p:cTn id="15"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ppt_w</p:attrName>
                                            </p:attrNameLst>
                                          </p:cBhvr>
                                          <p:tavLst>
                                            <p:tav tm="0">
                                              <p:val>
                                                <p:fltVal val="0"/>
                                              </p:val>
                                            </p:tav>
                                            <p:tav tm="100000">
                                              <p:val>
                                                <p:strVal val="#ppt_w"/>
                                              </p:val>
                                            </p:tav>
                                          </p:tavLst>
                                        </p:anim>
                                        <p:anim calcmode="lin" valueType="num">
                                          <p:cBhvr>
                                            <p:cTn id="8" dur="500" fill="hold"/>
                                            <p:tgtEl>
                                              <p:spTgt spid="19"/>
                                            </p:tgtEl>
                                            <p:attrNameLst>
                                              <p:attrName>ppt_h</p:attrName>
                                            </p:attrNameLst>
                                          </p:cBhvr>
                                          <p:tavLst>
                                            <p:tav tm="0">
                                              <p:val>
                                                <p:fltVal val="0"/>
                                              </p:val>
                                            </p:tav>
                                            <p:tav tm="100000">
                                              <p:val>
                                                <p:strVal val="#ppt_h"/>
                                              </p:val>
                                            </p:tav>
                                          </p:tavLst>
                                        </p:anim>
                                        <p:animEffect transition="in" filter="fade">
                                          <p:cBhvr>
                                            <p:cTn id="9" dur="500"/>
                                            <p:tgtEl>
                                              <p:spTgt spid="19"/>
                                            </p:tgtEl>
                                          </p:cBhvr>
                                        </p:animEffect>
                                      </p:childTnLst>
                                    </p:cTn>
                                  </p:par>
                                  <p:par>
                                    <p:cTn id="10" presetID="22" presetClass="entr" presetSubtype="8" fill="hold" grpId="0" nodeType="withEffect">
                                      <p:stCondLst>
                                        <p:cond delay="250"/>
                                      </p:stCondLst>
                                      <p:childTnLst>
                                        <p:set>
                                          <p:cBhvr>
                                            <p:cTn id="11" dur="1" fill="hold">
                                              <p:stCondLst>
                                                <p:cond delay="0"/>
                                              </p:stCondLst>
                                            </p:cTn>
                                            <p:tgtEl>
                                              <p:spTgt spid="18"/>
                                            </p:tgtEl>
                                            <p:attrNameLst>
                                              <p:attrName>style.visibility</p:attrName>
                                            </p:attrNameLst>
                                          </p:cBhvr>
                                          <p:to>
                                            <p:strVal val="visible"/>
                                          </p:to>
                                        </p:set>
                                        <p:animEffect transition="in" filter="wipe(left)">
                                          <p:cBhvr>
                                            <p:cTn id="12" dur="500"/>
                                            <p:tgtEl>
                                              <p:spTgt spid="18"/>
                                            </p:tgtEl>
                                          </p:cBhvr>
                                        </p:animEffect>
                                      </p:childTnLst>
                                    </p:cTn>
                                  </p:par>
                                  <p:par>
                                    <p:cTn id="13" presetID="22" presetClass="entr" presetSubtype="2" fill="hold" nodeType="withEffect">
                                      <p:stCondLst>
                                        <p:cond delay="250"/>
                                      </p:stCondLst>
                                      <p:childTnLst>
                                        <p:set>
                                          <p:cBhvr>
                                            <p:cTn id="14" dur="1" fill="hold">
                                              <p:stCondLst>
                                                <p:cond delay="0"/>
                                              </p:stCondLst>
                                            </p:cTn>
                                            <p:tgtEl>
                                              <p:spTgt spid="39"/>
                                            </p:tgtEl>
                                            <p:attrNameLst>
                                              <p:attrName>style.visibility</p:attrName>
                                            </p:attrNameLst>
                                          </p:cBhvr>
                                          <p:to>
                                            <p:strVal val="visible"/>
                                          </p:to>
                                        </p:set>
                                        <p:animEffect transition="in" filter="wipe(right)">
                                          <p:cBhvr>
                                            <p:cTn id="15" dur="500"/>
                                            <p:tgtEl>
                                              <p:spTgt spid="39"/>
                                            </p:tgtEl>
                                          </p:cBhvr>
                                        </p:animEffect>
                                      </p:childTnLst>
                                    </p:cTn>
                                  </p:par>
                                  <p:par>
                                    <p:cTn id="16" presetID="2" presetClass="entr" presetSubtype="8" fill="hold" nodeType="withEffect">
                                      <p:stCondLst>
                                        <p:cond delay="250"/>
                                      </p:stCondLst>
                                      <p:childTnLst>
                                        <p:set>
                                          <p:cBhvr>
                                            <p:cTn id="17" dur="1" fill="hold">
                                              <p:stCondLst>
                                                <p:cond delay="0"/>
                                              </p:stCondLst>
                                            </p:cTn>
                                            <p:tgtEl>
                                              <p:spTgt spid="36"/>
                                            </p:tgtEl>
                                            <p:attrNameLst>
                                              <p:attrName>style.visibility</p:attrName>
                                            </p:attrNameLst>
                                          </p:cBhvr>
                                          <p:to>
                                            <p:strVal val="visible"/>
                                          </p:to>
                                        </p:set>
                                        <p:anim calcmode="lin" valueType="num">
                                          <p:cBhvr additive="base">
                                            <p:cTn id="18" dur="500" fill="hold"/>
                                            <p:tgtEl>
                                              <p:spTgt spid="36"/>
                                            </p:tgtEl>
                                            <p:attrNameLst>
                                              <p:attrName>ppt_x</p:attrName>
                                            </p:attrNameLst>
                                          </p:cBhvr>
                                          <p:tavLst>
                                            <p:tav tm="0">
                                              <p:val>
                                                <p:strVal val="0-#ppt_w/2"/>
                                              </p:val>
                                            </p:tav>
                                            <p:tav tm="100000">
                                              <p:val>
                                                <p:strVal val="#ppt_x"/>
                                              </p:val>
                                            </p:tav>
                                          </p:tavLst>
                                        </p:anim>
                                        <p:anim calcmode="lin" valueType="num">
                                          <p:cBhvr additive="base">
                                            <p:cTn id="19" dur="500" fill="hold"/>
                                            <p:tgtEl>
                                              <p:spTgt spid="36"/>
                                            </p:tgtEl>
                                            <p:attrNameLst>
                                              <p:attrName>ppt_y</p:attrName>
                                            </p:attrNameLst>
                                          </p:cBhvr>
                                          <p:tavLst>
                                            <p:tav tm="0">
                                              <p:val>
                                                <p:strVal val="#ppt_y"/>
                                              </p:val>
                                            </p:tav>
                                            <p:tav tm="100000">
                                              <p:val>
                                                <p:strVal val="#ppt_y"/>
                                              </p:val>
                                            </p:tav>
                                          </p:tavLst>
                                        </p:anim>
                                      </p:childTnLst>
                                    </p:cTn>
                                  </p:par>
                                  <p:par>
                                    <p:cTn id="20" presetID="2" presetClass="entr" presetSubtype="8" fill="hold" nodeType="withEffect">
                                      <p:stCondLst>
                                        <p:cond delay="250"/>
                                      </p:stCondLst>
                                      <p:childTnLst>
                                        <p:set>
                                          <p:cBhvr>
                                            <p:cTn id="21" dur="1" fill="hold">
                                              <p:stCondLst>
                                                <p:cond delay="0"/>
                                              </p:stCondLst>
                                            </p:cTn>
                                            <p:tgtEl>
                                              <p:spTgt spid="43"/>
                                            </p:tgtEl>
                                            <p:attrNameLst>
                                              <p:attrName>style.visibility</p:attrName>
                                            </p:attrNameLst>
                                          </p:cBhvr>
                                          <p:to>
                                            <p:strVal val="visible"/>
                                          </p:to>
                                        </p:set>
                                        <p:anim calcmode="lin" valueType="num">
                                          <p:cBhvr additive="base">
                                            <p:cTn id="22" dur="500" fill="hold"/>
                                            <p:tgtEl>
                                              <p:spTgt spid="43"/>
                                            </p:tgtEl>
                                            <p:attrNameLst>
                                              <p:attrName>ppt_x</p:attrName>
                                            </p:attrNameLst>
                                          </p:cBhvr>
                                          <p:tavLst>
                                            <p:tav tm="0">
                                              <p:val>
                                                <p:strVal val="0-#ppt_w/2"/>
                                              </p:val>
                                            </p:tav>
                                            <p:tav tm="100000">
                                              <p:val>
                                                <p:strVal val="#ppt_x"/>
                                              </p:val>
                                            </p:tav>
                                          </p:tavLst>
                                        </p:anim>
                                        <p:anim calcmode="lin" valueType="num">
                                          <p:cBhvr additive="base">
                                            <p:cTn id="23" dur="500" fill="hold"/>
                                            <p:tgtEl>
                                              <p:spTgt spid="43"/>
                                            </p:tgtEl>
                                            <p:attrNameLst>
                                              <p:attrName>ppt_y</p:attrName>
                                            </p:attrNameLst>
                                          </p:cBhvr>
                                          <p:tavLst>
                                            <p:tav tm="0">
                                              <p:val>
                                                <p:strVal val="#ppt_y"/>
                                              </p:val>
                                            </p:tav>
                                            <p:tav tm="100000">
                                              <p:val>
                                                <p:strVal val="#ppt_y"/>
                                              </p:val>
                                            </p:tav>
                                          </p:tavLst>
                                        </p:anim>
                                      </p:childTnLst>
                                    </p:cTn>
                                  </p:par>
                                  <p:par>
                                    <p:cTn id="24" presetID="2" presetClass="entr" presetSubtype="8" fill="hold" nodeType="withEffect">
                                      <p:stCondLst>
                                        <p:cond delay="250"/>
                                      </p:stCondLst>
                                      <p:childTnLst>
                                        <p:set>
                                          <p:cBhvr>
                                            <p:cTn id="25" dur="1" fill="hold">
                                              <p:stCondLst>
                                                <p:cond delay="0"/>
                                              </p:stCondLst>
                                            </p:cTn>
                                            <p:tgtEl>
                                              <p:spTgt spid="46"/>
                                            </p:tgtEl>
                                            <p:attrNameLst>
                                              <p:attrName>style.visibility</p:attrName>
                                            </p:attrNameLst>
                                          </p:cBhvr>
                                          <p:to>
                                            <p:strVal val="visible"/>
                                          </p:to>
                                        </p:set>
                                        <p:anim calcmode="lin" valueType="num">
                                          <p:cBhvr additive="base">
                                            <p:cTn id="26" dur="500" fill="hold"/>
                                            <p:tgtEl>
                                              <p:spTgt spid="46"/>
                                            </p:tgtEl>
                                            <p:attrNameLst>
                                              <p:attrName>ppt_x</p:attrName>
                                            </p:attrNameLst>
                                          </p:cBhvr>
                                          <p:tavLst>
                                            <p:tav tm="0">
                                              <p:val>
                                                <p:strVal val="0-#ppt_w/2"/>
                                              </p:val>
                                            </p:tav>
                                            <p:tav tm="100000">
                                              <p:val>
                                                <p:strVal val="#ppt_x"/>
                                              </p:val>
                                            </p:tav>
                                          </p:tavLst>
                                        </p:anim>
                                        <p:anim calcmode="lin" valueType="num">
                                          <p:cBhvr additive="base">
                                            <p:cTn id="27" dur="500" fill="hold"/>
                                            <p:tgtEl>
                                              <p:spTgt spid="46"/>
                                            </p:tgtEl>
                                            <p:attrNameLst>
                                              <p:attrName>ppt_y</p:attrName>
                                            </p:attrNameLst>
                                          </p:cBhvr>
                                          <p:tavLst>
                                            <p:tav tm="0">
                                              <p:val>
                                                <p:strVal val="#ppt_y"/>
                                              </p:val>
                                            </p:tav>
                                            <p:tav tm="100000">
                                              <p:val>
                                                <p:strVal val="#ppt_y"/>
                                              </p:val>
                                            </p:tav>
                                          </p:tavLst>
                                        </p:anim>
                                      </p:childTnLst>
                                    </p:cTn>
                                  </p:par>
                                  <p:par>
                                    <p:cTn id="28" presetID="22" presetClass="entr" presetSubtype="8" fill="hold" nodeType="withEffect">
                                      <p:stCondLst>
                                        <p:cond delay="250"/>
                                      </p:stCondLst>
                                      <p:childTnLst>
                                        <p:set>
                                          <p:cBhvr>
                                            <p:cTn id="29" dur="1" fill="hold">
                                              <p:stCondLst>
                                                <p:cond delay="0"/>
                                              </p:stCondLst>
                                            </p:cTn>
                                            <p:tgtEl>
                                              <p:spTgt spid="35"/>
                                            </p:tgtEl>
                                            <p:attrNameLst>
                                              <p:attrName>style.visibility</p:attrName>
                                            </p:attrNameLst>
                                          </p:cBhvr>
                                          <p:to>
                                            <p:strVal val="visible"/>
                                          </p:to>
                                        </p:set>
                                        <p:animEffect transition="in" filter="wipe(left)">
                                          <p:cBhvr>
                                            <p:cTn id="30"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a:off x="611187" y="261275"/>
            <a:ext cx="666069" cy="664458"/>
            <a:chOff x="611187" y="261275"/>
            <a:chExt cx="666069" cy="664458"/>
          </a:xfrm>
        </p:grpSpPr>
        <p:sp>
          <p:nvSpPr>
            <p:cNvPr id="9" name="矩形 8"/>
            <p:cNvSpPr>
              <a:spLocks noChangeAspect="1"/>
            </p:cNvSpPr>
            <p:nvPr/>
          </p:nvSpPr>
          <p:spPr>
            <a:xfrm>
              <a:off x="611187" y="261275"/>
              <a:ext cx="538925" cy="53762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a:spLocks noChangeAspect="1"/>
            </p:cNvSpPr>
            <p:nvPr/>
          </p:nvSpPr>
          <p:spPr>
            <a:xfrm>
              <a:off x="880650" y="530086"/>
              <a:ext cx="396606" cy="39564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文本框 17"/>
          <p:cNvSpPr txBox="1"/>
          <p:nvPr/>
        </p:nvSpPr>
        <p:spPr>
          <a:xfrm>
            <a:off x="1419575" y="362672"/>
            <a:ext cx="7113238" cy="461665"/>
          </a:xfrm>
          <a:prstGeom prst="rect">
            <a:avLst/>
          </a:prstGeom>
          <a:noFill/>
        </p:spPr>
        <p:txBody>
          <a:bodyPr wrap="square" rtlCol="0">
            <a:spAutoFit/>
          </a:bodyPr>
          <a:lstStyle/>
          <a:p>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蚁群算法的其他改进版本</a:t>
            </a:r>
            <a:endParaRPr lang="en-US" altLang="zh-CN" sz="24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nvGrpSpPr>
          <p:cNvPr id="39" name="组合 38"/>
          <p:cNvGrpSpPr/>
          <p:nvPr/>
        </p:nvGrpSpPr>
        <p:grpSpPr>
          <a:xfrm>
            <a:off x="8606970" y="6519446"/>
            <a:ext cx="638628" cy="338554"/>
            <a:chOff x="8663567" y="6519446"/>
            <a:chExt cx="638628" cy="338554"/>
          </a:xfrm>
        </p:grpSpPr>
        <p:sp>
          <p:nvSpPr>
            <p:cNvPr id="40" name="矩形 39"/>
            <p:cNvSpPr/>
            <p:nvPr/>
          </p:nvSpPr>
          <p:spPr>
            <a:xfrm>
              <a:off x="8766881" y="6519446"/>
              <a:ext cx="432000" cy="33855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文本框 40"/>
            <p:cNvSpPr txBox="1"/>
            <p:nvPr/>
          </p:nvSpPr>
          <p:spPr>
            <a:xfrm>
              <a:off x="8663567" y="6519446"/>
              <a:ext cx="638628" cy="338554"/>
            </a:xfrm>
            <a:prstGeom prst="rect">
              <a:avLst/>
            </a:prstGeom>
            <a:noFill/>
          </p:spPr>
          <p:txBody>
            <a:bodyPr wrap="square" rtlCol="0">
              <a:spAutoFit/>
            </a:bodyPr>
            <a:lstStyle/>
            <a:p>
              <a:pPr algn="ctr"/>
              <a:r>
                <a:rPr lang="en-US" altLang="zh-CN" sz="1600" dirty="0">
                  <a:solidFill>
                    <a:schemeClr val="bg1"/>
                  </a:solidFill>
                  <a:latin typeface="微软雅黑" panose="020B0503020204020204" pitchFamily="34" charset="-122"/>
                  <a:ea typeface="微软雅黑" panose="020B0503020204020204" pitchFamily="34" charset="-122"/>
                </a:rPr>
                <a:t>33</a:t>
              </a:r>
              <a:endParaRPr lang="zh-CN" altLang="en-US" sz="1600" dirty="0">
                <a:solidFill>
                  <a:schemeClr val="bg1"/>
                </a:solidFill>
                <a:latin typeface="微软雅黑" panose="020B0503020204020204" pitchFamily="34" charset="-122"/>
                <a:ea typeface="微软雅黑" panose="020B0503020204020204" pitchFamily="34" charset="-122"/>
              </a:endParaRPr>
            </a:p>
          </p:txBody>
        </p:sp>
      </p:grpSp>
      <p:sp>
        <p:nvSpPr>
          <p:cNvPr id="20" name="文本框 19">
            <a:extLst>
              <a:ext uri="{FF2B5EF4-FFF2-40B4-BE49-F238E27FC236}">
                <a16:creationId xmlns:a16="http://schemas.microsoft.com/office/drawing/2014/main" id="{D5129D59-CB22-45C6-AB27-5FBE3EC9A28C}"/>
              </a:ext>
            </a:extLst>
          </p:cNvPr>
          <p:cNvSpPr txBox="1"/>
          <p:nvPr/>
        </p:nvSpPr>
        <p:spPr>
          <a:xfrm>
            <a:off x="611187" y="1414265"/>
            <a:ext cx="7571303" cy="2308324"/>
          </a:xfrm>
          <a:prstGeom prst="rect">
            <a:avLst/>
          </a:prstGeom>
          <a:noFill/>
        </p:spPr>
        <p:txBody>
          <a:bodyPr wrap="none" rtlCol="0">
            <a:spAutoFit/>
          </a:bodyPr>
          <a:lstStyle/>
          <a:p>
            <a:r>
              <a:rPr lang="zh-CN" altLang="en-US" b="1" dirty="0"/>
              <a:t>三、</a:t>
            </a:r>
            <a:r>
              <a:rPr lang="zh-CN" altLang="en-US" b="1" dirty="0">
                <a:latin typeface="微软雅黑" panose="020B0503020204020204" pitchFamily="34" charset="-122"/>
                <a:ea typeface="微软雅黑" panose="020B0503020204020204" pitchFamily="34" charset="-122"/>
              </a:rPr>
              <a:t>带聚类处理的蚁群算法（</a:t>
            </a:r>
            <a:r>
              <a:rPr lang="en-US" altLang="zh-CN" b="1" dirty="0">
                <a:latin typeface="微软雅黑" panose="020B0503020204020204" pitchFamily="34" charset="-122"/>
                <a:ea typeface="微软雅黑" panose="020B0503020204020204" pitchFamily="34" charset="-122"/>
              </a:rPr>
              <a:t>CPACA</a:t>
            </a:r>
            <a:r>
              <a:rPr lang="zh-CN" altLang="en-US" b="1" dirty="0">
                <a:latin typeface="微软雅黑" panose="020B0503020204020204" pitchFamily="34" charset="-122"/>
                <a:ea typeface="微软雅黑" panose="020B0503020204020204" pitchFamily="34" charset="-122"/>
              </a:rPr>
              <a:t>） </a:t>
            </a:r>
            <a:endParaRPr lang="en-US" altLang="zh-CN" b="1" dirty="0">
              <a:latin typeface="微软雅黑" panose="020B0503020204020204" pitchFamily="34" charset="-122"/>
              <a:ea typeface="微软雅黑" panose="020B0503020204020204" pitchFamily="34" charset="-122"/>
            </a:endParaRPr>
          </a:p>
          <a:p>
            <a:pPr marL="0" lvl="1" algn="just"/>
            <a:r>
              <a:rPr lang="zh-CN" altLang="en-US" dirty="0"/>
              <a:t>       我们知道</a:t>
            </a:r>
            <a:r>
              <a:rPr lang="en-US" altLang="zh-CN" dirty="0"/>
              <a:t>,</a:t>
            </a:r>
            <a:r>
              <a:rPr lang="zh-CN" altLang="en-US" dirty="0"/>
              <a:t>蚊群算法对求解小规模的</a:t>
            </a:r>
            <a:r>
              <a:rPr lang="en-US" altLang="zh-CN" dirty="0"/>
              <a:t>TSP</a:t>
            </a:r>
            <a:r>
              <a:rPr lang="zh-CN" altLang="en-US" dirty="0"/>
              <a:t>问题有非常好的算法性能，那</a:t>
            </a:r>
            <a:endParaRPr lang="en-US" altLang="zh-CN" dirty="0"/>
          </a:p>
          <a:p>
            <a:pPr marL="0" lvl="1" algn="just"/>
            <a:r>
              <a:rPr lang="zh-CN" altLang="en-US" dirty="0"/>
              <a:t>么，如果我们找到一种方式，将大规模的</a:t>
            </a:r>
            <a:r>
              <a:rPr lang="en-US" altLang="zh-CN" dirty="0"/>
              <a:t>TSP</a:t>
            </a:r>
            <a:r>
              <a:rPr lang="zh-CN" altLang="en-US" dirty="0"/>
              <a:t>分解为小规模子问题分别用</a:t>
            </a:r>
            <a:endParaRPr lang="en-US" altLang="zh-CN" dirty="0"/>
          </a:p>
          <a:p>
            <a:pPr marL="0" lvl="1" algn="just"/>
            <a:r>
              <a:rPr lang="zh-CN" altLang="en-US" dirty="0"/>
              <a:t>蚁群算法进行求解，再将各个小规模问题的解合井，便可高效地得到原待</a:t>
            </a:r>
            <a:endParaRPr lang="en-US" altLang="zh-CN" dirty="0"/>
          </a:p>
          <a:p>
            <a:pPr marL="0" lvl="1" algn="just"/>
            <a:r>
              <a:rPr lang="zh-CN" altLang="en-US" dirty="0"/>
              <a:t>求解问题的解。</a:t>
            </a:r>
            <a:r>
              <a:rPr lang="en-US" altLang="zh-CN" dirty="0"/>
              <a:t>CPACA</a:t>
            </a:r>
            <a:r>
              <a:rPr lang="zh-CN" altLang="en-US" dirty="0"/>
              <a:t>就是这样一种方法，它对城市间进行聚类处理，在</a:t>
            </a:r>
            <a:endParaRPr lang="en-US" altLang="zh-CN" dirty="0"/>
          </a:p>
          <a:p>
            <a:pPr marL="0" lvl="1" algn="just"/>
            <a:r>
              <a:rPr lang="zh-CN" altLang="en-US" dirty="0"/>
              <a:t>每个类中求得类内最短路径，最后确定每个类的边界城市，通过边界城市</a:t>
            </a:r>
            <a:endParaRPr lang="en-US" altLang="zh-CN" dirty="0"/>
          </a:p>
          <a:p>
            <a:pPr marL="0" lvl="1" algn="just"/>
            <a:r>
              <a:rPr lang="zh-CN" altLang="en-US" dirty="0"/>
              <a:t>将所有城市连接起来。</a:t>
            </a:r>
          </a:p>
          <a:p>
            <a:endParaRPr lang="zh-CN" altLang="en-US" dirty="0"/>
          </a:p>
        </p:txBody>
      </p:sp>
      <p:sp>
        <p:nvSpPr>
          <p:cNvPr id="11" name="文本框 10">
            <a:extLst>
              <a:ext uri="{FF2B5EF4-FFF2-40B4-BE49-F238E27FC236}">
                <a16:creationId xmlns:a16="http://schemas.microsoft.com/office/drawing/2014/main" id="{0E70C4E4-C97B-4065-87DE-6CB14B8B37DF}"/>
              </a:ext>
            </a:extLst>
          </p:cNvPr>
          <p:cNvSpPr txBox="1"/>
          <p:nvPr/>
        </p:nvSpPr>
        <p:spPr>
          <a:xfrm>
            <a:off x="620094" y="3727853"/>
            <a:ext cx="7802136" cy="1477328"/>
          </a:xfrm>
          <a:prstGeom prst="rect">
            <a:avLst/>
          </a:prstGeom>
          <a:noFill/>
        </p:spPr>
        <p:txBody>
          <a:bodyPr wrap="none" rtlCol="0">
            <a:spAutoFit/>
          </a:bodyPr>
          <a:lstStyle/>
          <a:p>
            <a:r>
              <a:rPr lang="zh-CN" altLang="en-US" b="1" dirty="0"/>
              <a:t>四、连续正交蚁群算法</a:t>
            </a:r>
            <a:r>
              <a:rPr lang="zh-CN" altLang="en-US" b="1" dirty="0">
                <a:latin typeface="微软雅黑" panose="020B0503020204020204" pitchFamily="34" charset="-122"/>
                <a:ea typeface="微软雅黑" panose="020B0503020204020204" pitchFamily="34" charset="-122"/>
              </a:rPr>
              <a:t>（</a:t>
            </a:r>
            <a:r>
              <a:rPr lang="en-US" altLang="zh-CN" b="1" dirty="0">
                <a:latin typeface="微软雅黑" panose="020B0503020204020204" pitchFamily="34" charset="-122"/>
                <a:ea typeface="微软雅黑" panose="020B0503020204020204" pitchFamily="34" charset="-122"/>
              </a:rPr>
              <a:t>COAC</a:t>
            </a:r>
            <a:r>
              <a:rPr lang="zh-CN" altLang="en-US" b="1" dirty="0">
                <a:latin typeface="微软雅黑" panose="020B0503020204020204" pitchFamily="34" charset="-122"/>
                <a:ea typeface="微软雅黑" panose="020B0503020204020204" pitchFamily="34" charset="-122"/>
              </a:rPr>
              <a:t>）</a:t>
            </a:r>
            <a:endParaRPr lang="en-US" altLang="zh-CN" b="1" dirty="0">
              <a:latin typeface="微软雅黑" panose="020B0503020204020204" pitchFamily="34" charset="-122"/>
              <a:ea typeface="微软雅黑" panose="020B0503020204020204" pitchFamily="34" charset="-122"/>
            </a:endParaRPr>
          </a:p>
          <a:p>
            <a:pPr marL="0" lvl="1" algn="just"/>
            <a:r>
              <a:rPr lang="en-US" altLang="zh-CN" dirty="0"/>
              <a:t>         </a:t>
            </a:r>
            <a:r>
              <a:rPr lang="zh-CN" altLang="en-US" dirty="0"/>
              <a:t>近年来，蚁群优化算法从离散空间扩展到了连续空间，连续正交蚁群</a:t>
            </a:r>
            <a:endParaRPr lang="en-US" altLang="zh-CN" dirty="0"/>
          </a:p>
          <a:p>
            <a:pPr marL="0" lvl="1" algn="just"/>
            <a:r>
              <a:rPr lang="zh-CN" altLang="en-US" dirty="0"/>
              <a:t>算法就是其中一种。</a:t>
            </a:r>
            <a:r>
              <a:rPr lang="en-US" altLang="zh-CN" dirty="0"/>
              <a:t>COCA</a:t>
            </a:r>
            <a:r>
              <a:rPr lang="zh-CN" altLang="en-US" dirty="0"/>
              <a:t>通过在问题空间内自适应地选择和调整一定数量</a:t>
            </a:r>
            <a:endParaRPr lang="en-US" altLang="zh-CN" dirty="0"/>
          </a:p>
          <a:p>
            <a:pPr marL="0" lvl="1" algn="just"/>
            <a:r>
              <a:rPr lang="zh-CN" altLang="en-US" dirty="0"/>
              <a:t>地区域，并利用蚂蚁在这些区域内进行正交搜索、在区域间进行状态转移，</a:t>
            </a:r>
            <a:endParaRPr lang="en-US" altLang="zh-CN" dirty="0"/>
          </a:p>
          <a:p>
            <a:pPr marL="0" lvl="1" algn="just"/>
            <a:r>
              <a:rPr lang="zh-CN" altLang="en-US" dirty="0"/>
              <a:t>并更新各个区域地信息素来搜索问题空间中地最优解。</a:t>
            </a:r>
            <a:endParaRPr lang="en-US" altLang="zh-CN" dirty="0"/>
          </a:p>
        </p:txBody>
      </p:sp>
    </p:spTree>
    <p:extLst>
      <p:ext uri="{BB962C8B-B14F-4D97-AF65-F5344CB8AC3E}">
        <p14:creationId xmlns:p14="http://schemas.microsoft.com/office/powerpoint/2010/main" val="1744360740"/>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ppt_w</p:attrName>
                                            </p:attrNameLst>
                                          </p:cBhvr>
                                          <p:tavLst>
                                            <p:tav tm="0">
                                              <p:val>
                                                <p:fltVal val="0"/>
                                              </p:val>
                                            </p:tav>
                                            <p:tav tm="100000">
                                              <p:val>
                                                <p:strVal val="#ppt_w"/>
                                              </p:val>
                                            </p:tav>
                                          </p:tavLst>
                                        </p:anim>
                                        <p:anim calcmode="lin" valueType="num">
                                          <p:cBhvr>
                                            <p:cTn id="8" dur="500" fill="hold"/>
                                            <p:tgtEl>
                                              <p:spTgt spid="19"/>
                                            </p:tgtEl>
                                            <p:attrNameLst>
                                              <p:attrName>ppt_h</p:attrName>
                                            </p:attrNameLst>
                                          </p:cBhvr>
                                          <p:tavLst>
                                            <p:tav tm="0">
                                              <p:val>
                                                <p:fltVal val="0"/>
                                              </p:val>
                                            </p:tav>
                                            <p:tav tm="100000">
                                              <p:val>
                                                <p:strVal val="#ppt_h"/>
                                              </p:val>
                                            </p:tav>
                                          </p:tavLst>
                                        </p:anim>
                                        <p:animEffect transition="in" filter="fade">
                                          <p:cBhvr>
                                            <p:cTn id="9" dur="500"/>
                                            <p:tgtEl>
                                              <p:spTgt spid="19"/>
                                            </p:tgtEl>
                                          </p:cBhvr>
                                        </p:animEffect>
                                      </p:childTnLst>
                                    </p:cTn>
                                  </p:par>
                                  <p:par>
                                    <p:cTn id="10" presetID="22" presetClass="entr" presetSubtype="8" fill="hold" grpId="0" nodeType="withEffect">
                                      <p:stCondLst>
                                        <p:cond delay="250"/>
                                      </p:stCondLst>
                                      <p:childTnLst>
                                        <p:set>
                                          <p:cBhvr>
                                            <p:cTn id="11" dur="1" fill="hold">
                                              <p:stCondLst>
                                                <p:cond delay="0"/>
                                              </p:stCondLst>
                                            </p:cTn>
                                            <p:tgtEl>
                                              <p:spTgt spid="18"/>
                                            </p:tgtEl>
                                            <p:attrNameLst>
                                              <p:attrName>style.visibility</p:attrName>
                                            </p:attrNameLst>
                                          </p:cBhvr>
                                          <p:to>
                                            <p:strVal val="visible"/>
                                          </p:to>
                                        </p:set>
                                        <p:animEffect transition="in" filter="wipe(left)">
                                          <p:cBhvr>
                                            <p:cTn id="12" dur="500"/>
                                            <p:tgtEl>
                                              <p:spTgt spid="18"/>
                                            </p:tgtEl>
                                          </p:cBhvr>
                                        </p:animEffect>
                                      </p:childTnLst>
                                    </p:cTn>
                                  </p:par>
                                  <p:par>
                                    <p:cTn id="13" presetID="22" presetClass="entr" presetSubtype="2" fill="hold" nodeType="withEffect">
                                      <p:stCondLst>
                                        <p:cond delay="250"/>
                                      </p:stCondLst>
                                      <p:childTnLst>
                                        <p:set>
                                          <p:cBhvr>
                                            <p:cTn id="14" dur="1" fill="hold">
                                              <p:stCondLst>
                                                <p:cond delay="0"/>
                                              </p:stCondLst>
                                            </p:cTn>
                                            <p:tgtEl>
                                              <p:spTgt spid="39"/>
                                            </p:tgtEl>
                                            <p:attrNameLst>
                                              <p:attrName>style.visibility</p:attrName>
                                            </p:attrNameLst>
                                          </p:cBhvr>
                                          <p:to>
                                            <p:strVal val="visible"/>
                                          </p:to>
                                        </p:set>
                                        <p:animEffect transition="in" filter="wipe(right)">
                                          <p:cBhvr>
                                            <p:cTn id="15"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ppt_w</p:attrName>
                                            </p:attrNameLst>
                                          </p:cBhvr>
                                          <p:tavLst>
                                            <p:tav tm="0">
                                              <p:val>
                                                <p:fltVal val="0"/>
                                              </p:val>
                                            </p:tav>
                                            <p:tav tm="100000">
                                              <p:val>
                                                <p:strVal val="#ppt_w"/>
                                              </p:val>
                                            </p:tav>
                                          </p:tavLst>
                                        </p:anim>
                                        <p:anim calcmode="lin" valueType="num">
                                          <p:cBhvr>
                                            <p:cTn id="8" dur="500" fill="hold"/>
                                            <p:tgtEl>
                                              <p:spTgt spid="19"/>
                                            </p:tgtEl>
                                            <p:attrNameLst>
                                              <p:attrName>ppt_h</p:attrName>
                                            </p:attrNameLst>
                                          </p:cBhvr>
                                          <p:tavLst>
                                            <p:tav tm="0">
                                              <p:val>
                                                <p:fltVal val="0"/>
                                              </p:val>
                                            </p:tav>
                                            <p:tav tm="100000">
                                              <p:val>
                                                <p:strVal val="#ppt_h"/>
                                              </p:val>
                                            </p:tav>
                                          </p:tavLst>
                                        </p:anim>
                                        <p:animEffect transition="in" filter="fade">
                                          <p:cBhvr>
                                            <p:cTn id="9" dur="500"/>
                                            <p:tgtEl>
                                              <p:spTgt spid="19"/>
                                            </p:tgtEl>
                                          </p:cBhvr>
                                        </p:animEffect>
                                      </p:childTnLst>
                                    </p:cTn>
                                  </p:par>
                                  <p:par>
                                    <p:cTn id="10" presetID="22" presetClass="entr" presetSubtype="8" fill="hold" grpId="0" nodeType="withEffect">
                                      <p:stCondLst>
                                        <p:cond delay="250"/>
                                      </p:stCondLst>
                                      <p:childTnLst>
                                        <p:set>
                                          <p:cBhvr>
                                            <p:cTn id="11" dur="1" fill="hold">
                                              <p:stCondLst>
                                                <p:cond delay="0"/>
                                              </p:stCondLst>
                                            </p:cTn>
                                            <p:tgtEl>
                                              <p:spTgt spid="18"/>
                                            </p:tgtEl>
                                            <p:attrNameLst>
                                              <p:attrName>style.visibility</p:attrName>
                                            </p:attrNameLst>
                                          </p:cBhvr>
                                          <p:to>
                                            <p:strVal val="visible"/>
                                          </p:to>
                                        </p:set>
                                        <p:animEffect transition="in" filter="wipe(left)">
                                          <p:cBhvr>
                                            <p:cTn id="12" dur="500"/>
                                            <p:tgtEl>
                                              <p:spTgt spid="18"/>
                                            </p:tgtEl>
                                          </p:cBhvr>
                                        </p:animEffect>
                                      </p:childTnLst>
                                    </p:cTn>
                                  </p:par>
                                  <p:par>
                                    <p:cTn id="13" presetID="22" presetClass="entr" presetSubtype="2" fill="hold" nodeType="withEffect">
                                      <p:stCondLst>
                                        <p:cond delay="250"/>
                                      </p:stCondLst>
                                      <p:childTnLst>
                                        <p:set>
                                          <p:cBhvr>
                                            <p:cTn id="14" dur="1" fill="hold">
                                              <p:stCondLst>
                                                <p:cond delay="0"/>
                                              </p:stCondLst>
                                            </p:cTn>
                                            <p:tgtEl>
                                              <p:spTgt spid="39"/>
                                            </p:tgtEl>
                                            <p:attrNameLst>
                                              <p:attrName>style.visibility</p:attrName>
                                            </p:attrNameLst>
                                          </p:cBhvr>
                                          <p:to>
                                            <p:strVal val="visible"/>
                                          </p:to>
                                        </p:set>
                                        <p:animEffect transition="in" filter="wipe(right)">
                                          <p:cBhvr>
                                            <p:cTn id="15" dur="500"/>
                                            <p:tgtEl>
                                              <p:spTgt spid="39"/>
                                            </p:tgtEl>
                                          </p:cBhvr>
                                        </p:animEffect>
                                      </p:childTnLst>
                                    </p:cTn>
                                  </p:par>
                                  <p:par>
                                    <p:cTn id="16" presetID="2" presetClass="entr" presetSubtype="8" fill="hold" nodeType="withEffect">
                                      <p:stCondLst>
                                        <p:cond delay="250"/>
                                      </p:stCondLst>
                                      <p:childTnLst>
                                        <p:set>
                                          <p:cBhvr>
                                            <p:cTn id="17" dur="1" fill="hold">
                                              <p:stCondLst>
                                                <p:cond delay="0"/>
                                              </p:stCondLst>
                                            </p:cTn>
                                            <p:tgtEl>
                                              <p:spTgt spid="36"/>
                                            </p:tgtEl>
                                            <p:attrNameLst>
                                              <p:attrName>style.visibility</p:attrName>
                                            </p:attrNameLst>
                                          </p:cBhvr>
                                          <p:to>
                                            <p:strVal val="visible"/>
                                          </p:to>
                                        </p:set>
                                        <p:anim calcmode="lin" valueType="num">
                                          <p:cBhvr additive="base">
                                            <p:cTn id="18" dur="500" fill="hold"/>
                                            <p:tgtEl>
                                              <p:spTgt spid="36"/>
                                            </p:tgtEl>
                                            <p:attrNameLst>
                                              <p:attrName>ppt_x</p:attrName>
                                            </p:attrNameLst>
                                          </p:cBhvr>
                                          <p:tavLst>
                                            <p:tav tm="0">
                                              <p:val>
                                                <p:strVal val="0-#ppt_w/2"/>
                                              </p:val>
                                            </p:tav>
                                            <p:tav tm="100000">
                                              <p:val>
                                                <p:strVal val="#ppt_x"/>
                                              </p:val>
                                            </p:tav>
                                          </p:tavLst>
                                        </p:anim>
                                        <p:anim calcmode="lin" valueType="num">
                                          <p:cBhvr additive="base">
                                            <p:cTn id="19" dur="500" fill="hold"/>
                                            <p:tgtEl>
                                              <p:spTgt spid="36"/>
                                            </p:tgtEl>
                                            <p:attrNameLst>
                                              <p:attrName>ppt_y</p:attrName>
                                            </p:attrNameLst>
                                          </p:cBhvr>
                                          <p:tavLst>
                                            <p:tav tm="0">
                                              <p:val>
                                                <p:strVal val="#ppt_y"/>
                                              </p:val>
                                            </p:tav>
                                            <p:tav tm="100000">
                                              <p:val>
                                                <p:strVal val="#ppt_y"/>
                                              </p:val>
                                            </p:tav>
                                          </p:tavLst>
                                        </p:anim>
                                      </p:childTnLst>
                                    </p:cTn>
                                  </p:par>
                                  <p:par>
                                    <p:cTn id="20" presetID="2" presetClass="entr" presetSubtype="8" fill="hold" nodeType="withEffect">
                                      <p:stCondLst>
                                        <p:cond delay="250"/>
                                      </p:stCondLst>
                                      <p:childTnLst>
                                        <p:set>
                                          <p:cBhvr>
                                            <p:cTn id="21" dur="1" fill="hold">
                                              <p:stCondLst>
                                                <p:cond delay="0"/>
                                              </p:stCondLst>
                                            </p:cTn>
                                            <p:tgtEl>
                                              <p:spTgt spid="43"/>
                                            </p:tgtEl>
                                            <p:attrNameLst>
                                              <p:attrName>style.visibility</p:attrName>
                                            </p:attrNameLst>
                                          </p:cBhvr>
                                          <p:to>
                                            <p:strVal val="visible"/>
                                          </p:to>
                                        </p:set>
                                        <p:anim calcmode="lin" valueType="num">
                                          <p:cBhvr additive="base">
                                            <p:cTn id="22" dur="500" fill="hold"/>
                                            <p:tgtEl>
                                              <p:spTgt spid="43"/>
                                            </p:tgtEl>
                                            <p:attrNameLst>
                                              <p:attrName>ppt_x</p:attrName>
                                            </p:attrNameLst>
                                          </p:cBhvr>
                                          <p:tavLst>
                                            <p:tav tm="0">
                                              <p:val>
                                                <p:strVal val="0-#ppt_w/2"/>
                                              </p:val>
                                            </p:tav>
                                            <p:tav tm="100000">
                                              <p:val>
                                                <p:strVal val="#ppt_x"/>
                                              </p:val>
                                            </p:tav>
                                          </p:tavLst>
                                        </p:anim>
                                        <p:anim calcmode="lin" valueType="num">
                                          <p:cBhvr additive="base">
                                            <p:cTn id="23" dur="500" fill="hold"/>
                                            <p:tgtEl>
                                              <p:spTgt spid="43"/>
                                            </p:tgtEl>
                                            <p:attrNameLst>
                                              <p:attrName>ppt_y</p:attrName>
                                            </p:attrNameLst>
                                          </p:cBhvr>
                                          <p:tavLst>
                                            <p:tav tm="0">
                                              <p:val>
                                                <p:strVal val="#ppt_y"/>
                                              </p:val>
                                            </p:tav>
                                            <p:tav tm="100000">
                                              <p:val>
                                                <p:strVal val="#ppt_y"/>
                                              </p:val>
                                            </p:tav>
                                          </p:tavLst>
                                        </p:anim>
                                      </p:childTnLst>
                                    </p:cTn>
                                  </p:par>
                                  <p:par>
                                    <p:cTn id="24" presetID="2" presetClass="entr" presetSubtype="8" fill="hold" nodeType="withEffect">
                                      <p:stCondLst>
                                        <p:cond delay="250"/>
                                      </p:stCondLst>
                                      <p:childTnLst>
                                        <p:set>
                                          <p:cBhvr>
                                            <p:cTn id="25" dur="1" fill="hold">
                                              <p:stCondLst>
                                                <p:cond delay="0"/>
                                              </p:stCondLst>
                                            </p:cTn>
                                            <p:tgtEl>
                                              <p:spTgt spid="46"/>
                                            </p:tgtEl>
                                            <p:attrNameLst>
                                              <p:attrName>style.visibility</p:attrName>
                                            </p:attrNameLst>
                                          </p:cBhvr>
                                          <p:to>
                                            <p:strVal val="visible"/>
                                          </p:to>
                                        </p:set>
                                        <p:anim calcmode="lin" valueType="num">
                                          <p:cBhvr additive="base">
                                            <p:cTn id="26" dur="500" fill="hold"/>
                                            <p:tgtEl>
                                              <p:spTgt spid="46"/>
                                            </p:tgtEl>
                                            <p:attrNameLst>
                                              <p:attrName>ppt_x</p:attrName>
                                            </p:attrNameLst>
                                          </p:cBhvr>
                                          <p:tavLst>
                                            <p:tav tm="0">
                                              <p:val>
                                                <p:strVal val="0-#ppt_w/2"/>
                                              </p:val>
                                            </p:tav>
                                            <p:tav tm="100000">
                                              <p:val>
                                                <p:strVal val="#ppt_x"/>
                                              </p:val>
                                            </p:tav>
                                          </p:tavLst>
                                        </p:anim>
                                        <p:anim calcmode="lin" valueType="num">
                                          <p:cBhvr additive="base">
                                            <p:cTn id="27" dur="500" fill="hold"/>
                                            <p:tgtEl>
                                              <p:spTgt spid="46"/>
                                            </p:tgtEl>
                                            <p:attrNameLst>
                                              <p:attrName>ppt_y</p:attrName>
                                            </p:attrNameLst>
                                          </p:cBhvr>
                                          <p:tavLst>
                                            <p:tav tm="0">
                                              <p:val>
                                                <p:strVal val="#ppt_y"/>
                                              </p:val>
                                            </p:tav>
                                            <p:tav tm="100000">
                                              <p:val>
                                                <p:strVal val="#ppt_y"/>
                                              </p:val>
                                            </p:tav>
                                          </p:tavLst>
                                        </p:anim>
                                      </p:childTnLst>
                                    </p:cTn>
                                  </p:par>
                                  <p:par>
                                    <p:cTn id="28" presetID="22" presetClass="entr" presetSubtype="8" fill="hold" nodeType="withEffect">
                                      <p:stCondLst>
                                        <p:cond delay="250"/>
                                      </p:stCondLst>
                                      <p:childTnLst>
                                        <p:set>
                                          <p:cBhvr>
                                            <p:cTn id="29" dur="1" fill="hold">
                                              <p:stCondLst>
                                                <p:cond delay="0"/>
                                              </p:stCondLst>
                                            </p:cTn>
                                            <p:tgtEl>
                                              <p:spTgt spid="35"/>
                                            </p:tgtEl>
                                            <p:attrNameLst>
                                              <p:attrName>style.visibility</p:attrName>
                                            </p:attrNameLst>
                                          </p:cBhvr>
                                          <p:to>
                                            <p:strVal val="visible"/>
                                          </p:to>
                                        </p:set>
                                        <p:animEffect transition="in" filter="wipe(left)">
                                          <p:cBhvr>
                                            <p:cTn id="30"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0" y="1851645"/>
            <a:ext cx="4205521" cy="3154710"/>
          </a:xfrm>
          <a:prstGeom prst="rect">
            <a:avLst/>
          </a:prstGeom>
          <a:noFill/>
        </p:spPr>
        <p:txBody>
          <a:bodyPr wrap="square" rtlCol="0">
            <a:spAutoFit/>
          </a:bodyPr>
          <a:lstStyle/>
          <a:p>
            <a:pPr algn="ctr"/>
            <a:r>
              <a:rPr lang="en-US" altLang="zh-CN" sz="19900" b="1"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05</a:t>
            </a:r>
            <a:endParaRPr lang="zh-CN" altLang="en-US" sz="19900" b="1"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7" name="文本框 6"/>
          <p:cNvSpPr txBox="1"/>
          <p:nvPr/>
        </p:nvSpPr>
        <p:spPr>
          <a:xfrm>
            <a:off x="3887162" y="2845078"/>
            <a:ext cx="4663440" cy="523220"/>
          </a:xfrm>
          <a:prstGeom prst="rect">
            <a:avLst/>
          </a:prstGeom>
          <a:noFill/>
        </p:spPr>
        <p:txBody>
          <a:bodyPr wrap="square" rtlCol="0">
            <a:spAutoFit/>
          </a:bodyPr>
          <a:lstStyle/>
          <a:p>
            <a:r>
              <a:rPr lang="zh-CN" altLang="en-US" sz="2800" b="1" dirty="0">
                <a:solidFill>
                  <a:schemeClr val="tx1">
                    <a:lumMod val="85000"/>
                    <a:lumOff val="15000"/>
                  </a:schemeClr>
                </a:solidFill>
                <a:latin typeface="微软雅黑" panose="020B0503020204020204" pitchFamily="34" charset="-122"/>
                <a:ea typeface="微软雅黑" panose="020B0503020204020204" pitchFamily="34" charset="-122"/>
              </a:rPr>
              <a:t>蚁群优化算法的相关应用</a:t>
            </a:r>
            <a:endParaRPr lang="en-US" altLang="zh-CN" sz="28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nvGrpSpPr>
          <p:cNvPr id="15" name="组合 14"/>
          <p:cNvGrpSpPr/>
          <p:nvPr/>
        </p:nvGrpSpPr>
        <p:grpSpPr>
          <a:xfrm>
            <a:off x="3887162" y="3375000"/>
            <a:ext cx="4663440" cy="108000"/>
            <a:chOff x="3649980" y="3375660"/>
            <a:chExt cx="4663440" cy="108000"/>
          </a:xfrm>
        </p:grpSpPr>
        <p:cxnSp>
          <p:nvCxnSpPr>
            <p:cNvPr id="10" name="直接连接符 9"/>
            <p:cNvCxnSpPr/>
            <p:nvPr/>
          </p:nvCxnSpPr>
          <p:spPr>
            <a:xfrm>
              <a:off x="3733800" y="3429660"/>
              <a:ext cx="449580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3" name="椭圆 12"/>
            <p:cNvSpPr>
              <a:spLocks/>
            </p:cNvSpPr>
            <p:nvPr/>
          </p:nvSpPr>
          <p:spPr>
            <a:xfrm>
              <a:off x="3649980" y="3375660"/>
              <a:ext cx="108000" cy="1080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a:spLocks/>
            </p:cNvSpPr>
            <p:nvPr/>
          </p:nvSpPr>
          <p:spPr>
            <a:xfrm>
              <a:off x="8205420" y="3375660"/>
              <a:ext cx="108000" cy="1080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useBgFill="1">
        <p:nvSpPr>
          <p:cNvPr id="16" name="文本框 15"/>
          <p:cNvSpPr txBox="1"/>
          <p:nvPr/>
        </p:nvSpPr>
        <p:spPr>
          <a:xfrm>
            <a:off x="487591" y="3105835"/>
            <a:ext cx="3230339" cy="646331"/>
          </a:xfrm>
          <a:prstGeom prst="rect">
            <a:avLst/>
          </a:prstGeom>
        </p:spPr>
        <p:txBody>
          <a:bodyPr wrap="square" rtlCol="0">
            <a:spAutoFit/>
          </a:bodyPr>
          <a:lstStyle/>
          <a:p>
            <a:pPr algn="ctr"/>
            <a:r>
              <a:rPr lang="en-US" altLang="zh-CN" sz="3600" b="1" dirty="0">
                <a:solidFill>
                  <a:schemeClr val="accent1"/>
                </a:solidFill>
                <a:latin typeface="Times New Roman" panose="02020603050405020304" pitchFamily="18" charset="0"/>
                <a:cs typeface="Times New Roman" panose="02020603050405020304" pitchFamily="18" charset="0"/>
              </a:rPr>
              <a:t>PART FIVE</a:t>
            </a:r>
            <a:endParaRPr lang="zh-CN" altLang="en-US" sz="3600" b="1" dirty="0">
              <a:solidFill>
                <a:schemeClr val="accent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18799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par>
                                <p:cTn id="10" presetID="12" presetClass="entr" presetSubtype="4" fill="hold" grpId="0" nodeType="with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p:tgtEl>
                                          <p:spTgt spid="7"/>
                                        </p:tgtEl>
                                        <p:attrNameLst>
                                          <p:attrName>ppt_y</p:attrName>
                                        </p:attrNameLst>
                                      </p:cBhvr>
                                      <p:tavLst>
                                        <p:tav tm="0">
                                          <p:val>
                                            <p:strVal val="#ppt_y+#ppt_h*1.125000"/>
                                          </p:val>
                                        </p:tav>
                                        <p:tav tm="100000">
                                          <p:val>
                                            <p:strVal val="#ppt_y"/>
                                          </p:val>
                                        </p:tav>
                                      </p:tavLst>
                                    </p:anim>
                                    <p:animEffect transition="in" filter="wipe(up)">
                                      <p:cBhvr>
                                        <p:cTn id="13" dur="500"/>
                                        <p:tgtEl>
                                          <p:spTgt spid="7"/>
                                        </p:tgtEl>
                                      </p:cBhvr>
                                    </p:animEffect>
                                  </p:childTnLst>
                                </p:cTn>
                              </p:par>
                              <p:par>
                                <p:cTn id="14" presetID="22" presetClass="entr" presetSubtype="8" fill="hold" nodeType="with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wipe(left)">
                                      <p:cBhvr>
                                        <p:cTn id="16" dur="500"/>
                                        <p:tgtEl>
                                          <p:spTgt spid="15"/>
                                        </p:tgtEl>
                                      </p:cBhvr>
                                    </p:animEffect>
                                  </p:childTnLst>
                                </p:cTn>
                              </p:par>
                              <p:par>
                                <p:cTn id="17" presetID="16" presetClass="entr" presetSubtype="37" fill="hold" grpId="0" nodeType="withEffect">
                                  <p:stCondLst>
                                    <p:cond delay="400"/>
                                  </p:stCondLst>
                                  <p:childTnLst>
                                    <p:set>
                                      <p:cBhvr>
                                        <p:cTn id="18" dur="1" fill="hold">
                                          <p:stCondLst>
                                            <p:cond delay="0"/>
                                          </p:stCondLst>
                                        </p:cTn>
                                        <p:tgtEl>
                                          <p:spTgt spid="16"/>
                                        </p:tgtEl>
                                        <p:attrNameLst>
                                          <p:attrName>style.visibility</p:attrName>
                                        </p:attrNameLst>
                                      </p:cBhvr>
                                      <p:to>
                                        <p:strVal val="visible"/>
                                      </p:to>
                                    </p:set>
                                    <p:animEffect transition="in" filter="barn(outVertical)">
                                      <p:cBhvr>
                                        <p:cTn id="19"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16"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a:off x="611187" y="261275"/>
            <a:ext cx="666069" cy="664458"/>
            <a:chOff x="611187" y="261275"/>
            <a:chExt cx="666069" cy="664458"/>
          </a:xfrm>
        </p:grpSpPr>
        <p:sp>
          <p:nvSpPr>
            <p:cNvPr id="9" name="矩形 8"/>
            <p:cNvSpPr>
              <a:spLocks noChangeAspect="1"/>
            </p:cNvSpPr>
            <p:nvPr/>
          </p:nvSpPr>
          <p:spPr>
            <a:xfrm>
              <a:off x="611187" y="261275"/>
              <a:ext cx="538925" cy="53762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a:spLocks noChangeAspect="1"/>
            </p:cNvSpPr>
            <p:nvPr/>
          </p:nvSpPr>
          <p:spPr>
            <a:xfrm>
              <a:off x="880650" y="530086"/>
              <a:ext cx="396606" cy="39564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文本框 17"/>
          <p:cNvSpPr txBox="1"/>
          <p:nvPr/>
        </p:nvSpPr>
        <p:spPr>
          <a:xfrm>
            <a:off x="1419575" y="362672"/>
            <a:ext cx="7113238" cy="461665"/>
          </a:xfrm>
          <a:prstGeom prst="rect">
            <a:avLst/>
          </a:prstGeom>
          <a:noFill/>
        </p:spPr>
        <p:txBody>
          <a:bodyPr wrap="square" rtlCol="0">
            <a:spAutoFit/>
          </a:bodyPr>
          <a:lstStyle/>
          <a:p>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蚁群优化算法的应用</a:t>
            </a:r>
            <a:endParaRPr lang="en-US" altLang="zh-CN" sz="24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nvGrpSpPr>
          <p:cNvPr id="39" name="组合 38"/>
          <p:cNvGrpSpPr/>
          <p:nvPr/>
        </p:nvGrpSpPr>
        <p:grpSpPr>
          <a:xfrm>
            <a:off x="8606970" y="6519446"/>
            <a:ext cx="638628" cy="338554"/>
            <a:chOff x="8663567" y="6519446"/>
            <a:chExt cx="638628" cy="338554"/>
          </a:xfrm>
        </p:grpSpPr>
        <p:sp>
          <p:nvSpPr>
            <p:cNvPr id="40" name="矩形 39"/>
            <p:cNvSpPr/>
            <p:nvPr/>
          </p:nvSpPr>
          <p:spPr>
            <a:xfrm>
              <a:off x="8766881" y="6519446"/>
              <a:ext cx="432000" cy="33855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文本框 40"/>
            <p:cNvSpPr txBox="1"/>
            <p:nvPr/>
          </p:nvSpPr>
          <p:spPr>
            <a:xfrm>
              <a:off x="8663567" y="6519446"/>
              <a:ext cx="638628" cy="338554"/>
            </a:xfrm>
            <a:prstGeom prst="rect">
              <a:avLst/>
            </a:prstGeom>
            <a:noFill/>
          </p:spPr>
          <p:txBody>
            <a:bodyPr wrap="square" rtlCol="0">
              <a:spAutoFit/>
            </a:bodyPr>
            <a:lstStyle/>
            <a:p>
              <a:pPr algn="ctr"/>
              <a:r>
                <a:rPr lang="en-US" altLang="zh-CN" sz="1600" dirty="0">
                  <a:solidFill>
                    <a:schemeClr val="bg1"/>
                  </a:solidFill>
                  <a:latin typeface="微软雅黑" panose="020B0503020204020204" pitchFamily="34" charset="-122"/>
                  <a:ea typeface="微软雅黑" panose="020B0503020204020204" pitchFamily="34" charset="-122"/>
                </a:rPr>
                <a:t>35</a:t>
              </a:r>
              <a:endParaRPr lang="zh-CN" altLang="en-US" sz="1600" dirty="0">
                <a:solidFill>
                  <a:schemeClr val="bg1"/>
                </a:solidFill>
                <a:latin typeface="微软雅黑" panose="020B0503020204020204" pitchFamily="34" charset="-122"/>
                <a:ea typeface="微软雅黑" panose="020B0503020204020204" pitchFamily="34" charset="-122"/>
              </a:endParaRPr>
            </a:p>
          </p:txBody>
        </p:sp>
      </p:grpSp>
      <p:sp>
        <p:nvSpPr>
          <p:cNvPr id="35" name="任意多边形 34"/>
          <p:cNvSpPr/>
          <p:nvPr/>
        </p:nvSpPr>
        <p:spPr>
          <a:xfrm>
            <a:off x="2018990" y="2656032"/>
            <a:ext cx="1545937" cy="1545937"/>
          </a:xfrm>
          <a:custGeom>
            <a:avLst/>
            <a:gdLst>
              <a:gd name="connsiteX0" fmla="*/ 0 w 1439167"/>
              <a:gd name="connsiteY0" fmla="*/ 719584 h 1439167"/>
              <a:gd name="connsiteX1" fmla="*/ 719584 w 1439167"/>
              <a:gd name="connsiteY1" fmla="*/ 0 h 1439167"/>
              <a:gd name="connsiteX2" fmla="*/ 1439168 w 1439167"/>
              <a:gd name="connsiteY2" fmla="*/ 719584 h 1439167"/>
              <a:gd name="connsiteX3" fmla="*/ 719584 w 1439167"/>
              <a:gd name="connsiteY3" fmla="*/ 1439168 h 1439167"/>
              <a:gd name="connsiteX4" fmla="*/ 0 w 1439167"/>
              <a:gd name="connsiteY4" fmla="*/ 719584 h 14391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9167" h="1439167">
                <a:moveTo>
                  <a:pt x="0" y="719584"/>
                </a:moveTo>
                <a:cubicBezTo>
                  <a:pt x="0" y="322169"/>
                  <a:pt x="322169" y="0"/>
                  <a:pt x="719584" y="0"/>
                </a:cubicBezTo>
                <a:cubicBezTo>
                  <a:pt x="1116999" y="0"/>
                  <a:pt x="1439168" y="322169"/>
                  <a:pt x="1439168" y="719584"/>
                </a:cubicBezTo>
                <a:cubicBezTo>
                  <a:pt x="1439168" y="1116999"/>
                  <a:pt x="1116999" y="1439168"/>
                  <a:pt x="719584" y="1439168"/>
                </a:cubicBezTo>
                <a:cubicBezTo>
                  <a:pt x="322169" y="1439168"/>
                  <a:pt x="0" y="1116999"/>
                  <a:pt x="0" y="71958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latin typeface="Arial" panose="020B0604020202020204" pitchFamily="34" charset="0"/>
                <a:ea typeface="微软雅黑" panose="020B0503020204020204" pitchFamily="34" charset="-122"/>
              </a:rPr>
              <a:t>应用</a:t>
            </a:r>
          </a:p>
        </p:txBody>
      </p:sp>
      <p:grpSp>
        <p:nvGrpSpPr>
          <p:cNvPr id="36" name="组合 35"/>
          <p:cNvGrpSpPr/>
          <p:nvPr/>
        </p:nvGrpSpPr>
        <p:grpSpPr>
          <a:xfrm>
            <a:off x="611187" y="1248229"/>
            <a:ext cx="4361542" cy="4361542"/>
            <a:chOff x="3526104" y="876860"/>
            <a:chExt cx="5124410" cy="5124410"/>
          </a:xfrm>
        </p:grpSpPr>
        <p:sp>
          <p:nvSpPr>
            <p:cNvPr id="37" name="空心弧 36"/>
            <p:cNvSpPr/>
            <p:nvPr/>
          </p:nvSpPr>
          <p:spPr>
            <a:xfrm>
              <a:off x="4116050" y="1466806"/>
              <a:ext cx="3944518" cy="3944518"/>
            </a:xfrm>
            <a:prstGeom prst="blockArc">
              <a:avLst>
                <a:gd name="adj1" fmla="val 10800000"/>
                <a:gd name="adj2" fmla="val 16200000"/>
                <a:gd name="adj3" fmla="val 4642"/>
              </a:avLst>
            </a:prstGeom>
            <a:solidFill>
              <a:srgbClr val="7F7F7F"/>
            </a:solid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8" name="空心弧 37"/>
            <p:cNvSpPr/>
            <p:nvPr/>
          </p:nvSpPr>
          <p:spPr>
            <a:xfrm>
              <a:off x="4116050" y="1466806"/>
              <a:ext cx="3944518" cy="3944518"/>
            </a:xfrm>
            <a:prstGeom prst="blockArc">
              <a:avLst>
                <a:gd name="adj1" fmla="val 5400000"/>
                <a:gd name="adj2" fmla="val 10800000"/>
                <a:gd name="adj3" fmla="val 4642"/>
              </a:avLst>
            </a:prstGeom>
            <a:solidFill>
              <a:srgbClr val="7F7F7F"/>
            </a:solid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3" name="空心弧 42"/>
            <p:cNvSpPr/>
            <p:nvPr/>
          </p:nvSpPr>
          <p:spPr>
            <a:xfrm>
              <a:off x="4116050" y="1466806"/>
              <a:ext cx="3944518" cy="3944518"/>
            </a:xfrm>
            <a:prstGeom prst="blockArc">
              <a:avLst>
                <a:gd name="adj1" fmla="val 0"/>
                <a:gd name="adj2" fmla="val 5400000"/>
                <a:gd name="adj3" fmla="val 4642"/>
              </a:avLst>
            </a:prstGeom>
            <a:solidFill>
              <a:srgbClr val="7F7F7F"/>
            </a:solid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4" name="空心弧 43"/>
            <p:cNvSpPr/>
            <p:nvPr/>
          </p:nvSpPr>
          <p:spPr>
            <a:xfrm>
              <a:off x="4116050" y="1466806"/>
              <a:ext cx="3944518" cy="3944518"/>
            </a:xfrm>
            <a:prstGeom prst="blockArc">
              <a:avLst>
                <a:gd name="adj1" fmla="val 16200000"/>
                <a:gd name="adj2" fmla="val 0"/>
                <a:gd name="adj3" fmla="val 4642"/>
              </a:avLst>
            </a:prstGeom>
            <a:solidFill>
              <a:srgbClr val="7F7F7F"/>
            </a:solid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grpSp>
          <p:nvGrpSpPr>
            <p:cNvPr id="45" name="组合 44"/>
            <p:cNvGrpSpPr/>
            <p:nvPr/>
          </p:nvGrpSpPr>
          <p:grpSpPr>
            <a:xfrm>
              <a:off x="5452593" y="4729836"/>
              <a:ext cx="1271434" cy="1271434"/>
              <a:chOff x="5147792" y="4934845"/>
              <a:chExt cx="1007417" cy="1007417"/>
            </a:xfrm>
          </p:grpSpPr>
          <p:sp>
            <p:nvSpPr>
              <p:cNvPr id="70" name="任意多边形 69"/>
              <p:cNvSpPr/>
              <p:nvPr/>
            </p:nvSpPr>
            <p:spPr>
              <a:xfrm>
                <a:off x="5147792" y="4934845"/>
                <a:ext cx="1007417" cy="1007417"/>
              </a:xfrm>
              <a:custGeom>
                <a:avLst/>
                <a:gdLst>
                  <a:gd name="connsiteX0" fmla="*/ 0 w 1007417"/>
                  <a:gd name="connsiteY0" fmla="*/ 503709 h 1007417"/>
                  <a:gd name="connsiteX1" fmla="*/ 503709 w 1007417"/>
                  <a:gd name="connsiteY1" fmla="*/ 0 h 1007417"/>
                  <a:gd name="connsiteX2" fmla="*/ 1007418 w 1007417"/>
                  <a:gd name="connsiteY2" fmla="*/ 503709 h 1007417"/>
                  <a:gd name="connsiteX3" fmla="*/ 503709 w 1007417"/>
                  <a:gd name="connsiteY3" fmla="*/ 1007418 h 1007417"/>
                  <a:gd name="connsiteX4" fmla="*/ 0 w 1007417"/>
                  <a:gd name="connsiteY4" fmla="*/ 503709 h 10074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7417" h="1007417">
                    <a:moveTo>
                      <a:pt x="0" y="503709"/>
                    </a:moveTo>
                    <a:cubicBezTo>
                      <a:pt x="0" y="225518"/>
                      <a:pt x="225518" y="0"/>
                      <a:pt x="503709" y="0"/>
                    </a:cubicBezTo>
                    <a:cubicBezTo>
                      <a:pt x="781900" y="0"/>
                      <a:pt x="1007418" y="225518"/>
                      <a:pt x="1007418" y="503709"/>
                    </a:cubicBezTo>
                    <a:cubicBezTo>
                      <a:pt x="1007418" y="781900"/>
                      <a:pt x="781900" y="1007418"/>
                      <a:pt x="503709" y="1007418"/>
                    </a:cubicBezTo>
                    <a:cubicBezTo>
                      <a:pt x="225518" y="1007418"/>
                      <a:pt x="0" y="781900"/>
                      <a:pt x="0" y="503709"/>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Arial" panose="020B0604020202020204" pitchFamily="34" charset="0"/>
                  <a:ea typeface="微软雅黑" panose="020B0503020204020204" pitchFamily="34" charset="-122"/>
                </a:endParaRPr>
              </a:p>
            </p:txBody>
          </p:sp>
          <p:grpSp>
            <p:nvGrpSpPr>
              <p:cNvPr id="71" name="Group 4"/>
              <p:cNvGrpSpPr>
                <a:grpSpLocks noChangeAspect="1"/>
              </p:cNvGrpSpPr>
              <p:nvPr/>
            </p:nvGrpSpPr>
            <p:grpSpPr bwMode="auto">
              <a:xfrm>
                <a:off x="5418313" y="5176357"/>
                <a:ext cx="466374" cy="524392"/>
                <a:chOff x="3313" y="3205"/>
                <a:chExt cx="418" cy="470"/>
              </a:xfrm>
              <a:solidFill>
                <a:schemeClr val="bg1"/>
              </a:solidFill>
            </p:grpSpPr>
            <p:sp>
              <p:nvSpPr>
                <p:cNvPr id="72" name="Freeform 5"/>
                <p:cNvSpPr>
                  <a:spLocks/>
                </p:cNvSpPr>
                <p:nvPr/>
              </p:nvSpPr>
              <p:spPr bwMode="auto">
                <a:xfrm>
                  <a:off x="3392" y="3507"/>
                  <a:ext cx="206" cy="12"/>
                </a:xfrm>
                <a:custGeom>
                  <a:avLst/>
                  <a:gdLst>
                    <a:gd name="T0" fmla="*/ 84 w 86"/>
                    <a:gd name="T1" fmla="*/ 0 h 5"/>
                    <a:gd name="T2" fmla="*/ 3 w 86"/>
                    <a:gd name="T3" fmla="*/ 0 h 5"/>
                    <a:gd name="T4" fmla="*/ 0 w 86"/>
                    <a:gd name="T5" fmla="*/ 3 h 5"/>
                    <a:gd name="T6" fmla="*/ 3 w 86"/>
                    <a:gd name="T7" fmla="*/ 5 h 5"/>
                    <a:gd name="T8" fmla="*/ 84 w 86"/>
                    <a:gd name="T9" fmla="*/ 5 h 5"/>
                    <a:gd name="T10" fmla="*/ 86 w 86"/>
                    <a:gd name="T11" fmla="*/ 3 h 5"/>
                    <a:gd name="T12" fmla="*/ 84 w 86"/>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86" h="5">
                      <a:moveTo>
                        <a:pt x="84" y="0"/>
                      </a:moveTo>
                      <a:cubicBezTo>
                        <a:pt x="3" y="0"/>
                        <a:pt x="3" y="0"/>
                        <a:pt x="3" y="0"/>
                      </a:cubicBezTo>
                      <a:cubicBezTo>
                        <a:pt x="1" y="0"/>
                        <a:pt x="0" y="1"/>
                        <a:pt x="0" y="3"/>
                      </a:cubicBezTo>
                      <a:cubicBezTo>
                        <a:pt x="0" y="4"/>
                        <a:pt x="1" y="5"/>
                        <a:pt x="3" y="5"/>
                      </a:cubicBezTo>
                      <a:cubicBezTo>
                        <a:pt x="84" y="5"/>
                        <a:pt x="84" y="5"/>
                        <a:pt x="84" y="5"/>
                      </a:cubicBezTo>
                      <a:cubicBezTo>
                        <a:pt x="85" y="5"/>
                        <a:pt x="86" y="4"/>
                        <a:pt x="86" y="3"/>
                      </a:cubicBezTo>
                      <a:cubicBezTo>
                        <a:pt x="86" y="1"/>
                        <a:pt x="85" y="0"/>
                        <a:pt x="8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 name="Freeform 6"/>
                <p:cNvSpPr>
                  <a:spLocks/>
                </p:cNvSpPr>
                <p:nvPr/>
              </p:nvSpPr>
              <p:spPr bwMode="auto">
                <a:xfrm>
                  <a:off x="3392" y="3442"/>
                  <a:ext cx="206" cy="12"/>
                </a:xfrm>
                <a:custGeom>
                  <a:avLst/>
                  <a:gdLst>
                    <a:gd name="T0" fmla="*/ 84 w 86"/>
                    <a:gd name="T1" fmla="*/ 0 h 5"/>
                    <a:gd name="T2" fmla="*/ 3 w 86"/>
                    <a:gd name="T3" fmla="*/ 0 h 5"/>
                    <a:gd name="T4" fmla="*/ 0 w 86"/>
                    <a:gd name="T5" fmla="*/ 2 h 5"/>
                    <a:gd name="T6" fmla="*/ 3 w 86"/>
                    <a:gd name="T7" fmla="*/ 5 h 5"/>
                    <a:gd name="T8" fmla="*/ 84 w 86"/>
                    <a:gd name="T9" fmla="*/ 5 h 5"/>
                    <a:gd name="T10" fmla="*/ 86 w 86"/>
                    <a:gd name="T11" fmla="*/ 2 h 5"/>
                    <a:gd name="T12" fmla="*/ 84 w 86"/>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86" h="5">
                      <a:moveTo>
                        <a:pt x="84" y="0"/>
                      </a:moveTo>
                      <a:cubicBezTo>
                        <a:pt x="3" y="0"/>
                        <a:pt x="3" y="0"/>
                        <a:pt x="3" y="0"/>
                      </a:cubicBezTo>
                      <a:cubicBezTo>
                        <a:pt x="1" y="0"/>
                        <a:pt x="0" y="1"/>
                        <a:pt x="0" y="2"/>
                      </a:cubicBezTo>
                      <a:cubicBezTo>
                        <a:pt x="0" y="4"/>
                        <a:pt x="1" y="5"/>
                        <a:pt x="3" y="5"/>
                      </a:cubicBezTo>
                      <a:cubicBezTo>
                        <a:pt x="84" y="5"/>
                        <a:pt x="84" y="5"/>
                        <a:pt x="84" y="5"/>
                      </a:cubicBezTo>
                      <a:cubicBezTo>
                        <a:pt x="85" y="5"/>
                        <a:pt x="86" y="4"/>
                        <a:pt x="86" y="2"/>
                      </a:cubicBezTo>
                      <a:cubicBezTo>
                        <a:pt x="86" y="1"/>
                        <a:pt x="85" y="0"/>
                        <a:pt x="8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4" name="Freeform 7"/>
                <p:cNvSpPr>
                  <a:spLocks/>
                </p:cNvSpPr>
                <p:nvPr/>
              </p:nvSpPr>
              <p:spPr bwMode="auto">
                <a:xfrm>
                  <a:off x="3392" y="3375"/>
                  <a:ext cx="206" cy="14"/>
                </a:xfrm>
                <a:custGeom>
                  <a:avLst/>
                  <a:gdLst>
                    <a:gd name="T0" fmla="*/ 84 w 86"/>
                    <a:gd name="T1" fmla="*/ 0 h 6"/>
                    <a:gd name="T2" fmla="*/ 3 w 86"/>
                    <a:gd name="T3" fmla="*/ 0 h 6"/>
                    <a:gd name="T4" fmla="*/ 0 w 86"/>
                    <a:gd name="T5" fmla="*/ 3 h 6"/>
                    <a:gd name="T6" fmla="*/ 3 w 86"/>
                    <a:gd name="T7" fmla="*/ 6 h 6"/>
                    <a:gd name="T8" fmla="*/ 84 w 86"/>
                    <a:gd name="T9" fmla="*/ 6 h 6"/>
                    <a:gd name="T10" fmla="*/ 86 w 86"/>
                    <a:gd name="T11" fmla="*/ 3 h 6"/>
                    <a:gd name="T12" fmla="*/ 84 w 86"/>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86" h="6">
                      <a:moveTo>
                        <a:pt x="84" y="0"/>
                      </a:moveTo>
                      <a:cubicBezTo>
                        <a:pt x="3" y="0"/>
                        <a:pt x="3" y="0"/>
                        <a:pt x="3" y="0"/>
                      </a:cubicBezTo>
                      <a:cubicBezTo>
                        <a:pt x="1" y="0"/>
                        <a:pt x="0" y="2"/>
                        <a:pt x="0" y="3"/>
                      </a:cubicBezTo>
                      <a:cubicBezTo>
                        <a:pt x="0" y="5"/>
                        <a:pt x="1" y="6"/>
                        <a:pt x="3" y="6"/>
                      </a:cubicBezTo>
                      <a:cubicBezTo>
                        <a:pt x="84" y="6"/>
                        <a:pt x="84" y="6"/>
                        <a:pt x="84" y="6"/>
                      </a:cubicBezTo>
                      <a:cubicBezTo>
                        <a:pt x="85" y="6"/>
                        <a:pt x="86" y="5"/>
                        <a:pt x="86" y="3"/>
                      </a:cubicBezTo>
                      <a:cubicBezTo>
                        <a:pt x="86" y="2"/>
                        <a:pt x="85" y="0"/>
                        <a:pt x="8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5" name="Freeform 8"/>
                <p:cNvSpPr>
                  <a:spLocks noEditPoints="1"/>
                </p:cNvSpPr>
                <p:nvPr/>
              </p:nvSpPr>
              <p:spPr bwMode="auto">
                <a:xfrm>
                  <a:off x="3313" y="3205"/>
                  <a:ext cx="418" cy="470"/>
                </a:xfrm>
                <a:custGeom>
                  <a:avLst/>
                  <a:gdLst>
                    <a:gd name="T0" fmla="*/ 174 w 174"/>
                    <a:gd name="T1" fmla="*/ 25 h 196"/>
                    <a:gd name="T2" fmla="*/ 149 w 174"/>
                    <a:gd name="T3" fmla="*/ 0 h 196"/>
                    <a:gd name="T4" fmla="*/ 25 w 174"/>
                    <a:gd name="T5" fmla="*/ 0 h 196"/>
                    <a:gd name="T6" fmla="*/ 25 w 174"/>
                    <a:gd name="T7" fmla="*/ 0 h 196"/>
                    <a:gd name="T8" fmla="*/ 25 w 174"/>
                    <a:gd name="T9" fmla="*/ 0 h 196"/>
                    <a:gd name="T10" fmla="*/ 0 w 174"/>
                    <a:gd name="T11" fmla="*/ 25 h 196"/>
                    <a:gd name="T12" fmla="*/ 0 w 174"/>
                    <a:gd name="T13" fmla="*/ 169 h 196"/>
                    <a:gd name="T14" fmla="*/ 2 w 174"/>
                    <a:gd name="T15" fmla="*/ 174 h 196"/>
                    <a:gd name="T16" fmla="*/ 22 w 174"/>
                    <a:gd name="T17" fmla="*/ 193 h 196"/>
                    <a:gd name="T18" fmla="*/ 31 w 174"/>
                    <a:gd name="T19" fmla="*/ 193 h 196"/>
                    <a:gd name="T20" fmla="*/ 52 w 174"/>
                    <a:gd name="T21" fmla="*/ 173 h 196"/>
                    <a:gd name="T22" fmla="*/ 73 w 174"/>
                    <a:gd name="T23" fmla="*/ 194 h 196"/>
                    <a:gd name="T24" fmla="*/ 82 w 174"/>
                    <a:gd name="T25" fmla="*/ 194 h 196"/>
                    <a:gd name="T26" fmla="*/ 104 w 174"/>
                    <a:gd name="T27" fmla="*/ 173 h 196"/>
                    <a:gd name="T28" fmla="*/ 125 w 174"/>
                    <a:gd name="T29" fmla="*/ 194 h 196"/>
                    <a:gd name="T30" fmla="*/ 130 w 174"/>
                    <a:gd name="T31" fmla="*/ 196 h 196"/>
                    <a:gd name="T32" fmla="*/ 134 w 174"/>
                    <a:gd name="T33" fmla="*/ 194 h 196"/>
                    <a:gd name="T34" fmla="*/ 153 w 174"/>
                    <a:gd name="T35" fmla="*/ 175 h 196"/>
                    <a:gd name="T36" fmla="*/ 155 w 174"/>
                    <a:gd name="T37" fmla="*/ 170 h 196"/>
                    <a:gd name="T38" fmla="*/ 155 w 174"/>
                    <a:gd name="T39" fmla="*/ 49 h 196"/>
                    <a:gd name="T40" fmla="*/ 174 w 174"/>
                    <a:gd name="T41" fmla="*/ 25 h 196"/>
                    <a:gd name="T42" fmla="*/ 130 w 174"/>
                    <a:gd name="T43" fmla="*/ 180 h 196"/>
                    <a:gd name="T44" fmla="*/ 108 w 174"/>
                    <a:gd name="T45" fmla="*/ 159 h 196"/>
                    <a:gd name="T46" fmla="*/ 99 w 174"/>
                    <a:gd name="T47" fmla="*/ 159 h 196"/>
                    <a:gd name="T48" fmla="*/ 78 w 174"/>
                    <a:gd name="T49" fmla="*/ 180 h 196"/>
                    <a:gd name="T50" fmla="*/ 57 w 174"/>
                    <a:gd name="T51" fmla="*/ 159 h 196"/>
                    <a:gd name="T52" fmla="*/ 47 w 174"/>
                    <a:gd name="T53" fmla="*/ 159 h 196"/>
                    <a:gd name="T54" fmla="*/ 27 w 174"/>
                    <a:gd name="T55" fmla="*/ 179 h 196"/>
                    <a:gd name="T56" fmla="*/ 13 w 174"/>
                    <a:gd name="T57" fmla="*/ 166 h 196"/>
                    <a:gd name="T58" fmla="*/ 13 w 174"/>
                    <a:gd name="T59" fmla="*/ 25 h 196"/>
                    <a:gd name="T60" fmla="*/ 25 w 174"/>
                    <a:gd name="T61" fmla="*/ 14 h 196"/>
                    <a:gd name="T62" fmla="*/ 25 w 174"/>
                    <a:gd name="T63" fmla="*/ 14 h 196"/>
                    <a:gd name="T64" fmla="*/ 25 w 174"/>
                    <a:gd name="T65" fmla="*/ 14 h 196"/>
                    <a:gd name="T66" fmla="*/ 25 w 174"/>
                    <a:gd name="T67" fmla="*/ 14 h 196"/>
                    <a:gd name="T68" fmla="*/ 37 w 174"/>
                    <a:gd name="T69" fmla="*/ 25 h 196"/>
                    <a:gd name="T70" fmla="*/ 25 w 174"/>
                    <a:gd name="T71" fmla="*/ 36 h 196"/>
                    <a:gd name="T72" fmla="*/ 18 w 174"/>
                    <a:gd name="T73" fmla="*/ 43 h 196"/>
                    <a:gd name="T74" fmla="*/ 25 w 174"/>
                    <a:gd name="T75" fmla="*/ 50 h 196"/>
                    <a:gd name="T76" fmla="*/ 142 w 174"/>
                    <a:gd name="T77" fmla="*/ 50 h 196"/>
                    <a:gd name="T78" fmla="*/ 142 w 174"/>
                    <a:gd name="T79" fmla="*/ 168 h 196"/>
                    <a:gd name="T80" fmla="*/ 130 w 174"/>
                    <a:gd name="T81" fmla="*/ 180 h 196"/>
                    <a:gd name="T82" fmla="*/ 149 w 174"/>
                    <a:gd name="T83" fmla="*/ 36 h 196"/>
                    <a:gd name="T84" fmla="*/ 47 w 174"/>
                    <a:gd name="T85" fmla="*/ 36 h 196"/>
                    <a:gd name="T86" fmla="*/ 50 w 174"/>
                    <a:gd name="T87" fmla="*/ 25 h 196"/>
                    <a:gd name="T88" fmla="*/ 47 w 174"/>
                    <a:gd name="T89" fmla="*/ 14 h 196"/>
                    <a:gd name="T90" fmla="*/ 149 w 174"/>
                    <a:gd name="T91" fmla="*/ 14 h 196"/>
                    <a:gd name="T92" fmla="*/ 161 w 174"/>
                    <a:gd name="T93" fmla="*/ 25 h 196"/>
                    <a:gd name="T94" fmla="*/ 149 w 174"/>
                    <a:gd name="T95" fmla="*/ 36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74" h="196">
                      <a:moveTo>
                        <a:pt x="174" y="25"/>
                      </a:moveTo>
                      <a:cubicBezTo>
                        <a:pt x="174" y="11"/>
                        <a:pt x="163" y="0"/>
                        <a:pt x="149" y="0"/>
                      </a:cubicBezTo>
                      <a:cubicBezTo>
                        <a:pt x="25" y="0"/>
                        <a:pt x="25" y="0"/>
                        <a:pt x="25" y="0"/>
                      </a:cubicBezTo>
                      <a:cubicBezTo>
                        <a:pt x="25" y="0"/>
                        <a:pt x="25" y="0"/>
                        <a:pt x="25" y="0"/>
                      </a:cubicBezTo>
                      <a:cubicBezTo>
                        <a:pt x="25" y="0"/>
                        <a:pt x="25" y="0"/>
                        <a:pt x="25" y="0"/>
                      </a:cubicBezTo>
                      <a:cubicBezTo>
                        <a:pt x="11" y="0"/>
                        <a:pt x="0" y="11"/>
                        <a:pt x="0" y="25"/>
                      </a:cubicBezTo>
                      <a:cubicBezTo>
                        <a:pt x="0" y="169"/>
                        <a:pt x="0" y="169"/>
                        <a:pt x="0" y="169"/>
                      </a:cubicBezTo>
                      <a:cubicBezTo>
                        <a:pt x="0" y="171"/>
                        <a:pt x="1" y="172"/>
                        <a:pt x="2" y="174"/>
                      </a:cubicBezTo>
                      <a:cubicBezTo>
                        <a:pt x="22" y="193"/>
                        <a:pt x="22" y="193"/>
                        <a:pt x="22" y="193"/>
                      </a:cubicBezTo>
                      <a:cubicBezTo>
                        <a:pt x="25" y="196"/>
                        <a:pt x="29" y="196"/>
                        <a:pt x="31" y="193"/>
                      </a:cubicBezTo>
                      <a:cubicBezTo>
                        <a:pt x="52" y="173"/>
                        <a:pt x="52" y="173"/>
                        <a:pt x="52" y="173"/>
                      </a:cubicBezTo>
                      <a:cubicBezTo>
                        <a:pt x="73" y="194"/>
                        <a:pt x="73" y="194"/>
                        <a:pt x="73" y="194"/>
                      </a:cubicBezTo>
                      <a:cubicBezTo>
                        <a:pt x="76" y="196"/>
                        <a:pt x="80" y="196"/>
                        <a:pt x="82" y="194"/>
                      </a:cubicBezTo>
                      <a:cubicBezTo>
                        <a:pt x="104" y="173"/>
                        <a:pt x="104" y="173"/>
                        <a:pt x="104" y="173"/>
                      </a:cubicBezTo>
                      <a:cubicBezTo>
                        <a:pt x="125" y="194"/>
                        <a:pt x="125" y="194"/>
                        <a:pt x="125" y="194"/>
                      </a:cubicBezTo>
                      <a:cubicBezTo>
                        <a:pt x="126" y="195"/>
                        <a:pt x="128" y="196"/>
                        <a:pt x="130" y="196"/>
                      </a:cubicBezTo>
                      <a:cubicBezTo>
                        <a:pt x="131" y="196"/>
                        <a:pt x="133" y="195"/>
                        <a:pt x="134" y="194"/>
                      </a:cubicBezTo>
                      <a:cubicBezTo>
                        <a:pt x="153" y="175"/>
                        <a:pt x="153" y="175"/>
                        <a:pt x="153" y="175"/>
                      </a:cubicBezTo>
                      <a:cubicBezTo>
                        <a:pt x="155" y="174"/>
                        <a:pt x="155" y="172"/>
                        <a:pt x="155" y="170"/>
                      </a:cubicBezTo>
                      <a:cubicBezTo>
                        <a:pt x="155" y="49"/>
                        <a:pt x="155" y="49"/>
                        <a:pt x="155" y="49"/>
                      </a:cubicBezTo>
                      <a:cubicBezTo>
                        <a:pt x="166" y="46"/>
                        <a:pt x="174" y="36"/>
                        <a:pt x="174" y="25"/>
                      </a:cubicBezTo>
                      <a:close/>
                      <a:moveTo>
                        <a:pt x="130" y="180"/>
                      </a:moveTo>
                      <a:cubicBezTo>
                        <a:pt x="108" y="159"/>
                        <a:pt x="108" y="159"/>
                        <a:pt x="108" y="159"/>
                      </a:cubicBezTo>
                      <a:cubicBezTo>
                        <a:pt x="106" y="157"/>
                        <a:pt x="102" y="157"/>
                        <a:pt x="99" y="159"/>
                      </a:cubicBezTo>
                      <a:cubicBezTo>
                        <a:pt x="78" y="180"/>
                        <a:pt x="78" y="180"/>
                        <a:pt x="78" y="180"/>
                      </a:cubicBezTo>
                      <a:cubicBezTo>
                        <a:pt x="57" y="159"/>
                        <a:pt x="57" y="159"/>
                        <a:pt x="57" y="159"/>
                      </a:cubicBezTo>
                      <a:cubicBezTo>
                        <a:pt x="54" y="157"/>
                        <a:pt x="50" y="157"/>
                        <a:pt x="47" y="159"/>
                      </a:cubicBezTo>
                      <a:cubicBezTo>
                        <a:pt x="27" y="179"/>
                        <a:pt x="27" y="179"/>
                        <a:pt x="27" y="179"/>
                      </a:cubicBezTo>
                      <a:cubicBezTo>
                        <a:pt x="13" y="166"/>
                        <a:pt x="13" y="166"/>
                        <a:pt x="13" y="166"/>
                      </a:cubicBezTo>
                      <a:cubicBezTo>
                        <a:pt x="13" y="25"/>
                        <a:pt x="13" y="25"/>
                        <a:pt x="13" y="25"/>
                      </a:cubicBezTo>
                      <a:cubicBezTo>
                        <a:pt x="13" y="19"/>
                        <a:pt x="18" y="14"/>
                        <a:pt x="25" y="14"/>
                      </a:cubicBezTo>
                      <a:cubicBezTo>
                        <a:pt x="25" y="14"/>
                        <a:pt x="25" y="14"/>
                        <a:pt x="25" y="14"/>
                      </a:cubicBezTo>
                      <a:cubicBezTo>
                        <a:pt x="25" y="14"/>
                        <a:pt x="25" y="14"/>
                        <a:pt x="25" y="14"/>
                      </a:cubicBezTo>
                      <a:cubicBezTo>
                        <a:pt x="25" y="14"/>
                        <a:pt x="25" y="14"/>
                        <a:pt x="25" y="14"/>
                      </a:cubicBezTo>
                      <a:cubicBezTo>
                        <a:pt x="32" y="14"/>
                        <a:pt x="37" y="19"/>
                        <a:pt x="37" y="25"/>
                      </a:cubicBezTo>
                      <a:cubicBezTo>
                        <a:pt x="37" y="31"/>
                        <a:pt x="32" y="36"/>
                        <a:pt x="25" y="36"/>
                      </a:cubicBezTo>
                      <a:cubicBezTo>
                        <a:pt x="21" y="36"/>
                        <a:pt x="18" y="39"/>
                        <a:pt x="18" y="43"/>
                      </a:cubicBezTo>
                      <a:cubicBezTo>
                        <a:pt x="18" y="47"/>
                        <a:pt x="21" y="50"/>
                        <a:pt x="25" y="50"/>
                      </a:cubicBezTo>
                      <a:cubicBezTo>
                        <a:pt x="142" y="50"/>
                        <a:pt x="142" y="50"/>
                        <a:pt x="142" y="50"/>
                      </a:cubicBezTo>
                      <a:cubicBezTo>
                        <a:pt x="142" y="168"/>
                        <a:pt x="142" y="168"/>
                        <a:pt x="142" y="168"/>
                      </a:cubicBezTo>
                      <a:lnTo>
                        <a:pt x="130" y="180"/>
                      </a:lnTo>
                      <a:close/>
                      <a:moveTo>
                        <a:pt x="149" y="36"/>
                      </a:moveTo>
                      <a:cubicBezTo>
                        <a:pt x="47" y="36"/>
                        <a:pt x="47" y="36"/>
                        <a:pt x="47" y="36"/>
                      </a:cubicBezTo>
                      <a:cubicBezTo>
                        <a:pt x="49" y="33"/>
                        <a:pt x="50" y="29"/>
                        <a:pt x="50" y="25"/>
                      </a:cubicBezTo>
                      <a:cubicBezTo>
                        <a:pt x="50" y="21"/>
                        <a:pt x="49" y="17"/>
                        <a:pt x="47" y="14"/>
                      </a:cubicBezTo>
                      <a:cubicBezTo>
                        <a:pt x="149" y="14"/>
                        <a:pt x="149" y="14"/>
                        <a:pt x="149" y="14"/>
                      </a:cubicBezTo>
                      <a:cubicBezTo>
                        <a:pt x="155" y="14"/>
                        <a:pt x="161" y="19"/>
                        <a:pt x="161" y="25"/>
                      </a:cubicBezTo>
                      <a:cubicBezTo>
                        <a:pt x="161" y="31"/>
                        <a:pt x="155" y="36"/>
                        <a:pt x="149" y="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46" name="组合 45"/>
            <p:cNvGrpSpPr/>
            <p:nvPr/>
          </p:nvGrpSpPr>
          <p:grpSpPr>
            <a:xfrm>
              <a:off x="3526104" y="2803349"/>
              <a:ext cx="1271434" cy="1271434"/>
              <a:chOff x="3621344" y="3408398"/>
              <a:chExt cx="1007417" cy="1007417"/>
            </a:xfrm>
          </p:grpSpPr>
          <p:sp>
            <p:nvSpPr>
              <p:cNvPr id="63" name="任意多边形 62"/>
              <p:cNvSpPr/>
              <p:nvPr/>
            </p:nvSpPr>
            <p:spPr>
              <a:xfrm>
                <a:off x="3621344" y="3408398"/>
                <a:ext cx="1007417" cy="1007417"/>
              </a:xfrm>
              <a:custGeom>
                <a:avLst/>
                <a:gdLst>
                  <a:gd name="connsiteX0" fmla="*/ 0 w 1007417"/>
                  <a:gd name="connsiteY0" fmla="*/ 503709 h 1007417"/>
                  <a:gd name="connsiteX1" fmla="*/ 503709 w 1007417"/>
                  <a:gd name="connsiteY1" fmla="*/ 0 h 1007417"/>
                  <a:gd name="connsiteX2" fmla="*/ 1007418 w 1007417"/>
                  <a:gd name="connsiteY2" fmla="*/ 503709 h 1007417"/>
                  <a:gd name="connsiteX3" fmla="*/ 503709 w 1007417"/>
                  <a:gd name="connsiteY3" fmla="*/ 1007418 h 1007417"/>
                  <a:gd name="connsiteX4" fmla="*/ 0 w 1007417"/>
                  <a:gd name="connsiteY4" fmla="*/ 503709 h 10074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7417" h="1007417">
                    <a:moveTo>
                      <a:pt x="0" y="503709"/>
                    </a:moveTo>
                    <a:cubicBezTo>
                      <a:pt x="0" y="225518"/>
                      <a:pt x="225518" y="0"/>
                      <a:pt x="503709" y="0"/>
                    </a:cubicBezTo>
                    <a:cubicBezTo>
                      <a:pt x="781900" y="0"/>
                      <a:pt x="1007418" y="225518"/>
                      <a:pt x="1007418" y="503709"/>
                    </a:cubicBezTo>
                    <a:cubicBezTo>
                      <a:pt x="1007418" y="781900"/>
                      <a:pt x="781900" y="1007418"/>
                      <a:pt x="503709" y="1007418"/>
                    </a:cubicBezTo>
                    <a:cubicBezTo>
                      <a:pt x="225518" y="1007418"/>
                      <a:pt x="0" y="781900"/>
                      <a:pt x="0" y="503709"/>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Arial" panose="020B0604020202020204" pitchFamily="34" charset="0"/>
                  <a:ea typeface="微软雅黑" panose="020B0503020204020204" pitchFamily="34" charset="-122"/>
                </a:endParaRPr>
              </a:p>
            </p:txBody>
          </p:sp>
          <p:grpSp>
            <p:nvGrpSpPr>
              <p:cNvPr id="64" name="Group 11"/>
              <p:cNvGrpSpPr>
                <a:grpSpLocks noChangeAspect="1"/>
              </p:cNvGrpSpPr>
              <p:nvPr/>
            </p:nvGrpSpPr>
            <p:grpSpPr bwMode="auto">
              <a:xfrm>
                <a:off x="3916411" y="3654075"/>
                <a:ext cx="417282" cy="524392"/>
                <a:chOff x="2398" y="2256"/>
                <a:chExt cx="374" cy="470"/>
              </a:xfrm>
              <a:solidFill>
                <a:schemeClr val="bg1"/>
              </a:solidFill>
            </p:grpSpPr>
            <p:sp>
              <p:nvSpPr>
                <p:cNvPr id="65" name="Freeform 12"/>
                <p:cNvSpPr>
                  <a:spLocks/>
                </p:cNvSpPr>
                <p:nvPr/>
              </p:nvSpPr>
              <p:spPr bwMode="auto">
                <a:xfrm>
                  <a:off x="2478" y="2558"/>
                  <a:ext cx="207" cy="12"/>
                </a:xfrm>
                <a:custGeom>
                  <a:avLst/>
                  <a:gdLst>
                    <a:gd name="T0" fmla="*/ 83 w 86"/>
                    <a:gd name="T1" fmla="*/ 0 h 5"/>
                    <a:gd name="T2" fmla="*/ 2 w 86"/>
                    <a:gd name="T3" fmla="*/ 0 h 5"/>
                    <a:gd name="T4" fmla="*/ 0 w 86"/>
                    <a:gd name="T5" fmla="*/ 3 h 5"/>
                    <a:gd name="T6" fmla="*/ 2 w 86"/>
                    <a:gd name="T7" fmla="*/ 5 h 5"/>
                    <a:gd name="T8" fmla="*/ 83 w 86"/>
                    <a:gd name="T9" fmla="*/ 5 h 5"/>
                    <a:gd name="T10" fmla="*/ 86 w 86"/>
                    <a:gd name="T11" fmla="*/ 3 h 5"/>
                    <a:gd name="T12" fmla="*/ 83 w 86"/>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86" h="5">
                      <a:moveTo>
                        <a:pt x="83" y="0"/>
                      </a:moveTo>
                      <a:cubicBezTo>
                        <a:pt x="2" y="0"/>
                        <a:pt x="2" y="0"/>
                        <a:pt x="2" y="0"/>
                      </a:cubicBezTo>
                      <a:cubicBezTo>
                        <a:pt x="1" y="0"/>
                        <a:pt x="0" y="1"/>
                        <a:pt x="0" y="3"/>
                      </a:cubicBezTo>
                      <a:cubicBezTo>
                        <a:pt x="0" y="4"/>
                        <a:pt x="1" y="5"/>
                        <a:pt x="2" y="5"/>
                      </a:cubicBezTo>
                      <a:cubicBezTo>
                        <a:pt x="83" y="5"/>
                        <a:pt x="83" y="5"/>
                        <a:pt x="83" y="5"/>
                      </a:cubicBezTo>
                      <a:cubicBezTo>
                        <a:pt x="85" y="5"/>
                        <a:pt x="86" y="4"/>
                        <a:pt x="86" y="3"/>
                      </a:cubicBezTo>
                      <a:cubicBezTo>
                        <a:pt x="86" y="1"/>
                        <a:pt x="85" y="0"/>
                        <a:pt x="8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 name="Freeform 13"/>
                <p:cNvSpPr>
                  <a:spLocks/>
                </p:cNvSpPr>
                <p:nvPr/>
              </p:nvSpPr>
              <p:spPr bwMode="auto">
                <a:xfrm>
                  <a:off x="2478" y="2505"/>
                  <a:ext cx="207" cy="12"/>
                </a:xfrm>
                <a:custGeom>
                  <a:avLst/>
                  <a:gdLst>
                    <a:gd name="T0" fmla="*/ 83 w 86"/>
                    <a:gd name="T1" fmla="*/ 0 h 5"/>
                    <a:gd name="T2" fmla="*/ 2 w 86"/>
                    <a:gd name="T3" fmla="*/ 0 h 5"/>
                    <a:gd name="T4" fmla="*/ 0 w 86"/>
                    <a:gd name="T5" fmla="*/ 3 h 5"/>
                    <a:gd name="T6" fmla="*/ 2 w 86"/>
                    <a:gd name="T7" fmla="*/ 5 h 5"/>
                    <a:gd name="T8" fmla="*/ 83 w 86"/>
                    <a:gd name="T9" fmla="*/ 5 h 5"/>
                    <a:gd name="T10" fmla="*/ 86 w 86"/>
                    <a:gd name="T11" fmla="*/ 3 h 5"/>
                    <a:gd name="T12" fmla="*/ 83 w 86"/>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86" h="5">
                      <a:moveTo>
                        <a:pt x="83" y="0"/>
                      </a:moveTo>
                      <a:cubicBezTo>
                        <a:pt x="2" y="0"/>
                        <a:pt x="2" y="0"/>
                        <a:pt x="2" y="0"/>
                      </a:cubicBezTo>
                      <a:cubicBezTo>
                        <a:pt x="1" y="0"/>
                        <a:pt x="0" y="1"/>
                        <a:pt x="0" y="3"/>
                      </a:cubicBezTo>
                      <a:cubicBezTo>
                        <a:pt x="0" y="4"/>
                        <a:pt x="1" y="5"/>
                        <a:pt x="2" y="5"/>
                      </a:cubicBezTo>
                      <a:cubicBezTo>
                        <a:pt x="83" y="5"/>
                        <a:pt x="83" y="5"/>
                        <a:pt x="83" y="5"/>
                      </a:cubicBezTo>
                      <a:cubicBezTo>
                        <a:pt x="85" y="5"/>
                        <a:pt x="86" y="4"/>
                        <a:pt x="86" y="3"/>
                      </a:cubicBezTo>
                      <a:cubicBezTo>
                        <a:pt x="86" y="1"/>
                        <a:pt x="85" y="0"/>
                        <a:pt x="8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 name="Freeform 14"/>
                <p:cNvSpPr>
                  <a:spLocks/>
                </p:cNvSpPr>
                <p:nvPr/>
              </p:nvSpPr>
              <p:spPr bwMode="auto">
                <a:xfrm>
                  <a:off x="2478" y="2452"/>
                  <a:ext cx="207" cy="12"/>
                </a:xfrm>
                <a:custGeom>
                  <a:avLst/>
                  <a:gdLst>
                    <a:gd name="T0" fmla="*/ 83 w 86"/>
                    <a:gd name="T1" fmla="*/ 0 h 5"/>
                    <a:gd name="T2" fmla="*/ 2 w 86"/>
                    <a:gd name="T3" fmla="*/ 0 h 5"/>
                    <a:gd name="T4" fmla="*/ 0 w 86"/>
                    <a:gd name="T5" fmla="*/ 3 h 5"/>
                    <a:gd name="T6" fmla="*/ 2 w 86"/>
                    <a:gd name="T7" fmla="*/ 5 h 5"/>
                    <a:gd name="T8" fmla="*/ 83 w 86"/>
                    <a:gd name="T9" fmla="*/ 5 h 5"/>
                    <a:gd name="T10" fmla="*/ 86 w 86"/>
                    <a:gd name="T11" fmla="*/ 3 h 5"/>
                    <a:gd name="T12" fmla="*/ 83 w 86"/>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86" h="5">
                      <a:moveTo>
                        <a:pt x="83" y="0"/>
                      </a:moveTo>
                      <a:cubicBezTo>
                        <a:pt x="2" y="0"/>
                        <a:pt x="2" y="0"/>
                        <a:pt x="2" y="0"/>
                      </a:cubicBezTo>
                      <a:cubicBezTo>
                        <a:pt x="1" y="0"/>
                        <a:pt x="0" y="1"/>
                        <a:pt x="0" y="3"/>
                      </a:cubicBezTo>
                      <a:cubicBezTo>
                        <a:pt x="0" y="4"/>
                        <a:pt x="1" y="5"/>
                        <a:pt x="2" y="5"/>
                      </a:cubicBezTo>
                      <a:cubicBezTo>
                        <a:pt x="83" y="5"/>
                        <a:pt x="83" y="5"/>
                        <a:pt x="83" y="5"/>
                      </a:cubicBezTo>
                      <a:cubicBezTo>
                        <a:pt x="85" y="5"/>
                        <a:pt x="86" y="4"/>
                        <a:pt x="86" y="3"/>
                      </a:cubicBezTo>
                      <a:cubicBezTo>
                        <a:pt x="86" y="1"/>
                        <a:pt x="85" y="0"/>
                        <a:pt x="8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 name="Freeform 15"/>
                <p:cNvSpPr>
                  <a:spLocks/>
                </p:cNvSpPr>
                <p:nvPr/>
              </p:nvSpPr>
              <p:spPr bwMode="auto">
                <a:xfrm>
                  <a:off x="2478" y="2402"/>
                  <a:ext cx="101" cy="12"/>
                </a:xfrm>
                <a:custGeom>
                  <a:avLst/>
                  <a:gdLst>
                    <a:gd name="T0" fmla="*/ 2 w 42"/>
                    <a:gd name="T1" fmla="*/ 5 h 5"/>
                    <a:gd name="T2" fmla="*/ 39 w 42"/>
                    <a:gd name="T3" fmla="*/ 5 h 5"/>
                    <a:gd name="T4" fmla="*/ 42 w 42"/>
                    <a:gd name="T5" fmla="*/ 2 h 5"/>
                    <a:gd name="T6" fmla="*/ 39 w 42"/>
                    <a:gd name="T7" fmla="*/ 0 h 5"/>
                    <a:gd name="T8" fmla="*/ 2 w 42"/>
                    <a:gd name="T9" fmla="*/ 0 h 5"/>
                    <a:gd name="T10" fmla="*/ 0 w 42"/>
                    <a:gd name="T11" fmla="*/ 2 h 5"/>
                    <a:gd name="T12" fmla="*/ 2 w 42"/>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42" h="5">
                      <a:moveTo>
                        <a:pt x="2" y="5"/>
                      </a:moveTo>
                      <a:cubicBezTo>
                        <a:pt x="39" y="5"/>
                        <a:pt x="39" y="5"/>
                        <a:pt x="39" y="5"/>
                      </a:cubicBezTo>
                      <a:cubicBezTo>
                        <a:pt x="41" y="5"/>
                        <a:pt x="42" y="4"/>
                        <a:pt x="42" y="2"/>
                      </a:cubicBezTo>
                      <a:cubicBezTo>
                        <a:pt x="42" y="1"/>
                        <a:pt x="41" y="0"/>
                        <a:pt x="39" y="0"/>
                      </a:cubicBezTo>
                      <a:cubicBezTo>
                        <a:pt x="2" y="0"/>
                        <a:pt x="2" y="0"/>
                        <a:pt x="2" y="0"/>
                      </a:cubicBezTo>
                      <a:cubicBezTo>
                        <a:pt x="1" y="0"/>
                        <a:pt x="0" y="1"/>
                        <a:pt x="0" y="2"/>
                      </a:cubicBezTo>
                      <a:cubicBezTo>
                        <a:pt x="0" y="4"/>
                        <a:pt x="1" y="5"/>
                        <a:pt x="2"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 name="Freeform 16"/>
                <p:cNvSpPr>
                  <a:spLocks noEditPoints="1"/>
                </p:cNvSpPr>
                <p:nvPr/>
              </p:nvSpPr>
              <p:spPr bwMode="auto">
                <a:xfrm>
                  <a:off x="2398" y="2256"/>
                  <a:ext cx="374" cy="470"/>
                </a:xfrm>
                <a:custGeom>
                  <a:avLst/>
                  <a:gdLst>
                    <a:gd name="T0" fmla="*/ 153 w 155"/>
                    <a:gd name="T1" fmla="*/ 31 h 196"/>
                    <a:gd name="T2" fmla="*/ 125 w 155"/>
                    <a:gd name="T3" fmla="*/ 2 h 196"/>
                    <a:gd name="T4" fmla="*/ 120 w 155"/>
                    <a:gd name="T5" fmla="*/ 0 h 196"/>
                    <a:gd name="T6" fmla="*/ 6 w 155"/>
                    <a:gd name="T7" fmla="*/ 0 h 196"/>
                    <a:gd name="T8" fmla="*/ 0 w 155"/>
                    <a:gd name="T9" fmla="*/ 7 h 196"/>
                    <a:gd name="T10" fmla="*/ 0 w 155"/>
                    <a:gd name="T11" fmla="*/ 169 h 196"/>
                    <a:gd name="T12" fmla="*/ 2 w 155"/>
                    <a:gd name="T13" fmla="*/ 174 h 196"/>
                    <a:gd name="T14" fmla="*/ 22 w 155"/>
                    <a:gd name="T15" fmla="*/ 193 h 196"/>
                    <a:gd name="T16" fmla="*/ 31 w 155"/>
                    <a:gd name="T17" fmla="*/ 193 h 196"/>
                    <a:gd name="T18" fmla="*/ 52 w 155"/>
                    <a:gd name="T19" fmla="*/ 173 h 196"/>
                    <a:gd name="T20" fmla="*/ 73 w 155"/>
                    <a:gd name="T21" fmla="*/ 194 h 196"/>
                    <a:gd name="T22" fmla="*/ 82 w 155"/>
                    <a:gd name="T23" fmla="*/ 194 h 196"/>
                    <a:gd name="T24" fmla="*/ 103 w 155"/>
                    <a:gd name="T25" fmla="*/ 173 h 196"/>
                    <a:gd name="T26" fmla="*/ 125 w 155"/>
                    <a:gd name="T27" fmla="*/ 194 h 196"/>
                    <a:gd name="T28" fmla="*/ 129 w 155"/>
                    <a:gd name="T29" fmla="*/ 196 h 196"/>
                    <a:gd name="T30" fmla="*/ 134 w 155"/>
                    <a:gd name="T31" fmla="*/ 194 h 196"/>
                    <a:gd name="T32" fmla="*/ 153 w 155"/>
                    <a:gd name="T33" fmla="*/ 175 h 196"/>
                    <a:gd name="T34" fmla="*/ 155 w 155"/>
                    <a:gd name="T35" fmla="*/ 170 h 196"/>
                    <a:gd name="T36" fmla="*/ 155 w 155"/>
                    <a:gd name="T37" fmla="*/ 35 h 196"/>
                    <a:gd name="T38" fmla="*/ 153 w 155"/>
                    <a:gd name="T39" fmla="*/ 31 h 196"/>
                    <a:gd name="T40" fmla="*/ 129 w 155"/>
                    <a:gd name="T41" fmla="*/ 180 h 196"/>
                    <a:gd name="T42" fmla="*/ 108 w 155"/>
                    <a:gd name="T43" fmla="*/ 159 h 196"/>
                    <a:gd name="T44" fmla="*/ 99 w 155"/>
                    <a:gd name="T45" fmla="*/ 159 h 196"/>
                    <a:gd name="T46" fmla="*/ 77 w 155"/>
                    <a:gd name="T47" fmla="*/ 180 h 196"/>
                    <a:gd name="T48" fmla="*/ 56 w 155"/>
                    <a:gd name="T49" fmla="*/ 159 h 196"/>
                    <a:gd name="T50" fmla="*/ 52 w 155"/>
                    <a:gd name="T51" fmla="*/ 157 h 196"/>
                    <a:gd name="T52" fmla="*/ 47 w 155"/>
                    <a:gd name="T53" fmla="*/ 159 h 196"/>
                    <a:gd name="T54" fmla="*/ 26 w 155"/>
                    <a:gd name="T55" fmla="*/ 179 h 196"/>
                    <a:gd name="T56" fmla="*/ 13 w 155"/>
                    <a:gd name="T57" fmla="*/ 166 h 196"/>
                    <a:gd name="T58" fmla="*/ 13 w 155"/>
                    <a:gd name="T59" fmla="*/ 14 h 196"/>
                    <a:gd name="T60" fmla="*/ 116 w 155"/>
                    <a:gd name="T61" fmla="*/ 14 h 196"/>
                    <a:gd name="T62" fmla="*/ 116 w 155"/>
                    <a:gd name="T63" fmla="*/ 35 h 196"/>
                    <a:gd name="T64" fmla="*/ 120 w 155"/>
                    <a:gd name="T65" fmla="*/ 39 h 196"/>
                    <a:gd name="T66" fmla="*/ 142 w 155"/>
                    <a:gd name="T67" fmla="*/ 39 h 196"/>
                    <a:gd name="T68" fmla="*/ 142 w 155"/>
                    <a:gd name="T69" fmla="*/ 168 h 196"/>
                    <a:gd name="T70" fmla="*/ 129 w 155"/>
                    <a:gd name="T71" fmla="*/ 180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55" h="196">
                      <a:moveTo>
                        <a:pt x="153" y="31"/>
                      </a:moveTo>
                      <a:cubicBezTo>
                        <a:pt x="125" y="2"/>
                        <a:pt x="125" y="2"/>
                        <a:pt x="125" y="2"/>
                      </a:cubicBezTo>
                      <a:cubicBezTo>
                        <a:pt x="123" y="1"/>
                        <a:pt x="122" y="0"/>
                        <a:pt x="120" y="0"/>
                      </a:cubicBezTo>
                      <a:cubicBezTo>
                        <a:pt x="6" y="0"/>
                        <a:pt x="6" y="0"/>
                        <a:pt x="6" y="0"/>
                      </a:cubicBezTo>
                      <a:cubicBezTo>
                        <a:pt x="3" y="0"/>
                        <a:pt x="0" y="3"/>
                        <a:pt x="0" y="7"/>
                      </a:cubicBezTo>
                      <a:cubicBezTo>
                        <a:pt x="0" y="169"/>
                        <a:pt x="0" y="169"/>
                        <a:pt x="0" y="169"/>
                      </a:cubicBezTo>
                      <a:cubicBezTo>
                        <a:pt x="0" y="171"/>
                        <a:pt x="0" y="172"/>
                        <a:pt x="2" y="174"/>
                      </a:cubicBezTo>
                      <a:cubicBezTo>
                        <a:pt x="22" y="193"/>
                        <a:pt x="22" y="193"/>
                        <a:pt x="22" y="193"/>
                      </a:cubicBezTo>
                      <a:cubicBezTo>
                        <a:pt x="24" y="196"/>
                        <a:pt x="28" y="196"/>
                        <a:pt x="31" y="193"/>
                      </a:cubicBezTo>
                      <a:cubicBezTo>
                        <a:pt x="52" y="173"/>
                        <a:pt x="52" y="173"/>
                        <a:pt x="52" y="173"/>
                      </a:cubicBezTo>
                      <a:cubicBezTo>
                        <a:pt x="73" y="194"/>
                        <a:pt x="73" y="194"/>
                        <a:pt x="73" y="194"/>
                      </a:cubicBezTo>
                      <a:cubicBezTo>
                        <a:pt x="75" y="196"/>
                        <a:pt x="80" y="196"/>
                        <a:pt x="82" y="194"/>
                      </a:cubicBezTo>
                      <a:cubicBezTo>
                        <a:pt x="103" y="173"/>
                        <a:pt x="103" y="173"/>
                        <a:pt x="103" y="173"/>
                      </a:cubicBezTo>
                      <a:cubicBezTo>
                        <a:pt x="125" y="194"/>
                        <a:pt x="125" y="194"/>
                        <a:pt x="125" y="194"/>
                      </a:cubicBezTo>
                      <a:cubicBezTo>
                        <a:pt x="126" y="195"/>
                        <a:pt x="128" y="196"/>
                        <a:pt x="129" y="196"/>
                      </a:cubicBezTo>
                      <a:cubicBezTo>
                        <a:pt x="131" y="196"/>
                        <a:pt x="133" y="195"/>
                        <a:pt x="134" y="194"/>
                      </a:cubicBezTo>
                      <a:cubicBezTo>
                        <a:pt x="153" y="175"/>
                        <a:pt x="153" y="175"/>
                        <a:pt x="153" y="175"/>
                      </a:cubicBezTo>
                      <a:cubicBezTo>
                        <a:pt x="154" y="174"/>
                        <a:pt x="155" y="172"/>
                        <a:pt x="155" y="170"/>
                      </a:cubicBezTo>
                      <a:cubicBezTo>
                        <a:pt x="155" y="35"/>
                        <a:pt x="155" y="35"/>
                        <a:pt x="155" y="35"/>
                      </a:cubicBezTo>
                      <a:cubicBezTo>
                        <a:pt x="155" y="34"/>
                        <a:pt x="155" y="32"/>
                        <a:pt x="153" y="31"/>
                      </a:cubicBezTo>
                      <a:close/>
                      <a:moveTo>
                        <a:pt x="129" y="180"/>
                      </a:moveTo>
                      <a:cubicBezTo>
                        <a:pt x="108" y="159"/>
                        <a:pt x="108" y="159"/>
                        <a:pt x="108" y="159"/>
                      </a:cubicBezTo>
                      <a:cubicBezTo>
                        <a:pt x="105" y="157"/>
                        <a:pt x="101" y="157"/>
                        <a:pt x="99" y="159"/>
                      </a:cubicBezTo>
                      <a:cubicBezTo>
                        <a:pt x="77" y="180"/>
                        <a:pt x="77" y="180"/>
                        <a:pt x="77" y="180"/>
                      </a:cubicBezTo>
                      <a:cubicBezTo>
                        <a:pt x="56" y="159"/>
                        <a:pt x="56" y="159"/>
                        <a:pt x="56" y="159"/>
                      </a:cubicBezTo>
                      <a:cubicBezTo>
                        <a:pt x="55" y="158"/>
                        <a:pt x="53" y="157"/>
                        <a:pt x="52" y="157"/>
                      </a:cubicBezTo>
                      <a:cubicBezTo>
                        <a:pt x="50" y="157"/>
                        <a:pt x="48" y="158"/>
                        <a:pt x="47" y="159"/>
                      </a:cubicBezTo>
                      <a:cubicBezTo>
                        <a:pt x="26" y="179"/>
                        <a:pt x="26" y="179"/>
                        <a:pt x="26" y="179"/>
                      </a:cubicBezTo>
                      <a:cubicBezTo>
                        <a:pt x="13" y="166"/>
                        <a:pt x="13" y="166"/>
                        <a:pt x="13" y="166"/>
                      </a:cubicBezTo>
                      <a:cubicBezTo>
                        <a:pt x="13" y="14"/>
                        <a:pt x="13" y="14"/>
                        <a:pt x="13" y="14"/>
                      </a:cubicBezTo>
                      <a:cubicBezTo>
                        <a:pt x="116" y="14"/>
                        <a:pt x="116" y="14"/>
                        <a:pt x="116" y="14"/>
                      </a:cubicBezTo>
                      <a:cubicBezTo>
                        <a:pt x="116" y="35"/>
                        <a:pt x="116" y="35"/>
                        <a:pt x="116" y="35"/>
                      </a:cubicBezTo>
                      <a:cubicBezTo>
                        <a:pt x="116" y="38"/>
                        <a:pt x="118" y="39"/>
                        <a:pt x="120" y="39"/>
                      </a:cubicBezTo>
                      <a:cubicBezTo>
                        <a:pt x="142" y="39"/>
                        <a:pt x="142" y="39"/>
                        <a:pt x="142" y="39"/>
                      </a:cubicBezTo>
                      <a:cubicBezTo>
                        <a:pt x="142" y="168"/>
                        <a:pt x="142" y="168"/>
                        <a:pt x="142" y="168"/>
                      </a:cubicBezTo>
                      <a:lnTo>
                        <a:pt x="129" y="1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47" name="组合 46"/>
            <p:cNvGrpSpPr/>
            <p:nvPr/>
          </p:nvGrpSpPr>
          <p:grpSpPr>
            <a:xfrm>
              <a:off x="5452593" y="876860"/>
              <a:ext cx="1271434" cy="1271434"/>
              <a:chOff x="5147792" y="1881950"/>
              <a:chExt cx="1007417" cy="1007417"/>
            </a:xfrm>
          </p:grpSpPr>
          <p:sp>
            <p:nvSpPr>
              <p:cNvPr id="55" name="任意多边形 54"/>
              <p:cNvSpPr/>
              <p:nvPr/>
            </p:nvSpPr>
            <p:spPr>
              <a:xfrm>
                <a:off x="5147792" y="1881950"/>
                <a:ext cx="1007417" cy="1007417"/>
              </a:xfrm>
              <a:custGeom>
                <a:avLst/>
                <a:gdLst>
                  <a:gd name="connsiteX0" fmla="*/ 0 w 1007417"/>
                  <a:gd name="connsiteY0" fmla="*/ 503709 h 1007417"/>
                  <a:gd name="connsiteX1" fmla="*/ 503709 w 1007417"/>
                  <a:gd name="connsiteY1" fmla="*/ 0 h 1007417"/>
                  <a:gd name="connsiteX2" fmla="*/ 1007418 w 1007417"/>
                  <a:gd name="connsiteY2" fmla="*/ 503709 h 1007417"/>
                  <a:gd name="connsiteX3" fmla="*/ 503709 w 1007417"/>
                  <a:gd name="connsiteY3" fmla="*/ 1007418 h 1007417"/>
                  <a:gd name="connsiteX4" fmla="*/ 0 w 1007417"/>
                  <a:gd name="connsiteY4" fmla="*/ 503709 h 10074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7417" h="1007417">
                    <a:moveTo>
                      <a:pt x="0" y="503709"/>
                    </a:moveTo>
                    <a:cubicBezTo>
                      <a:pt x="0" y="225518"/>
                      <a:pt x="225518" y="0"/>
                      <a:pt x="503709" y="0"/>
                    </a:cubicBezTo>
                    <a:cubicBezTo>
                      <a:pt x="781900" y="0"/>
                      <a:pt x="1007418" y="225518"/>
                      <a:pt x="1007418" y="503709"/>
                    </a:cubicBezTo>
                    <a:cubicBezTo>
                      <a:pt x="1007418" y="781900"/>
                      <a:pt x="781900" y="1007418"/>
                      <a:pt x="503709" y="1007418"/>
                    </a:cubicBezTo>
                    <a:cubicBezTo>
                      <a:pt x="225518" y="1007418"/>
                      <a:pt x="0" y="781900"/>
                      <a:pt x="0" y="503709"/>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Arial" panose="020B0604020202020204" pitchFamily="34" charset="0"/>
                  <a:ea typeface="微软雅黑" panose="020B0503020204020204" pitchFamily="34" charset="-122"/>
                </a:endParaRPr>
              </a:p>
            </p:txBody>
          </p:sp>
          <p:grpSp>
            <p:nvGrpSpPr>
              <p:cNvPr id="56" name="Group 19"/>
              <p:cNvGrpSpPr>
                <a:grpSpLocks noChangeAspect="1"/>
              </p:cNvGrpSpPr>
              <p:nvPr/>
            </p:nvGrpSpPr>
            <p:grpSpPr bwMode="auto">
              <a:xfrm>
                <a:off x="5388004" y="2104695"/>
                <a:ext cx="532201" cy="524391"/>
                <a:chOff x="3869" y="1065"/>
                <a:chExt cx="477" cy="470"/>
              </a:xfrm>
              <a:solidFill>
                <a:schemeClr val="bg1"/>
              </a:solidFill>
            </p:grpSpPr>
            <p:sp>
              <p:nvSpPr>
                <p:cNvPr id="57" name="Freeform 20"/>
                <p:cNvSpPr>
                  <a:spLocks/>
                </p:cNvSpPr>
                <p:nvPr/>
              </p:nvSpPr>
              <p:spPr bwMode="auto">
                <a:xfrm>
                  <a:off x="3936" y="1411"/>
                  <a:ext cx="211" cy="14"/>
                </a:xfrm>
                <a:custGeom>
                  <a:avLst/>
                  <a:gdLst>
                    <a:gd name="T0" fmla="*/ 86 w 88"/>
                    <a:gd name="T1" fmla="*/ 0 h 6"/>
                    <a:gd name="T2" fmla="*/ 3 w 88"/>
                    <a:gd name="T3" fmla="*/ 0 h 6"/>
                    <a:gd name="T4" fmla="*/ 0 w 88"/>
                    <a:gd name="T5" fmla="*/ 3 h 6"/>
                    <a:gd name="T6" fmla="*/ 3 w 88"/>
                    <a:gd name="T7" fmla="*/ 6 h 6"/>
                    <a:gd name="T8" fmla="*/ 86 w 88"/>
                    <a:gd name="T9" fmla="*/ 6 h 6"/>
                    <a:gd name="T10" fmla="*/ 88 w 88"/>
                    <a:gd name="T11" fmla="*/ 3 h 6"/>
                    <a:gd name="T12" fmla="*/ 86 w 88"/>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88" h="6">
                      <a:moveTo>
                        <a:pt x="86" y="0"/>
                      </a:moveTo>
                      <a:cubicBezTo>
                        <a:pt x="3" y="0"/>
                        <a:pt x="3" y="0"/>
                        <a:pt x="3" y="0"/>
                      </a:cubicBezTo>
                      <a:cubicBezTo>
                        <a:pt x="1" y="0"/>
                        <a:pt x="0" y="2"/>
                        <a:pt x="0" y="3"/>
                      </a:cubicBezTo>
                      <a:cubicBezTo>
                        <a:pt x="0" y="5"/>
                        <a:pt x="1" y="6"/>
                        <a:pt x="3" y="6"/>
                      </a:cubicBezTo>
                      <a:cubicBezTo>
                        <a:pt x="86" y="6"/>
                        <a:pt x="86" y="6"/>
                        <a:pt x="86" y="6"/>
                      </a:cubicBezTo>
                      <a:cubicBezTo>
                        <a:pt x="87" y="6"/>
                        <a:pt x="88" y="5"/>
                        <a:pt x="88" y="3"/>
                      </a:cubicBezTo>
                      <a:cubicBezTo>
                        <a:pt x="88" y="2"/>
                        <a:pt x="87" y="0"/>
                        <a:pt x="8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 name="Freeform 21"/>
                <p:cNvSpPr>
                  <a:spLocks/>
                </p:cNvSpPr>
                <p:nvPr/>
              </p:nvSpPr>
              <p:spPr bwMode="auto">
                <a:xfrm>
                  <a:off x="3936" y="1358"/>
                  <a:ext cx="211" cy="12"/>
                </a:xfrm>
                <a:custGeom>
                  <a:avLst/>
                  <a:gdLst>
                    <a:gd name="T0" fmla="*/ 86 w 88"/>
                    <a:gd name="T1" fmla="*/ 0 h 5"/>
                    <a:gd name="T2" fmla="*/ 3 w 88"/>
                    <a:gd name="T3" fmla="*/ 0 h 5"/>
                    <a:gd name="T4" fmla="*/ 0 w 88"/>
                    <a:gd name="T5" fmla="*/ 3 h 5"/>
                    <a:gd name="T6" fmla="*/ 3 w 88"/>
                    <a:gd name="T7" fmla="*/ 5 h 5"/>
                    <a:gd name="T8" fmla="*/ 86 w 88"/>
                    <a:gd name="T9" fmla="*/ 5 h 5"/>
                    <a:gd name="T10" fmla="*/ 88 w 88"/>
                    <a:gd name="T11" fmla="*/ 3 h 5"/>
                    <a:gd name="T12" fmla="*/ 86 w 88"/>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88" h="5">
                      <a:moveTo>
                        <a:pt x="86" y="0"/>
                      </a:moveTo>
                      <a:cubicBezTo>
                        <a:pt x="3" y="0"/>
                        <a:pt x="3" y="0"/>
                        <a:pt x="3" y="0"/>
                      </a:cubicBezTo>
                      <a:cubicBezTo>
                        <a:pt x="1" y="0"/>
                        <a:pt x="0" y="1"/>
                        <a:pt x="0" y="3"/>
                      </a:cubicBezTo>
                      <a:cubicBezTo>
                        <a:pt x="0" y="4"/>
                        <a:pt x="1" y="5"/>
                        <a:pt x="3" y="5"/>
                      </a:cubicBezTo>
                      <a:cubicBezTo>
                        <a:pt x="86" y="5"/>
                        <a:pt x="86" y="5"/>
                        <a:pt x="86" y="5"/>
                      </a:cubicBezTo>
                      <a:cubicBezTo>
                        <a:pt x="87" y="5"/>
                        <a:pt x="88" y="4"/>
                        <a:pt x="88" y="3"/>
                      </a:cubicBezTo>
                      <a:cubicBezTo>
                        <a:pt x="88" y="1"/>
                        <a:pt x="87" y="0"/>
                        <a:pt x="8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 name="Freeform 22"/>
                <p:cNvSpPr>
                  <a:spLocks/>
                </p:cNvSpPr>
                <p:nvPr/>
              </p:nvSpPr>
              <p:spPr bwMode="auto">
                <a:xfrm>
                  <a:off x="3936" y="1303"/>
                  <a:ext cx="211" cy="14"/>
                </a:xfrm>
                <a:custGeom>
                  <a:avLst/>
                  <a:gdLst>
                    <a:gd name="T0" fmla="*/ 86 w 88"/>
                    <a:gd name="T1" fmla="*/ 0 h 6"/>
                    <a:gd name="T2" fmla="*/ 3 w 88"/>
                    <a:gd name="T3" fmla="*/ 0 h 6"/>
                    <a:gd name="T4" fmla="*/ 0 w 88"/>
                    <a:gd name="T5" fmla="*/ 3 h 6"/>
                    <a:gd name="T6" fmla="*/ 3 w 88"/>
                    <a:gd name="T7" fmla="*/ 6 h 6"/>
                    <a:gd name="T8" fmla="*/ 86 w 88"/>
                    <a:gd name="T9" fmla="*/ 6 h 6"/>
                    <a:gd name="T10" fmla="*/ 88 w 88"/>
                    <a:gd name="T11" fmla="*/ 3 h 6"/>
                    <a:gd name="T12" fmla="*/ 86 w 88"/>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88" h="6">
                      <a:moveTo>
                        <a:pt x="86" y="0"/>
                      </a:moveTo>
                      <a:cubicBezTo>
                        <a:pt x="3" y="0"/>
                        <a:pt x="3" y="0"/>
                        <a:pt x="3" y="0"/>
                      </a:cubicBezTo>
                      <a:cubicBezTo>
                        <a:pt x="1" y="0"/>
                        <a:pt x="0" y="1"/>
                        <a:pt x="0" y="3"/>
                      </a:cubicBezTo>
                      <a:cubicBezTo>
                        <a:pt x="0" y="4"/>
                        <a:pt x="1" y="6"/>
                        <a:pt x="3" y="6"/>
                      </a:cubicBezTo>
                      <a:cubicBezTo>
                        <a:pt x="86" y="6"/>
                        <a:pt x="86" y="6"/>
                        <a:pt x="86" y="6"/>
                      </a:cubicBezTo>
                      <a:cubicBezTo>
                        <a:pt x="87" y="6"/>
                        <a:pt x="88" y="4"/>
                        <a:pt x="88" y="3"/>
                      </a:cubicBezTo>
                      <a:cubicBezTo>
                        <a:pt x="88" y="1"/>
                        <a:pt x="87" y="0"/>
                        <a:pt x="8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 name="Freeform 23"/>
                <p:cNvSpPr>
                  <a:spLocks/>
                </p:cNvSpPr>
                <p:nvPr/>
              </p:nvSpPr>
              <p:spPr bwMode="auto">
                <a:xfrm>
                  <a:off x="3936" y="1250"/>
                  <a:ext cx="103" cy="14"/>
                </a:xfrm>
                <a:custGeom>
                  <a:avLst/>
                  <a:gdLst>
                    <a:gd name="T0" fmla="*/ 3 w 43"/>
                    <a:gd name="T1" fmla="*/ 6 h 6"/>
                    <a:gd name="T2" fmla="*/ 41 w 43"/>
                    <a:gd name="T3" fmla="*/ 6 h 6"/>
                    <a:gd name="T4" fmla="*/ 43 w 43"/>
                    <a:gd name="T5" fmla="*/ 3 h 6"/>
                    <a:gd name="T6" fmla="*/ 41 w 43"/>
                    <a:gd name="T7" fmla="*/ 0 h 6"/>
                    <a:gd name="T8" fmla="*/ 3 w 43"/>
                    <a:gd name="T9" fmla="*/ 0 h 6"/>
                    <a:gd name="T10" fmla="*/ 0 w 43"/>
                    <a:gd name="T11" fmla="*/ 3 h 6"/>
                    <a:gd name="T12" fmla="*/ 3 w 43"/>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43" h="6">
                      <a:moveTo>
                        <a:pt x="3" y="6"/>
                      </a:moveTo>
                      <a:cubicBezTo>
                        <a:pt x="41" y="6"/>
                        <a:pt x="41" y="6"/>
                        <a:pt x="41" y="6"/>
                      </a:cubicBezTo>
                      <a:cubicBezTo>
                        <a:pt x="42" y="6"/>
                        <a:pt x="43" y="4"/>
                        <a:pt x="43" y="3"/>
                      </a:cubicBezTo>
                      <a:cubicBezTo>
                        <a:pt x="43" y="1"/>
                        <a:pt x="42" y="0"/>
                        <a:pt x="41" y="0"/>
                      </a:cubicBezTo>
                      <a:cubicBezTo>
                        <a:pt x="3" y="0"/>
                        <a:pt x="3" y="0"/>
                        <a:pt x="3" y="0"/>
                      </a:cubicBezTo>
                      <a:cubicBezTo>
                        <a:pt x="1" y="0"/>
                        <a:pt x="0" y="1"/>
                        <a:pt x="0" y="3"/>
                      </a:cubicBezTo>
                      <a:cubicBezTo>
                        <a:pt x="0" y="4"/>
                        <a:pt x="1" y="6"/>
                        <a:pt x="3"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 name="Freeform 24"/>
                <p:cNvSpPr>
                  <a:spLocks noEditPoints="1"/>
                </p:cNvSpPr>
                <p:nvPr/>
              </p:nvSpPr>
              <p:spPr bwMode="auto">
                <a:xfrm>
                  <a:off x="3869" y="1065"/>
                  <a:ext cx="345" cy="470"/>
                </a:xfrm>
                <a:custGeom>
                  <a:avLst/>
                  <a:gdLst>
                    <a:gd name="T0" fmla="*/ 116 w 144"/>
                    <a:gd name="T1" fmla="*/ 2 h 196"/>
                    <a:gd name="T2" fmla="*/ 111 w 144"/>
                    <a:gd name="T3" fmla="*/ 0 h 196"/>
                    <a:gd name="T4" fmla="*/ 7 w 144"/>
                    <a:gd name="T5" fmla="*/ 0 h 196"/>
                    <a:gd name="T6" fmla="*/ 0 w 144"/>
                    <a:gd name="T7" fmla="*/ 7 h 196"/>
                    <a:gd name="T8" fmla="*/ 0 w 144"/>
                    <a:gd name="T9" fmla="*/ 189 h 196"/>
                    <a:gd name="T10" fmla="*/ 7 w 144"/>
                    <a:gd name="T11" fmla="*/ 196 h 196"/>
                    <a:gd name="T12" fmla="*/ 138 w 144"/>
                    <a:gd name="T13" fmla="*/ 196 h 196"/>
                    <a:gd name="T14" fmla="*/ 144 w 144"/>
                    <a:gd name="T15" fmla="*/ 189 h 196"/>
                    <a:gd name="T16" fmla="*/ 144 w 144"/>
                    <a:gd name="T17" fmla="*/ 33 h 196"/>
                    <a:gd name="T18" fmla="*/ 142 w 144"/>
                    <a:gd name="T19" fmla="*/ 28 h 196"/>
                    <a:gd name="T20" fmla="*/ 116 w 144"/>
                    <a:gd name="T21" fmla="*/ 2 h 196"/>
                    <a:gd name="T22" fmla="*/ 13 w 144"/>
                    <a:gd name="T23" fmla="*/ 182 h 196"/>
                    <a:gd name="T24" fmla="*/ 13 w 144"/>
                    <a:gd name="T25" fmla="*/ 13 h 196"/>
                    <a:gd name="T26" fmla="*/ 104 w 144"/>
                    <a:gd name="T27" fmla="*/ 13 h 196"/>
                    <a:gd name="T28" fmla="*/ 104 w 144"/>
                    <a:gd name="T29" fmla="*/ 36 h 196"/>
                    <a:gd name="T30" fmla="*/ 108 w 144"/>
                    <a:gd name="T31" fmla="*/ 40 h 196"/>
                    <a:gd name="T32" fmla="*/ 131 w 144"/>
                    <a:gd name="T33" fmla="*/ 40 h 196"/>
                    <a:gd name="T34" fmla="*/ 131 w 144"/>
                    <a:gd name="T35" fmla="*/ 182 h 196"/>
                    <a:gd name="T36" fmla="*/ 13 w 144"/>
                    <a:gd name="T37" fmla="*/ 182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4" h="196">
                      <a:moveTo>
                        <a:pt x="116" y="2"/>
                      </a:moveTo>
                      <a:cubicBezTo>
                        <a:pt x="115" y="1"/>
                        <a:pt x="113" y="0"/>
                        <a:pt x="111" y="0"/>
                      </a:cubicBezTo>
                      <a:cubicBezTo>
                        <a:pt x="7" y="0"/>
                        <a:pt x="7" y="0"/>
                        <a:pt x="7" y="0"/>
                      </a:cubicBezTo>
                      <a:cubicBezTo>
                        <a:pt x="3" y="0"/>
                        <a:pt x="0" y="3"/>
                        <a:pt x="0" y="7"/>
                      </a:cubicBezTo>
                      <a:cubicBezTo>
                        <a:pt x="0" y="189"/>
                        <a:pt x="0" y="189"/>
                        <a:pt x="0" y="189"/>
                      </a:cubicBezTo>
                      <a:cubicBezTo>
                        <a:pt x="0" y="193"/>
                        <a:pt x="3" y="196"/>
                        <a:pt x="7" y="196"/>
                      </a:cubicBezTo>
                      <a:cubicBezTo>
                        <a:pt x="138" y="196"/>
                        <a:pt x="138" y="196"/>
                        <a:pt x="138" y="196"/>
                      </a:cubicBezTo>
                      <a:cubicBezTo>
                        <a:pt x="141" y="196"/>
                        <a:pt x="144" y="193"/>
                        <a:pt x="144" y="189"/>
                      </a:cubicBezTo>
                      <a:cubicBezTo>
                        <a:pt x="144" y="33"/>
                        <a:pt x="144" y="33"/>
                        <a:pt x="144" y="33"/>
                      </a:cubicBezTo>
                      <a:cubicBezTo>
                        <a:pt x="144" y="31"/>
                        <a:pt x="144" y="29"/>
                        <a:pt x="142" y="28"/>
                      </a:cubicBezTo>
                      <a:lnTo>
                        <a:pt x="116" y="2"/>
                      </a:lnTo>
                      <a:close/>
                      <a:moveTo>
                        <a:pt x="13" y="182"/>
                      </a:moveTo>
                      <a:cubicBezTo>
                        <a:pt x="13" y="13"/>
                        <a:pt x="13" y="13"/>
                        <a:pt x="13" y="13"/>
                      </a:cubicBezTo>
                      <a:cubicBezTo>
                        <a:pt x="104" y="13"/>
                        <a:pt x="104" y="13"/>
                        <a:pt x="104" y="13"/>
                      </a:cubicBezTo>
                      <a:cubicBezTo>
                        <a:pt x="104" y="36"/>
                        <a:pt x="104" y="36"/>
                        <a:pt x="104" y="36"/>
                      </a:cubicBezTo>
                      <a:cubicBezTo>
                        <a:pt x="104" y="38"/>
                        <a:pt x="106" y="40"/>
                        <a:pt x="108" y="40"/>
                      </a:cubicBezTo>
                      <a:cubicBezTo>
                        <a:pt x="131" y="40"/>
                        <a:pt x="131" y="40"/>
                        <a:pt x="131" y="40"/>
                      </a:cubicBezTo>
                      <a:cubicBezTo>
                        <a:pt x="131" y="182"/>
                        <a:pt x="131" y="182"/>
                        <a:pt x="131" y="182"/>
                      </a:cubicBezTo>
                      <a:lnTo>
                        <a:pt x="13" y="1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 name="Freeform 25"/>
                <p:cNvSpPr>
                  <a:spLocks noEditPoints="1"/>
                </p:cNvSpPr>
                <p:nvPr/>
              </p:nvSpPr>
              <p:spPr bwMode="auto">
                <a:xfrm>
                  <a:off x="4252" y="1087"/>
                  <a:ext cx="94" cy="444"/>
                </a:xfrm>
                <a:custGeom>
                  <a:avLst/>
                  <a:gdLst>
                    <a:gd name="T0" fmla="*/ 35 w 39"/>
                    <a:gd name="T1" fmla="*/ 0 h 185"/>
                    <a:gd name="T2" fmla="*/ 4 w 39"/>
                    <a:gd name="T3" fmla="*/ 0 h 185"/>
                    <a:gd name="T4" fmla="*/ 0 w 39"/>
                    <a:gd name="T5" fmla="*/ 4 h 185"/>
                    <a:gd name="T6" fmla="*/ 0 w 39"/>
                    <a:gd name="T7" fmla="*/ 144 h 185"/>
                    <a:gd name="T8" fmla="*/ 0 w 39"/>
                    <a:gd name="T9" fmla="*/ 146 h 185"/>
                    <a:gd name="T10" fmla="*/ 16 w 39"/>
                    <a:gd name="T11" fmla="*/ 182 h 185"/>
                    <a:gd name="T12" fmla="*/ 20 w 39"/>
                    <a:gd name="T13" fmla="*/ 185 h 185"/>
                    <a:gd name="T14" fmla="*/ 23 w 39"/>
                    <a:gd name="T15" fmla="*/ 182 h 185"/>
                    <a:gd name="T16" fmla="*/ 39 w 39"/>
                    <a:gd name="T17" fmla="*/ 146 h 185"/>
                    <a:gd name="T18" fmla="*/ 39 w 39"/>
                    <a:gd name="T19" fmla="*/ 144 h 185"/>
                    <a:gd name="T20" fmla="*/ 39 w 39"/>
                    <a:gd name="T21" fmla="*/ 4 h 185"/>
                    <a:gd name="T22" fmla="*/ 35 w 39"/>
                    <a:gd name="T23" fmla="*/ 0 h 185"/>
                    <a:gd name="T24" fmla="*/ 31 w 39"/>
                    <a:gd name="T25" fmla="*/ 143 h 185"/>
                    <a:gd name="T26" fmla="*/ 25 w 39"/>
                    <a:gd name="T27" fmla="*/ 157 h 185"/>
                    <a:gd name="T28" fmla="*/ 14 w 39"/>
                    <a:gd name="T29" fmla="*/ 157 h 185"/>
                    <a:gd name="T30" fmla="*/ 8 w 39"/>
                    <a:gd name="T31" fmla="*/ 143 h 185"/>
                    <a:gd name="T32" fmla="*/ 8 w 39"/>
                    <a:gd name="T33" fmla="*/ 8 h 185"/>
                    <a:gd name="T34" fmla="*/ 18 w 39"/>
                    <a:gd name="T35" fmla="*/ 8 h 185"/>
                    <a:gd name="T36" fmla="*/ 18 w 39"/>
                    <a:gd name="T37" fmla="*/ 8 h 185"/>
                    <a:gd name="T38" fmla="*/ 18 w 39"/>
                    <a:gd name="T39" fmla="*/ 137 h 185"/>
                    <a:gd name="T40" fmla="*/ 21 w 39"/>
                    <a:gd name="T41" fmla="*/ 139 h 185"/>
                    <a:gd name="T42" fmla="*/ 24 w 39"/>
                    <a:gd name="T43" fmla="*/ 137 h 185"/>
                    <a:gd name="T44" fmla="*/ 24 w 39"/>
                    <a:gd name="T45" fmla="*/ 8 h 185"/>
                    <a:gd name="T46" fmla="*/ 24 w 39"/>
                    <a:gd name="T47" fmla="*/ 8 h 185"/>
                    <a:gd name="T48" fmla="*/ 31 w 39"/>
                    <a:gd name="T49" fmla="*/ 8 h 185"/>
                    <a:gd name="T50" fmla="*/ 31 w 39"/>
                    <a:gd name="T51" fmla="*/ 143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9" h="185">
                      <a:moveTo>
                        <a:pt x="35" y="0"/>
                      </a:moveTo>
                      <a:cubicBezTo>
                        <a:pt x="4" y="0"/>
                        <a:pt x="4" y="0"/>
                        <a:pt x="4" y="0"/>
                      </a:cubicBezTo>
                      <a:cubicBezTo>
                        <a:pt x="2" y="0"/>
                        <a:pt x="0" y="1"/>
                        <a:pt x="0" y="4"/>
                      </a:cubicBezTo>
                      <a:cubicBezTo>
                        <a:pt x="0" y="144"/>
                        <a:pt x="0" y="144"/>
                        <a:pt x="0" y="144"/>
                      </a:cubicBezTo>
                      <a:cubicBezTo>
                        <a:pt x="0" y="145"/>
                        <a:pt x="0" y="145"/>
                        <a:pt x="0" y="146"/>
                      </a:cubicBezTo>
                      <a:cubicBezTo>
                        <a:pt x="16" y="182"/>
                        <a:pt x="16" y="182"/>
                        <a:pt x="16" y="182"/>
                      </a:cubicBezTo>
                      <a:cubicBezTo>
                        <a:pt x="17" y="184"/>
                        <a:pt x="18" y="185"/>
                        <a:pt x="20" y="185"/>
                      </a:cubicBezTo>
                      <a:cubicBezTo>
                        <a:pt x="21" y="185"/>
                        <a:pt x="23" y="184"/>
                        <a:pt x="23" y="182"/>
                      </a:cubicBezTo>
                      <a:cubicBezTo>
                        <a:pt x="39" y="146"/>
                        <a:pt x="39" y="146"/>
                        <a:pt x="39" y="146"/>
                      </a:cubicBezTo>
                      <a:cubicBezTo>
                        <a:pt x="39" y="145"/>
                        <a:pt x="39" y="145"/>
                        <a:pt x="39" y="144"/>
                      </a:cubicBezTo>
                      <a:cubicBezTo>
                        <a:pt x="39" y="4"/>
                        <a:pt x="39" y="4"/>
                        <a:pt x="39" y="4"/>
                      </a:cubicBezTo>
                      <a:cubicBezTo>
                        <a:pt x="39" y="1"/>
                        <a:pt x="37" y="0"/>
                        <a:pt x="35" y="0"/>
                      </a:cubicBezTo>
                      <a:close/>
                      <a:moveTo>
                        <a:pt x="31" y="143"/>
                      </a:moveTo>
                      <a:cubicBezTo>
                        <a:pt x="25" y="157"/>
                        <a:pt x="25" y="157"/>
                        <a:pt x="25" y="157"/>
                      </a:cubicBezTo>
                      <a:cubicBezTo>
                        <a:pt x="14" y="157"/>
                        <a:pt x="14" y="157"/>
                        <a:pt x="14" y="157"/>
                      </a:cubicBezTo>
                      <a:cubicBezTo>
                        <a:pt x="8" y="143"/>
                        <a:pt x="8" y="143"/>
                        <a:pt x="8" y="143"/>
                      </a:cubicBezTo>
                      <a:cubicBezTo>
                        <a:pt x="8" y="8"/>
                        <a:pt x="8" y="8"/>
                        <a:pt x="8" y="8"/>
                      </a:cubicBezTo>
                      <a:cubicBezTo>
                        <a:pt x="18" y="8"/>
                        <a:pt x="18" y="8"/>
                        <a:pt x="18" y="8"/>
                      </a:cubicBezTo>
                      <a:cubicBezTo>
                        <a:pt x="18" y="8"/>
                        <a:pt x="18" y="8"/>
                        <a:pt x="18" y="8"/>
                      </a:cubicBezTo>
                      <a:cubicBezTo>
                        <a:pt x="18" y="137"/>
                        <a:pt x="18" y="137"/>
                        <a:pt x="18" y="137"/>
                      </a:cubicBezTo>
                      <a:cubicBezTo>
                        <a:pt x="18" y="138"/>
                        <a:pt x="19" y="139"/>
                        <a:pt x="21" y="139"/>
                      </a:cubicBezTo>
                      <a:cubicBezTo>
                        <a:pt x="22" y="139"/>
                        <a:pt x="24" y="138"/>
                        <a:pt x="24" y="137"/>
                      </a:cubicBezTo>
                      <a:cubicBezTo>
                        <a:pt x="24" y="8"/>
                        <a:pt x="24" y="8"/>
                        <a:pt x="24" y="8"/>
                      </a:cubicBezTo>
                      <a:cubicBezTo>
                        <a:pt x="24" y="8"/>
                        <a:pt x="24" y="8"/>
                        <a:pt x="24" y="8"/>
                      </a:cubicBezTo>
                      <a:cubicBezTo>
                        <a:pt x="31" y="8"/>
                        <a:pt x="31" y="8"/>
                        <a:pt x="31" y="8"/>
                      </a:cubicBezTo>
                      <a:lnTo>
                        <a:pt x="31" y="14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48" name="组合 47"/>
            <p:cNvGrpSpPr/>
            <p:nvPr/>
          </p:nvGrpSpPr>
          <p:grpSpPr>
            <a:xfrm>
              <a:off x="7379080" y="2803349"/>
              <a:ext cx="1271434" cy="1271434"/>
              <a:chOff x="6674239" y="3408398"/>
              <a:chExt cx="1007417" cy="1007417"/>
            </a:xfrm>
          </p:grpSpPr>
          <p:sp>
            <p:nvSpPr>
              <p:cNvPr id="49" name="任意多边形 48"/>
              <p:cNvSpPr/>
              <p:nvPr/>
            </p:nvSpPr>
            <p:spPr>
              <a:xfrm>
                <a:off x="6674239" y="3408398"/>
                <a:ext cx="1007417" cy="1007417"/>
              </a:xfrm>
              <a:custGeom>
                <a:avLst/>
                <a:gdLst>
                  <a:gd name="connsiteX0" fmla="*/ 0 w 1007417"/>
                  <a:gd name="connsiteY0" fmla="*/ 503709 h 1007417"/>
                  <a:gd name="connsiteX1" fmla="*/ 503709 w 1007417"/>
                  <a:gd name="connsiteY1" fmla="*/ 0 h 1007417"/>
                  <a:gd name="connsiteX2" fmla="*/ 1007418 w 1007417"/>
                  <a:gd name="connsiteY2" fmla="*/ 503709 h 1007417"/>
                  <a:gd name="connsiteX3" fmla="*/ 503709 w 1007417"/>
                  <a:gd name="connsiteY3" fmla="*/ 1007418 h 1007417"/>
                  <a:gd name="connsiteX4" fmla="*/ 0 w 1007417"/>
                  <a:gd name="connsiteY4" fmla="*/ 503709 h 10074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7417" h="1007417">
                    <a:moveTo>
                      <a:pt x="0" y="503709"/>
                    </a:moveTo>
                    <a:cubicBezTo>
                      <a:pt x="0" y="225518"/>
                      <a:pt x="225518" y="0"/>
                      <a:pt x="503709" y="0"/>
                    </a:cubicBezTo>
                    <a:cubicBezTo>
                      <a:pt x="781900" y="0"/>
                      <a:pt x="1007418" y="225518"/>
                      <a:pt x="1007418" y="503709"/>
                    </a:cubicBezTo>
                    <a:cubicBezTo>
                      <a:pt x="1007418" y="781900"/>
                      <a:pt x="781900" y="1007418"/>
                      <a:pt x="503709" y="1007418"/>
                    </a:cubicBezTo>
                    <a:cubicBezTo>
                      <a:pt x="225518" y="1007418"/>
                      <a:pt x="0" y="781900"/>
                      <a:pt x="0" y="503709"/>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Arial" panose="020B0604020202020204" pitchFamily="34" charset="0"/>
                  <a:ea typeface="微软雅黑" panose="020B0503020204020204" pitchFamily="34" charset="-122"/>
                </a:endParaRPr>
              </a:p>
            </p:txBody>
          </p:sp>
          <p:grpSp>
            <p:nvGrpSpPr>
              <p:cNvPr id="50" name="Group 28"/>
              <p:cNvGrpSpPr>
                <a:grpSpLocks noChangeAspect="1"/>
              </p:cNvGrpSpPr>
              <p:nvPr/>
            </p:nvGrpSpPr>
            <p:grpSpPr bwMode="auto">
              <a:xfrm>
                <a:off x="6969306" y="3649352"/>
                <a:ext cx="417282" cy="525508"/>
                <a:chOff x="4401" y="2266"/>
                <a:chExt cx="374" cy="471"/>
              </a:xfrm>
              <a:solidFill>
                <a:schemeClr val="bg1"/>
              </a:solidFill>
            </p:grpSpPr>
            <p:sp>
              <p:nvSpPr>
                <p:cNvPr id="51" name="Freeform 29"/>
                <p:cNvSpPr>
                  <a:spLocks/>
                </p:cNvSpPr>
                <p:nvPr/>
              </p:nvSpPr>
              <p:spPr bwMode="auto">
                <a:xfrm>
                  <a:off x="4538" y="2390"/>
                  <a:ext cx="85" cy="108"/>
                </a:xfrm>
                <a:custGeom>
                  <a:avLst/>
                  <a:gdLst>
                    <a:gd name="T0" fmla="*/ 0 w 35"/>
                    <a:gd name="T1" fmla="*/ 26 h 45"/>
                    <a:gd name="T2" fmla="*/ 3 w 35"/>
                    <a:gd name="T3" fmla="*/ 29 h 45"/>
                    <a:gd name="T4" fmla="*/ 3 w 35"/>
                    <a:gd name="T5" fmla="*/ 29 h 45"/>
                    <a:gd name="T6" fmla="*/ 17 w 35"/>
                    <a:gd name="T7" fmla="*/ 45 h 45"/>
                    <a:gd name="T8" fmla="*/ 32 w 35"/>
                    <a:gd name="T9" fmla="*/ 29 h 45"/>
                    <a:gd name="T10" fmla="*/ 32 w 35"/>
                    <a:gd name="T11" fmla="*/ 29 h 45"/>
                    <a:gd name="T12" fmla="*/ 35 w 35"/>
                    <a:gd name="T13" fmla="*/ 26 h 45"/>
                    <a:gd name="T14" fmla="*/ 33 w 35"/>
                    <a:gd name="T15" fmla="*/ 23 h 45"/>
                    <a:gd name="T16" fmla="*/ 34 w 35"/>
                    <a:gd name="T17" fmla="*/ 17 h 45"/>
                    <a:gd name="T18" fmla="*/ 17 w 35"/>
                    <a:gd name="T19" fmla="*/ 0 h 45"/>
                    <a:gd name="T20" fmla="*/ 1 w 35"/>
                    <a:gd name="T21" fmla="*/ 17 h 45"/>
                    <a:gd name="T22" fmla="*/ 2 w 35"/>
                    <a:gd name="T23" fmla="*/ 23 h 45"/>
                    <a:gd name="T24" fmla="*/ 0 w 35"/>
                    <a:gd name="T25" fmla="*/ 26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 h="45">
                      <a:moveTo>
                        <a:pt x="0" y="26"/>
                      </a:moveTo>
                      <a:cubicBezTo>
                        <a:pt x="0" y="28"/>
                        <a:pt x="1" y="29"/>
                        <a:pt x="3" y="29"/>
                      </a:cubicBezTo>
                      <a:cubicBezTo>
                        <a:pt x="3" y="29"/>
                        <a:pt x="3" y="29"/>
                        <a:pt x="3" y="29"/>
                      </a:cubicBezTo>
                      <a:cubicBezTo>
                        <a:pt x="3" y="37"/>
                        <a:pt x="10" y="45"/>
                        <a:pt x="17" y="45"/>
                      </a:cubicBezTo>
                      <a:cubicBezTo>
                        <a:pt x="25" y="45"/>
                        <a:pt x="31" y="37"/>
                        <a:pt x="32" y="29"/>
                      </a:cubicBezTo>
                      <a:cubicBezTo>
                        <a:pt x="32" y="29"/>
                        <a:pt x="32" y="29"/>
                        <a:pt x="32" y="29"/>
                      </a:cubicBezTo>
                      <a:cubicBezTo>
                        <a:pt x="33" y="29"/>
                        <a:pt x="35" y="28"/>
                        <a:pt x="35" y="26"/>
                      </a:cubicBezTo>
                      <a:cubicBezTo>
                        <a:pt x="35" y="25"/>
                        <a:pt x="34" y="24"/>
                        <a:pt x="33" y="23"/>
                      </a:cubicBezTo>
                      <a:cubicBezTo>
                        <a:pt x="34" y="21"/>
                        <a:pt x="34" y="19"/>
                        <a:pt x="34" y="17"/>
                      </a:cubicBezTo>
                      <a:cubicBezTo>
                        <a:pt x="34" y="8"/>
                        <a:pt x="26" y="0"/>
                        <a:pt x="17" y="0"/>
                      </a:cubicBezTo>
                      <a:cubicBezTo>
                        <a:pt x="8" y="0"/>
                        <a:pt x="1" y="8"/>
                        <a:pt x="1" y="17"/>
                      </a:cubicBezTo>
                      <a:cubicBezTo>
                        <a:pt x="1" y="19"/>
                        <a:pt x="1" y="21"/>
                        <a:pt x="2" y="23"/>
                      </a:cubicBezTo>
                      <a:cubicBezTo>
                        <a:pt x="1" y="24"/>
                        <a:pt x="0" y="25"/>
                        <a:pt x="0" y="2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 name="Freeform 30"/>
                <p:cNvSpPr>
                  <a:spLocks/>
                </p:cNvSpPr>
                <p:nvPr/>
              </p:nvSpPr>
              <p:spPr bwMode="auto">
                <a:xfrm>
                  <a:off x="4490" y="2512"/>
                  <a:ext cx="178" cy="53"/>
                </a:xfrm>
                <a:custGeom>
                  <a:avLst/>
                  <a:gdLst>
                    <a:gd name="T0" fmla="*/ 2 w 74"/>
                    <a:gd name="T1" fmla="*/ 22 h 22"/>
                    <a:gd name="T2" fmla="*/ 73 w 74"/>
                    <a:gd name="T3" fmla="*/ 22 h 22"/>
                    <a:gd name="T4" fmla="*/ 74 w 74"/>
                    <a:gd name="T5" fmla="*/ 21 h 22"/>
                    <a:gd name="T6" fmla="*/ 74 w 74"/>
                    <a:gd name="T7" fmla="*/ 15 h 22"/>
                    <a:gd name="T8" fmla="*/ 74 w 74"/>
                    <a:gd name="T9" fmla="*/ 14 h 22"/>
                    <a:gd name="T10" fmla="*/ 50 w 74"/>
                    <a:gd name="T11" fmla="*/ 0 h 22"/>
                    <a:gd name="T12" fmla="*/ 49 w 74"/>
                    <a:gd name="T13" fmla="*/ 0 h 22"/>
                    <a:gd name="T14" fmla="*/ 48 w 74"/>
                    <a:gd name="T15" fmla="*/ 0 h 22"/>
                    <a:gd name="T16" fmla="*/ 47 w 74"/>
                    <a:gd name="T17" fmla="*/ 0 h 22"/>
                    <a:gd name="T18" fmla="*/ 37 w 74"/>
                    <a:gd name="T19" fmla="*/ 3 h 22"/>
                    <a:gd name="T20" fmla="*/ 27 w 74"/>
                    <a:gd name="T21" fmla="*/ 0 h 22"/>
                    <a:gd name="T22" fmla="*/ 26 w 74"/>
                    <a:gd name="T23" fmla="*/ 0 h 22"/>
                    <a:gd name="T24" fmla="*/ 26 w 74"/>
                    <a:gd name="T25" fmla="*/ 0 h 22"/>
                    <a:gd name="T26" fmla="*/ 25 w 74"/>
                    <a:gd name="T27" fmla="*/ 0 h 22"/>
                    <a:gd name="T28" fmla="*/ 1 w 74"/>
                    <a:gd name="T29" fmla="*/ 14 h 22"/>
                    <a:gd name="T30" fmla="*/ 0 w 74"/>
                    <a:gd name="T31" fmla="*/ 15 h 22"/>
                    <a:gd name="T32" fmla="*/ 0 w 74"/>
                    <a:gd name="T33" fmla="*/ 21 h 22"/>
                    <a:gd name="T34" fmla="*/ 2 w 74"/>
                    <a:gd name="T3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4" h="22">
                      <a:moveTo>
                        <a:pt x="2" y="22"/>
                      </a:moveTo>
                      <a:cubicBezTo>
                        <a:pt x="73" y="22"/>
                        <a:pt x="73" y="22"/>
                        <a:pt x="73" y="22"/>
                      </a:cubicBezTo>
                      <a:cubicBezTo>
                        <a:pt x="73" y="22"/>
                        <a:pt x="74" y="21"/>
                        <a:pt x="74" y="21"/>
                      </a:cubicBezTo>
                      <a:cubicBezTo>
                        <a:pt x="74" y="15"/>
                        <a:pt x="74" y="15"/>
                        <a:pt x="74" y="15"/>
                      </a:cubicBezTo>
                      <a:cubicBezTo>
                        <a:pt x="74" y="15"/>
                        <a:pt x="74" y="14"/>
                        <a:pt x="74" y="14"/>
                      </a:cubicBezTo>
                      <a:cubicBezTo>
                        <a:pt x="67" y="7"/>
                        <a:pt x="59" y="3"/>
                        <a:pt x="50" y="0"/>
                      </a:cubicBezTo>
                      <a:cubicBezTo>
                        <a:pt x="49" y="0"/>
                        <a:pt x="49" y="0"/>
                        <a:pt x="49" y="0"/>
                      </a:cubicBezTo>
                      <a:cubicBezTo>
                        <a:pt x="48" y="0"/>
                        <a:pt x="48" y="0"/>
                        <a:pt x="48" y="0"/>
                      </a:cubicBezTo>
                      <a:cubicBezTo>
                        <a:pt x="48" y="0"/>
                        <a:pt x="48" y="0"/>
                        <a:pt x="47" y="0"/>
                      </a:cubicBezTo>
                      <a:cubicBezTo>
                        <a:pt x="45" y="2"/>
                        <a:pt x="41" y="3"/>
                        <a:pt x="37" y="3"/>
                      </a:cubicBezTo>
                      <a:cubicBezTo>
                        <a:pt x="34" y="3"/>
                        <a:pt x="30" y="2"/>
                        <a:pt x="27" y="0"/>
                      </a:cubicBezTo>
                      <a:cubicBezTo>
                        <a:pt x="27" y="0"/>
                        <a:pt x="27" y="0"/>
                        <a:pt x="26" y="0"/>
                      </a:cubicBezTo>
                      <a:cubicBezTo>
                        <a:pt x="26" y="0"/>
                        <a:pt x="26" y="0"/>
                        <a:pt x="26" y="0"/>
                      </a:cubicBezTo>
                      <a:cubicBezTo>
                        <a:pt x="26" y="0"/>
                        <a:pt x="26" y="0"/>
                        <a:pt x="25" y="0"/>
                      </a:cubicBezTo>
                      <a:cubicBezTo>
                        <a:pt x="16" y="2"/>
                        <a:pt x="8" y="7"/>
                        <a:pt x="1" y="14"/>
                      </a:cubicBezTo>
                      <a:cubicBezTo>
                        <a:pt x="1" y="14"/>
                        <a:pt x="0" y="15"/>
                        <a:pt x="0" y="15"/>
                      </a:cubicBezTo>
                      <a:cubicBezTo>
                        <a:pt x="0" y="21"/>
                        <a:pt x="0" y="21"/>
                        <a:pt x="0" y="21"/>
                      </a:cubicBezTo>
                      <a:cubicBezTo>
                        <a:pt x="0" y="21"/>
                        <a:pt x="1" y="22"/>
                        <a:pt x="2"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 name="Freeform 31"/>
                <p:cNvSpPr>
                  <a:spLocks/>
                </p:cNvSpPr>
                <p:nvPr/>
              </p:nvSpPr>
              <p:spPr bwMode="auto">
                <a:xfrm>
                  <a:off x="4476" y="2613"/>
                  <a:ext cx="207" cy="12"/>
                </a:xfrm>
                <a:custGeom>
                  <a:avLst/>
                  <a:gdLst>
                    <a:gd name="T0" fmla="*/ 84 w 86"/>
                    <a:gd name="T1" fmla="*/ 0 h 5"/>
                    <a:gd name="T2" fmla="*/ 3 w 86"/>
                    <a:gd name="T3" fmla="*/ 0 h 5"/>
                    <a:gd name="T4" fmla="*/ 0 w 86"/>
                    <a:gd name="T5" fmla="*/ 2 h 5"/>
                    <a:gd name="T6" fmla="*/ 3 w 86"/>
                    <a:gd name="T7" fmla="*/ 5 h 5"/>
                    <a:gd name="T8" fmla="*/ 84 w 86"/>
                    <a:gd name="T9" fmla="*/ 5 h 5"/>
                    <a:gd name="T10" fmla="*/ 86 w 86"/>
                    <a:gd name="T11" fmla="*/ 2 h 5"/>
                    <a:gd name="T12" fmla="*/ 84 w 86"/>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86" h="5">
                      <a:moveTo>
                        <a:pt x="84" y="0"/>
                      </a:moveTo>
                      <a:cubicBezTo>
                        <a:pt x="3" y="0"/>
                        <a:pt x="3" y="0"/>
                        <a:pt x="3" y="0"/>
                      </a:cubicBezTo>
                      <a:cubicBezTo>
                        <a:pt x="1" y="0"/>
                        <a:pt x="0" y="1"/>
                        <a:pt x="0" y="2"/>
                      </a:cubicBezTo>
                      <a:cubicBezTo>
                        <a:pt x="0" y="4"/>
                        <a:pt x="1" y="5"/>
                        <a:pt x="3" y="5"/>
                      </a:cubicBezTo>
                      <a:cubicBezTo>
                        <a:pt x="84" y="5"/>
                        <a:pt x="84" y="5"/>
                        <a:pt x="84" y="5"/>
                      </a:cubicBezTo>
                      <a:cubicBezTo>
                        <a:pt x="85" y="5"/>
                        <a:pt x="86" y="4"/>
                        <a:pt x="86" y="2"/>
                      </a:cubicBezTo>
                      <a:cubicBezTo>
                        <a:pt x="86" y="1"/>
                        <a:pt x="85" y="0"/>
                        <a:pt x="8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 name="Freeform 32"/>
                <p:cNvSpPr>
                  <a:spLocks noEditPoints="1"/>
                </p:cNvSpPr>
                <p:nvPr/>
              </p:nvSpPr>
              <p:spPr bwMode="auto">
                <a:xfrm>
                  <a:off x="4401" y="2266"/>
                  <a:ext cx="374" cy="471"/>
                </a:xfrm>
                <a:custGeom>
                  <a:avLst/>
                  <a:gdLst>
                    <a:gd name="T0" fmla="*/ 153 w 155"/>
                    <a:gd name="T1" fmla="*/ 31 h 197"/>
                    <a:gd name="T2" fmla="*/ 124 w 155"/>
                    <a:gd name="T3" fmla="*/ 2 h 197"/>
                    <a:gd name="T4" fmla="*/ 120 w 155"/>
                    <a:gd name="T5" fmla="*/ 0 h 197"/>
                    <a:gd name="T6" fmla="*/ 6 w 155"/>
                    <a:gd name="T7" fmla="*/ 0 h 197"/>
                    <a:gd name="T8" fmla="*/ 0 w 155"/>
                    <a:gd name="T9" fmla="*/ 7 h 197"/>
                    <a:gd name="T10" fmla="*/ 0 w 155"/>
                    <a:gd name="T11" fmla="*/ 190 h 197"/>
                    <a:gd name="T12" fmla="*/ 6 w 155"/>
                    <a:gd name="T13" fmla="*/ 197 h 197"/>
                    <a:gd name="T14" fmla="*/ 148 w 155"/>
                    <a:gd name="T15" fmla="*/ 197 h 197"/>
                    <a:gd name="T16" fmla="*/ 155 w 155"/>
                    <a:gd name="T17" fmla="*/ 190 h 197"/>
                    <a:gd name="T18" fmla="*/ 155 w 155"/>
                    <a:gd name="T19" fmla="*/ 35 h 197"/>
                    <a:gd name="T20" fmla="*/ 153 w 155"/>
                    <a:gd name="T21" fmla="*/ 31 h 197"/>
                    <a:gd name="T22" fmla="*/ 13 w 155"/>
                    <a:gd name="T23" fmla="*/ 183 h 197"/>
                    <a:gd name="T24" fmla="*/ 13 w 155"/>
                    <a:gd name="T25" fmla="*/ 14 h 197"/>
                    <a:gd name="T26" fmla="*/ 116 w 155"/>
                    <a:gd name="T27" fmla="*/ 14 h 197"/>
                    <a:gd name="T28" fmla="*/ 116 w 155"/>
                    <a:gd name="T29" fmla="*/ 35 h 197"/>
                    <a:gd name="T30" fmla="*/ 120 w 155"/>
                    <a:gd name="T31" fmla="*/ 39 h 197"/>
                    <a:gd name="T32" fmla="*/ 142 w 155"/>
                    <a:gd name="T33" fmla="*/ 39 h 197"/>
                    <a:gd name="T34" fmla="*/ 142 w 155"/>
                    <a:gd name="T35" fmla="*/ 183 h 197"/>
                    <a:gd name="T36" fmla="*/ 13 w 155"/>
                    <a:gd name="T37" fmla="*/ 183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5" h="197">
                      <a:moveTo>
                        <a:pt x="153" y="31"/>
                      </a:moveTo>
                      <a:cubicBezTo>
                        <a:pt x="124" y="2"/>
                        <a:pt x="124" y="2"/>
                        <a:pt x="124" y="2"/>
                      </a:cubicBezTo>
                      <a:cubicBezTo>
                        <a:pt x="123" y="1"/>
                        <a:pt x="121" y="0"/>
                        <a:pt x="120" y="0"/>
                      </a:cubicBezTo>
                      <a:cubicBezTo>
                        <a:pt x="6" y="0"/>
                        <a:pt x="6" y="0"/>
                        <a:pt x="6" y="0"/>
                      </a:cubicBezTo>
                      <a:cubicBezTo>
                        <a:pt x="3" y="0"/>
                        <a:pt x="0" y="3"/>
                        <a:pt x="0" y="7"/>
                      </a:cubicBezTo>
                      <a:cubicBezTo>
                        <a:pt x="0" y="190"/>
                        <a:pt x="0" y="190"/>
                        <a:pt x="0" y="190"/>
                      </a:cubicBezTo>
                      <a:cubicBezTo>
                        <a:pt x="0" y="194"/>
                        <a:pt x="3" y="197"/>
                        <a:pt x="6" y="197"/>
                      </a:cubicBezTo>
                      <a:cubicBezTo>
                        <a:pt x="148" y="197"/>
                        <a:pt x="148" y="197"/>
                        <a:pt x="148" y="197"/>
                      </a:cubicBezTo>
                      <a:cubicBezTo>
                        <a:pt x="152" y="197"/>
                        <a:pt x="155" y="194"/>
                        <a:pt x="155" y="190"/>
                      </a:cubicBezTo>
                      <a:cubicBezTo>
                        <a:pt x="155" y="35"/>
                        <a:pt x="155" y="35"/>
                        <a:pt x="155" y="35"/>
                      </a:cubicBezTo>
                      <a:cubicBezTo>
                        <a:pt x="155" y="34"/>
                        <a:pt x="154" y="32"/>
                        <a:pt x="153" y="31"/>
                      </a:cubicBezTo>
                      <a:close/>
                      <a:moveTo>
                        <a:pt x="13" y="183"/>
                      </a:moveTo>
                      <a:cubicBezTo>
                        <a:pt x="13" y="14"/>
                        <a:pt x="13" y="14"/>
                        <a:pt x="13" y="14"/>
                      </a:cubicBezTo>
                      <a:cubicBezTo>
                        <a:pt x="116" y="14"/>
                        <a:pt x="116" y="14"/>
                        <a:pt x="116" y="14"/>
                      </a:cubicBezTo>
                      <a:cubicBezTo>
                        <a:pt x="116" y="35"/>
                        <a:pt x="116" y="35"/>
                        <a:pt x="116" y="35"/>
                      </a:cubicBezTo>
                      <a:cubicBezTo>
                        <a:pt x="116" y="38"/>
                        <a:pt x="118" y="39"/>
                        <a:pt x="120" y="39"/>
                      </a:cubicBezTo>
                      <a:cubicBezTo>
                        <a:pt x="142" y="39"/>
                        <a:pt x="142" y="39"/>
                        <a:pt x="142" y="39"/>
                      </a:cubicBezTo>
                      <a:cubicBezTo>
                        <a:pt x="142" y="183"/>
                        <a:pt x="142" y="183"/>
                        <a:pt x="142" y="183"/>
                      </a:cubicBezTo>
                      <a:lnTo>
                        <a:pt x="13" y="18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grpSp>
      <p:sp>
        <p:nvSpPr>
          <p:cNvPr id="120" name="文本框 119"/>
          <p:cNvSpPr txBox="1"/>
          <p:nvPr/>
        </p:nvSpPr>
        <p:spPr>
          <a:xfrm>
            <a:off x="5268685" y="1717611"/>
            <a:ext cx="3264128" cy="3519681"/>
          </a:xfrm>
          <a:prstGeom prst="rect">
            <a:avLst/>
          </a:prstGeom>
          <a:noFill/>
          <a:ln w="25400">
            <a:solidFill>
              <a:srgbClr val="0070C0"/>
            </a:solidFill>
          </a:ln>
        </p:spPr>
        <p:txBody>
          <a:bodyPr wrap="square" rtlCol="0">
            <a:spAutoFit/>
          </a:bodyPr>
          <a:lstStyle/>
          <a:p>
            <a:pPr indent="457200">
              <a:lnSpc>
                <a:spcPct val="125000"/>
              </a:lnSpc>
            </a:pPr>
            <a:r>
              <a:rPr lang="zh-CN" altLang="en-US" sz="2000" dirty="0">
                <a:latin typeface="微软雅黑" panose="020B0503020204020204" pitchFamily="34" charset="-122"/>
                <a:ea typeface="微软雅黑" panose="020B0503020204020204" pitchFamily="34" charset="-122"/>
              </a:rPr>
              <a:t>蚁群优化算法鲁棒性强、全局搜索，并行分布式计算、易与其他方法结合。近年来，蚁群算法的应用领域不断扩张，如车间调度问题、分配问题、子集问题、网络路由问题、蛋白质折叠问题、数据挖掘、图像识别、系统识别等。</a:t>
            </a:r>
          </a:p>
        </p:txBody>
      </p:sp>
    </p:spTree>
    <p:extLst>
      <p:ext uri="{BB962C8B-B14F-4D97-AF65-F5344CB8AC3E}">
        <p14:creationId xmlns:p14="http://schemas.microsoft.com/office/powerpoint/2010/main" val="3657720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ppt_w</p:attrName>
                                        </p:attrNameLst>
                                      </p:cBhvr>
                                      <p:tavLst>
                                        <p:tav tm="0">
                                          <p:val>
                                            <p:fltVal val="0"/>
                                          </p:val>
                                        </p:tav>
                                        <p:tav tm="100000">
                                          <p:val>
                                            <p:strVal val="#ppt_w"/>
                                          </p:val>
                                        </p:tav>
                                      </p:tavLst>
                                    </p:anim>
                                    <p:anim calcmode="lin" valueType="num">
                                      <p:cBhvr>
                                        <p:cTn id="8" dur="500" fill="hold"/>
                                        <p:tgtEl>
                                          <p:spTgt spid="19"/>
                                        </p:tgtEl>
                                        <p:attrNameLst>
                                          <p:attrName>ppt_h</p:attrName>
                                        </p:attrNameLst>
                                      </p:cBhvr>
                                      <p:tavLst>
                                        <p:tav tm="0">
                                          <p:val>
                                            <p:fltVal val="0"/>
                                          </p:val>
                                        </p:tav>
                                        <p:tav tm="100000">
                                          <p:val>
                                            <p:strVal val="#ppt_h"/>
                                          </p:val>
                                        </p:tav>
                                      </p:tavLst>
                                    </p:anim>
                                    <p:animEffect transition="in" filter="fade">
                                      <p:cBhvr>
                                        <p:cTn id="9" dur="500"/>
                                        <p:tgtEl>
                                          <p:spTgt spid="19"/>
                                        </p:tgtEl>
                                      </p:cBhvr>
                                    </p:animEffect>
                                  </p:childTnLst>
                                </p:cTn>
                              </p:par>
                              <p:par>
                                <p:cTn id="10" presetID="22" presetClass="entr" presetSubtype="8" fill="hold" grpId="0" nodeType="withEffect">
                                  <p:stCondLst>
                                    <p:cond delay="250"/>
                                  </p:stCondLst>
                                  <p:childTnLst>
                                    <p:set>
                                      <p:cBhvr>
                                        <p:cTn id="11" dur="1" fill="hold">
                                          <p:stCondLst>
                                            <p:cond delay="0"/>
                                          </p:stCondLst>
                                        </p:cTn>
                                        <p:tgtEl>
                                          <p:spTgt spid="18"/>
                                        </p:tgtEl>
                                        <p:attrNameLst>
                                          <p:attrName>style.visibility</p:attrName>
                                        </p:attrNameLst>
                                      </p:cBhvr>
                                      <p:to>
                                        <p:strVal val="visible"/>
                                      </p:to>
                                    </p:set>
                                    <p:animEffect transition="in" filter="wipe(left)">
                                      <p:cBhvr>
                                        <p:cTn id="12" dur="500"/>
                                        <p:tgtEl>
                                          <p:spTgt spid="18"/>
                                        </p:tgtEl>
                                      </p:cBhvr>
                                    </p:animEffect>
                                  </p:childTnLst>
                                </p:cTn>
                              </p:par>
                              <p:par>
                                <p:cTn id="13" presetID="22" presetClass="entr" presetSubtype="2" fill="hold" nodeType="withEffect">
                                  <p:stCondLst>
                                    <p:cond delay="250"/>
                                  </p:stCondLst>
                                  <p:childTnLst>
                                    <p:set>
                                      <p:cBhvr>
                                        <p:cTn id="14" dur="1" fill="hold">
                                          <p:stCondLst>
                                            <p:cond delay="0"/>
                                          </p:stCondLst>
                                        </p:cTn>
                                        <p:tgtEl>
                                          <p:spTgt spid="39"/>
                                        </p:tgtEl>
                                        <p:attrNameLst>
                                          <p:attrName>style.visibility</p:attrName>
                                        </p:attrNameLst>
                                      </p:cBhvr>
                                      <p:to>
                                        <p:strVal val="visible"/>
                                      </p:to>
                                    </p:set>
                                    <p:animEffect transition="in" filter="wipe(right)">
                                      <p:cBhvr>
                                        <p:cTn id="15" dur="500"/>
                                        <p:tgtEl>
                                          <p:spTgt spid="39"/>
                                        </p:tgtEl>
                                      </p:cBhvr>
                                    </p:animEffect>
                                  </p:childTnLst>
                                </p:cTn>
                              </p:par>
                              <p:par>
                                <p:cTn id="16" presetID="22" presetClass="entr" presetSubtype="8" fill="hold" grpId="0" nodeType="withEffect">
                                  <p:stCondLst>
                                    <p:cond delay="500"/>
                                  </p:stCondLst>
                                  <p:childTnLst>
                                    <p:set>
                                      <p:cBhvr>
                                        <p:cTn id="17" dur="1" fill="hold">
                                          <p:stCondLst>
                                            <p:cond delay="0"/>
                                          </p:stCondLst>
                                        </p:cTn>
                                        <p:tgtEl>
                                          <p:spTgt spid="120"/>
                                        </p:tgtEl>
                                        <p:attrNameLst>
                                          <p:attrName>style.visibility</p:attrName>
                                        </p:attrNameLst>
                                      </p:cBhvr>
                                      <p:to>
                                        <p:strVal val="visible"/>
                                      </p:to>
                                    </p:set>
                                    <p:animEffect transition="in" filter="wipe(left)">
                                      <p:cBhvr>
                                        <p:cTn id="18" dur="500"/>
                                        <p:tgtEl>
                                          <p:spTgt spid="120"/>
                                        </p:tgtEl>
                                      </p:cBhvr>
                                    </p:animEffect>
                                  </p:childTnLst>
                                </p:cTn>
                              </p:par>
                              <p:par>
                                <p:cTn id="19" presetID="53" presetClass="entr" presetSubtype="16" fill="hold" grpId="0" nodeType="withEffect">
                                  <p:stCondLst>
                                    <p:cond delay="500"/>
                                  </p:stCondLst>
                                  <p:childTnLst>
                                    <p:set>
                                      <p:cBhvr>
                                        <p:cTn id="20" dur="1" fill="hold">
                                          <p:stCondLst>
                                            <p:cond delay="0"/>
                                          </p:stCondLst>
                                        </p:cTn>
                                        <p:tgtEl>
                                          <p:spTgt spid="35"/>
                                        </p:tgtEl>
                                        <p:attrNameLst>
                                          <p:attrName>style.visibility</p:attrName>
                                        </p:attrNameLst>
                                      </p:cBhvr>
                                      <p:to>
                                        <p:strVal val="visible"/>
                                      </p:to>
                                    </p:set>
                                    <p:anim calcmode="lin" valueType="num">
                                      <p:cBhvr>
                                        <p:cTn id="21" dur="500" fill="hold"/>
                                        <p:tgtEl>
                                          <p:spTgt spid="35"/>
                                        </p:tgtEl>
                                        <p:attrNameLst>
                                          <p:attrName>ppt_w</p:attrName>
                                        </p:attrNameLst>
                                      </p:cBhvr>
                                      <p:tavLst>
                                        <p:tav tm="0">
                                          <p:val>
                                            <p:fltVal val="0"/>
                                          </p:val>
                                        </p:tav>
                                        <p:tav tm="100000">
                                          <p:val>
                                            <p:strVal val="#ppt_w"/>
                                          </p:val>
                                        </p:tav>
                                      </p:tavLst>
                                    </p:anim>
                                    <p:anim calcmode="lin" valueType="num">
                                      <p:cBhvr>
                                        <p:cTn id="22" dur="500" fill="hold"/>
                                        <p:tgtEl>
                                          <p:spTgt spid="35"/>
                                        </p:tgtEl>
                                        <p:attrNameLst>
                                          <p:attrName>ppt_h</p:attrName>
                                        </p:attrNameLst>
                                      </p:cBhvr>
                                      <p:tavLst>
                                        <p:tav tm="0">
                                          <p:val>
                                            <p:fltVal val="0"/>
                                          </p:val>
                                        </p:tav>
                                        <p:tav tm="100000">
                                          <p:val>
                                            <p:strVal val="#ppt_h"/>
                                          </p:val>
                                        </p:tav>
                                      </p:tavLst>
                                    </p:anim>
                                    <p:animEffect transition="in" filter="fade">
                                      <p:cBhvr>
                                        <p:cTn id="23" dur="500"/>
                                        <p:tgtEl>
                                          <p:spTgt spid="35"/>
                                        </p:tgtEl>
                                      </p:cBhvr>
                                    </p:animEffect>
                                  </p:childTnLst>
                                </p:cTn>
                              </p:par>
                              <p:par>
                                <p:cTn id="24" presetID="49" presetClass="entr" presetSubtype="0" decel="100000" fill="hold" nodeType="withEffect">
                                  <p:stCondLst>
                                    <p:cond delay="250"/>
                                  </p:stCondLst>
                                  <p:childTnLst>
                                    <p:set>
                                      <p:cBhvr>
                                        <p:cTn id="25" dur="1" fill="hold">
                                          <p:stCondLst>
                                            <p:cond delay="0"/>
                                          </p:stCondLst>
                                        </p:cTn>
                                        <p:tgtEl>
                                          <p:spTgt spid="36"/>
                                        </p:tgtEl>
                                        <p:attrNameLst>
                                          <p:attrName>style.visibility</p:attrName>
                                        </p:attrNameLst>
                                      </p:cBhvr>
                                      <p:to>
                                        <p:strVal val="visible"/>
                                      </p:to>
                                    </p:set>
                                    <p:anim calcmode="lin" valueType="num">
                                      <p:cBhvr>
                                        <p:cTn id="26" dur="500" fill="hold"/>
                                        <p:tgtEl>
                                          <p:spTgt spid="36"/>
                                        </p:tgtEl>
                                        <p:attrNameLst>
                                          <p:attrName>ppt_w</p:attrName>
                                        </p:attrNameLst>
                                      </p:cBhvr>
                                      <p:tavLst>
                                        <p:tav tm="0">
                                          <p:val>
                                            <p:fltVal val="0"/>
                                          </p:val>
                                        </p:tav>
                                        <p:tav tm="100000">
                                          <p:val>
                                            <p:strVal val="#ppt_w"/>
                                          </p:val>
                                        </p:tav>
                                      </p:tavLst>
                                    </p:anim>
                                    <p:anim calcmode="lin" valueType="num">
                                      <p:cBhvr>
                                        <p:cTn id="27" dur="500" fill="hold"/>
                                        <p:tgtEl>
                                          <p:spTgt spid="36"/>
                                        </p:tgtEl>
                                        <p:attrNameLst>
                                          <p:attrName>ppt_h</p:attrName>
                                        </p:attrNameLst>
                                      </p:cBhvr>
                                      <p:tavLst>
                                        <p:tav tm="0">
                                          <p:val>
                                            <p:fltVal val="0"/>
                                          </p:val>
                                        </p:tav>
                                        <p:tav tm="100000">
                                          <p:val>
                                            <p:strVal val="#ppt_h"/>
                                          </p:val>
                                        </p:tav>
                                      </p:tavLst>
                                    </p:anim>
                                    <p:anim calcmode="lin" valueType="num">
                                      <p:cBhvr>
                                        <p:cTn id="28" dur="500" fill="hold"/>
                                        <p:tgtEl>
                                          <p:spTgt spid="36"/>
                                        </p:tgtEl>
                                        <p:attrNameLst>
                                          <p:attrName>style.rotation</p:attrName>
                                        </p:attrNameLst>
                                      </p:cBhvr>
                                      <p:tavLst>
                                        <p:tav tm="0">
                                          <p:val>
                                            <p:fltVal val="360"/>
                                          </p:val>
                                        </p:tav>
                                        <p:tav tm="100000">
                                          <p:val>
                                            <p:fltVal val="0"/>
                                          </p:val>
                                        </p:tav>
                                      </p:tavLst>
                                    </p:anim>
                                    <p:animEffect transition="in" filter="fade">
                                      <p:cBhvr>
                                        <p:cTn id="29"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35" grpId="0" animBg="1"/>
      <p:bldP spid="120"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a:off x="611187" y="261275"/>
            <a:ext cx="666069" cy="664458"/>
            <a:chOff x="611187" y="261275"/>
            <a:chExt cx="666069" cy="664458"/>
          </a:xfrm>
        </p:grpSpPr>
        <p:sp>
          <p:nvSpPr>
            <p:cNvPr id="9" name="矩形 8"/>
            <p:cNvSpPr>
              <a:spLocks noChangeAspect="1"/>
            </p:cNvSpPr>
            <p:nvPr/>
          </p:nvSpPr>
          <p:spPr>
            <a:xfrm>
              <a:off x="611187" y="261275"/>
              <a:ext cx="538925" cy="53762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a:spLocks noChangeAspect="1"/>
            </p:cNvSpPr>
            <p:nvPr/>
          </p:nvSpPr>
          <p:spPr>
            <a:xfrm>
              <a:off x="880650" y="530086"/>
              <a:ext cx="396606" cy="39564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文本框 17"/>
          <p:cNvSpPr txBox="1"/>
          <p:nvPr/>
        </p:nvSpPr>
        <p:spPr>
          <a:xfrm>
            <a:off x="1419575" y="362672"/>
            <a:ext cx="7113238" cy="461665"/>
          </a:xfrm>
          <a:prstGeom prst="rect">
            <a:avLst/>
          </a:prstGeom>
          <a:noFill/>
        </p:spPr>
        <p:txBody>
          <a:bodyPr wrap="square" rtlCol="0">
            <a:spAutoFit/>
          </a:bodyPr>
          <a:lstStyle/>
          <a:p>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蚁群优化算法的应用</a:t>
            </a:r>
            <a:endParaRPr lang="en-US" altLang="zh-CN" sz="24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4" name="矩形 13"/>
          <p:cNvSpPr/>
          <p:nvPr/>
        </p:nvSpPr>
        <p:spPr>
          <a:xfrm>
            <a:off x="611560" y="1042709"/>
            <a:ext cx="198002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r>
              <a:rPr lang="zh-CN" altLang="en-US" sz="2000" b="1" dirty="0">
                <a:solidFill>
                  <a:schemeClr val="accent1"/>
                </a:solidFill>
                <a:latin typeface="微软雅黑" panose="020B0503020204020204" pitchFamily="34" charset="-122"/>
                <a:ea typeface="微软雅黑" panose="020B0503020204020204" pitchFamily="34" charset="-122"/>
              </a:rPr>
              <a:t>车间调度问题：</a:t>
            </a:r>
          </a:p>
        </p:txBody>
      </p:sp>
      <p:grpSp>
        <p:nvGrpSpPr>
          <p:cNvPr id="20" name="组合 19"/>
          <p:cNvGrpSpPr/>
          <p:nvPr/>
        </p:nvGrpSpPr>
        <p:grpSpPr>
          <a:xfrm>
            <a:off x="8606970" y="6519446"/>
            <a:ext cx="638628" cy="338554"/>
            <a:chOff x="8663567" y="6519446"/>
            <a:chExt cx="638628" cy="338554"/>
          </a:xfrm>
        </p:grpSpPr>
        <p:sp>
          <p:nvSpPr>
            <p:cNvPr id="24" name="矩形 23"/>
            <p:cNvSpPr/>
            <p:nvPr/>
          </p:nvSpPr>
          <p:spPr>
            <a:xfrm>
              <a:off x="8766881" y="6519446"/>
              <a:ext cx="432000" cy="33855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文本框 24"/>
            <p:cNvSpPr txBox="1"/>
            <p:nvPr/>
          </p:nvSpPr>
          <p:spPr>
            <a:xfrm>
              <a:off x="8663567" y="6519446"/>
              <a:ext cx="638628" cy="338554"/>
            </a:xfrm>
            <a:prstGeom prst="rect">
              <a:avLst/>
            </a:prstGeom>
            <a:noFill/>
          </p:spPr>
          <p:txBody>
            <a:bodyPr wrap="square" rtlCol="0">
              <a:spAutoFit/>
            </a:bodyPr>
            <a:lstStyle/>
            <a:p>
              <a:pPr algn="ctr"/>
              <a:r>
                <a:rPr lang="en-US" altLang="zh-CN" sz="1600" dirty="0">
                  <a:solidFill>
                    <a:schemeClr val="bg1"/>
                  </a:solidFill>
                  <a:latin typeface="微软雅黑" panose="020B0503020204020204" pitchFamily="34" charset="-122"/>
                  <a:ea typeface="微软雅黑" panose="020B0503020204020204" pitchFamily="34" charset="-122"/>
                </a:rPr>
                <a:t>36</a:t>
              </a:r>
              <a:endParaRPr lang="zh-CN" altLang="en-US" sz="1600" dirty="0">
                <a:solidFill>
                  <a:schemeClr val="bg1"/>
                </a:solidFill>
                <a:latin typeface="微软雅黑" panose="020B0503020204020204" pitchFamily="34" charset="-122"/>
                <a:ea typeface="微软雅黑" panose="020B0503020204020204" pitchFamily="34" charset="-122"/>
              </a:endParaRPr>
            </a:p>
          </p:txBody>
        </p:sp>
      </p:grpSp>
      <p:sp>
        <p:nvSpPr>
          <p:cNvPr id="2" name="矩形 1">
            <a:extLst>
              <a:ext uri="{FF2B5EF4-FFF2-40B4-BE49-F238E27FC236}">
                <a16:creationId xmlns:a16="http://schemas.microsoft.com/office/drawing/2014/main" id="{FF1C7384-3814-4EDC-B6CA-2BCB5F65C1ED}"/>
              </a:ext>
            </a:extLst>
          </p:cNvPr>
          <p:cNvSpPr/>
          <p:nvPr/>
        </p:nvSpPr>
        <p:spPr>
          <a:xfrm>
            <a:off x="611186" y="4304228"/>
            <a:ext cx="7921627" cy="2031325"/>
          </a:xfrm>
          <a:prstGeom prst="rect">
            <a:avLst/>
          </a:prstGeom>
        </p:spPr>
        <p:txBody>
          <a:bodyPr wrap="square">
            <a:spAutoFit/>
          </a:bodyPr>
          <a:lstStyle/>
          <a:p>
            <a:pPr algn="just"/>
            <a:r>
              <a:rPr lang="zh-CN" altLang="en-US" kern="100" dirty="0">
                <a:latin typeface="微软雅黑" panose="020B0503020204020204" pitchFamily="34" charset="-122"/>
                <a:ea typeface="微软雅黑" panose="020B0503020204020204" pitchFamily="34" charset="-122"/>
              </a:rPr>
              <a:t>     车辆路径问题</a:t>
            </a:r>
            <a:r>
              <a:rPr lang="en-US" altLang="zh-CN" kern="100" dirty="0">
                <a:latin typeface="微软雅黑" panose="020B0503020204020204" pitchFamily="34" charset="-122"/>
                <a:ea typeface="微软雅黑" panose="020B0503020204020204" pitchFamily="34" charset="-122"/>
              </a:rPr>
              <a:t>( Vehicle Routing Problem, VRP) </a:t>
            </a:r>
            <a:r>
              <a:rPr lang="zh-CN" altLang="en-US" kern="100" dirty="0">
                <a:latin typeface="微软雅黑" panose="020B0503020204020204" pitchFamily="34" charset="-122"/>
                <a:ea typeface="微软雅黑" panose="020B0503020204020204" pitchFamily="34" charset="-122"/>
              </a:rPr>
              <a:t>是运输组织优化的核心问题，它的.般描述是:对一系列指定的客户，确定车辆配送行驶路线,使得车辆从货仓出发，有序地经过一系列客户点，并返回货仓。要求在满足定约束的条件 下(如车辆载重、客户需求、时间窗等),使总运输成本最小。从VRP的定义中我们不难发现，VRP实际上包含了TSP作为它的子问题,VRP也是一个NP难问题，且它涉及了更多的约束，比TSP更难解。近年来,学者们对利用蚁群优化算法解决各种VRP问题进行了大量的研究，取得了丰富的成果。</a:t>
            </a:r>
          </a:p>
        </p:txBody>
      </p:sp>
      <p:sp>
        <p:nvSpPr>
          <p:cNvPr id="12" name="矩形 11">
            <a:extLst>
              <a:ext uri="{FF2B5EF4-FFF2-40B4-BE49-F238E27FC236}">
                <a16:creationId xmlns:a16="http://schemas.microsoft.com/office/drawing/2014/main" id="{2CD947C6-86A5-4254-8A7B-E84A1E9FD471}"/>
              </a:ext>
            </a:extLst>
          </p:cNvPr>
          <p:cNvSpPr/>
          <p:nvPr/>
        </p:nvSpPr>
        <p:spPr>
          <a:xfrm>
            <a:off x="160097" y="3885604"/>
            <a:ext cx="236475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r>
              <a:rPr lang="zh-CN" altLang="en-US" sz="2000" b="1" dirty="0">
                <a:solidFill>
                  <a:schemeClr val="accent1"/>
                </a:solidFill>
                <a:latin typeface="微软雅黑" panose="020B0503020204020204" pitchFamily="34" charset="-122"/>
                <a:ea typeface="微软雅黑" panose="020B0503020204020204" pitchFamily="34" charset="-122"/>
              </a:rPr>
              <a:t>     车辆路径问题：</a:t>
            </a:r>
          </a:p>
        </p:txBody>
      </p:sp>
      <p:sp>
        <p:nvSpPr>
          <p:cNvPr id="13" name="矩形 12">
            <a:extLst>
              <a:ext uri="{FF2B5EF4-FFF2-40B4-BE49-F238E27FC236}">
                <a16:creationId xmlns:a16="http://schemas.microsoft.com/office/drawing/2014/main" id="{81C6B478-C87A-4C5B-B3C2-61FDEDA31E87}"/>
              </a:ext>
            </a:extLst>
          </p:cNvPr>
          <p:cNvSpPr/>
          <p:nvPr/>
        </p:nvSpPr>
        <p:spPr>
          <a:xfrm>
            <a:off x="685343" y="1577280"/>
            <a:ext cx="7921627" cy="2031325"/>
          </a:xfrm>
          <a:prstGeom prst="rect">
            <a:avLst/>
          </a:prstGeom>
        </p:spPr>
        <p:txBody>
          <a:bodyPr wrap="square">
            <a:spAutoFit/>
          </a:bodyPr>
          <a:lstStyle/>
          <a:p>
            <a:pPr algn="just"/>
            <a:r>
              <a:rPr lang="zh-CN" altLang="en-US" kern="100" dirty="0">
                <a:latin typeface="微软雅黑" panose="020B0503020204020204" pitchFamily="34" charset="-122"/>
                <a:ea typeface="微软雅黑" panose="020B0503020204020204" pitchFamily="34" charset="-122"/>
              </a:rPr>
              <a:t>     车间作业调度问题</a:t>
            </a:r>
            <a:r>
              <a:rPr lang="en-US" altLang="zh-CN" kern="100" dirty="0">
                <a:latin typeface="微软雅黑" panose="020B0503020204020204" pitchFamily="34" charset="-122"/>
                <a:ea typeface="微软雅黑" panose="020B0503020204020204" pitchFamily="34" charset="-122"/>
              </a:rPr>
              <a:t>(Job Shop </a:t>
            </a:r>
            <a:r>
              <a:rPr lang="en-US" altLang="zh-CN" kern="100" dirty="0" err="1">
                <a:latin typeface="微软雅黑" panose="020B0503020204020204" pitchFamily="34" charset="-122"/>
                <a:ea typeface="微软雅黑" panose="020B0503020204020204" pitchFamily="34" charset="-122"/>
              </a:rPr>
              <a:t>Scheduding</a:t>
            </a:r>
            <a:r>
              <a:rPr lang="en-US" altLang="zh-CN" kern="100" dirty="0">
                <a:latin typeface="微软雅黑" panose="020B0503020204020204" pitchFamily="34" charset="-122"/>
                <a:ea typeface="微软雅黑" panose="020B0503020204020204" pitchFamily="34" charset="-122"/>
              </a:rPr>
              <a:t> Problem, JSP)</a:t>
            </a:r>
            <a:r>
              <a:rPr lang="zh-CN" altLang="en-US" kern="100" dirty="0">
                <a:latin typeface="微软雅黑" panose="020B0503020204020204" pitchFamily="34" charset="-122"/>
                <a:ea typeface="微软雅黑" panose="020B0503020204020204" pitchFamily="34" charset="-122"/>
              </a:rPr>
              <a:t>是生产与制造业的核心问题。调度的目的就是为各个零件合理地分配机床等资源，合理地安排加工时间，在满足一此现实约束条件的同时，达到某此目标的最优化。车间调度问题是一个</a:t>
            </a:r>
            <a:r>
              <a:rPr lang="en-US" altLang="zh-CN" kern="100" dirty="0">
                <a:latin typeface="微软雅黑" panose="020B0503020204020204" pitchFamily="34" charset="-122"/>
                <a:ea typeface="微软雅黑" panose="020B0503020204020204" pitchFamily="34" charset="-122"/>
              </a:rPr>
              <a:t>NP</a:t>
            </a:r>
            <a:r>
              <a:rPr lang="zh-CN" altLang="en-US" kern="100" dirty="0">
                <a:latin typeface="微软雅黑" panose="020B0503020204020204" pitchFamily="34" charset="-122"/>
                <a:ea typeface="微软雅黑" panose="020B0503020204020204" pitchFamily="34" charset="-122"/>
              </a:rPr>
              <a:t>难问题，包括的种类也很多，蚁群优化算法在解决不同类别的</a:t>
            </a:r>
            <a:r>
              <a:rPr lang="en-US" altLang="zh-CN" kern="100" dirty="0">
                <a:latin typeface="微软雅黑" panose="020B0503020204020204" pitchFamily="34" charset="-122"/>
                <a:ea typeface="微软雅黑" panose="020B0503020204020204" pitchFamily="34" charset="-122"/>
              </a:rPr>
              <a:t>JSP</a:t>
            </a:r>
            <a:r>
              <a:rPr lang="zh-CN" altLang="en-US" kern="100" dirty="0">
                <a:latin typeface="微软雅黑" panose="020B0503020204020204" pitchFamily="34" charset="-122"/>
                <a:ea typeface="微软雅黑" panose="020B0503020204020204" pitchFamily="34" charset="-122"/>
              </a:rPr>
              <a:t>时所表现出来的性能也往往有一些差异。不过总的来说</a:t>
            </a:r>
            <a:r>
              <a:rPr lang="en-US" altLang="zh-CN" kern="100" dirty="0">
                <a:latin typeface="微软雅黑" panose="020B0503020204020204" pitchFamily="34" charset="-122"/>
                <a:ea typeface="微软雅黑" panose="020B0503020204020204" pitchFamily="34" charset="-122"/>
              </a:rPr>
              <a:t>,ACO</a:t>
            </a:r>
            <a:r>
              <a:rPr lang="zh-CN" altLang="en-US" kern="100" dirty="0">
                <a:latin typeface="微软雅黑" panose="020B0503020204020204" pitchFamily="34" charset="-122"/>
                <a:ea typeface="微软雅黑" panose="020B0503020204020204" pitchFamily="34" charset="-122"/>
              </a:rPr>
              <a:t>是针对</a:t>
            </a:r>
            <a:r>
              <a:rPr lang="en-US" altLang="zh-CN" kern="100" dirty="0">
                <a:latin typeface="微软雅黑" panose="020B0503020204020204" pitchFamily="34" charset="-122"/>
                <a:ea typeface="微软雅黑" panose="020B0503020204020204" pitchFamily="34" charset="-122"/>
              </a:rPr>
              <a:t>JSP</a:t>
            </a:r>
            <a:r>
              <a:rPr lang="zh-CN" altLang="en-US" kern="100" dirty="0">
                <a:latin typeface="微软雅黑" panose="020B0503020204020204" pitchFamily="34" charset="-122"/>
                <a:ea typeface="微软雅黑" panose="020B0503020204020204" pitchFamily="34" charset="-122"/>
              </a:rPr>
              <a:t>的各种求解方法中非常优秀的一种</a:t>
            </a:r>
            <a:r>
              <a:rPr lang="en-US" altLang="zh-CN" kern="100" dirty="0">
                <a:latin typeface="微软雅黑" panose="020B0503020204020204" pitchFamily="34" charset="-122"/>
                <a:ea typeface="微软雅黑" panose="020B0503020204020204" pitchFamily="34" charset="-122"/>
              </a:rPr>
              <a:t>,JSP</a:t>
            </a:r>
            <a:r>
              <a:rPr lang="zh-CN" altLang="en-US" kern="100" dirty="0">
                <a:latin typeface="微软雅黑" panose="020B0503020204020204" pitchFamily="34" charset="-122"/>
                <a:ea typeface="微软雅黑" panose="020B0503020204020204" pitchFamily="34" charset="-122"/>
              </a:rPr>
              <a:t>在</a:t>
            </a:r>
            <a:r>
              <a:rPr lang="en-US" altLang="zh-CN" kern="100" dirty="0">
                <a:latin typeface="微软雅黑" panose="020B0503020204020204" pitchFamily="34" charset="-122"/>
                <a:ea typeface="微软雅黑" panose="020B0503020204020204" pitchFamily="34" charset="-122"/>
              </a:rPr>
              <a:t>ACO</a:t>
            </a:r>
            <a:r>
              <a:rPr lang="zh-CN" altLang="en-US" kern="100" dirty="0">
                <a:latin typeface="微软雅黑" panose="020B0503020204020204" pitchFamily="34" charset="-122"/>
                <a:ea typeface="微软雅黑" panose="020B0503020204020204" pitchFamily="34" charset="-122"/>
              </a:rPr>
              <a:t>的应用研究中处于一个比较核心的地位。</a:t>
            </a:r>
          </a:p>
        </p:txBody>
      </p:sp>
    </p:spTree>
    <p:extLst>
      <p:ext uri="{BB962C8B-B14F-4D97-AF65-F5344CB8AC3E}">
        <p14:creationId xmlns:p14="http://schemas.microsoft.com/office/powerpoint/2010/main" val="1571120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ppt_w</p:attrName>
                                        </p:attrNameLst>
                                      </p:cBhvr>
                                      <p:tavLst>
                                        <p:tav tm="0">
                                          <p:val>
                                            <p:fltVal val="0"/>
                                          </p:val>
                                        </p:tav>
                                        <p:tav tm="100000">
                                          <p:val>
                                            <p:strVal val="#ppt_w"/>
                                          </p:val>
                                        </p:tav>
                                      </p:tavLst>
                                    </p:anim>
                                    <p:anim calcmode="lin" valueType="num">
                                      <p:cBhvr>
                                        <p:cTn id="8" dur="500" fill="hold"/>
                                        <p:tgtEl>
                                          <p:spTgt spid="19"/>
                                        </p:tgtEl>
                                        <p:attrNameLst>
                                          <p:attrName>ppt_h</p:attrName>
                                        </p:attrNameLst>
                                      </p:cBhvr>
                                      <p:tavLst>
                                        <p:tav tm="0">
                                          <p:val>
                                            <p:fltVal val="0"/>
                                          </p:val>
                                        </p:tav>
                                        <p:tav tm="100000">
                                          <p:val>
                                            <p:strVal val="#ppt_h"/>
                                          </p:val>
                                        </p:tav>
                                      </p:tavLst>
                                    </p:anim>
                                    <p:animEffect transition="in" filter="fade">
                                      <p:cBhvr>
                                        <p:cTn id="9" dur="500"/>
                                        <p:tgtEl>
                                          <p:spTgt spid="19"/>
                                        </p:tgtEl>
                                      </p:cBhvr>
                                    </p:animEffect>
                                  </p:childTnLst>
                                </p:cTn>
                              </p:par>
                              <p:par>
                                <p:cTn id="10" presetID="22" presetClass="entr" presetSubtype="8" fill="hold" grpId="0" nodeType="withEffect">
                                  <p:stCondLst>
                                    <p:cond delay="250"/>
                                  </p:stCondLst>
                                  <p:childTnLst>
                                    <p:set>
                                      <p:cBhvr>
                                        <p:cTn id="11" dur="1" fill="hold">
                                          <p:stCondLst>
                                            <p:cond delay="0"/>
                                          </p:stCondLst>
                                        </p:cTn>
                                        <p:tgtEl>
                                          <p:spTgt spid="18"/>
                                        </p:tgtEl>
                                        <p:attrNameLst>
                                          <p:attrName>style.visibility</p:attrName>
                                        </p:attrNameLst>
                                      </p:cBhvr>
                                      <p:to>
                                        <p:strVal val="visible"/>
                                      </p:to>
                                    </p:set>
                                    <p:animEffect transition="in" filter="wipe(left)">
                                      <p:cBhvr>
                                        <p:cTn id="12" dur="500"/>
                                        <p:tgtEl>
                                          <p:spTgt spid="18"/>
                                        </p:tgtEl>
                                      </p:cBhvr>
                                    </p:animEffect>
                                  </p:childTnLst>
                                </p:cTn>
                              </p:par>
                              <p:par>
                                <p:cTn id="13" presetID="22" presetClass="entr" presetSubtype="2" fill="hold" nodeType="withEffect">
                                  <p:stCondLst>
                                    <p:cond delay="250"/>
                                  </p:stCondLst>
                                  <p:childTnLst>
                                    <p:set>
                                      <p:cBhvr>
                                        <p:cTn id="14" dur="1" fill="hold">
                                          <p:stCondLst>
                                            <p:cond delay="0"/>
                                          </p:stCondLst>
                                        </p:cTn>
                                        <p:tgtEl>
                                          <p:spTgt spid="20"/>
                                        </p:tgtEl>
                                        <p:attrNameLst>
                                          <p:attrName>style.visibility</p:attrName>
                                        </p:attrNameLst>
                                      </p:cBhvr>
                                      <p:to>
                                        <p:strVal val="visible"/>
                                      </p:to>
                                    </p:set>
                                    <p:animEffect transition="in" filter="wipe(right)">
                                      <p:cBhvr>
                                        <p:cTn id="15" dur="500"/>
                                        <p:tgtEl>
                                          <p:spTgt spid="20"/>
                                        </p:tgtEl>
                                      </p:cBhvr>
                                    </p:animEffect>
                                  </p:childTnLst>
                                </p:cTn>
                              </p:par>
                              <p:par>
                                <p:cTn id="16" presetID="22" presetClass="entr" presetSubtype="8" fill="hold" grpId="0" nodeType="withEffect">
                                  <p:stCondLst>
                                    <p:cond delay="250"/>
                                  </p:stCondLst>
                                  <p:childTnLst>
                                    <p:set>
                                      <p:cBhvr>
                                        <p:cTn id="17" dur="1" fill="hold">
                                          <p:stCondLst>
                                            <p:cond delay="0"/>
                                          </p:stCondLst>
                                        </p:cTn>
                                        <p:tgtEl>
                                          <p:spTgt spid="14"/>
                                        </p:tgtEl>
                                        <p:attrNameLst>
                                          <p:attrName>style.visibility</p:attrName>
                                        </p:attrNameLst>
                                      </p:cBhvr>
                                      <p:to>
                                        <p:strVal val="visible"/>
                                      </p:to>
                                    </p:set>
                                    <p:animEffect transition="in" filter="wipe(left)">
                                      <p:cBhvr>
                                        <p:cTn id="18" dur="500"/>
                                        <p:tgtEl>
                                          <p:spTgt spid="14"/>
                                        </p:tgtEl>
                                      </p:cBhvr>
                                    </p:animEffect>
                                  </p:childTnLst>
                                </p:cTn>
                              </p:par>
                              <p:par>
                                <p:cTn id="19" presetID="22" presetClass="entr" presetSubtype="8" fill="hold" grpId="0" nodeType="withEffect">
                                  <p:stCondLst>
                                    <p:cond delay="250"/>
                                  </p:stCondLst>
                                  <p:childTnLst>
                                    <p:set>
                                      <p:cBhvr>
                                        <p:cTn id="20" dur="1" fill="hold">
                                          <p:stCondLst>
                                            <p:cond delay="0"/>
                                          </p:stCondLst>
                                        </p:cTn>
                                        <p:tgtEl>
                                          <p:spTgt spid="12"/>
                                        </p:tgtEl>
                                        <p:attrNameLst>
                                          <p:attrName>style.visibility</p:attrName>
                                        </p:attrNameLst>
                                      </p:cBhvr>
                                      <p:to>
                                        <p:strVal val="visible"/>
                                      </p:to>
                                    </p:set>
                                    <p:animEffect transition="in" filter="wipe(left)">
                                      <p:cBhvr>
                                        <p:cTn id="21"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4" grpId="0"/>
      <p:bldP spid="12"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a:off x="611187" y="261275"/>
            <a:ext cx="666069" cy="664458"/>
            <a:chOff x="611187" y="261275"/>
            <a:chExt cx="666069" cy="664458"/>
          </a:xfrm>
        </p:grpSpPr>
        <p:sp>
          <p:nvSpPr>
            <p:cNvPr id="9" name="矩形 8"/>
            <p:cNvSpPr>
              <a:spLocks noChangeAspect="1"/>
            </p:cNvSpPr>
            <p:nvPr/>
          </p:nvSpPr>
          <p:spPr>
            <a:xfrm>
              <a:off x="611187" y="261275"/>
              <a:ext cx="538925" cy="53762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a:spLocks noChangeAspect="1"/>
            </p:cNvSpPr>
            <p:nvPr/>
          </p:nvSpPr>
          <p:spPr>
            <a:xfrm>
              <a:off x="880650" y="530086"/>
              <a:ext cx="396606" cy="39564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文本框 17"/>
          <p:cNvSpPr txBox="1"/>
          <p:nvPr/>
        </p:nvSpPr>
        <p:spPr>
          <a:xfrm>
            <a:off x="1419575" y="362672"/>
            <a:ext cx="7113238" cy="461665"/>
          </a:xfrm>
          <a:prstGeom prst="rect">
            <a:avLst/>
          </a:prstGeom>
          <a:noFill/>
        </p:spPr>
        <p:txBody>
          <a:bodyPr wrap="square" rtlCol="0">
            <a:spAutoFit/>
          </a:bodyPr>
          <a:lstStyle/>
          <a:p>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蚁群优化算法的应用</a:t>
            </a:r>
            <a:endParaRPr lang="en-US" altLang="zh-CN" sz="24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4" name="矩形 13"/>
          <p:cNvSpPr/>
          <p:nvPr/>
        </p:nvSpPr>
        <p:spPr>
          <a:xfrm>
            <a:off x="611188" y="1280997"/>
            <a:ext cx="7921625" cy="406971"/>
          </a:xfrm>
          <a:prstGeom prst="rect">
            <a:avLst/>
          </a:prstGeom>
        </p:spPr>
        <p:txBody>
          <a:bodyPr wrap="square">
            <a:spAutoFit/>
          </a:bodyPr>
          <a:lstStyle/>
          <a:p>
            <a:pPr indent="304800" algn="just">
              <a:lnSpc>
                <a:spcPct val="125000"/>
              </a:lnSpc>
            </a:pPr>
            <a:r>
              <a:rPr lang="zh-CN" altLang="en-US" kern="100" dirty="0">
                <a:latin typeface="微软雅黑" panose="020B0503020204020204" pitchFamily="34" charset="-122"/>
                <a:ea typeface="微软雅黑" panose="020B0503020204020204" pitchFamily="34" charset="-122"/>
              </a:rPr>
              <a:t>蚁群优化算法地应用领域十分广泛。</a:t>
            </a:r>
          </a:p>
        </p:txBody>
      </p:sp>
      <p:grpSp>
        <p:nvGrpSpPr>
          <p:cNvPr id="20" name="组合 19"/>
          <p:cNvGrpSpPr/>
          <p:nvPr/>
        </p:nvGrpSpPr>
        <p:grpSpPr>
          <a:xfrm>
            <a:off x="8465264" y="6495328"/>
            <a:ext cx="638628" cy="338554"/>
            <a:chOff x="8663567" y="6519446"/>
            <a:chExt cx="638628" cy="338554"/>
          </a:xfrm>
        </p:grpSpPr>
        <p:sp>
          <p:nvSpPr>
            <p:cNvPr id="25" name="矩形 24"/>
            <p:cNvSpPr/>
            <p:nvPr/>
          </p:nvSpPr>
          <p:spPr>
            <a:xfrm>
              <a:off x="8766881" y="6519446"/>
              <a:ext cx="432000" cy="33855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文本框 25"/>
            <p:cNvSpPr txBox="1"/>
            <p:nvPr/>
          </p:nvSpPr>
          <p:spPr>
            <a:xfrm>
              <a:off x="8663567" y="6519446"/>
              <a:ext cx="638628" cy="338554"/>
            </a:xfrm>
            <a:prstGeom prst="rect">
              <a:avLst/>
            </a:prstGeom>
            <a:noFill/>
          </p:spPr>
          <p:txBody>
            <a:bodyPr wrap="square" rtlCol="0">
              <a:spAutoFit/>
            </a:bodyPr>
            <a:lstStyle/>
            <a:p>
              <a:pPr algn="ctr"/>
              <a:r>
                <a:rPr lang="en-US" altLang="zh-CN" sz="1600" dirty="0">
                  <a:solidFill>
                    <a:schemeClr val="bg1"/>
                  </a:solidFill>
                  <a:latin typeface="微软雅黑" panose="020B0503020204020204" pitchFamily="34" charset="-122"/>
                  <a:ea typeface="微软雅黑" panose="020B0503020204020204" pitchFamily="34" charset="-122"/>
                </a:rPr>
                <a:t>37</a:t>
              </a:r>
              <a:endParaRPr lang="zh-CN" altLang="en-US" sz="1600" dirty="0">
                <a:solidFill>
                  <a:schemeClr val="bg1"/>
                </a:solidFill>
                <a:latin typeface="微软雅黑" panose="020B0503020204020204" pitchFamily="34" charset="-122"/>
                <a:ea typeface="微软雅黑" panose="020B0503020204020204" pitchFamily="34" charset="-122"/>
              </a:endParaRPr>
            </a:p>
          </p:txBody>
        </p:sp>
      </p:grpSp>
      <p:sp>
        <p:nvSpPr>
          <p:cNvPr id="21" name="矩形 20">
            <a:extLst>
              <a:ext uri="{FF2B5EF4-FFF2-40B4-BE49-F238E27FC236}">
                <a16:creationId xmlns:a16="http://schemas.microsoft.com/office/drawing/2014/main" id="{BEF57E17-B485-4647-B94E-71E1ADBD3BCF}"/>
              </a:ext>
            </a:extLst>
          </p:cNvPr>
          <p:cNvSpPr/>
          <p:nvPr/>
        </p:nvSpPr>
        <p:spPr>
          <a:xfrm>
            <a:off x="543639" y="2062759"/>
            <a:ext cx="7921625" cy="406971"/>
          </a:xfrm>
          <a:prstGeom prst="rect">
            <a:avLst/>
          </a:prstGeom>
        </p:spPr>
        <p:txBody>
          <a:bodyPr wrap="square">
            <a:spAutoFit/>
          </a:bodyPr>
          <a:lstStyle/>
          <a:p>
            <a:pPr indent="304800" algn="just">
              <a:lnSpc>
                <a:spcPct val="125000"/>
              </a:lnSpc>
            </a:pPr>
            <a:r>
              <a:rPr lang="zh-CN" altLang="en-US" b="1" kern="100" dirty="0">
                <a:solidFill>
                  <a:schemeClr val="accent1"/>
                </a:solidFill>
                <a:latin typeface="微软雅黑" panose="020B0503020204020204" pitchFamily="34" charset="-122"/>
                <a:ea typeface="微软雅黑" panose="020B0503020204020204" pitchFamily="34" charset="-122"/>
              </a:rPr>
              <a:t>分配问题：</a:t>
            </a:r>
            <a:r>
              <a:rPr lang="zh-CN" altLang="en-US" kern="100" dirty="0">
                <a:latin typeface="微软雅黑" panose="020B0503020204020204" pitchFamily="34" charset="-122"/>
                <a:ea typeface="微软雅黑" panose="020B0503020204020204" pitchFamily="34" charset="-122"/>
              </a:rPr>
              <a:t>二次分配问题、广义分配问题、频率分配问题、冗余分配问题</a:t>
            </a:r>
          </a:p>
        </p:txBody>
      </p:sp>
      <p:sp>
        <p:nvSpPr>
          <p:cNvPr id="22" name="矩形 21">
            <a:extLst>
              <a:ext uri="{FF2B5EF4-FFF2-40B4-BE49-F238E27FC236}">
                <a16:creationId xmlns:a16="http://schemas.microsoft.com/office/drawing/2014/main" id="{257CE6CE-CE20-49F6-A01E-A18853B47F05}"/>
              </a:ext>
            </a:extLst>
          </p:cNvPr>
          <p:cNvSpPr/>
          <p:nvPr/>
        </p:nvSpPr>
        <p:spPr>
          <a:xfrm>
            <a:off x="543639" y="2951830"/>
            <a:ext cx="7921625" cy="406971"/>
          </a:xfrm>
          <a:prstGeom prst="rect">
            <a:avLst/>
          </a:prstGeom>
        </p:spPr>
        <p:txBody>
          <a:bodyPr wrap="square">
            <a:spAutoFit/>
          </a:bodyPr>
          <a:lstStyle/>
          <a:p>
            <a:pPr indent="304800" algn="just">
              <a:lnSpc>
                <a:spcPct val="125000"/>
              </a:lnSpc>
            </a:pPr>
            <a:r>
              <a:rPr lang="zh-CN" altLang="en-US" b="1" kern="100" dirty="0">
                <a:solidFill>
                  <a:schemeClr val="accent1"/>
                </a:solidFill>
                <a:latin typeface="微软雅黑" panose="020B0503020204020204" pitchFamily="34" charset="-122"/>
                <a:ea typeface="微软雅黑" panose="020B0503020204020204" pitchFamily="34" charset="-122"/>
              </a:rPr>
              <a:t>网络路由：</a:t>
            </a:r>
            <a:r>
              <a:rPr lang="zh-CN" altLang="en-US" kern="100" dirty="0">
                <a:latin typeface="微软雅黑" panose="020B0503020204020204" pitchFamily="34" charset="-122"/>
                <a:ea typeface="微软雅黑" panose="020B0503020204020204" pitchFamily="34" charset="-122"/>
              </a:rPr>
              <a:t>有向连接网络路由、无连接网络路由、光纤网络路由</a:t>
            </a:r>
          </a:p>
        </p:txBody>
      </p:sp>
      <p:sp>
        <p:nvSpPr>
          <p:cNvPr id="23" name="矩形 22">
            <a:extLst>
              <a:ext uri="{FF2B5EF4-FFF2-40B4-BE49-F238E27FC236}">
                <a16:creationId xmlns:a16="http://schemas.microsoft.com/office/drawing/2014/main" id="{1D94E7C3-BCD0-46AB-BDFB-234F0982C10E}"/>
              </a:ext>
            </a:extLst>
          </p:cNvPr>
          <p:cNvSpPr/>
          <p:nvPr/>
        </p:nvSpPr>
        <p:spPr>
          <a:xfrm>
            <a:off x="543637" y="4622663"/>
            <a:ext cx="7921625" cy="406971"/>
          </a:xfrm>
          <a:prstGeom prst="rect">
            <a:avLst/>
          </a:prstGeom>
        </p:spPr>
        <p:txBody>
          <a:bodyPr wrap="square">
            <a:spAutoFit/>
          </a:bodyPr>
          <a:lstStyle/>
          <a:p>
            <a:pPr indent="304800" algn="just">
              <a:lnSpc>
                <a:spcPct val="125000"/>
              </a:lnSpc>
            </a:pPr>
            <a:r>
              <a:rPr lang="zh-CN" altLang="en-US" kern="100" dirty="0">
                <a:latin typeface="微软雅黑" panose="020B0503020204020204" pitchFamily="34" charset="-122"/>
                <a:ea typeface="微软雅黑" panose="020B0503020204020204" pitchFamily="34" charset="-122"/>
              </a:rPr>
              <a:t>此外，还有数据挖掘、图像处理、系统辨识、二维格模型蛋白质折叠问题</a:t>
            </a:r>
          </a:p>
        </p:txBody>
      </p:sp>
      <p:sp>
        <p:nvSpPr>
          <p:cNvPr id="24" name="矩形 23">
            <a:extLst>
              <a:ext uri="{FF2B5EF4-FFF2-40B4-BE49-F238E27FC236}">
                <a16:creationId xmlns:a16="http://schemas.microsoft.com/office/drawing/2014/main" id="{91335266-2C56-473F-A678-05383D98D278}"/>
              </a:ext>
            </a:extLst>
          </p:cNvPr>
          <p:cNvSpPr/>
          <p:nvPr/>
        </p:nvSpPr>
        <p:spPr>
          <a:xfrm>
            <a:off x="543638" y="3733592"/>
            <a:ext cx="7921625" cy="406971"/>
          </a:xfrm>
          <a:prstGeom prst="rect">
            <a:avLst/>
          </a:prstGeom>
        </p:spPr>
        <p:txBody>
          <a:bodyPr wrap="square">
            <a:spAutoFit/>
          </a:bodyPr>
          <a:lstStyle/>
          <a:p>
            <a:pPr indent="304800" algn="just">
              <a:lnSpc>
                <a:spcPct val="125000"/>
              </a:lnSpc>
            </a:pPr>
            <a:r>
              <a:rPr lang="zh-CN" altLang="en-US" b="1" kern="100" dirty="0">
                <a:solidFill>
                  <a:schemeClr val="accent1"/>
                </a:solidFill>
                <a:latin typeface="微软雅黑" panose="020B0503020204020204" pitchFamily="34" charset="-122"/>
                <a:ea typeface="微软雅黑" panose="020B0503020204020204" pitchFamily="34" charset="-122"/>
              </a:rPr>
              <a:t>子集问题：</a:t>
            </a:r>
            <a:r>
              <a:rPr lang="zh-CN" altLang="en-US" kern="100" dirty="0">
                <a:latin typeface="微软雅黑" panose="020B0503020204020204" pitchFamily="34" charset="-122"/>
                <a:ea typeface="微软雅黑" panose="020B0503020204020204" pitchFamily="34" charset="-122"/>
              </a:rPr>
              <a:t>集合覆盖问题、集合分离问题、带权约束的图树分割</a:t>
            </a:r>
          </a:p>
        </p:txBody>
      </p:sp>
    </p:spTree>
    <p:extLst>
      <p:ext uri="{BB962C8B-B14F-4D97-AF65-F5344CB8AC3E}">
        <p14:creationId xmlns:p14="http://schemas.microsoft.com/office/powerpoint/2010/main" val="562404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ppt_w</p:attrName>
                                        </p:attrNameLst>
                                      </p:cBhvr>
                                      <p:tavLst>
                                        <p:tav tm="0">
                                          <p:val>
                                            <p:fltVal val="0"/>
                                          </p:val>
                                        </p:tav>
                                        <p:tav tm="100000">
                                          <p:val>
                                            <p:strVal val="#ppt_w"/>
                                          </p:val>
                                        </p:tav>
                                      </p:tavLst>
                                    </p:anim>
                                    <p:anim calcmode="lin" valueType="num">
                                      <p:cBhvr>
                                        <p:cTn id="8" dur="500" fill="hold"/>
                                        <p:tgtEl>
                                          <p:spTgt spid="19"/>
                                        </p:tgtEl>
                                        <p:attrNameLst>
                                          <p:attrName>ppt_h</p:attrName>
                                        </p:attrNameLst>
                                      </p:cBhvr>
                                      <p:tavLst>
                                        <p:tav tm="0">
                                          <p:val>
                                            <p:fltVal val="0"/>
                                          </p:val>
                                        </p:tav>
                                        <p:tav tm="100000">
                                          <p:val>
                                            <p:strVal val="#ppt_h"/>
                                          </p:val>
                                        </p:tav>
                                      </p:tavLst>
                                    </p:anim>
                                    <p:animEffect transition="in" filter="fade">
                                      <p:cBhvr>
                                        <p:cTn id="9" dur="500"/>
                                        <p:tgtEl>
                                          <p:spTgt spid="19"/>
                                        </p:tgtEl>
                                      </p:cBhvr>
                                    </p:animEffect>
                                  </p:childTnLst>
                                </p:cTn>
                              </p:par>
                              <p:par>
                                <p:cTn id="10" presetID="22" presetClass="entr" presetSubtype="8" fill="hold" grpId="0" nodeType="withEffect">
                                  <p:stCondLst>
                                    <p:cond delay="250"/>
                                  </p:stCondLst>
                                  <p:childTnLst>
                                    <p:set>
                                      <p:cBhvr>
                                        <p:cTn id="11" dur="1" fill="hold">
                                          <p:stCondLst>
                                            <p:cond delay="0"/>
                                          </p:stCondLst>
                                        </p:cTn>
                                        <p:tgtEl>
                                          <p:spTgt spid="18"/>
                                        </p:tgtEl>
                                        <p:attrNameLst>
                                          <p:attrName>style.visibility</p:attrName>
                                        </p:attrNameLst>
                                      </p:cBhvr>
                                      <p:to>
                                        <p:strVal val="visible"/>
                                      </p:to>
                                    </p:set>
                                    <p:animEffect transition="in" filter="wipe(left)">
                                      <p:cBhvr>
                                        <p:cTn id="12" dur="500"/>
                                        <p:tgtEl>
                                          <p:spTgt spid="18"/>
                                        </p:tgtEl>
                                      </p:cBhvr>
                                    </p:animEffect>
                                  </p:childTnLst>
                                </p:cTn>
                              </p:par>
                              <p:par>
                                <p:cTn id="13" presetID="22" presetClass="entr" presetSubtype="2" fill="hold" nodeType="withEffect">
                                  <p:stCondLst>
                                    <p:cond delay="250"/>
                                  </p:stCondLst>
                                  <p:childTnLst>
                                    <p:set>
                                      <p:cBhvr>
                                        <p:cTn id="14" dur="1" fill="hold">
                                          <p:stCondLst>
                                            <p:cond delay="0"/>
                                          </p:stCondLst>
                                        </p:cTn>
                                        <p:tgtEl>
                                          <p:spTgt spid="20"/>
                                        </p:tgtEl>
                                        <p:attrNameLst>
                                          <p:attrName>style.visibility</p:attrName>
                                        </p:attrNameLst>
                                      </p:cBhvr>
                                      <p:to>
                                        <p:strVal val="visible"/>
                                      </p:to>
                                    </p:set>
                                    <p:animEffect transition="in" filter="wipe(right)">
                                      <p:cBhvr>
                                        <p:cTn id="15" dur="500"/>
                                        <p:tgtEl>
                                          <p:spTgt spid="20"/>
                                        </p:tgtEl>
                                      </p:cBhvr>
                                    </p:animEffect>
                                  </p:childTnLst>
                                </p:cTn>
                              </p:par>
                              <p:par>
                                <p:cTn id="16" presetID="42" presetClass="entr" presetSubtype="0" fill="hold" grpId="0" nodeType="withEffect">
                                  <p:stCondLst>
                                    <p:cond delay="250"/>
                                  </p:stCondLst>
                                  <p:childTnLst>
                                    <p:set>
                                      <p:cBhvr>
                                        <p:cTn id="17" dur="1" fill="hold">
                                          <p:stCondLst>
                                            <p:cond delay="0"/>
                                          </p:stCondLst>
                                        </p:cTn>
                                        <p:tgtEl>
                                          <p:spTgt spid="14"/>
                                        </p:tgtEl>
                                        <p:attrNameLst>
                                          <p:attrName>style.visibility</p:attrName>
                                        </p:attrNameLst>
                                      </p:cBhvr>
                                      <p:to>
                                        <p:strVal val="visible"/>
                                      </p:to>
                                    </p:set>
                                    <p:animEffect transition="in" filter="fade">
                                      <p:cBhvr>
                                        <p:cTn id="18" dur="500"/>
                                        <p:tgtEl>
                                          <p:spTgt spid="14"/>
                                        </p:tgtEl>
                                      </p:cBhvr>
                                    </p:animEffect>
                                    <p:anim calcmode="lin" valueType="num">
                                      <p:cBhvr>
                                        <p:cTn id="19" dur="500" fill="hold"/>
                                        <p:tgtEl>
                                          <p:spTgt spid="14"/>
                                        </p:tgtEl>
                                        <p:attrNameLst>
                                          <p:attrName>ppt_x</p:attrName>
                                        </p:attrNameLst>
                                      </p:cBhvr>
                                      <p:tavLst>
                                        <p:tav tm="0">
                                          <p:val>
                                            <p:strVal val="#ppt_x"/>
                                          </p:val>
                                        </p:tav>
                                        <p:tav tm="100000">
                                          <p:val>
                                            <p:strVal val="#ppt_x"/>
                                          </p:val>
                                        </p:tav>
                                      </p:tavLst>
                                    </p:anim>
                                    <p:anim calcmode="lin" valueType="num">
                                      <p:cBhvr>
                                        <p:cTn id="20" dur="500" fill="hold"/>
                                        <p:tgtEl>
                                          <p:spTgt spid="14"/>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250"/>
                                  </p:stCondLst>
                                  <p:childTnLst>
                                    <p:set>
                                      <p:cBhvr>
                                        <p:cTn id="22" dur="1" fill="hold">
                                          <p:stCondLst>
                                            <p:cond delay="0"/>
                                          </p:stCondLst>
                                        </p:cTn>
                                        <p:tgtEl>
                                          <p:spTgt spid="21"/>
                                        </p:tgtEl>
                                        <p:attrNameLst>
                                          <p:attrName>style.visibility</p:attrName>
                                        </p:attrNameLst>
                                      </p:cBhvr>
                                      <p:to>
                                        <p:strVal val="visible"/>
                                      </p:to>
                                    </p:set>
                                    <p:animEffect transition="in" filter="fade">
                                      <p:cBhvr>
                                        <p:cTn id="23" dur="500"/>
                                        <p:tgtEl>
                                          <p:spTgt spid="21"/>
                                        </p:tgtEl>
                                      </p:cBhvr>
                                    </p:animEffect>
                                    <p:anim calcmode="lin" valueType="num">
                                      <p:cBhvr>
                                        <p:cTn id="24" dur="500" fill="hold"/>
                                        <p:tgtEl>
                                          <p:spTgt spid="21"/>
                                        </p:tgtEl>
                                        <p:attrNameLst>
                                          <p:attrName>ppt_x</p:attrName>
                                        </p:attrNameLst>
                                      </p:cBhvr>
                                      <p:tavLst>
                                        <p:tav tm="0">
                                          <p:val>
                                            <p:strVal val="#ppt_x"/>
                                          </p:val>
                                        </p:tav>
                                        <p:tav tm="100000">
                                          <p:val>
                                            <p:strVal val="#ppt_x"/>
                                          </p:val>
                                        </p:tav>
                                      </p:tavLst>
                                    </p:anim>
                                    <p:anim calcmode="lin" valueType="num">
                                      <p:cBhvr>
                                        <p:cTn id="25" dur="500" fill="hold"/>
                                        <p:tgtEl>
                                          <p:spTgt spid="21"/>
                                        </p:tgtEl>
                                        <p:attrNameLst>
                                          <p:attrName>ppt_y</p:attrName>
                                        </p:attrNameLst>
                                      </p:cBhvr>
                                      <p:tavLst>
                                        <p:tav tm="0">
                                          <p:val>
                                            <p:strVal val="#ppt_y+.1"/>
                                          </p:val>
                                        </p:tav>
                                        <p:tav tm="100000">
                                          <p:val>
                                            <p:strVal val="#ppt_y"/>
                                          </p:val>
                                        </p:tav>
                                      </p:tavLst>
                                    </p:anim>
                                  </p:childTnLst>
                                </p:cTn>
                              </p:par>
                              <p:par>
                                <p:cTn id="26" presetID="42" presetClass="entr" presetSubtype="0" fill="hold" grpId="0" nodeType="withEffect">
                                  <p:stCondLst>
                                    <p:cond delay="250"/>
                                  </p:stCondLst>
                                  <p:childTnLst>
                                    <p:set>
                                      <p:cBhvr>
                                        <p:cTn id="27" dur="1" fill="hold">
                                          <p:stCondLst>
                                            <p:cond delay="0"/>
                                          </p:stCondLst>
                                        </p:cTn>
                                        <p:tgtEl>
                                          <p:spTgt spid="22"/>
                                        </p:tgtEl>
                                        <p:attrNameLst>
                                          <p:attrName>style.visibility</p:attrName>
                                        </p:attrNameLst>
                                      </p:cBhvr>
                                      <p:to>
                                        <p:strVal val="visible"/>
                                      </p:to>
                                    </p:set>
                                    <p:animEffect transition="in" filter="fade">
                                      <p:cBhvr>
                                        <p:cTn id="28" dur="500"/>
                                        <p:tgtEl>
                                          <p:spTgt spid="22"/>
                                        </p:tgtEl>
                                      </p:cBhvr>
                                    </p:animEffect>
                                    <p:anim calcmode="lin" valueType="num">
                                      <p:cBhvr>
                                        <p:cTn id="29" dur="500" fill="hold"/>
                                        <p:tgtEl>
                                          <p:spTgt spid="22"/>
                                        </p:tgtEl>
                                        <p:attrNameLst>
                                          <p:attrName>ppt_x</p:attrName>
                                        </p:attrNameLst>
                                      </p:cBhvr>
                                      <p:tavLst>
                                        <p:tav tm="0">
                                          <p:val>
                                            <p:strVal val="#ppt_x"/>
                                          </p:val>
                                        </p:tav>
                                        <p:tav tm="100000">
                                          <p:val>
                                            <p:strVal val="#ppt_x"/>
                                          </p:val>
                                        </p:tav>
                                      </p:tavLst>
                                    </p:anim>
                                    <p:anim calcmode="lin" valueType="num">
                                      <p:cBhvr>
                                        <p:cTn id="30" dur="500" fill="hold"/>
                                        <p:tgtEl>
                                          <p:spTgt spid="22"/>
                                        </p:tgtEl>
                                        <p:attrNameLst>
                                          <p:attrName>ppt_y</p:attrName>
                                        </p:attrNameLst>
                                      </p:cBhvr>
                                      <p:tavLst>
                                        <p:tav tm="0">
                                          <p:val>
                                            <p:strVal val="#ppt_y+.1"/>
                                          </p:val>
                                        </p:tav>
                                        <p:tav tm="100000">
                                          <p:val>
                                            <p:strVal val="#ppt_y"/>
                                          </p:val>
                                        </p:tav>
                                      </p:tavLst>
                                    </p:anim>
                                  </p:childTnLst>
                                </p:cTn>
                              </p:par>
                              <p:par>
                                <p:cTn id="31" presetID="42" presetClass="entr" presetSubtype="0" fill="hold" grpId="0" nodeType="withEffect">
                                  <p:stCondLst>
                                    <p:cond delay="250"/>
                                  </p:stCondLst>
                                  <p:childTnLst>
                                    <p:set>
                                      <p:cBhvr>
                                        <p:cTn id="32" dur="1" fill="hold">
                                          <p:stCondLst>
                                            <p:cond delay="0"/>
                                          </p:stCondLst>
                                        </p:cTn>
                                        <p:tgtEl>
                                          <p:spTgt spid="23"/>
                                        </p:tgtEl>
                                        <p:attrNameLst>
                                          <p:attrName>style.visibility</p:attrName>
                                        </p:attrNameLst>
                                      </p:cBhvr>
                                      <p:to>
                                        <p:strVal val="visible"/>
                                      </p:to>
                                    </p:set>
                                    <p:animEffect transition="in" filter="fade">
                                      <p:cBhvr>
                                        <p:cTn id="33" dur="500"/>
                                        <p:tgtEl>
                                          <p:spTgt spid="23"/>
                                        </p:tgtEl>
                                      </p:cBhvr>
                                    </p:animEffect>
                                    <p:anim calcmode="lin" valueType="num">
                                      <p:cBhvr>
                                        <p:cTn id="34" dur="500" fill="hold"/>
                                        <p:tgtEl>
                                          <p:spTgt spid="23"/>
                                        </p:tgtEl>
                                        <p:attrNameLst>
                                          <p:attrName>ppt_x</p:attrName>
                                        </p:attrNameLst>
                                      </p:cBhvr>
                                      <p:tavLst>
                                        <p:tav tm="0">
                                          <p:val>
                                            <p:strVal val="#ppt_x"/>
                                          </p:val>
                                        </p:tav>
                                        <p:tav tm="100000">
                                          <p:val>
                                            <p:strVal val="#ppt_x"/>
                                          </p:val>
                                        </p:tav>
                                      </p:tavLst>
                                    </p:anim>
                                    <p:anim calcmode="lin" valueType="num">
                                      <p:cBhvr>
                                        <p:cTn id="35" dur="500" fill="hold"/>
                                        <p:tgtEl>
                                          <p:spTgt spid="23"/>
                                        </p:tgtEl>
                                        <p:attrNameLst>
                                          <p:attrName>ppt_y</p:attrName>
                                        </p:attrNameLst>
                                      </p:cBhvr>
                                      <p:tavLst>
                                        <p:tav tm="0">
                                          <p:val>
                                            <p:strVal val="#ppt_y+.1"/>
                                          </p:val>
                                        </p:tav>
                                        <p:tav tm="100000">
                                          <p:val>
                                            <p:strVal val="#ppt_y"/>
                                          </p:val>
                                        </p:tav>
                                      </p:tavLst>
                                    </p:anim>
                                  </p:childTnLst>
                                </p:cTn>
                              </p:par>
                              <p:par>
                                <p:cTn id="36" presetID="42" presetClass="entr" presetSubtype="0" fill="hold" grpId="0" nodeType="withEffect">
                                  <p:stCondLst>
                                    <p:cond delay="250"/>
                                  </p:stCondLst>
                                  <p:childTnLst>
                                    <p:set>
                                      <p:cBhvr>
                                        <p:cTn id="37" dur="1" fill="hold">
                                          <p:stCondLst>
                                            <p:cond delay="0"/>
                                          </p:stCondLst>
                                        </p:cTn>
                                        <p:tgtEl>
                                          <p:spTgt spid="24"/>
                                        </p:tgtEl>
                                        <p:attrNameLst>
                                          <p:attrName>style.visibility</p:attrName>
                                        </p:attrNameLst>
                                      </p:cBhvr>
                                      <p:to>
                                        <p:strVal val="visible"/>
                                      </p:to>
                                    </p:set>
                                    <p:animEffect transition="in" filter="fade">
                                      <p:cBhvr>
                                        <p:cTn id="38" dur="500"/>
                                        <p:tgtEl>
                                          <p:spTgt spid="24"/>
                                        </p:tgtEl>
                                      </p:cBhvr>
                                    </p:animEffect>
                                    <p:anim calcmode="lin" valueType="num">
                                      <p:cBhvr>
                                        <p:cTn id="39" dur="500" fill="hold"/>
                                        <p:tgtEl>
                                          <p:spTgt spid="24"/>
                                        </p:tgtEl>
                                        <p:attrNameLst>
                                          <p:attrName>ppt_x</p:attrName>
                                        </p:attrNameLst>
                                      </p:cBhvr>
                                      <p:tavLst>
                                        <p:tav tm="0">
                                          <p:val>
                                            <p:strVal val="#ppt_x"/>
                                          </p:val>
                                        </p:tav>
                                        <p:tav tm="100000">
                                          <p:val>
                                            <p:strVal val="#ppt_x"/>
                                          </p:val>
                                        </p:tav>
                                      </p:tavLst>
                                    </p:anim>
                                    <p:anim calcmode="lin" valueType="num">
                                      <p:cBhvr>
                                        <p:cTn id="40" dur="500" fill="hold"/>
                                        <p:tgtEl>
                                          <p:spTgt spid="2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4" grpId="0"/>
      <p:bldP spid="21" grpId="0"/>
      <p:bldP spid="22" grpId="0"/>
      <p:bldP spid="23" grpId="0"/>
      <p:bldP spid="24"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0" y="1851645"/>
            <a:ext cx="4205521" cy="3154710"/>
          </a:xfrm>
          <a:prstGeom prst="rect">
            <a:avLst/>
          </a:prstGeom>
          <a:noFill/>
        </p:spPr>
        <p:txBody>
          <a:bodyPr wrap="square" rtlCol="0">
            <a:spAutoFit/>
          </a:bodyPr>
          <a:lstStyle/>
          <a:p>
            <a:pPr algn="ctr"/>
            <a:r>
              <a:rPr lang="en-US" altLang="zh-CN" sz="19900" b="1"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06</a:t>
            </a:r>
            <a:endParaRPr lang="zh-CN" altLang="en-US" sz="19900" b="1"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7" name="文本框 6"/>
          <p:cNvSpPr txBox="1"/>
          <p:nvPr/>
        </p:nvSpPr>
        <p:spPr>
          <a:xfrm>
            <a:off x="3887162" y="2845078"/>
            <a:ext cx="4663440" cy="523220"/>
          </a:xfrm>
          <a:prstGeom prst="rect">
            <a:avLst/>
          </a:prstGeom>
          <a:noFill/>
        </p:spPr>
        <p:txBody>
          <a:bodyPr wrap="square" rtlCol="0">
            <a:spAutoFit/>
          </a:bodyPr>
          <a:lstStyle/>
          <a:p>
            <a:r>
              <a:rPr lang="zh-CN" altLang="en-US" sz="2800" b="1" dirty="0">
                <a:solidFill>
                  <a:schemeClr val="tx1">
                    <a:lumMod val="85000"/>
                    <a:lumOff val="15000"/>
                  </a:schemeClr>
                </a:solidFill>
                <a:latin typeface="微软雅黑" panose="020B0503020204020204" pitchFamily="34" charset="-122"/>
                <a:ea typeface="微软雅黑" panose="020B0503020204020204" pitchFamily="34" charset="-122"/>
              </a:rPr>
              <a:t>蚁群优化算法的参数设置</a:t>
            </a:r>
            <a:endParaRPr lang="en-US" altLang="zh-CN" sz="28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nvGrpSpPr>
          <p:cNvPr id="15" name="组合 14"/>
          <p:cNvGrpSpPr/>
          <p:nvPr/>
        </p:nvGrpSpPr>
        <p:grpSpPr>
          <a:xfrm>
            <a:off x="3887162" y="3375000"/>
            <a:ext cx="4663440" cy="108000"/>
            <a:chOff x="3649980" y="3375660"/>
            <a:chExt cx="4663440" cy="108000"/>
          </a:xfrm>
        </p:grpSpPr>
        <p:cxnSp>
          <p:nvCxnSpPr>
            <p:cNvPr id="10" name="直接连接符 9"/>
            <p:cNvCxnSpPr/>
            <p:nvPr/>
          </p:nvCxnSpPr>
          <p:spPr>
            <a:xfrm>
              <a:off x="3733800" y="3429660"/>
              <a:ext cx="449580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3" name="椭圆 12"/>
            <p:cNvSpPr>
              <a:spLocks/>
            </p:cNvSpPr>
            <p:nvPr/>
          </p:nvSpPr>
          <p:spPr>
            <a:xfrm>
              <a:off x="3649980" y="3375660"/>
              <a:ext cx="108000" cy="1080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a:spLocks/>
            </p:cNvSpPr>
            <p:nvPr/>
          </p:nvSpPr>
          <p:spPr>
            <a:xfrm>
              <a:off x="8205420" y="3375660"/>
              <a:ext cx="108000" cy="1080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useBgFill="1">
        <p:nvSpPr>
          <p:cNvPr id="16" name="文本框 15"/>
          <p:cNvSpPr txBox="1"/>
          <p:nvPr/>
        </p:nvSpPr>
        <p:spPr>
          <a:xfrm>
            <a:off x="446463" y="3170667"/>
            <a:ext cx="3230339" cy="646331"/>
          </a:xfrm>
          <a:prstGeom prst="rect">
            <a:avLst/>
          </a:prstGeom>
        </p:spPr>
        <p:txBody>
          <a:bodyPr wrap="square" rtlCol="0">
            <a:spAutoFit/>
          </a:bodyPr>
          <a:lstStyle/>
          <a:p>
            <a:pPr algn="ctr"/>
            <a:r>
              <a:rPr lang="en-US" altLang="zh-CN" sz="3600" b="1" dirty="0">
                <a:solidFill>
                  <a:schemeClr val="accent1"/>
                </a:solidFill>
                <a:latin typeface="Times New Roman" panose="02020603050405020304" pitchFamily="18" charset="0"/>
                <a:cs typeface="Times New Roman" panose="02020603050405020304" pitchFamily="18" charset="0"/>
              </a:rPr>
              <a:t>PART SIX</a:t>
            </a:r>
            <a:endParaRPr lang="zh-CN" altLang="en-US" sz="3600" b="1" dirty="0">
              <a:solidFill>
                <a:schemeClr val="accent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80093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par>
                                <p:cTn id="10" presetID="12" presetClass="entr" presetSubtype="4" fill="hold" grpId="0" nodeType="with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p:tgtEl>
                                          <p:spTgt spid="7"/>
                                        </p:tgtEl>
                                        <p:attrNameLst>
                                          <p:attrName>ppt_y</p:attrName>
                                        </p:attrNameLst>
                                      </p:cBhvr>
                                      <p:tavLst>
                                        <p:tav tm="0">
                                          <p:val>
                                            <p:strVal val="#ppt_y+#ppt_h*1.125000"/>
                                          </p:val>
                                        </p:tav>
                                        <p:tav tm="100000">
                                          <p:val>
                                            <p:strVal val="#ppt_y"/>
                                          </p:val>
                                        </p:tav>
                                      </p:tavLst>
                                    </p:anim>
                                    <p:animEffect transition="in" filter="wipe(up)">
                                      <p:cBhvr>
                                        <p:cTn id="13" dur="500"/>
                                        <p:tgtEl>
                                          <p:spTgt spid="7"/>
                                        </p:tgtEl>
                                      </p:cBhvr>
                                    </p:animEffect>
                                  </p:childTnLst>
                                </p:cTn>
                              </p:par>
                              <p:par>
                                <p:cTn id="14" presetID="22" presetClass="entr" presetSubtype="8" fill="hold" nodeType="with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wipe(left)">
                                      <p:cBhvr>
                                        <p:cTn id="16" dur="500"/>
                                        <p:tgtEl>
                                          <p:spTgt spid="15"/>
                                        </p:tgtEl>
                                      </p:cBhvr>
                                    </p:animEffect>
                                  </p:childTnLst>
                                </p:cTn>
                              </p:par>
                              <p:par>
                                <p:cTn id="17" presetID="16" presetClass="entr" presetSubtype="37" fill="hold" grpId="0" nodeType="withEffect">
                                  <p:stCondLst>
                                    <p:cond delay="400"/>
                                  </p:stCondLst>
                                  <p:childTnLst>
                                    <p:set>
                                      <p:cBhvr>
                                        <p:cTn id="18" dur="1" fill="hold">
                                          <p:stCondLst>
                                            <p:cond delay="0"/>
                                          </p:stCondLst>
                                        </p:cTn>
                                        <p:tgtEl>
                                          <p:spTgt spid="16"/>
                                        </p:tgtEl>
                                        <p:attrNameLst>
                                          <p:attrName>style.visibility</p:attrName>
                                        </p:attrNameLst>
                                      </p:cBhvr>
                                      <p:to>
                                        <p:strVal val="visible"/>
                                      </p:to>
                                    </p:set>
                                    <p:animEffect transition="in" filter="barn(outVertical)">
                                      <p:cBhvr>
                                        <p:cTn id="19"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16"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a:off x="611187" y="261275"/>
            <a:ext cx="666069" cy="664458"/>
            <a:chOff x="611187" y="261275"/>
            <a:chExt cx="666069" cy="664458"/>
          </a:xfrm>
        </p:grpSpPr>
        <p:sp>
          <p:nvSpPr>
            <p:cNvPr id="9" name="矩形 8"/>
            <p:cNvSpPr>
              <a:spLocks noChangeAspect="1"/>
            </p:cNvSpPr>
            <p:nvPr/>
          </p:nvSpPr>
          <p:spPr>
            <a:xfrm>
              <a:off x="611187" y="261275"/>
              <a:ext cx="538925" cy="53762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a:spLocks noChangeAspect="1"/>
            </p:cNvSpPr>
            <p:nvPr/>
          </p:nvSpPr>
          <p:spPr>
            <a:xfrm>
              <a:off x="880650" y="530086"/>
              <a:ext cx="396606" cy="39564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文本框 17"/>
          <p:cNvSpPr txBox="1"/>
          <p:nvPr/>
        </p:nvSpPr>
        <p:spPr>
          <a:xfrm>
            <a:off x="1419575" y="362672"/>
            <a:ext cx="7113238" cy="461665"/>
          </a:xfrm>
          <a:prstGeom prst="rect">
            <a:avLst/>
          </a:prstGeom>
          <a:noFill/>
        </p:spPr>
        <p:txBody>
          <a:bodyPr wrap="square" rtlCol="0">
            <a:spAutoFit/>
          </a:bodyPr>
          <a:lstStyle/>
          <a:p>
            <a:r>
              <a:rPr lang="en-US" altLang="zh-CN" sz="2400" b="1" dirty="0">
                <a:solidFill>
                  <a:schemeClr val="tx1">
                    <a:lumMod val="85000"/>
                    <a:lumOff val="15000"/>
                  </a:schemeClr>
                </a:solidFill>
                <a:latin typeface="微软雅黑" panose="020B0503020204020204" pitchFamily="34" charset="-122"/>
                <a:ea typeface="微软雅黑" panose="020B0503020204020204" pitchFamily="34" charset="-122"/>
              </a:rPr>
              <a:t>4.</a:t>
            </a: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在此输入一些酷炫的文字</a:t>
            </a:r>
            <a:endParaRPr lang="en-US" altLang="zh-CN" sz="24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aphicFrame>
        <p:nvGraphicFramePr>
          <p:cNvPr id="10" name="表格 9"/>
          <p:cNvGraphicFramePr>
            <a:graphicFrameLocks noGrp="1"/>
          </p:cNvGraphicFramePr>
          <p:nvPr>
            <p:extLst>
              <p:ext uri="{D42A27DB-BD31-4B8C-83A1-F6EECF244321}">
                <p14:modId xmlns:p14="http://schemas.microsoft.com/office/powerpoint/2010/main" val="2809009041"/>
              </p:ext>
            </p:extLst>
          </p:nvPr>
        </p:nvGraphicFramePr>
        <p:xfrm>
          <a:off x="611188" y="2276872"/>
          <a:ext cx="7921624" cy="1453299"/>
        </p:xfrm>
        <a:graphic>
          <a:graphicData uri="http://schemas.openxmlformats.org/drawingml/2006/table">
            <a:tbl>
              <a:tblPr firstCol="1">
                <a:tableStyleId>{5C22544A-7EE6-4342-B048-85BDC9FD1C3A}</a:tableStyleId>
              </a:tblPr>
              <a:tblGrid>
                <a:gridCol w="1946840">
                  <a:extLst>
                    <a:ext uri="{9D8B030D-6E8A-4147-A177-3AD203B41FA5}">
                      <a16:colId xmlns:a16="http://schemas.microsoft.com/office/drawing/2014/main" val="20000"/>
                    </a:ext>
                  </a:extLst>
                </a:gridCol>
                <a:gridCol w="2483899">
                  <a:extLst>
                    <a:ext uri="{9D8B030D-6E8A-4147-A177-3AD203B41FA5}">
                      <a16:colId xmlns:a16="http://schemas.microsoft.com/office/drawing/2014/main" val="20001"/>
                    </a:ext>
                  </a:extLst>
                </a:gridCol>
                <a:gridCol w="1611178">
                  <a:extLst>
                    <a:ext uri="{9D8B030D-6E8A-4147-A177-3AD203B41FA5}">
                      <a16:colId xmlns:a16="http://schemas.microsoft.com/office/drawing/2014/main" val="20002"/>
                    </a:ext>
                  </a:extLst>
                </a:gridCol>
                <a:gridCol w="1879707">
                  <a:extLst>
                    <a:ext uri="{9D8B030D-6E8A-4147-A177-3AD203B41FA5}">
                      <a16:colId xmlns:a16="http://schemas.microsoft.com/office/drawing/2014/main" val="20003"/>
                    </a:ext>
                  </a:extLst>
                </a:gridCol>
              </a:tblGrid>
              <a:tr h="858214">
                <a:tc>
                  <a:txBody>
                    <a:bodyPr/>
                    <a:lstStyle/>
                    <a:p>
                      <a:pPr algn="ctr" fontAlgn="ctr">
                        <a:lnSpc>
                          <a:spcPct val="150000"/>
                        </a:lnSpc>
                        <a:spcBef>
                          <a:spcPts val="0"/>
                        </a:spcBef>
                        <a:spcAft>
                          <a:spcPts val="0"/>
                        </a:spcAft>
                      </a:pPr>
                      <a:r>
                        <a:rPr lang="zh-CN" altLang="en-US" sz="1800" u="none" strike="noStrike" dirty="0">
                          <a:effectLst/>
                          <a:latin typeface="微软雅黑" panose="020B0503020204020204" pitchFamily="34" charset="-122"/>
                          <a:ea typeface="微软雅黑" panose="020B0503020204020204" pitchFamily="34" charset="-122"/>
                        </a:rPr>
                        <a:t>物理量（单位）</a:t>
                      </a:r>
                      <a:endParaRPr lang="en-US" altLang="zh-CN" sz="1800" u="none" strike="noStrike" dirty="0">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lnSpc>
                          <a:spcPct val="150000"/>
                        </a:lnSpc>
                        <a:spcBef>
                          <a:spcPts val="0"/>
                        </a:spcBef>
                        <a:spcAft>
                          <a:spcPts val="0"/>
                        </a:spcAft>
                      </a:pPr>
                      <a:r>
                        <a:rPr lang="zh-CN" altLang="en-US" sz="1800" u="none" strike="noStrike" dirty="0">
                          <a:effectLst/>
                          <a:latin typeface="微软雅黑" panose="020B0503020204020204" pitchFamily="34" charset="-122"/>
                          <a:ea typeface="微软雅黑" panose="020B0503020204020204" pitchFamily="34" charset="-122"/>
                        </a:rPr>
                        <a:t>物理量（单位）</a:t>
                      </a:r>
                    </a:p>
                  </a:txBody>
                  <a:tcPr marL="9525" marR="9525" marT="9525" marB="0" anchor="ctr"/>
                </a:tc>
                <a:tc>
                  <a:txBody>
                    <a:bodyPr/>
                    <a:lstStyle/>
                    <a:p>
                      <a:pPr algn="ctr" fontAlgn="ctr">
                        <a:lnSpc>
                          <a:spcPct val="150000"/>
                        </a:lnSpc>
                        <a:spcBef>
                          <a:spcPts val="0"/>
                        </a:spcBef>
                        <a:spcAft>
                          <a:spcPts val="0"/>
                        </a:spcAft>
                      </a:pPr>
                      <a:r>
                        <a:rPr lang="zh-CN" altLang="en-US" sz="1800" u="none" strike="noStrike" dirty="0">
                          <a:effectLst/>
                          <a:latin typeface="微软雅黑" panose="020B0503020204020204" pitchFamily="34" charset="-122"/>
                          <a:ea typeface="微软雅黑" panose="020B0503020204020204" pitchFamily="34" charset="-122"/>
                        </a:rPr>
                        <a:t>物理量（单位）</a:t>
                      </a:r>
                    </a:p>
                  </a:txBody>
                  <a:tcPr marL="9525" marR="9525" marT="9525" marB="0" anchor="ctr"/>
                </a:tc>
                <a:tc>
                  <a:txBody>
                    <a:bodyPr/>
                    <a:lstStyle/>
                    <a:p>
                      <a:pPr algn="ctr" fontAlgn="ctr">
                        <a:lnSpc>
                          <a:spcPct val="150000"/>
                        </a:lnSpc>
                        <a:spcBef>
                          <a:spcPts val="0"/>
                        </a:spcBef>
                        <a:spcAft>
                          <a:spcPts val="0"/>
                        </a:spcAft>
                      </a:pPr>
                      <a:r>
                        <a:rPr lang="zh-CN" altLang="en-US" sz="1800" u="none" strike="noStrike" dirty="0">
                          <a:effectLst/>
                          <a:latin typeface="微软雅黑" panose="020B0503020204020204" pitchFamily="34" charset="-122"/>
                          <a:ea typeface="微软雅黑" panose="020B0503020204020204" pitchFamily="34" charset="-122"/>
                        </a:rPr>
                        <a:t>物理量（单位）</a:t>
                      </a:r>
                    </a:p>
                  </a:txBody>
                  <a:tcPr marL="9525" marR="9525" marT="9525" marB="0" anchor="ctr"/>
                </a:tc>
                <a:extLst>
                  <a:ext uri="{0D108BD9-81ED-4DB2-BD59-A6C34878D82A}">
                    <a16:rowId xmlns:a16="http://schemas.microsoft.com/office/drawing/2014/main" val="10000"/>
                  </a:ext>
                </a:extLst>
              </a:tr>
              <a:tr h="595085">
                <a:tc>
                  <a:txBody>
                    <a:bodyPr/>
                    <a:lstStyle/>
                    <a:p>
                      <a:pPr algn="ctr" fontAlgn="ctr">
                        <a:lnSpc>
                          <a:spcPct val="150000"/>
                        </a:lnSpc>
                        <a:spcBef>
                          <a:spcPts val="0"/>
                        </a:spcBef>
                        <a:spcAft>
                          <a:spcPts val="0"/>
                        </a:spcAft>
                      </a:pPr>
                      <a:r>
                        <a:rPr lang="zh-CN" altLang="en-US" sz="1800" b="1" i="0" u="none" strike="noStrike" dirty="0">
                          <a:solidFill>
                            <a:schemeClr val="lt1"/>
                          </a:solidFill>
                          <a:effectLst/>
                          <a:latin typeface="微软雅黑" panose="020B0503020204020204" pitchFamily="34" charset="-122"/>
                          <a:ea typeface="微软雅黑" panose="020B0503020204020204" pitchFamily="34" charset="-122"/>
                        </a:rPr>
                        <a:t>数值</a:t>
                      </a:r>
                      <a:endParaRPr lang="en-US" altLang="zh-CN" sz="18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lnSpc>
                          <a:spcPct val="150000"/>
                        </a:lnSpc>
                        <a:spcBef>
                          <a:spcPts val="0"/>
                        </a:spcBef>
                        <a:spcAft>
                          <a:spcPts val="0"/>
                        </a:spcAft>
                      </a:pPr>
                      <a:r>
                        <a:rPr lang="zh-CN" altLang="en-US" sz="1800" u="none" strike="noStrike" dirty="0">
                          <a:effectLst/>
                          <a:latin typeface="微软雅黑" panose="020B0503020204020204" pitchFamily="34" charset="-122"/>
                          <a:ea typeface="微软雅黑" panose="020B0503020204020204" pitchFamily="34" charset="-122"/>
                        </a:rPr>
                        <a:t>数值</a:t>
                      </a:r>
                    </a:p>
                  </a:txBody>
                  <a:tcPr marL="9525" marR="9525" marT="9525" marB="0" anchor="ctr"/>
                </a:tc>
                <a:tc>
                  <a:txBody>
                    <a:bodyPr/>
                    <a:lstStyle/>
                    <a:p>
                      <a:pPr algn="ctr" fontAlgn="ctr">
                        <a:lnSpc>
                          <a:spcPct val="150000"/>
                        </a:lnSpc>
                        <a:spcBef>
                          <a:spcPts val="0"/>
                        </a:spcBef>
                        <a:spcAft>
                          <a:spcPts val="0"/>
                        </a:spcAft>
                      </a:pPr>
                      <a:r>
                        <a:rPr lang="zh-CN" altLang="en-US" sz="1800" b="0" i="0" u="none" strike="noStrike" dirty="0">
                          <a:solidFill>
                            <a:srgbClr val="000000"/>
                          </a:solidFill>
                          <a:effectLst/>
                          <a:latin typeface="微软雅黑" panose="020B0503020204020204" pitchFamily="34" charset="-122"/>
                          <a:ea typeface="微软雅黑" panose="020B0503020204020204" pitchFamily="34" charset="-122"/>
                        </a:rPr>
                        <a:t>数值</a:t>
                      </a:r>
                      <a:endParaRPr lang="en-US" altLang="zh-CN" sz="18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lnSpc>
                          <a:spcPct val="150000"/>
                        </a:lnSpc>
                        <a:spcBef>
                          <a:spcPts val="0"/>
                        </a:spcBef>
                        <a:spcAft>
                          <a:spcPts val="0"/>
                        </a:spcAft>
                      </a:pPr>
                      <a:r>
                        <a:rPr lang="zh-CN" altLang="en-US" sz="1800" b="0" i="0" u="none" strike="noStrike" dirty="0">
                          <a:solidFill>
                            <a:schemeClr val="dk1"/>
                          </a:solidFill>
                          <a:effectLst/>
                          <a:latin typeface="微软雅黑" panose="020B0503020204020204" pitchFamily="34" charset="-122"/>
                          <a:ea typeface="微软雅黑" panose="020B0503020204020204" pitchFamily="34" charset="-122"/>
                        </a:rPr>
                        <a:t>数值</a:t>
                      </a:r>
                      <a:endParaRPr lang="en-US" altLang="zh-CN" sz="18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extLst>
                  <a:ext uri="{0D108BD9-81ED-4DB2-BD59-A6C34878D82A}">
                    <a16:rowId xmlns:a16="http://schemas.microsoft.com/office/drawing/2014/main" val="10001"/>
                  </a:ext>
                </a:extLst>
              </a:tr>
            </a:tbl>
          </a:graphicData>
        </a:graphic>
      </p:graphicFrame>
      <p:sp>
        <p:nvSpPr>
          <p:cNvPr id="11" name="矩形 10"/>
          <p:cNvSpPr/>
          <p:nvPr/>
        </p:nvSpPr>
        <p:spPr>
          <a:xfrm>
            <a:off x="611560" y="1027208"/>
            <a:ext cx="433965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r>
              <a:rPr lang="zh-CN" altLang="en-US" b="1" dirty="0">
                <a:solidFill>
                  <a:schemeClr val="accent1"/>
                </a:solidFill>
                <a:latin typeface="微软雅黑" panose="020B0503020204020204" pitchFamily="34" charset="-122"/>
                <a:ea typeface="微软雅黑" panose="020B0503020204020204" pitchFamily="34" charset="-122"/>
              </a:rPr>
              <a:t>有了函数曲线当然要附带图表才叫完整：</a:t>
            </a:r>
          </a:p>
        </p:txBody>
      </p:sp>
      <p:sp>
        <p:nvSpPr>
          <p:cNvPr id="14" name="矩形 13"/>
          <p:cNvSpPr/>
          <p:nvPr/>
        </p:nvSpPr>
        <p:spPr>
          <a:xfrm>
            <a:off x="4018002" y="1700808"/>
            <a:ext cx="110799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algn="ctr" fontAlgn="base">
              <a:spcBef>
                <a:spcPct val="0"/>
              </a:spcBef>
              <a:spcAft>
                <a:spcPct val="0"/>
              </a:spcAft>
            </a:pPr>
            <a:r>
              <a:rPr lang="zh-CN" altLang="en-US" b="1" dirty="0">
                <a:solidFill>
                  <a:schemeClr val="accent1"/>
                </a:solidFill>
                <a:latin typeface="微软雅黑" panose="020B0503020204020204" pitchFamily="34" charset="-122"/>
                <a:ea typeface="微软雅黑" panose="020B0503020204020204" pitchFamily="34" charset="-122"/>
                <a:cs typeface="Times New Roman" pitchFamily="18" charset="0"/>
              </a:rPr>
              <a:t>某某参数</a:t>
            </a:r>
          </a:p>
        </p:txBody>
      </p:sp>
      <p:grpSp>
        <p:nvGrpSpPr>
          <p:cNvPr id="20" name="组合 19"/>
          <p:cNvGrpSpPr/>
          <p:nvPr/>
        </p:nvGrpSpPr>
        <p:grpSpPr>
          <a:xfrm>
            <a:off x="1220659" y="6519446"/>
            <a:ext cx="8024939" cy="338554"/>
            <a:chOff x="1277256" y="6519446"/>
            <a:chExt cx="8024939" cy="338554"/>
          </a:xfrm>
        </p:grpSpPr>
        <p:sp>
          <p:nvSpPr>
            <p:cNvPr id="24" name="矩形 23"/>
            <p:cNvSpPr/>
            <p:nvPr/>
          </p:nvSpPr>
          <p:spPr>
            <a:xfrm>
              <a:off x="8766881" y="6519446"/>
              <a:ext cx="432000" cy="33855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文本框 24"/>
            <p:cNvSpPr txBox="1"/>
            <p:nvPr/>
          </p:nvSpPr>
          <p:spPr>
            <a:xfrm>
              <a:off x="8663567" y="6519446"/>
              <a:ext cx="638628" cy="338554"/>
            </a:xfrm>
            <a:prstGeom prst="rect">
              <a:avLst/>
            </a:prstGeom>
            <a:noFill/>
          </p:spPr>
          <p:txBody>
            <a:bodyPr wrap="square" rtlCol="0">
              <a:spAutoFit/>
            </a:bodyPr>
            <a:lstStyle/>
            <a:p>
              <a:pPr algn="ctr"/>
              <a:r>
                <a:rPr lang="en-US" altLang="zh-CN" sz="1600" dirty="0">
                  <a:solidFill>
                    <a:schemeClr val="bg1"/>
                  </a:solidFill>
                  <a:latin typeface="微软雅黑" panose="020B0503020204020204" pitchFamily="34" charset="-122"/>
                  <a:ea typeface="微软雅黑" panose="020B0503020204020204" pitchFamily="34" charset="-122"/>
                </a:rPr>
                <a:t>38</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26" name="文本框 25"/>
            <p:cNvSpPr txBox="1"/>
            <p:nvPr/>
          </p:nvSpPr>
          <p:spPr>
            <a:xfrm>
              <a:off x="1277256" y="6519446"/>
              <a:ext cx="7489625" cy="338554"/>
            </a:xfrm>
            <a:prstGeom prst="rect">
              <a:avLst/>
            </a:prstGeom>
            <a:noFill/>
          </p:spPr>
          <p:txBody>
            <a:bodyPr wrap="square" rtlCol="0">
              <a:spAutoFit/>
            </a:bodyPr>
            <a:lstStyle/>
            <a:p>
              <a:pPr algn="r"/>
              <a:r>
                <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rPr>
                <a:t>毕业设计第二次汇报，段公子，西北工业大学航空学院</a:t>
              </a:r>
            </a:p>
          </p:txBody>
        </p:sp>
      </p:grpSp>
      <p:graphicFrame>
        <p:nvGraphicFramePr>
          <p:cNvPr id="21" name="表格 20"/>
          <p:cNvGraphicFramePr>
            <a:graphicFrameLocks noGrp="1"/>
          </p:cNvGraphicFramePr>
          <p:nvPr>
            <p:extLst>
              <p:ext uri="{D42A27DB-BD31-4B8C-83A1-F6EECF244321}">
                <p14:modId xmlns:p14="http://schemas.microsoft.com/office/powerpoint/2010/main" val="2809009041"/>
              </p:ext>
            </p:extLst>
          </p:nvPr>
        </p:nvGraphicFramePr>
        <p:xfrm>
          <a:off x="611188" y="4454015"/>
          <a:ext cx="7921624" cy="1453299"/>
        </p:xfrm>
        <a:graphic>
          <a:graphicData uri="http://schemas.openxmlformats.org/drawingml/2006/table">
            <a:tbl>
              <a:tblPr firstCol="1">
                <a:tableStyleId>{5C22544A-7EE6-4342-B048-85BDC9FD1C3A}</a:tableStyleId>
              </a:tblPr>
              <a:tblGrid>
                <a:gridCol w="1946840">
                  <a:extLst>
                    <a:ext uri="{9D8B030D-6E8A-4147-A177-3AD203B41FA5}">
                      <a16:colId xmlns:a16="http://schemas.microsoft.com/office/drawing/2014/main" val="20000"/>
                    </a:ext>
                  </a:extLst>
                </a:gridCol>
                <a:gridCol w="2483899">
                  <a:extLst>
                    <a:ext uri="{9D8B030D-6E8A-4147-A177-3AD203B41FA5}">
                      <a16:colId xmlns:a16="http://schemas.microsoft.com/office/drawing/2014/main" val="20001"/>
                    </a:ext>
                  </a:extLst>
                </a:gridCol>
                <a:gridCol w="1611178">
                  <a:extLst>
                    <a:ext uri="{9D8B030D-6E8A-4147-A177-3AD203B41FA5}">
                      <a16:colId xmlns:a16="http://schemas.microsoft.com/office/drawing/2014/main" val="20002"/>
                    </a:ext>
                  </a:extLst>
                </a:gridCol>
                <a:gridCol w="1879707">
                  <a:extLst>
                    <a:ext uri="{9D8B030D-6E8A-4147-A177-3AD203B41FA5}">
                      <a16:colId xmlns:a16="http://schemas.microsoft.com/office/drawing/2014/main" val="20003"/>
                    </a:ext>
                  </a:extLst>
                </a:gridCol>
              </a:tblGrid>
              <a:tr h="858214">
                <a:tc>
                  <a:txBody>
                    <a:bodyPr/>
                    <a:lstStyle/>
                    <a:p>
                      <a:pPr algn="ctr" fontAlgn="ctr">
                        <a:lnSpc>
                          <a:spcPct val="150000"/>
                        </a:lnSpc>
                        <a:spcBef>
                          <a:spcPts val="0"/>
                        </a:spcBef>
                        <a:spcAft>
                          <a:spcPts val="0"/>
                        </a:spcAft>
                      </a:pPr>
                      <a:r>
                        <a:rPr lang="zh-CN" altLang="en-US" sz="1800" u="none" strike="noStrike" dirty="0">
                          <a:effectLst/>
                          <a:latin typeface="微软雅黑" panose="020B0503020204020204" pitchFamily="34" charset="-122"/>
                          <a:ea typeface="微软雅黑" panose="020B0503020204020204" pitchFamily="34" charset="-122"/>
                        </a:rPr>
                        <a:t>物理量（单位）</a:t>
                      </a:r>
                      <a:endParaRPr lang="en-US" altLang="zh-CN" sz="1800" u="none" strike="noStrike" dirty="0">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lnSpc>
                          <a:spcPct val="150000"/>
                        </a:lnSpc>
                        <a:spcBef>
                          <a:spcPts val="0"/>
                        </a:spcBef>
                        <a:spcAft>
                          <a:spcPts val="0"/>
                        </a:spcAft>
                      </a:pPr>
                      <a:r>
                        <a:rPr lang="zh-CN" altLang="en-US" sz="1800" u="none" strike="noStrike" dirty="0">
                          <a:effectLst/>
                          <a:latin typeface="微软雅黑" panose="020B0503020204020204" pitchFamily="34" charset="-122"/>
                          <a:ea typeface="微软雅黑" panose="020B0503020204020204" pitchFamily="34" charset="-122"/>
                        </a:rPr>
                        <a:t>物理量（单位）</a:t>
                      </a:r>
                    </a:p>
                  </a:txBody>
                  <a:tcPr marL="9525" marR="9525" marT="9525" marB="0" anchor="ctr"/>
                </a:tc>
                <a:tc>
                  <a:txBody>
                    <a:bodyPr/>
                    <a:lstStyle/>
                    <a:p>
                      <a:pPr algn="ctr" fontAlgn="ctr">
                        <a:lnSpc>
                          <a:spcPct val="150000"/>
                        </a:lnSpc>
                        <a:spcBef>
                          <a:spcPts val="0"/>
                        </a:spcBef>
                        <a:spcAft>
                          <a:spcPts val="0"/>
                        </a:spcAft>
                      </a:pPr>
                      <a:r>
                        <a:rPr lang="zh-CN" altLang="en-US" sz="1800" u="none" strike="noStrike" dirty="0">
                          <a:effectLst/>
                          <a:latin typeface="微软雅黑" panose="020B0503020204020204" pitchFamily="34" charset="-122"/>
                          <a:ea typeface="微软雅黑" panose="020B0503020204020204" pitchFamily="34" charset="-122"/>
                        </a:rPr>
                        <a:t>物理量（单位）</a:t>
                      </a:r>
                    </a:p>
                  </a:txBody>
                  <a:tcPr marL="9525" marR="9525" marT="9525" marB="0" anchor="ctr"/>
                </a:tc>
                <a:tc>
                  <a:txBody>
                    <a:bodyPr/>
                    <a:lstStyle/>
                    <a:p>
                      <a:pPr algn="ctr" fontAlgn="ctr">
                        <a:lnSpc>
                          <a:spcPct val="150000"/>
                        </a:lnSpc>
                        <a:spcBef>
                          <a:spcPts val="0"/>
                        </a:spcBef>
                        <a:spcAft>
                          <a:spcPts val="0"/>
                        </a:spcAft>
                      </a:pPr>
                      <a:r>
                        <a:rPr lang="zh-CN" altLang="en-US" sz="1800" u="none" strike="noStrike" dirty="0">
                          <a:effectLst/>
                          <a:latin typeface="微软雅黑" panose="020B0503020204020204" pitchFamily="34" charset="-122"/>
                          <a:ea typeface="微软雅黑" panose="020B0503020204020204" pitchFamily="34" charset="-122"/>
                        </a:rPr>
                        <a:t>物理量（单位）</a:t>
                      </a:r>
                    </a:p>
                  </a:txBody>
                  <a:tcPr marL="9525" marR="9525" marT="9525" marB="0" anchor="ctr"/>
                </a:tc>
                <a:extLst>
                  <a:ext uri="{0D108BD9-81ED-4DB2-BD59-A6C34878D82A}">
                    <a16:rowId xmlns:a16="http://schemas.microsoft.com/office/drawing/2014/main" val="10000"/>
                  </a:ext>
                </a:extLst>
              </a:tr>
              <a:tr h="595085">
                <a:tc>
                  <a:txBody>
                    <a:bodyPr/>
                    <a:lstStyle/>
                    <a:p>
                      <a:pPr algn="ctr" fontAlgn="ctr">
                        <a:lnSpc>
                          <a:spcPct val="150000"/>
                        </a:lnSpc>
                        <a:spcBef>
                          <a:spcPts val="0"/>
                        </a:spcBef>
                        <a:spcAft>
                          <a:spcPts val="0"/>
                        </a:spcAft>
                      </a:pPr>
                      <a:r>
                        <a:rPr lang="zh-CN" altLang="en-US" sz="1800" b="1" i="0" u="none" strike="noStrike" dirty="0">
                          <a:solidFill>
                            <a:schemeClr val="lt1"/>
                          </a:solidFill>
                          <a:effectLst/>
                          <a:latin typeface="微软雅黑" panose="020B0503020204020204" pitchFamily="34" charset="-122"/>
                          <a:ea typeface="微软雅黑" panose="020B0503020204020204" pitchFamily="34" charset="-122"/>
                        </a:rPr>
                        <a:t>数值</a:t>
                      </a:r>
                      <a:endParaRPr lang="en-US" altLang="zh-CN" sz="18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lnSpc>
                          <a:spcPct val="150000"/>
                        </a:lnSpc>
                        <a:spcBef>
                          <a:spcPts val="0"/>
                        </a:spcBef>
                        <a:spcAft>
                          <a:spcPts val="0"/>
                        </a:spcAft>
                      </a:pPr>
                      <a:r>
                        <a:rPr lang="zh-CN" altLang="en-US" sz="1800" u="none" strike="noStrike" dirty="0">
                          <a:effectLst/>
                          <a:latin typeface="微软雅黑" panose="020B0503020204020204" pitchFamily="34" charset="-122"/>
                          <a:ea typeface="微软雅黑" panose="020B0503020204020204" pitchFamily="34" charset="-122"/>
                        </a:rPr>
                        <a:t>数值</a:t>
                      </a:r>
                    </a:p>
                  </a:txBody>
                  <a:tcPr marL="9525" marR="9525" marT="9525" marB="0" anchor="ctr"/>
                </a:tc>
                <a:tc>
                  <a:txBody>
                    <a:bodyPr/>
                    <a:lstStyle/>
                    <a:p>
                      <a:pPr algn="ctr" fontAlgn="ctr">
                        <a:lnSpc>
                          <a:spcPct val="150000"/>
                        </a:lnSpc>
                        <a:spcBef>
                          <a:spcPts val="0"/>
                        </a:spcBef>
                        <a:spcAft>
                          <a:spcPts val="0"/>
                        </a:spcAft>
                      </a:pPr>
                      <a:r>
                        <a:rPr lang="zh-CN" altLang="en-US" sz="1800" b="0" i="0" u="none" strike="noStrike" dirty="0">
                          <a:solidFill>
                            <a:srgbClr val="000000"/>
                          </a:solidFill>
                          <a:effectLst/>
                          <a:latin typeface="微软雅黑" panose="020B0503020204020204" pitchFamily="34" charset="-122"/>
                          <a:ea typeface="微软雅黑" panose="020B0503020204020204" pitchFamily="34" charset="-122"/>
                        </a:rPr>
                        <a:t>数值</a:t>
                      </a:r>
                      <a:endParaRPr lang="en-US" altLang="zh-CN" sz="18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lnSpc>
                          <a:spcPct val="150000"/>
                        </a:lnSpc>
                        <a:spcBef>
                          <a:spcPts val="0"/>
                        </a:spcBef>
                        <a:spcAft>
                          <a:spcPts val="0"/>
                        </a:spcAft>
                      </a:pPr>
                      <a:r>
                        <a:rPr lang="zh-CN" altLang="en-US" sz="1800" b="0" i="0" u="none" strike="noStrike" dirty="0">
                          <a:solidFill>
                            <a:schemeClr val="dk1"/>
                          </a:solidFill>
                          <a:effectLst/>
                          <a:latin typeface="微软雅黑" panose="020B0503020204020204" pitchFamily="34" charset="-122"/>
                          <a:ea typeface="微软雅黑" panose="020B0503020204020204" pitchFamily="34" charset="-122"/>
                        </a:rPr>
                        <a:t>数值</a:t>
                      </a:r>
                      <a:endParaRPr lang="en-US" altLang="zh-CN" sz="18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extLst>
                  <a:ext uri="{0D108BD9-81ED-4DB2-BD59-A6C34878D82A}">
                    <a16:rowId xmlns:a16="http://schemas.microsoft.com/office/drawing/2014/main" val="10001"/>
                  </a:ext>
                </a:extLst>
              </a:tr>
            </a:tbl>
          </a:graphicData>
        </a:graphic>
      </p:graphicFrame>
      <p:sp>
        <p:nvSpPr>
          <p:cNvPr id="22" name="矩形 21"/>
          <p:cNvSpPr/>
          <p:nvPr/>
        </p:nvSpPr>
        <p:spPr>
          <a:xfrm>
            <a:off x="4018002" y="3877951"/>
            <a:ext cx="110799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algn="ctr" fontAlgn="base">
              <a:spcBef>
                <a:spcPct val="0"/>
              </a:spcBef>
              <a:spcAft>
                <a:spcPct val="0"/>
              </a:spcAft>
            </a:pPr>
            <a:r>
              <a:rPr lang="zh-CN" altLang="en-US" b="1" dirty="0">
                <a:solidFill>
                  <a:schemeClr val="accent1"/>
                </a:solidFill>
                <a:latin typeface="微软雅黑" panose="020B0503020204020204" pitchFamily="34" charset="-122"/>
                <a:ea typeface="微软雅黑" panose="020B0503020204020204" pitchFamily="34" charset="-122"/>
                <a:cs typeface="Times New Roman" pitchFamily="18" charset="0"/>
              </a:rPr>
              <a:t>某某参数</a:t>
            </a:r>
          </a:p>
        </p:txBody>
      </p:sp>
    </p:spTree>
    <p:extLst>
      <p:ext uri="{BB962C8B-B14F-4D97-AF65-F5344CB8AC3E}">
        <p14:creationId xmlns:p14="http://schemas.microsoft.com/office/powerpoint/2010/main" val="3156823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ppt_w</p:attrName>
                                        </p:attrNameLst>
                                      </p:cBhvr>
                                      <p:tavLst>
                                        <p:tav tm="0">
                                          <p:val>
                                            <p:fltVal val="0"/>
                                          </p:val>
                                        </p:tav>
                                        <p:tav tm="100000">
                                          <p:val>
                                            <p:strVal val="#ppt_w"/>
                                          </p:val>
                                        </p:tav>
                                      </p:tavLst>
                                    </p:anim>
                                    <p:anim calcmode="lin" valueType="num">
                                      <p:cBhvr>
                                        <p:cTn id="8" dur="500" fill="hold"/>
                                        <p:tgtEl>
                                          <p:spTgt spid="19"/>
                                        </p:tgtEl>
                                        <p:attrNameLst>
                                          <p:attrName>ppt_h</p:attrName>
                                        </p:attrNameLst>
                                      </p:cBhvr>
                                      <p:tavLst>
                                        <p:tav tm="0">
                                          <p:val>
                                            <p:fltVal val="0"/>
                                          </p:val>
                                        </p:tav>
                                        <p:tav tm="100000">
                                          <p:val>
                                            <p:strVal val="#ppt_h"/>
                                          </p:val>
                                        </p:tav>
                                      </p:tavLst>
                                    </p:anim>
                                    <p:animEffect transition="in" filter="fade">
                                      <p:cBhvr>
                                        <p:cTn id="9" dur="500"/>
                                        <p:tgtEl>
                                          <p:spTgt spid="19"/>
                                        </p:tgtEl>
                                      </p:cBhvr>
                                    </p:animEffect>
                                  </p:childTnLst>
                                </p:cTn>
                              </p:par>
                              <p:par>
                                <p:cTn id="10" presetID="22" presetClass="entr" presetSubtype="8" fill="hold" grpId="0" nodeType="withEffect">
                                  <p:stCondLst>
                                    <p:cond delay="250"/>
                                  </p:stCondLst>
                                  <p:childTnLst>
                                    <p:set>
                                      <p:cBhvr>
                                        <p:cTn id="11" dur="1" fill="hold">
                                          <p:stCondLst>
                                            <p:cond delay="0"/>
                                          </p:stCondLst>
                                        </p:cTn>
                                        <p:tgtEl>
                                          <p:spTgt spid="18"/>
                                        </p:tgtEl>
                                        <p:attrNameLst>
                                          <p:attrName>style.visibility</p:attrName>
                                        </p:attrNameLst>
                                      </p:cBhvr>
                                      <p:to>
                                        <p:strVal val="visible"/>
                                      </p:to>
                                    </p:set>
                                    <p:animEffect transition="in" filter="wipe(left)">
                                      <p:cBhvr>
                                        <p:cTn id="12" dur="500"/>
                                        <p:tgtEl>
                                          <p:spTgt spid="18"/>
                                        </p:tgtEl>
                                      </p:cBhvr>
                                    </p:animEffect>
                                  </p:childTnLst>
                                </p:cTn>
                              </p:par>
                              <p:par>
                                <p:cTn id="13" presetID="22" presetClass="entr" presetSubtype="2" fill="hold" nodeType="withEffect">
                                  <p:stCondLst>
                                    <p:cond delay="250"/>
                                  </p:stCondLst>
                                  <p:childTnLst>
                                    <p:set>
                                      <p:cBhvr>
                                        <p:cTn id="14" dur="1" fill="hold">
                                          <p:stCondLst>
                                            <p:cond delay="0"/>
                                          </p:stCondLst>
                                        </p:cTn>
                                        <p:tgtEl>
                                          <p:spTgt spid="20"/>
                                        </p:tgtEl>
                                        <p:attrNameLst>
                                          <p:attrName>style.visibility</p:attrName>
                                        </p:attrNameLst>
                                      </p:cBhvr>
                                      <p:to>
                                        <p:strVal val="visible"/>
                                      </p:to>
                                    </p:set>
                                    <p:animEffect transition="in" filter="wipe(right)">
                                      <p:cBhvr>
                                        <p:cTn id="15" dur="500"/>
                                        <p:tgtEl>
                                          <p:spTgt spid="20"/>
                                        </p:tgtEl>
                                      </p:cBhvr>
                                    </p:animEffect>
                                  </p:childTnLst>
                                </p:cTn>
                              </p:par>
                              <p:par>
                                <p:cTn id="16" presetID="22" presetClass="entr" presetSubtype="8" fill="hold" grpId="0" nodeType="withEffect">
                                  <p:stCondLst>
                                    <p:cond delay="250"/>
                                  </p:stCondLst>
                                  <p:childTnLst>
                                    <p:set>
                                      <p:cBhvr>
                                        <p:cTn id="17" dur="1" fill="hold">
                                          <p:stCondLst>
                                            <p:cond delay="0"/>
                                          </p:stCondLst>
                                        </p:cTn>
                                        <p:tgtEl>
                                          <p:spTgt spid="11"/>
                                        </p:tgtEl>
                                        <p:attrNameLst>
                                          <p:attrName>style.visibility</p:attrName>
                                        </p:attrNameLst>
                                      </p:cBhvr>
                                      <p:to>
                                        <p:strVal val="visible"/>
                                      </p:to>
                                    </p:set>
                                    <p:animEffect transition="in" filter="wipe(left)">
                                      <p:cBhvr>
                                        <p:cTn id="18" dur="500"/>
                                        <p:tgtEl>
                                          <p:spTgt spid="11"/>
                                        </p:tgtEl>
                                      </p:cBhvr>
                                    </p:animEffect>
                                  </p:childTnLst>
                                </p:cTn>
                              </p:par>
                              <p:par>
                                <p:cTn id="19" presetID="53" presetClass="entr" presetSubtype="16" fill="hold" grpId="0" nodeType="withEffect">
                                  <p:stCondLst>
                                    <p:cond delay="250"/>
                                  </p:stCondLst>
                                  <p:childTnLst>
                                    <p:set>
                                      <p:cBhvr>
                                        <p:cTn id="20" dur="1" fill="hold">
                                          <p:stCondLst>
                                            <p:cond delay="0"/>
                                          </p:stCondLst>
                                        </p:cTn>
                                        <p:tgtEl>
                                          <p:spTgt spid="14"/>
                                        </p:tgtEl>
                                        <p:attrNameLst>
                                          <p:attrName>style.visibility</p:attrName>
                                        </p:attrNameLst>
                                      </p:cBhvr>
                                      <p:to>
                                        <p:strVal val="visible"/>
                                      </p:to>
                                    </p:set>
                                    <p:anim calcmode="lin" valueType="num">
                                      <p:cBhvr>
                                        <p:cTn id="21" dur="500" fill="hold"/>
                                        <p:tgtEl>
                                          <p:spTgt spid="14"/>
                                        </p:tgtEl>
                                        <p:attrNameLst>
                                          <p:attrName>ppt_w</p:attrName>
                                        </p:attrNameLst>
                                      </p:cBhvr>
                                      <p:tavLst>
                                        <p:tav tm="0">
                                          <p:val>
                                            <p:fltVal val="0"/>
                                          </p:val>
                                        </p:tav>
                                        <p:tav tm="100000">
                                          <p:val>
                                            <p:strVal val="#ppt_w"/>
                                          </p:val>
                                        </p:tav>
                                      </p:tavLst>
                                    </p:anim>
                                    <p:anim calcmode="lin" valueType="num">
                                      <p:cBhvr>
                                        <p:cTn id="22" dur="500" fill="hold"/>
                                        <p:tgtEl>
                                          <p:spTgt spid="14"/>
                                        </p:tgtEl>
                                        <p:attrNameLst>
                                          <p:attrName>ppt_h</p:attrName>
                                        </p:attrNameLst>
                                      </p:cBhvr>
                                      <p:tavLst>
                                        <p:tav tm="0">
                                          <p:val>
                                            <p:fltVal val="0"/>
                                          </p:val>
                                        </p:tav>
                                        <p:tav tm="100000">
                                          <p:val>
                                            <p:strVal val="#ppt_h"/>
                                          </p:val>
                                        </p:tav>
                                      </p:tavLst>
                                    </p:anim>
                                    <p:animEffect transition="in" filter="fade">
                                      <p:cBhvr>
                                        <p:cTn id="23" dur="500"/>
                                        <p:tgtEl>
                                          <p:spTgt spid="14"/>
                                        </p:tgtEl>
                                      </p:cBhvr>
                                    </p:animEffect>
                                  </p:childTnLst>
                                </p:cTn>
                              </p:par>
                              <p:par>
                                <p:cTn id="24" presetID="42" presetClass="entr" presetSubtype="0" fill="hold" nodeType="withEffect">
                                  <p:stCondLst>
                                    <p:cond delay="250"/>
                                  </p:stCondLst>
                                  <p:childTnLst>
                                    <p:set>
                                      <p:cBhvr>
                                        <p:cTn id="25" dur="1" fill="hold">
                                          <p:stCondLst>
                                            <p:cond delay="0"/>
                                          </p:stCondLst>
                                        </p:cTn>
                                        <p:tgtEl>
                                          <p:spTgt spid="10"/>
                                        </p:tgtEl>
                                        <p:attrNameLst>
                                          <p:attrName>style.visibility</p:attrName>
                                        </p:attrNameLst>
                                      </p:cBhvr>
                                      <p:to>
                                        <p:strVal val="visible"/>
                                      </p:to>
                                    </p:set>
                                    <p:animEffect transition="in" filter="fade">
                                      <p:cBhvr>
                                        <p:cTn id="26" dur="500"/>
                                        <p:tgtEl>
                                          <p:spTgt spid="10"/>
                                        </p:tgtEl>
                                      </p:cBhvr>
                                    </p:animEffect>
                                    <p:anim calcmode="lin" valueType="num">
                                      <p:cBhvr>
                                        <p:cTn id="27" dur="500" fill="hold"/>
                                        <p:tgtEl>
                                          <p:spTgt spid="10"/>
                                        </p:tgtEl>
                                        <p:attrNameLst>
                                          <p:attrName>ppt_x</p:attrName>
                                        </p:attrNameLst>
                                      </p:cBhvr>
                                      <p:tavLst>
                                        <p:tav tm="0">
                                          <p:val>
                                            <p:strVal val="#ppt_x"/>
                                          </p:val>
                                        </p:tav>
                                        <p:tav tm="100000">
                                          <p:val>
                                            <p:strVal val="#ppt_x"/>
                                          </p:val>
                                        </p:tav>
                                      </p:tavLst>
                                    </p:anim>
                                    <p:anim calcmode="lin" valueType="num">
                                      <p:cBhvr>
                                        <p:cTn id="28" dur="500" fill="hold"/>
                                        <p:tgtEl>
                                          <p:spTgt spid="10"/>
                                        </p:tgtEl>
                                        <p:attrNameLst>
                                          <p:attrName>ppt_y</p:attrName>
                                        </p:attrNameLst>
                                      </p:cBhvr>
                                      <p:tavLst>
                                        <p:tav tm="0">
                                          <p:val>
                                            <p:strVal val="#ppt_y+.1"/>
                                          </p:val>
                                        </p:tav>
                                        <p:tav tm="100000">
                                          <p:val>
                                            <p:strVal val="#ppt_y"/>
                                          </p:val>
                                        </p:tav>
                                      </p:tavLst>
                                    </p:anim>
                                  </p:childTnLst>
                                </p:cTn>
                              </p:par>
                              <p:par>
                                <p:cTn id="29" presetID="53" presetClass="entr" presetSubtype="16" fill="hold" grpId="0" nodeType="withEffect">
                                  <p:stCondLst>
                                    <p:cond delay="250"/>
                                  </p:stCondLst>
                                  <p:childTnLst>
                                    <p:set>
                                      <p:cBhvr>
                                        <p:cTn id="30" dur="1" fill="hold">
                                          <p:stCondLst>
                                            <p:cond delay="0"/>
                                          </p:stCondLst>
                                        </p:cTn>
                                        <p:tgtEl>
                                          <p:spTgt spid="22"/>
                                        </p:tgtEl>
                                        <p:attrNameLst>
                                          <p:attrName>style.visibility</p:attrName>
                                        </p:attrNameLst>
                                      </p:cBhvr>
                                      <p:to>
                                        <p:strVal val="visible"/>
                                      </p:to>
                                    </p:set>
                                    <p:anim calcmode="lin" valueType="num">
                                      <p:cBhvr>
                                        <p:cTn id="31" dur="500" fill="hold"/>
                                        <p:tgtEl>
                                          <p:spTgt spid="22"/>
                                        </p:tgtEl>
                                        <p:attrNameLst>
                                          <p:attrName>ppt_w</p:attrName>
                                        </p:attrNameLst>
                                      </p:cBhvr>
                                      <p:tavLst>
                                        <p:tav tm="0">
                                          <p:val>
                                            <p:fltVal val="0"/>
                                          </p:val>
                                        </p:tav>
                                        <p:tav tm="100000">
                                          <p:val>
                                            <p:strVal val="#ppt_w"/>
                                          </p:val>
                                        </p:tav>
                                      </p:tavLst>
                                    </p:anim>
                                    <p:anim calcmode="lin" valueType="num">
                                      <p:cBhvr>
                                        <p:cTn id="32" dur="500" fill="hold"/>
                                        <p:tgtEl>
                                          <p:spTgt spid="22"/>
                                        </p:tgtEl>
                                        <p:attrNameLst>
                                          <p:attrName>ppt_h</p:attrName>
                                        </p:attrNameLst>
                                      </p:cBhvr>
                                      <p:tavLst>
                                        <p:tav tm="0">
                                          <p:val>
                                            <p:fltVal val="0"/>
                                          </p:val>
                                        </p:tav>
                                        <p:tav tm="100000">
                                          <p:val>
                                            <p:strVal val="#ppt_h"/>
                                          </p:val>
                                        </p:tav>
                                      </p:tavLst>
                                    </p:anim>
                                    <p:animEffect transition="in" filter="fade">
                                      <p:cBhvr>
                                        <p:cTn id="33" dur="500"/>
                                        <p:tgtEl>
                                          <p:spTgt spid="22"/>
                                        </p:tgtEl>
                                      </p:cBhvr>
                                    </p:animEffect>
                                  </p:childTnLst>
                                </p:cTn>
                              </p:par>
                              <p:par>
                                <p:cTn id="34" presetID="42" presetClass="entr" presetSubtype="0" fill="hold" nodeType="withEffect">
                                  <p:stCondLst>
                                    <p:cond delay="250"/>
                                  </p:stCondLst>
                                  <p:childTnLst>
                                    <p:set>
                                      <p:cBhvr>
                                        <p:cTn id="35" dur="1" fill="hold">
                                          <p:stCondLst>
                                            <p:cond delay="0"/>
                                          </p:stCondLst>
                                        </p:cTn>
                                        <p:tgtEl>
                                          <p:spTgt spid="21"/>
                                        </p:tgtEl>
                                        <p:attrNameLst>
                                          <p:attrName>style.visibility</p:attrName>
                                        </p:attrNameLst>
                                      </p:cBhvr>
                                      <p:to>
                                        <p:strVal val="visible"/>
                                      </p:to>
                                    </p:set>
                                    <p:animEffect transition="in" filter="fade">
                                      <p:cBhvr>
                                        <p:cTn id="36" dur="500"/>
                                        <p:tgtEl>
                                          <p:spTgt spid="21"/>
                                        </p:tgtEl>
                                      </p:cBhvr>
                                    </p:animEffect>
                                    <p:anim calcmode="lin" valueType="num">
                                      <p:cBhvr>
                                        <p:cTn id="37" dur="500" fill="hold"/>
                                        <p:tgtEl>
                                          <p:spTgt spid="21"/>
                                        </p:tgtEl>
                                        <p:attrNameLst>
                                          <p:attrName>ppt_x</p:attrName>
                                        </p:attrNameLst>
                                      </p:cBhvr>
                                      <p:tavLst>
                                        <p:tav tm="0">
                                          <p:val>
                                            <p:strVal val="#ppt_x"/>
                                          </p:val>
                                        </p:tav>
                                        <p:tav tm="100000">
                                          <p:val>
                                            <p:strVal val="#ppt_x"/>
                                          </p:val>
                                        </p:tav>
                                      </p:tavLst>
                                    </p:anim>
                                    <p:anim calcmode="lin" valueType="num">
                                      <p:cBhvr>
                                        <p:cTn id="38" dur="50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1" grpId="0"/>
      <p:bldP spid="14" grpId="0"/>
      <p:bldP spid="2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a:off x="611187" y="261275"/>
            <a:ext cx="666069" cy="664458"/>
            <a:chOff x="611187" y="261275"/>
            <a:chExt cx="666069" cy="664458"/>
          </a:xfrm>
        </p:grpSpPr>
        <p:sp>
          <p:nvSpPr>
            <p:cNvPr id="9" name="矩形 8"/>
            <p:cNvSpPr>
              <a:spLocks noChangeAspect="1"/>
            </p:cNvSpPr>
            <p:nvPr/>
          </p:nvSpPr>
          <p:spPr>
            <a:xfrm>
              <a:off x="611187" y="261275"/>
              <a:ext cx="538925" cy="53762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a:spLocks noChangeAspect="1"/>
            </p:cNvSpPr>
            <p:nvPr/>
          </p:nvSpPr>
          <p:spPr>
            <a:xfrm>
              <a:off x="880650" y="530086"/>
              <a:ext cx="396606" cy="39564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文本框 17"/>
          <p:cNvSpPr txBox="1"/>
          <p:nvPr/>
        </p:nvSpPr>
        <p:spPr>
          <a:xfrm>
            <a:off x="1419575" y="362672"/>
            <a:ext cx="7113238" cy="461665"/>
          </a:xfrm>
          <a:prstGeom prst="rect">
            <a:avLst/>
          </a:prstGeom>
          <a:noFill/>
        </p:spPr>
        <p:txBody>
          <a:bodyPr wrap="square" rtlCol="0">
            <a:spAutoFit/>
          </a:bodyPr>
          <a:lstStyle/>
          <a:p>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自然界中蚂蚁觅食的过程</a:t>
            </a:r>
            <a:endParaRPr lang="en-US" altLang="zh-CN" sz="24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28" name="文本框 27"/>
          <p:cNvSpPr txBox="1"/>
          <p:nvPr/>
        </p:nvSpPr>
        <p:spPr>
          <a:xfrm>
            <a:off x="1142842" y="2005950"/>
            <a:ext cx="7389971" cy="788164"/>
          </a:xfrm>
          <a:prstGeom prst="rect">
            <a:avLst/>
          </a:prstGeom>
          <a:noFill/>
          <a:ln w="25400">
            <a:solidFill>
              <a:srgbClr val="0070C0"/>
            </a:solidFill>
          </a:ln>
        </p:spPr>
        <p:txBody>
          <a:bodyPr wrap="square" rtlCol="0">
            <a:spAutoFit/>
          </a:bodyPr>
          <a:lstStyle/>
          <a:p>
            <a:pPr indent="720000">
              <a:lnSpc>
                <a:spcPct val="125000"/>
              </a:lnSpc>
            </a:pPr>
            <a:r>
              <a:rPr lang="zh-CN" altLang="en-US" dirty="0">
                <a:solidFill>
                  <a:srgbClr val="262626"/>
                </a:solidFill>
                <a:latin typeface="微软雅黑" panose="020B0503020204020204" pitchFamily="34" charset="-122"/>
                <a:ea typeface="微软雅黑" panose="020B0503020204020204" pitchFamily="34" charset="-122"/>
              </a:rPr>
              <a:t>无论是蚂蚁与蚂蚁之间的协作还是蚂蚁与环境之间的交互，均依赖于一种化学物质</a:t>
            </a:r>
            <a:r>
              <a:rPr lang="en-US" altLang="zh-CN" dirty="0">
                <a:solidFill>
                  <a:srgbClr val="262626"/>
                </a:solidFill>
                <a:latin typeface="微软雅黑" panose="020B0503020204020204" pitchFamily="34" charset="-122"/>
                <a:ea typeface="微软雅黑" panose="020B0503020204020204" pitchFamily="34" charset="-122"/>
              </a:rPr>
              <a:t>——</a:t>
            </a:r>
            <a:r>
              <a:rPr lang="zh-CN" altLang="en-US" sz="2000" b="1" dirty="0">
                <a:solidFill>
                  <a:schemeClr val="accent1"/>
                </a:solidFill>
                <a:latin typeface="微软雅黑" panose="020B0503020204020204" pitchFamily="34" charset="-122"/>
                <a:ea typeface="微软雅黑" panose="020B0503020204020204" pitchFamily="34" charset="-122"/>
              </a:rPr>
              <a:t>信息素（</a:t>
            </a:r>
            <a:r>
              <a:rPr lang="en-US" altLang="zh-CN" sz="2000" b="1" dirty="0">
                <a:solidFill>
                  <a:schemeClr val="accent1"/>
                </a:solidFill>
                <a:latin typeface="微软雅黑" panose="020B0503020204020204" pitchFamily="34" charset="-122"/>
                <a:ea typeface="微软雅黑" panose="020B0503020204020204" pitchFamily="34" charset="-122"/>
              </a:rPr>
              <a:t>pheromone</a:t>
            </a:r>
            <a:r>
              <a:rPr lang="zh-CN" altLang="en-US" sz="2000" b="1" dirty="0">
                <a:solidFill>
                  <a:schemeClr val="accent1"/>
                </a:solidFill>
                <a:latin typeface="微软雅黑" panose="020B0503020204020204" pitchFamily="34" charset="-122"/>
                <a:ea typeface="微软雅黑" panose="020B0503020204020204" pitchFamily="34" charset="-122"/>
              </a:rPr>
              <a:t>）</a:t>
            </a:r>
          </a:p>
        </p:txBody>
      </p:sp>
      <p:sp>
        <p:nvSpPr>
          <p:cNvPr id="29" name="矩形 28"/>
          <p:cNvSpPr/>
          <p:nvPr/>
        </p:nvSpPr>
        <p:spPr bwMode="auto">
          <a:xfrm>
            <a:off x="611188" y="1768193"/>
            <a:ext cx="1159555" cy="424633"/>
          </a:xfrm>
          <a:prstGeom prst="rect">
            <a:avLst/>
          </a:prstGeom>
          <a:solidFill>
            <a:srgbClr val="0070C0"/>
          </a:solidFill>
          <a:ln>
            <a:noFill/>
          </a:ln>
        </p:spPr>
        <p:txBody>
          <a:bodyPr vert="horz" wrap="square" lIns="91440" tIns="45720" rIns="91440" bIns="45720" numCol="1" rtlCol="0" anchor="t" anchorCtr="0" compatLnSpc="1">
            <a:prstTxWarp prst="textNoShape">
              <a:avLst/>
            </a:prstTxWarp>
          </a:bodyPr>
          <a:lstStyle/>
          <a:p>
            <a:pPr algn="ctr"/>
            <a:r>
              <a:rPr lang="zh-CN" altLang="en-US" sz="2400" b="1" dirty="0">
                <a:solidFill>
                  <a:schemeClr val="bg1"/>
                </a:solidFill>
                <a:latin typeface="微软雅黑" panose="020B0503020204020204" pitchFamily="34" charset="-122"/>
                <a:ea typeface="微软雅黑" panose="020B0503020204020204" pitchFamily="34" charset="-122"/>
              </a:rPr>
              <a:t>特点一</a:t>
            </a:r>
          </a:p>
        </p:txBody>
      </p:sp>
      <p:grpSp>
        <p:nvGrpSpPr>
          <p:cNvPr id="20" name="组合 19"/>
          <p:cNvGrpSpPr/>
          <p:nvPr/>
        </p:nvGrpSpPr>
        <p:grpSpPr>
          <a:xfrm>
            <a:off x="8606970" y="6519446"/>
            <a:ext cx="638628" cy="338554"/>
            <a:chOff x="8663567" y="6519446"/>
            <a:chExt cx="638628" cy="338554"/>
          </a:xfrm>
        </p:grpSpPr>
        <p:sp>
          <p:nvSpPr>
            <p:cNvPr id="21" name="矩形 20"/>
            <p:cNvSpPr/>
            <p:nvPr/>
          </p:nvSpPr>
          <p:spPr>
            <a:xfrm>
              <a:off x="8766881" y="6519446"/>
              <a:ext cx="432000" cy="33855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p:cNvSpPr txBox="1"/>
            <p:nvPr/>
          </p:nvSpPr>
          <p:spPr>
            <a:xfrm>
              <a:off x="8663567" y="6519446"/>
              <a:ext cx="638628" cy="338554"/>
            </a:xfrm>
            <a:prstGeom prst="rect">
              <a:avLst/>
            </a:prstGeom>
            <a:noFill/>
          </p:spPr>
          <p:txBody>
            <a:bodyPr wrap="square" rtlCol="0">
              <a:spAutoFit/>
            </a:bodyPr>
            <a:lstStyle/>
            <a:p>
              <a:pPr algn="ctr"/>
              <a:r>
                <a:rPr lang="en-US" altLang="zh-CN" sz="1600" dirty="0">
                  <a:solidFill>
                    <a:schemeClr val="bg1"/>
                  </a:solidFill>
                  <a:latin typeface="微软雅黑" panose="020B0503020204020204" pitchFamily="34" charset="-122"/>
                  <a:ea typeface="微软雅黑" panose="020B0503020204020204" pitchFamily="34" charset="-122"/>
                </a:rPr>
                <a:t>04</a:t>
              </a:r>
              <a:endParaRPr lang="zh-CN" altLang="en-US" sz="1600" dirty="0">
                <a:solidFill>
                  <a:schemeClr val="bg1"/>
                </a:solidFill>
                <a:latin typeface="微软雅黑" panose="020B0503020204020204" pitchFamily="34" charset="-122"/>
                <a:ea typeface="微软雅黑" panose="020B0503020204020204" pitchFamily="34" charset="-122"/>
              </a:endParaRPr>
            </a:p>
          </p:txBody>
        </p:sp>
      </p:grpSp>
      <p:sp>
        <p:nvSpPr>
          <p:cNvPr id="16" name="文本框 15"/>
          <p:cNvSpPr txBox="1"/>
          <p:nvPr/>
        </p:nvSpPr>
        <p:spPr>
          <a:xfrm>
            <a:off x="1142842" y="3396991"/>
            <a:ext cx="7389971" cy="753220"/>
          </a:xfrm>
          <a:prstGeom prst="rect">
            <a:avLst/>
          </a:prstGeom>
          <a:noFill/>
          <a:ln w="25400">
            <a:solidFill>
              <a:srgbClr val="0070C0"/>
            </a:solidFill>
          </a:ln>
        </p:spPr>
        <p:txBody>
          <a:bodyPr wrap="square" rtlCol="0">
            <a:spAutoFit/>
          </a:bodyPr>
          <a:lstStyle/>
          <a:p>
            <a:pPr indent="720000">
              <a:lnSpc>
                <a:spcPct val="125000"/>
              </a:lnSpc>
            </a:pPr>
            <a:r>
              <a:rPr lang="zh-CN" altLang="en-US" dirty="0">
                <a:solidFill>
                  <a:srgbClr val="262626"/>
                </a:solidFill>
                <a:latin typeface="微软雅黑" panose="020B0503020204020204" pitchFamily="34" charset="-122"/>
                <a:ea typeface="微软雅黑" panose="020B0503020204020204" pitchFamily="34" charset="-122"/>
              </a:rPr>
              <a:t>蚂蚁行走的时候能够释放信息素。它们往往是随机选择路径的，但是倾向于往信息素浓度高的方向前进。</a:t>
            </a:r>
          </a:p>
        </p:txBody>
      </p:sp>
      <p:sp>
        <p:nvSpPr>
          <p:cNvPr id="24" name="矩形 23"/>
          <p:cNvSpPr/>
          <p:nvPr/>
        </p:nvSpPr>
        <p:spPr bwMode="auto">
          <a:xfrm>
            <a:off x="611188" y="3159234"/>
            <a:ext cx="1159555" cy="424633"/>
          </a:xfrm>
          <a:prstGeom prst="rect">
            <a:avLst/>
          </a:prstGeom>
          <a:solidFill>
            <a:srgbClr val="0070C0"/>
          </a:solidFill>
          <a:ln>
            <a:noFill/>
          </a:ln>
        </p:spPr>
        <p:txBody>
          <a:bodyPr vert="horz" wrap="square" lIns="91440" tIns="45720" rIns="91440" bIns="45720" numCol="1" rtlCol="0" anchor="t" anchorCtr="0" compatLnSpc="1">
            <a:prstTxWarp prst="textNoShape">
              <a:avLst/>
            </a:prstTxWarp>
          </a:bodyPr>
          <a:lstStyle/>
          <a:p>
            <a:pPr algn="ctr"/>
            <a:r>
              <a:rPr lang="zh-CN" altLang="en-US" sz="2400" b="1" dirty="0">
                <a:solidFill>
                  <a:schemeClr val="bg1"/>
                </a:solidFill>
                <a:latin typeface="微软雅黑" panose="020B0503020204020204" pitchFamily="34" charset="-122"/>
                <a:ea typeface="微软雅黑" panose="020B0503020204020204" pitchFamily="34" charset="-122"/>
              </a:rPr>
              <a:t>特点二</a:t>
            </a:r>
          </a:p>
        </p:txBody>
      </p:sp>
      <p:sp>
        <p:nvSpPr>
          <p:cNvPr id="25" name="文本框 24"/>
          <p:cNvSpPr txBox="1"/>
          <p:nvPr/>
        </p:nvSpPr>
        <p:spPr>
          <a:xfrm>
            <a:off x="1142842" y="4717005"/>
            <a:ext cx="7389971" cy="753220"/>
          </a:xfrm>
          <a:prstGeom prst="rect">
            <a:avLst/>
          </a:prstGeom>
          <a:noFill/>
          <a:ln w="25400">
            <a:solidFill>
              <a:srgbClr val="0070C0"/>
            </a:solidFill>
          </a:ln>
        </p:spPr>
        <p:txBody>
          <a:bodyPr wrap="square" rtlCol="0">
            <a:spAutoFit/>
          </a:bodyPr>
          <a:lstStyle/>
          <a:p>
            <a:pPr indent="720000">
              <a:lnSpc>
                <a:spcPct val="125000"/>
              </a:lnSpc>
            </a:pPr>
            <a:r>
              <a:rPr lang="zh-CN" altLang="en-US" dirty="0">
                <a:solidFill>
                  <a:srgbClr val="262626"/>
                </a:solidFill>
                <a:latin typeface="微软雅黑" panose="020B0503020204020204" pitchFamily="34" charset="-122"/>
                <a:ea typeface="微软雅黑" panose="020B0503020204020204" pitchFamily="34" charset="-122"/>
              </a:rPr>
              <a:t>较短路径上蚂蚁往返时间比较短，单位时间内经过的蚂蚁多，所以信息素的积累速度比较快。最终蚂蚁会找到最短路径。</a:t>
            </a:r>
          </a:p>
        </p:txBody>
      </p:sp>
      <p:sp>
        <p:nvSpPr>
          <p:cNvPr id="26" name="矩形 25"/>
          <p:cNvSpPr/>
          <p:nvPr/>
        </p:nvSpPr>
        <p:spPr bwMode="auto">
          <a:xfrm>
            <a:off x="611188" y="4479248"/>
            <a:ext cx="1159555" cy="424633"/>
          </a:xfrm>
          <a:prstGeom prst="rect">
            <a:avLst/>
          </a:prstGeom>
          <a:solidFill>
            <a:srgbClr val="0070C0"/>
          </a:solidFill>
          <a:ln>
            <a:noFill/>
          </a:ln>
        </p:spPr>
        <p:txBody>
          <a:bodyPr vert="horz" wrap="square" lIns="91440" tIns="45720" rIns="91440" bIns="45720" numCol="1" rtlCol="0" anchor="t" anchorCtr="0" compatLnSpc="1">
            <a:prstTxWarp prst="textNoShape">
              <a:avLst/>
            </a:prstTxWarp>
          </a:bodyPr>
          <a:lstStyle/>
          <a:p>
            <a:pPr algn="ctr"/>
            <a:r>
              <a:rPr lang="zh-CN" altLang="en-US" sz="2400" b="1" dirty="0">
                <a:solidFill>
                  <a:schemeClr val="bg1"/>
                </a:solidFill>
                <a:latin typeface="微软雅黑" panose="020B0503020204020204" pitchFamily="34" charset="-122"/>
                <a:ea typeface="微软雅黑" panose="020B0503020204020204" pitchFamily="34" charset="-122"/>
              </a:rPr>
              <a:t>特点三</a:t>
            </a:r>
          </a:p>
        </p:txBody>
      </p:sp>
      <p:sp>
        <p:nvSpPr>
          <p:cNvPr id="3" name="文本框 2">
            <a:extLst>
              <a:ext uri="{FF2B5EF4-FFF2-40B4-BE49-F238E27FC236}">
                <a16:creationId xmlns:a16="http://schemas.microsoft.com/office/drawing/2014/main" id="{FBE19382-BF53-44DF-A57F-E7808E370E51}"/>
              </a:ext>
            </a:extLst>
          </p:cNvPr>
          <p:cNvSpPr txBox="1"/>
          <p:nvPr/>
        </p:nvSpPr>
        <p:spPr>
          <a:xfrm>
            <a:off x="611187" y="1233996"/>
            <a:ext cx="7618413" cy="646331"/>
          </a:xfrm>
          <a:prstGeom prst="rect">
            <a:avLst/>
          </a:prstGeom>
          <a:noFill/>
        </p:spPr>
        <p:txBody>
          <a:bodyPr wrap="square" rtlCol="0">
            <a:spAutoFit/>
          </a:bodyPr>
          <a:lstStyle/>
          <a:p>
            <a:r>
              <a:rPr lang="zh-CN" altLang="en-US" b="1" dirty="0">
                <a:solidFill>
                  <a:srgbClr val="262626"/>
                </a:solidFill>
                <a:latin typeface="微软雅黑" panose="020B0503020204020204" pitchFamily="34" charset="-122"/>
                <a:ea typeface="微软雅黑" panose="020B0503020204020204" pitchFamily="34" charset="-122"/>
              </a:rPr>
              <a:t>仿生学家经过长期的试验与研究发现蚂蚁觅食有如下几个特点：</a:t>
            </a:r>
            <a:endParaRPr lang="en-US" altLang="zh-CN" b="1" dirty="0">
              <a:solidFill>
                <a:srgbClr val="262626"/>
              </a:solidFill>
              <a:latin typeface="微软雅黑" panose="020B0503020204020204" pitchFamily="34" charset="-122"/>
              <a:ea typeface="微软雅黑" panose="020B0503020204020204" pitchFamily="34" charset="-122"/>
            </a:endParaRPr>
          </a:p>
          <a:p>
            <a:endParaRPr lang="zh-CN" altLang="en-US" dirty="0"/>
          </a:p>
        </p:txBody>
      </p:sp>
    </p:spTree>
    <p:extLst>
      <p:ext uri="{BB962C8B-B14F-4D97-AF65-F5344CB8AC3E}">
        <p14:creationId xmlns:p14="http://schemas.microsoft.com/office/powerpoint/2010/main" val="33398410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ppt_w</p:attrName>
                                        </p:attrNameLst>
                                      </p:cBhvr>
                                      <p:tavLst>
                                        <p:tav tm="0">
                                          <p:val>
                                            <p:fltVal val="0"/>
                                          </p:val>
                                        </p:tav>
                                        <p:tav tm="100000">
                                          <p:val>
                                            <p:strVal val="#ppt_w"/>
                                          </p:val>
                                        </p:tav>
                                      </p:tavLst>
                                    </p:anim>
                                    <p:anim calcmode="lin" valueType="num">
                                      <p:cBhvr>
                                        <p:cTn id="8" dur="500" fill="hold"/>
                                        <p:tgtEl>
                                          <p:spTgt spid="19"/>
                                        </p:tgtEl>
                                        <p:attrNameLst>
                                          <p:attrName>ppt_h</p:attrName>
                                        </p:attrNameLst>
                                      </p:cBhvr>
                                      <p:tavLst>
                                        <p:tav tm="0">
                                          <p:val>
                                            <p:fltVal val="0"/>
                                          </p:val>
                                        </p:tav>
                                        <p:tav tm="100000">
                                          <p:val>
                                            <p:strVal val="#ppt_h"/>
                                          </p:val>
                                        </p:tav>
                                      </p:tavLst>
                                    </p:anim>
                                    <p:animEffect transition="in" filter="fade">
                                      <p:cBhvr>
                                        <p:cTn id="9" dur="500"/>
                                        <p:tgtEl>
                                          <p:spTgt spid="19"/>
                                        </p:tgtEl>
                                      </p:cBhvr>
                                    </p:animEffect>
                                  </p:childTnLst>
                                </p:cTn>
                              </p:par>
                              <p:par>
                                <p:cTn id="10" presetID="22" presetClass="entr" presetSubtype="8" fill="hold" grpId="0" nodeType="withEffect">
                                  <p:stCondLst>
                                    <p:cond delay="250"/>
                                  </p:stCondLst>
                                  <p:childTnLst>
                                    <p:set>
                                      <p:cBhvr>
                                        <p:cTn id="11" dur="1" fill="hold">
                                          <p:stCondLst>
                                            <p:cond delay="0"/>
                                          </p:stCondLst>
                                        </p:cTn>
                                        <p:tgtEl>
                                          <p:spTgt spid="18"/>
                                        </p:tgtEl>
                                        <p:attrNameLst>
                                          <p:attrName>style.visibility</p:attrName>
                                        </p:attrNameLst>
                                      </p:cBhvr>
                                      <p:to>
                                        <p:strVal val="visible"/>
                                      </p:to>
                                    </p:set>
                                    <p:animEffect transition="in" filter="wipe(left)">
                                      <p:cBhvr>
                                        <p:cTn id="12" dur="500"/>
                                        <p:tgtEl>
                                          <p:spTgt spid="18"/>
                                        </p:tgtEl>
                                      </p:cBhvr>
                                    </p:animEffect>
                                  </p:childTnLst>
                                </p:cTn>
                              </p:par>
                              <p:par>
                                <p:cTn id="13" presetID="22" presetClass="entr" presetSubtype="2" fill="hold" nodeType="withEffect">
                                  <p:stCondLst>
                                    <p:cond delay="250"/>
                                  </p:stCondLst>
                                  <p:childTnLst>
                                    <p:set>
                                      <p:cBhvr>
                                        <p:cTn id="14" dur="1" fill="hold">
                                          <p:stCondLst>
                                            <p:cond delay="0"/>
                                          </p:stCondLst>
                                        </p:cTn>
                                        <p:tgtEl>
                                          <p:spTgt spid="20"/>
                                        </p:tgtEl>
                                        <p:attrNameLst>
                                          <p:attrName>style.visibility</p:attrName>
                                        </p:attrNameLst>
                                      </p:cBhvr>
                                      <p:to>
                                        <p:strVal val="visible"/>
                                      </p:to>
                                    </p:set>
                                    <p:animEffect transition="in" filter="wipe(right)">
                                      <p:cBhvr>
                                        <p:cTn id="15" dur="500"/>
                                        <p:tgtEl>
                                          <p:spTgt spid="20"/>
                                        </p:tgtEl>
                                      </p:cBhvr>
                                    </p:animEffect>
                                  </p:childTnLst>
                                </p:cTn>
                              </p:par>
                              <p:par>
                                <p:cTn id="16" presetID="53" presetClass="entr" presetSubtype="16" fill="hold" grpId="0" nodeType="withEffect">
                                  <p:stCondLst>
                                    <p:cond delay="250"/>
                                  </p:stCondLst>
                                  <p:childTnLst>
                                    <p:set>
                                      <p:cBhvr>
                                        <p:cTn id="17" dur="1" fill="hold">
                                          <p:stCondLst>
                                            <p:cond delay="0"/>
                                          </p:stCondLst>
                                        </p:cTn>
                                        <p:tgtEl>
                                          <p:spTgt spid="29"/>
                                        </p:tgtEl>
                                        <p:attrNameLst>
                                          <p:attrName>style.visibility</p:attrName>
                                        </p:attrNameLst>
                                      </p:cBhvr>
                                      <p:to>
                                        <p:strVal val="visible"/>
                                      </p:to>
                                    </p:set>
                                    <p:anim calcmode="lin" valueType="num">
                                      <p:cBhvr>
                                        <p:cTn id="18" dur="500" fill="hold"/>
                                        <p:tgtEl>
                                          <p:spTgt spid="29"/>
                                        </p:tgtEl>
                                        <p:attrNameLst>
                                          <p:attrName>ppt_w</p:attrName>
                                        </p:attrNameLst>
                                      </p:cBhvr>
                                      <p:tavLst>
                                        <p:tav tm="0">
                                          <p:val>
                                            <p:fltVal val="0"/>
                                          </p:val>
                                        </p:tav>
                                        <p:tav tm="100000">
                                          <p:val>
                                            <p:strVal val="#ppt_w"/>
                                          </p:val>
                                        </p:tav>
                                      </p:tavLst>
                                    </p:anim>
                                    <p:anim calcmode="lin" valueType="num">
                                      <p:cBhvr>
                                        <p:cTn id="19" dur="500" fill="hold"/>
                                        <p:tgtEl>
                                          <p:spTgt spid="29"/>
                                        </p:tgtEl>
                                        <p:attrNameLst>
                                          <p:attrName>ppt_h</p:attrName>
                                        </p:attrNameLst>
                                      </p:cBhvr>
                                      <p:tavLst>
                                        <p:tav tm="0">
                                          <p:val>
                                            <p:fltVal val="0"/>
                                          </p:val>
                                        </p:tav>
                                        <p:tav tm="100000">
                                          <p:val>
                                            <p:strVal val="#ppt_h"/>
                                          </p:val>
                                        </p:tav>
                                      </p:tavLst>
                                    </p:anim>
                                    <p:animEffect transition="in" filter="fade">
                                      <p:cBhvr>
                                        <p:cTn id="20" dur="500"/>
                                        <p:tgtEl>
                                          <p:spTgt spid="29"/>
                                        </p:tgtEl>
                                      </p:cBhvr>
                                    </p:animEffect>
                                  </p:childTnLst>
                                </p:cTn>
                              </p:par>
                              <p:par>
                                <p:cTn id="21" presetID="22" presetClass="entr" presetSubtype="8" fill="hold" grpId="0" nodeType="withEffect">
                                  <p:stCondLst>
                                    <p:cond delay="500"/>
                                  </p:stCondLst>
                                  <p:childTnLst>
                                    <p:set>
                                      <p:cBhvr>
                                        <p:cTn id="22" dur="1" fill="hold">
                                          <p:stCondLst>
                                            <p:cond delay="0"/>
                                          </p:stCondLst>
                                        </p:cTn>
                                        <p:tgtEl>
                                          <p:spTgt spid="28"/>
                                        </p:tgtEl>
                                        <p:attrNameLst>
                                          <p:attrName>style.visibility</p:attrName>
                                        </p:attrNameLst>
                                      </p:cBhvr>
                                      <p:to>
                                        <p:strVal val="visible"/>
                                      </p:to>
                                    </p:set>
                                    <p:animEffect transition="in" filter="wipe(left)">
                                      <p:cBhvr>
                                        <p:cTn id="23" dur="500"/>
                                        <p:tgtEl>
                                          <p:spTgt spid="28"/>
                                        </p:tgtEl>
                                      </p:cBhvr>
                                    </p:animEffect>
                                  </p:childTnLst>
                                </p:cTn>
                              </p:par>
                              <p:par>
                                <p:cTn id="24" presetID="53" presetClass="entr" presetSubtype="16" fill="hold" grpId="0" nodeType="withEffect">
                                  <p:stCondLst>
                                    <p:cond delay="250"/>
                                  </p:stCondLst>
                                  <p:childTnLst>
                                    <p:set>
                                      <p:cBhvr>
                                        <p:cTn id="25" dur="1" fill="hold">
                                          <p:stCondLst>
                                            <p:cond delay="0"/>
                                          </p:stCondLst>
                                        </p:cTn>
                                        <p:tgtEl>
                                          <p:spTgt spid="24"/>
                                        </p:tgtEl>
                                        <p:attrNameLst>
                                          <p:attrName>style.visibility</p:attrName>
                                        </p:attrNameLst>
                                      </p:cBhvr>
                                      <p:to>
                                        <p:strVal val="visible"/>
                                      </p:to>
                                    </p:set>
                                    <p:anim calcmode="lin" valueType="num">
                                      <p:cBhvr>
                                        <p:cTn id="26" dur="500" fill="hold"/>
                                        <p:tgtEl>
                                          <p:spTgt spid="24"/>
                                        </p:tgtEl>
                                        <p:attrNameLst>
                                          <p:attrName>ppt_w</p:attrName>
                                        </p:attrNameLst>
                                      </p:cBhvr>
                                      <p:tavLst>
                                        <p:tav tm="0">
                                          <p:val>
                                            <p:fltVal val="0"/>
                                          </p:val>
                                        </p:tav>
                                        <p:tav tm="100000">
                                          <p:val>
                                            <p:strVal val="#ppt_w"/>
                                          </p:val>
                                        </p:tav>
                                      </p:tavLst>
                                    </p:anim>
                                    <p:anim calcmode="lin" valueType="num">
                                      <p:cBhvr>
                                        <p:cTn id="27" dur="500" fill="hold"/>
                                        <p:tgtEl>
                                          <p:spTgt spid="24"/>
                                        </p:tgtEl>
                                        <p:attrNameLst>
                                          <p:attrName>ppt_h</p:attrName>
                                        </p:attrNameLst>
                                      </p:cBhvr>
                                      <p:tavLst>
                                        <p:tav tm="0">
                                          <p:val>
                                            <p:fltVal val="0"/>
                                          </p:val>
                                        </p:tav>
                                        <p:tav tm="100000">
                                          <p:val>
                                            <p:strVal val="#ppt_h"/>
                                          </p:val>
                                        </p:tav>
                                      </p:tavLst>
                                    </p:anim>
                                    <p:animEffect transition="in" filter="fade">
                                      <p:cBhvr>
                                        <p:cTn id="28" dur="500"/>
                                        <p:tgtEl>
                                          <p:spTgt spid="24"/>
                                        </p:tgtEl>
                                      </p:cBhvr>
                                    </p:animEffect>
                                  </p:childTnLst>
                                </p:cTn>
                              </p:par>
                              <p:par>
                                <p:cTn id="29" presetID="22" presetClass="entr" presetSubtype="8" fill="hold" grpId="0" nodeType="withEffect">
                                  <p:stCondLst>
                                    <p:cond delay="500"/>
                                  </p:stCondLst>
                                  <p:childTnLst>
                                    <p:set>
                                      <p:cBhvr>
                                        <p:cTn id="30" dur="1" fill="hold">
                                          <p:stCondLst>
                                            <p:cond delay="0"/>
                                          </p:stCondLst>
                                        </p:cTn>
                                        <p:tgtEl>
                                          <p:spTgt spid="16"/>
                                        </p:tgtEl>
                                        <p:attrNameLst>
                                          <p:attrName>style.visibility</p:attrName>
                                        </p:attrNameLst>
                                      </p:cBhvr>
                                      <p:to>
                                        <p:strVal val="visible"/>
                                      </p:to>
                                    </p:set>
                                    <p:animEffect transition="in" filter="wipe(left)">
                                      <p:cBhvr>
                                        <p:cTn id="31" dur="500"/>
                                        <p:tgtEl>
                                          <p:spTgt spid="16"/>
                                        </p:tgtEl>
                                      </p:cBhvr>
                                    </p:animEffect>
                                  </p:childTnLst>
                                </p:cTn>
                              </p:par>
                              <p:par>
                                <p:cTn id="32" presetID="53" presetClass="entr" presetSubtype="16" fill="hold" grpId="0" nodeType="withEffect">
                                  <p:stCondLst>
                                    <p:cond delay="250"/>
                                  </p:stCondLst>
                                  <p:childTnLst>
                                    <p:set>
                                      <p:cBhvr>
                                        <p:cTn id="33" dur="1" fill="hold">
                                          <p:stCondLst>
                                            <p:cond delay="0"/>
                                          </p:stCondLst>
                                        </p:cTn>
                                        <p:tgtEl>
                                          <p:spTgt spid="26"/>
                                        </p:tgtEl>
                                        <p:attrNameLst>
                                          <p:attrName>style.visibility</p:attrName>
                                        </p:attrNameLst>
                                      </p:cBhvr>
                                      <p:to>
                                        <p:strVal val="visible"/>
                                      </p:to>
                                    </p:set>
                                    <p:anim calcmode="lin" valueType="num">
                                      <p:cBhvr>
                                        <p:cTn id="34" dur="500" fill="hold"/>
                                        <p:tgtEl>
                                          <p:spTgt spid="26"/>
                                        </p:tgtEl>
                                        <p:attrNameLst>
                                          <p:attrName>ppt_w</p:attrName>
                                        </p:attrNameLst>
                                      </p:cBhvr>
                                      <p:tavLst>
                                        <p:tav tm="0">
                                          <p:val>
                                            <p:fltVal val="0"/>
                                          </p:val>
                                        </p:tav>
                                        <p:tav tm="100000">
                                          <p:val>
                                            <p:strVal val="#ppt_w"/>
                                          </p:val>
                                        </p:tav>
                                      </p:tavLst>
                                    </p:anim>
                                    <p:anim calcmode="lin" valueType="num">
                                      <p:cBhvr>
                                        <p:cTn id="35" dur="500" fill="hold"/>
                                        <p:tgtEl>
                                          <p:spTgt spid="26"/>
                                        </p:tgtEl>
                                        <p:attrNameLst>
                                          <p:attrName>ppt_h</p:attrName>
                                        </p:attrNameLst>
                                      </p:cBhvr>
                                      <p:tavLst>
                                        <p:tav tm="0">
                                          <p:val>
                                            <p:fltVal val="0"/>
                                          </p:val>
                                        </p:tav>
                                        <p:tav tm="100000">
                                          <p:val>
                                            <p:strVal val="#ppt_h"/>
                                          </p:val>
                                        </p:tav>
                                      </p:tavLst>
                                    </p:anim>
                                    <p:animEffect transition="in" filter="fade">
                                      <p:cBhvr>
                                        <p:cTn id="36" dur="500"/>
                                        <p:tgtEl>
                                          <p:spTgt spid="26"/>
                                        </p:tgtEl>
                                      </p:cBhvr>
                                    </p:animEffect>
                                  </p:childTnLst>
                                </p:cTn>
                              </p:par>
                              <p:par>
                                <p:cTn id="37" presetID="22" presetClass="entr" presetSubtype="8" fill="hold" grpId="0" nodeType="withEffect">
                                  <p:stCondLst>
                                    <p:cond delay="500"/>
                                  </p:stCondLst>
                                  <p:childTnLst>
                                    <p:set>
                                      <p:cBhvr>
                                        <p:cTn id="38" dur="1" fill="hold">
                                          <p:stCondLst>
                                            <p:cond delay="0"/>
                                          </p:stCondLst>
                                        </p:cTn>
                                        <p:tgtEl>
                                          <p:spTgt spid="25"/>
                                        </p:tgtEl>
                                        <p:attrNameLst>
                                          <p:attrName>style.visibility</p:attrName>
                                        </p:attrNameLst>
                                      </p:cBhvr>
                                      <p:to>
                                        <p:strVal val="visible"/>
                                      </p:to>
                                    </p:set>
                                    <p:animEffect transition="in" filter="wipe(left)">
                                      <p:cBhvr>
                                        <p:cTn id="39"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8" grpId="0" animBg="1"/>
      <p:bldP spid="29" grpId="0" animBg="1"/>
      <p:bldP spid="16" grpId="0" animBg="1"/>
      <p:bldP spid="24" grpId="0" animBg="1"/>
      <p:bldP spid="25" grpId="0" animBg="1"/>
      <p:bldP spid="26"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a:off x="611187" y="261275"/>
            <a:ext cx="666069" cy="664458"/>
            <a:chOff x="611187" y="261275"/>
            <a:chExt cx="666069" cy="664458"/>
          </a:xfrm>
        </p:grpSpPr>
        <p:sp>
          <p:nvSpPr>
            <p:cNvPr id="9" name="矩形 8"/>
            <p:cNvSpPr>
              <a:spLocks noChangeAspect="1"/>
            </p:cNvSpPr>
            <p:nvPr/>
          </p:nvSpPr>
          <p:spPr>
            <a:xfrm>
              <a:off x="611187" y="261275"/>
              <a:ext cx="538925" cy="53762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a:spLocks noChangeAspect="1"/>
            </p:cNvSpPr>
            <p:nvPr/>
          </p:nvSpPr>
          <p:spPr>
            <a:xfrm>
              <a:off x="880650" y="530086"/>
              <a:ext cx="396606" cy="39564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文本框 17"/>
          <p:cNvSpPr txBox="1"/>
          <p:nvPr/>
        </p:nvSpPr>
        <p:spPr>
          <a:xfrm>
            <a:off x="1419575" y="362672"/>
            <a:ext cx="7113238" cy="461665"/>
          </a:xfrm>
          <a:prstGeom prst="rect">
            <a:avLst/>
          </a:prstGeom>
          <a:noFill/>
        </p:spPr>
        <p:txBody>
          <a:bodyPr wrap="square" rtlCol="0">
            <a:spAutoFit/>
          </a:bodyPr>
          <a:lstStyle/>
          <a:p>
            <a:r>
              <a:rPr lang="en-US" altLang="zh-CN" sz="2400" b="1" dirty="0">
                <a:solidFill>
                  <a:schemeClr val="tx1">
                    <a:lumMod val="85000"/>
                    <a:lumOff val="15000"/>
                  </a:schemeClr>
                </a:solidFill>
                <a:latin typeface="微软雅黑" panose="020B0503020204020204" pitchFamily="34" charset="-122"/>
                <a:ea typeface="微软雅黑" panose="020B0503020204020204" pitchFamily="34" charset="-122"/>
              </a:rPr>
              <a:t>4.</a:t>
            </a: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最后的最后是接下来的安排</a:t>
            </a:r>
            <a:endParaRPr lang="en-US" altLang="zh-CN" sz="24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28" name="文本框 27"/>
          <p:cNvSpPr txBox="1"/>
          <p:nvPr/>
        </p:nvSpPr>
        <p:spPr>
          <a:xfrm>
            <a:off x="1142842" y="1579823"/>
            <a:ext cx="7389971" cy="1131079"/>
          </a:xfrm>
          <a:prstGeom prst="rect">
            <a:avLst/>
          </a:prstGeom>
          <a:noFill/>
          <a:ln w="25400">
            <a:solidFill>
              <a:srgbClr val="0070C0"/>
            </a:solidFill>
          </a:ln>
        </p:spPr>
        <p:txBody>
          <a:bodyPr wrap="square" rtlCol="0">
            <a:spAutoFit/>
          </a:bodyPr>
          <a:lstStyle/>
          <a:p>
            <a:pPr indent="720000">
              <a:lnSpc>
                <a:spcPct val="125000"/>
              </a:lnSpc>
            </a:pPr>
            <a:r>
              <a:rPr lang="zh-CN" altLang="en-US" dirty="0">
                <a:solidFill>
                  <a:srgbClr val="262626"/>
                </a:solidFill>
                <a:latin typeface="微软雅黑" panose="020B0503020204020204" pitchFamily="34" charset="-122"/>
                <a:ea typeface="微软雅黑" panose="020B0503020204020204" pitchFamily="34" charset="-122"/>
              </a:rPr>
              <a:t>段公子准备在</a:t>
            </a:r>
            <a:r>
              <a:rPr lang="en-US" altLang="zh-CN" dirty="0">
                <a:solidFill>
                  <a:srgbClr val="262626"/>
                </a:solidFill>
                <a:latin typeface="微软雅黑" panose="020B0503020204020204" pitchFamily="34" charset="-122"/>
                <a:ea typeface="微软雅黑" panose="020B0503020204020204" pitchFamily="34" charset="-122"/>
              </a:rPr>
              <a:t>3</a:t>
            </a:r>
            <a:r>
              <a:rPr lang="zh-CN" altLang="en-US" dirty="0">
                <a:solidFill>
                  <a:srgbClr val="262626"/>
                </a:solidFill>
                <a:latin typeface="微软雅黑" panose="020B0503020204020204" pitchFamily="34" charset="-122"/>
                <a:ea typeface="微软雅黑" panose="020B0503020204020204" pitchFamily="34" charset="-122"/>
              </a:rPr>
              <a:t>月前完成</a:t>
            </a:r>
            <a:r>
              <a:rPr lang="en-US" altLang="zh-CN" dirty="0">
                <a:solidFill>
                  <a:srgbClr val="262626"/>
                </a:solidFill>
                <a:latin typeface="微软雅黑" panose="020B0503020204020204" pitchFamily="34" charset="-122"/>
                <a:ea typeface="微软雅黑" panose="020B0503020204020204" pitchFamily="34" charset="-122"/>
              </a:rPr>
              <a:t>《</a:t>
            </a:r>
            <a:r>
              <a:rPr lang="zh-CN" altLang="en-US" dirty="0">
                <a:solidFill>
                  <a:srgbClr val="262626"/>
                </a:solidFill>
                <a:latin typeface="微软雅黑" panose="020B0503020204020204" pitchFamily="34" charset="-122"/>
                <a:ea typeface="微软雅黑" panose="020B0503020204020204" pitchFamily="34" charset="-122"/>
              </a:rPr>
              <a:t>毕业设计完全攻略</a:t>
            </a:r>
            <a:r>
              <a:rPr lang="en-US" altLang="zh-CN" dirty="0">
                <a:solidFill>
                  <a:srgbClr val="262626"/>
                </a:solidFill>
                <a:latin typeface="微软雅黑" panose="020B0503020204020204" pitchFamily="34" charset="-122"/>
                <a:ea typeface="微软雅黑" panose="020B0503020204020204" pitchFamily="34" charset="-122"/>
              </a:rPr>
              <a:t>》</a:t>
            </a:r>
            <a:r>
              <a:rPr lang="zh-CN" altLang="en-US" dirty="0">
                <a:solidFill>
                  <a:srgbClr val="262626"/>
                </a:solidFill>
                <a:latin typeface="微软雅黑" panose="020B0503020204020204" pitchFamily="34" charset="-122"/>
                <a:ea typeface="微软雅黑" panose="020B0503020204020204" pitchFamily="34" charset="-122"/>
              </a:rPr>
              <a:t>，也就是</a:t>
            </a:r>
            <a:r>
              <a:rPr lang="en-US" altLang="zh-CN" b="1" dirty="0">
                <a:solidFill>
                  <a:srgbClr val="0070C0"/>
                </a:solidFill>
                <a:latin typeface="微软雅黑" panose="020B0503020204020204" pitchFamily="34" charset="-122"/>
                <a:ea typeface="微软雅黑" panose="020B0503020204020204" pitchFamily="34" charset="-122"/>
              </a:rPr>
              <a:t>10</a:t>
            </a:r>
            <a:r>
              <a:rPr lang="zh-CN" altLang="en-US" b="1" dirty="0">
                <a:solidFill>
                  <a:srgbClr val="0070C0"/>
                </a:solidFill>
                <a:latin typeface="微软雅黑" panose="020B0503020204020204" pitchFamily="34" charset="-122"/>
                <a:ea typeface="微软雅黑" panose="020B0503020204020204" pitchFamily="34" charset="-122"/>
              </a:rPr>
              <a:t>套不同专业的毕设免费模板</a:t>
            </a:r>
            <a:r>
              <a:rPr lang="zh-CN" altLang="en-US" dirty="0">
                <a:solidFill>
                  <a:srgbClr val="262626"/>
                </a:solidFill>
                <a:latin typeface="微软雅黑" panose="020B0503020204020204" pitchFamily="34" charset="-122"/>
                <a:ea typeface="微软雅黑" panose="020B0503020204020204" pitchFamily="34" charset="-122"/>
              </a:rPr>
              <a:t>，现在一直在做我自己的专业的，因为感觉大家对毕设答辩什么的不太重视，想要别的专业的来看看，效果很差。</a:t>
            </a:r>
          </a:p>
        </p:txBody>
      </p:sp>
      <p:sp>
        <p:nvSpPr>
          <p:cNvPr id="29" name="矩形 28"/>
          <p:cNvSpPr/>
          <p:nvPr/>
        </p:nvSpPr>
        <p:spPr bwMode="auto">
          <a:xfrm>
            <a:off x="611188" y="1342066"/>
            <a:ext cx="1159555" cy="424633"/>
          </a:xfrm>
          <a:prstGeom prst="rect">
            <a:avLst/>
          </a:prstGeom>
          <a:solidFill>
            <a:srgbClr val="0070C0"/>
          </a:solidFill>
          <a:ln>
            <a:noFill/>
          </a:ln>
        </p:spPr>
        <p:txBody>
          <a:bodyPr vert="horz" wrap="square" lIns="91440" tIns="45720" rIns="91440" bIns="45720" numCol="1" rtlCol="0" anchor="t" anchorCtr="0" compatLnSpc="1">
            <a:prstTxWarp prst="textNoShape">
              <a:avLst/>
            </a:prstTxWarp>
          </a:bodyPr>
          <a:lstStyle/>
          <a:p>
            <a:pPr algn="ctr"/>
            <a:r>
              <a:rPr lang="zh-CN" altLang="en-US" sz="2400" b="1" dirty="0">
                <a:solidFill>
                  <a:schemeClr val="bg1"/>
                </a:solidFill>
                <a:latin typeface="微软雅黑" panose="020B0503020204020204" pitchFamily="34" charset="-122"/>
                <a:ea typeface="微软雅黑" panose="020B0503020204020204" pitchFamily="34" charset="-122"/>
              </a:rPr>
              <a:t>计划一</a:t>
            </a:r>
          </a:p>
        </p:txBody>
      </p:sp>
      <p:grpSp>
        <p:nvGrpSpPr>
          <p:cNvPr id="20" name="组合 19"/>
          <p:cNvGrpSpPr/>
          <p:nvPr/>
        </p:nvGrpSpPr>
        <p:grpSpPr>
          <a:xfrm>
            <a:off x="1220659" y="6519446"/>
            <a:ext cx="8024939" cy="338554"/>
            <a:chOff x="1277256" y="6519446"/>
            <a:chExt cx="8024939" cy="338554"/>
          </a:xfrm>
        </p:grpSpPr>
        <p:sp>
          <p:nvSpPr>
            <p:cNvPr id="21" name="矩形 20"/>
            <p:cNvSpPr/>
            <p:nvPr/>
          </p:nvSpPr>
          <p:spPr>
            <a:xfrm>
              <a:off x="8766881" y="6519446"/>
              <a:ext cx="432000" cy="33855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p:cNvSpPr txBox="1"/>
            <p:nvPr/>
          </p:nvSpPr>
          <p:spPr>
            <a:xfrm>
              <a:off x="8663567" y="6519446"/>
              <a:ext cx="638628" cy="338554"/>
            </a:xfrm>
            <a:prstGeom prst="rect">
              <a:avLst/>
            </a:prstGeom>
            <a:noFill/>
          </p:spPr>
          <p:txBody>
            <a:bodyPr wrap="square" rtlCol="0">
              <a:spAutoFit/>
            </a:bodyPr>
            <a:lstStyle/>
            <a:p>
              <a:pPr algn="ctr"/>
              <a:r>
                <a:rPr lang="en-US" altLang="zh-CN" sz="1600" dirty="0">
                  <a:solidFill>
                    <a:schemeClr val="bg1"/>
                  </a:solidFill>
                  <a:latin typeface="微软雅黑" panose="020B0503020204020204" pitchFamily="34" charset="-122"/>
                  <a:ea typeface="微软雅黑" panose="020B0503020204020204" pitchFamily="34" charset="-122"/>
                </a:rPr>
                <a:t>39</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23" name="文本框 22"/>
            <p:cNvSpPr txBox="1"/>
            <p:nvPr/>
          </p:nvSpPr>
          <p:spPr>
            <a:xfrm>
              <a:off x="1277256" y="6519446"/>
              <a:ext cx="7489625" cy="338554"/>
            </a:xfrm>
            <a:prstGeom prst="rect">
              <a:avLst/>
            </a:prstGeom>
            <a:noFill/>
          </p:spPr>
          <p:txBody>
            <a:bodyPr wrap="square" rtlCol="0">
              <a:spAutoFit/>
            </a:bodyPr>
            <a:lstStyle/>
            <a:p>
              <a:pPr algn="r"/>
              <a:r>
                <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rPr>
                <a:t>毕业设计第二次汇报，段公子，西北工业大学航空学院</a:t>
              </a:r>
            </a:p>
          </p:txBody>
        </p:sp>
      </p:grpSp>
      <p:sp>
        <p:nvSpPr>
          <p:cNvPr id="16" name="文本框 15"/>
          <p:cNvSpPr txBox="1"/>
          <p:nvPr/>
        </p:nvSpPr>
        <p:spPr>
          <a:xfrm>
            <a:off x="1142842" y="3396991"/>
            <a:ext cx="7389971" cy="1131079"/>
          </a:xfrm>
          <a:prstGeom prst="rect">
            <a:avLst/>
          </a:prstGeom>
          <a:noFill/>
          <a:ln w="25400">
            <a:solidFill>
              <a:srgbClr val="0070C0"/>
            </a:solidFill>
          </a:ln>
        </p:spPr>
        <p:txBody>
          <a:bodyPr wrap="square" rtlCol="0">
            <a:spAutoFit/>
          </a:bodyPr>
          <a:lstStyle/>
          <a:p>
            <a:pPr indent="720000">
              <a:lnSpc>
                <a:spcPct val="125000"/>
              </a:lnSpc>
            </a:pPr>
            <a:r>
              <a:rPr lang="zh-CN" altLang="en-US" dirty="0">
                <a:solidFill>
                  <a:srgbClr val="262626"/>
                </a:solidFill>
                <a:latin typeface="微软雅黑" panose="020B0503020204020204" pitchFamily="34" charset="-122"/>
                <a:ea typeface="微软雅黑" panose="020B0503020204020204" pitchFamily="34" charset="-122"/>
              </a:rPr>
              <a:t>不过，凡事要认真是段公子的习惯，就算大家不重视毕设，我也打算做出这个系列来，都打算行动了，哪有打退堂鼓一说，毕竟就算毕业了，工作中很多地方也都需要用到</a:t>
            </a:r>
            <a:r>
              <a:rPr lang="en-US" altLang="zh-CN" dirty="0">
                <a:solidFill>
                  <a:srgbClr val="262626"/>
                </a:solidFill>
                <a:latin typeface="微软雅黑" panose="020B0503020204020204" pitchFamily="34" charset="-122"/>
                <a:ea typeface="微软雅黑" panose="020B0503020204020204" pitchFamily="34" charset="-122"/>
              </a:rPr>
              <a:t>PPT</a:t>
            </a:r>
            <a:r>
              <a:rPr lang="zh-CN" altLang="en-US" dirty="0">
                <a:solidFill>
                  <a:srgbClr val="262626"/>
                </a:solidFill>
                <a:latin typeface="微软雅黑" panose="020B0503020204020204" pitchFamily="34" charset="-122"/>
                <a:ea typeface="微软雅黑" panose="020B0503020204020204" pitchFamily="34" charset="-122"/>
              </a:rPr>
              <a:t>。</a:t>
            </a:r>
          </a:p>
        </p:txBody>
      </p:sp>
      <p:sp>
        <p:nvSpPr>
          <p:cNvPr id="24" name="矩形 23"/>
          <p:cNvSpPr/>
          <p:nvPr/>
        </p:nvSpPr>
        <p:spPr bwMode="auto">
          <a:xfrm>
            <a:off x="611188" y="3159234"/>
            <a:ext cx="1159555" cy="424633"/>
          </a:xfrm>
          <a:prstGeom prst="rect">
            <a:avLst/>
          </a:prstGeom>
          <a:solidFill>
            <a:srgbClr val="0070C0"/>
          </a:solidFill>
          <a:ln>
            <a:noFill/>
          </a:ln>
        </p:spPr>
        <p:txBody>
          <a:bodyPr vert="horz" wrap="square" lIns="91440" tIns="45720" rIns="91440" bIns="45720" numCol="1" rtlCol="0" anchor="t" anchorCtr="0" compatLnSpc="1">
            <a:prstTxWarp prst="textNoShape">
              <a:avLst/>
            </a:prstTxWarp>
          </a:bodyPr>
          <a:lstStyle/>
          <a:p>
            <a:pPr algn="ctr"/>
            <a:r>
              <a:rPr lang="zh-CN" altLang="en-US" sz="2400" b="1" dirty="0">
                <a:solidFill>
                  <a:schemeClr val="bg1"/>
                </a:solidFill>
                <a:latin typeface="微软雅黑" panose="020B0503020204020204" pitchFamily="34" charset="-122"/>
                <a:ea typeface="微软雅黑" panose="020B0503020204020204" pitchFamily="34" charset="-122"/>
              </a:rPr>
              <a:t>计划二</a:t>
            </a:r>
          </a:p>
        </p:txBody>
      </p:sp>
      <p:sp>
        <p:nvSpPr>
          <p:cNvPr id="25" name="文本框 24"/>
          <p:cNvSpPr txBox="1"/>
          <p:nvPr/>
        </p:nvSpPr>
        <p:spPr>
          <a:xfrm>
            <a:off x="1142842" y="5214159"/>
            <a:ext cx="7389971" cy="1208023"/>
          </a:xfrm>
          <a:prstGeom prst="rect">
            <a:avLst/>
          </a:prstGeom>
          <a:noFill/>
          <a:ln w="25400">
            <a:solidFill>
              <a:srgbClr val="0070C0"/>
            </a:solidFill>
          </a:ln>
        </p:spPr>
        <p:txBody>
          <a:bodyPr wrap="square" rtlCol="0">
            <a:spAutoFit/>
          </a:bodyPr>
          <a:lstStyle/>
          <a:p>
            <a:pPr indent="720000">
              <a:lnSpc>
                <a:spcPct val="125000"/>
              </a:lnSpc>
            </a:pPr>
            <a:r>
              <a:rPr lang="zh-CN" altLang="en-US" sz="2000" b="1" dirty="0">
                <a:solidFill>
                  <a:schemeClr val="accent1"/>
                </a:solidFill>
                <a:latin typeface="微软雅黑" panose="020B0503020204020204" pitchFamily="34" charset="-122"/>
                <a:ea typeface="微软雅黑" panose="020B0503020204020204" pitchFamily="34" charset="-122"/>
              </a:rPr>
              <a:t>如果你觉得自己专业够热门，想让我做你们专业的</a:t>
            </a:r>
            <a:r>
              <a:rPr lang="en-US" altLang="zh-CN" sz="2000" b="1" dirty="0">
                <a:solidFill>
                  <a:schemeClr val="accent1"/>
                </a:solidFill>
                <a:latin typeface="微软雅黑" panose="020B0503020204020204" pitchFamily="34" charset="-122"/>
                <a:ea typeface="微软雅黑" panose="020B0503020204020204" pitchFamily="34" charset="-122"/>
              </a:rPr>
              <a:t>PPT</a:t>
            </a:r>
            <a:r>
              <a:rPr lang="zh-CN" altLang="en-US" sz="2000" b="1" dirty="0">
                <a:solidFill>
                  <a:schemeClr val="accent1"/>
                </a:solidFill>
                <a:latin typeface="微软雅黑" panose="020B0503020204020204" pitchFamily="34" charset="-122"/>
                <a:ea typeface="微软雅黑" panose="020B0503020204020204" pitchFamily="34" charset="-122"/>
              </a:rPr>
              <a:t>模板</a:t>
            </a:r>
            <a:r>
              <a:rPr lang="zh-CN" altLang="en-US" dirty="0">
                <a:solidFill>
                  <a:srgbClr val="262626"/>
                </a:solidFill>
                <a:latin typeface="微软雅黑" panose="020B0503020204020204" pitchFamily="34" charset="-122"/>
                <a:ea typeface="微软雅黑" panose="020B0503020204020204" pitchFamily="34" charset="-122"/>
              </a:rPr>
              <a:t>，请微博（段公子爱做</a:t>
            </a:r>
            <a:r>
              <a:rPr lang="en-US" altLang="zh-CN" dirty="0">
                <a:solidFill>
                  <a:srgbClr val="262626"/>
                </a:solidFill>
                <a:latin typeface="微软雅黑" panose="020B0503020204020204" pitchFamily="34" charset="-122"/>
                <a:ea typeface="微软雅黑" panose="020B0503020204020204" pitchFamily="34" charset="-122"/>
              </a:rPr>
              <a:t>PPT</a:t>
            </a:r>
            <a:r>
              <a:rPr lang="zh-CN" altLang="en-US" dirty="0">
                <a:solidFill>
                  <a:srgbClr val="262626"/>
                </a:solidFill>
                <a:latin typeface="微软雅黑" panose="020B0503020204020204" pitchFamily="34" charset="-122"/>
                <a:ea typeface="微软雅黑" panose="020B0503020204020204" pitchFamily="34" charset="-122"/>
              </a:rPr>
              <a:t>）私信我，或者锐普论坛、演界网都可以私信我，只要找的到我就行，</a:t>
            </a:r>
            <a:r>
              <a:rPr lang="en-US" altLang="zh-CN" dirty="0">
                <a:solidFill>
                  <a:srgbClr val="262626"/>
                </a:solidFill>
                <a:latin typeface="微软雅黑" panose="020B0503020204020204" pitchFamily="34" charset="-122"/>
                <a:ea typeface="微软雅黑" panose="020B0503020204020204" pitchFamily="34" charset="-122"/>
              </a:rPr>
              <a:t>Ps</a:t>
            </a:r>
            <a:r>
              <a:rPr lang="zh-CN" altLang="en-US" dirty="0">
                <a:solidFill>
                  <a:srgbClr val="262626"/>
                </a:solidFill>
                <a:latin typeface="微软雅黑" panose="020B0503020204020204" pitchFamily="34" charset="-122"/>
                <a:ea typeface="微软雅黑" panose="020B0503020204020204" pitchFamily="34" charset="-122"/>
              </a:rPr>
              <a:t>：不关注我，不回私信哦。</a:t>
            </a:r>
          </a:p>
        </p:txBody>
      </p:sp>
      <p:sp>
        <p:nvSpPr>
          <p:cNvPr id="26" name="矩形 25"/>
          <p:cNvSpPr/>
          <p:nvPr/>
        </p:nvSpPr>
        <p:spPr bwMode="auto">
          <a:xfrm>
            <a:off x="611188" y="4976402"/>
            <a:ext cx="1159555" cy="424633"/>
          </a:xfrm>
          <a:prstGeom prst="rect">
            <a:avLst/>
          </a:prstGeom>
          <a:solidFill>
            <a:srgbClr val="0070C0"/>
          </a:solidFill>
          <a:ln>
            <a:noFill/>
          </a:ln>
        </p:spPr>
        <p:txBody>
          <a:bodyPr vert="horz" wrap="square" lIns="91440" tIns="45720" rIns="91440" bIns="45720" numCol="1" rtlCol="0" anchor="t" anchorCtr="0" compatLnSpc="1">
            <a:prstTxWarp prst="textNoShape">
              <a:avLst/>
            </a:prstTxWarp>
          </a:bodyPr>
          <a:lstStyle/>
          <a:p>
            <a:pPr algn="ctr"/>
            <a:r>
              <a:rPr lang="zh-CN" altLang="en-US" sz="2400" b="1" dirty="0">
                <a:solidFill>
                  <a:schemeClr val="bg1"/>
                </a:solidFill>
                <a:latin typeface="微软雅黑" panose="020B0503020204020204" pitchFamily="34" charset="-122"/>
                <a:ea typeface="微软雅黑" panose="020B0503020204020204" pitchFamily="34" charset="-122"/>
              </a:rPr>
              <a:t>计划三</a:t>
            </a:r>
          </a:p>
        </p:txBody>
      </p:sp>
    </p:spTree>
    <p:extLst>
      <p:ext uri="{BB962C8B-B14F-4D97-AF65-F5344CB8AC3E}">
        <p14:creationId xmlns:p14="http://schemas.microsoft.com/office/powerpoint/2010/main" val="3696689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ppt_w</p:attrName>
                                        </p:attrNameLst>
                                      </p:cBhvr>
                                      <p:tavLst>
                                        <p:tav tm="0">
                                          <p:val>
                                            <p:fltVal val="0"/>
                                          </p:val>
                                        </p:tav>
                                        <p:tav tm="100000">
                                          <p:val>
                                            <p:strVal val="#ppt_w"/>
                                          </p:val>
                                        </p:tav>
                                      </p:tavLst>
                                    </p:anim>
                                    <p:anim calcmode="lin" valueType="num">
                                      <p:cBhvr>
                                        <p:cTn id="8" dur="500" fill="hold"/>
                                        <p:tgtEl>
                                          <p:spTgt spid="19"/>
                                        </p:tgtEl>
                                        <p:attrNameLst>
                                          <p:attrName>ppt_h</p:attrName>
                                        </p:attrNameLst>
                                      </p:cBhvr>
                                      <p:tavLst>
                                        <p:tav tm="0">
                                          <p:val>
                                            <p:fltVal val="0"/>
                                          </p:val>
                                        </p:tav>
                                        <p:tav tm="100000">
                                          <p:val>
                                            <p:strVal val="#ppt_h"/>
                                          </p:val>
                                        </p:tav>
                                      </p:tavLst>
                                    </p:anim>
                                    <p:animEffect transition="in" filter="fade">
                                      <p:cBhvr>
                                        <p:cTn id="9" dur="500"/>
                                        <p:tgtEl>
                                          <p:spTgt spid="19"/>
                                        </p:tgtEl>
                                      </p:cBhvr>
                                    </p:animEffect>
                                  </p:childTnLst>
                                </p:cTn>
                              </p:par>
                              <p:par>
                                <p:cTn id="10" presetID="22" presetClass="entr" presetSubtype="8" fill="hold" grpId="0" nodeType="withEffect">
                                  <p:stCondLst>
                                    <p:cond delay="250"/>
                                  </p:stCondLst>
                                  <p:childTnLst>
                                    <p:set>
                                      <p:cBhvr>
                                        <p:cTn id="11" dur="1" fill="hold">
                                          <p:stCondLst>
                                            <p:cond delay="0"/>
                                          </p:stCondLst>
                                        </p:cTn>
                                        <p:tgtEl>
                                          <p:spTgt spid="18"/>
                                        </p:tgtEl>
                                        <p:attrNameLst>
                                          <p:attrName>style.visibility</p:attrName>
                                        </p:attrNameLst>
                                      </p:cBhvr>
                                      <p:to>
                                        <p:strVal val="visible"/>
                                      </p:to>
                                    </p:set>
                                    <p:animEffect transition="in" filter="wipe(left)">
                                      <p:cBhvr>
                                        <p:cTn id="12" dur="500"/>
                                        <p:tgtEl>
                                          <p:spTgt spid="18"/>
                                        </p:tgtEl>
                                      </p:cBhvr>
                                    </p:animEffect>
                                  </p:childTnLst>
                                </p:cTn>
                              </p:par>
                              <p:par>
                                <p:cTn id="13" presetID="22" presetClass="entr" presetSubtype="2" fill="hold" nodeType="withEffect">
                                  <p:stCondLst>
                                    <p:cond delay="250"/>
                                  </p:stCondLst>
                                  <p:childTnLst>
                                    <p:set>
                                      <p:cBhvr>
                                        <p:cTn id="14" dur="1" fill="hold">
                                          <p:stCondLst>
                                            <p:cond delay="0"/>
                                          </p:stCondLst>
                                        </p:cTn>
                                        <p:tgtEl>
                                          <p:spTgt spid="20"/>
                                        </p:tgtEl>
                                        <p:attrNameLst>
                                          <p:attrName>style.visibility</p:attrName>
                                        </p:attrNameLst>
                                      </p:cBhvr>
                                      <p:to>
                                        <p:strVal val="visible"/>
                                      </p:to>
                                    </p:set>
                                    <p:animEffect transition="in" filter="wipe(right)">
                                      <p:cBhvr>
                                        <p:cTn id="15" dur="500"/>
                                        <p:tgtEl>
                                          <p:spTgt spid="20"/>
                                        </p:tgtEl>
                                      </p:cBhvr>
                                    </p:animEffect>
                                  </p:childTnLst>
                                </p:cTn>
                              </p:par>
                              <p:par>
                                <p:cTn id="16" presetID="53" presetClass="entr" presetSubtype="16" fill="hold" grpId="0" nodeType="withEffect">
                                  <p:stCondLst>
                                    <p:cond delay="250"/>
                                  </p:stCondLst>
                                  <p:childTnLst>
                                    <p:set>
                                      <p:cBhvr>
                                        <p:cTn id="17" dur="1" fill="hold">
                                          <p:stCondLst>
                                            <p:cond delay="0"/>
                                          </p:stCondLst>
                                        </p:cTn>
                                        <p:tgtEl>
                                          <p:spTgt spid="29"/>
                                        </p:tgtEl>
                                        <p:attrNameLst>
                                          <p:attrName>style.visibility</p:attrName>
                                        </p:attrNameLst>
                                      </p:cBhvr>
                                      <p:to>
                                        <p:strVal val="visible"/>
                                      </p:to>
                                    </p:set>
                                    <p:anim calcmode="lin" valueType="num">
                                      <p:cBhvr>
                                        <p:cTn id="18" dur="500" fill="hold"/>
                                        <p:tgtEl>
                                          <p:spTgt spid="29"/>
                                        </p:tgtEl>
                                        <p:attrNameLst>
                                          <p:attrName>ppt_w</p:attrName>
                                        </p:attrNameLst>
                                      </p:cBhvr>
                                      <p:tavLst>
                                        <p:tav tm="0">
                                          <p:val>
                                            <p:fltVal val="0"/>
                                          </p:val>
                                        </p:tav>
                                        <p:tav tm="100000">
                                          <p:val>
                                            <p:strVal val="#ppt_w"/>
                                          </p:val>
                                        </p:tav>
                                      </p:tavLst>
                                    </p:anim>
                                    <p:anim calcmode="lin" valueType="num">
                                      <p:cBhvr>
                                        <p:cTn id="19" dur="500" fill="hold"/>
                                        <p:tgtEl>
                                          <p:spTgt spid="29"/>
                                        </p:tgtEl>
                                        <p:attrNameLst>
                                          <p:attrName>ppt_h</p:attrName>
                                        </p:attrNameLst>
                                      </p:cBhvr>
                                      <p:tavLst>
                                        <p:tav tm="0">
                                          <p:val>
                                            <p:fltVal val="0"/>
                                          </p:val>
                                        </p:tav>
                                        <p:tav tm="100000">
                                          <p:val>
                                            <p:strVal val="#ppt_h"/>
                                          </p:val>
                                        </p:tav>
                                      </p:tavLst>
                                    </p:anim>
                                    <p:animEffect transition="in" filter="fade">
                                      <p:cBhvr>
                                        <p:cTn id="20" dur="500"/>
                                        <p:tgtEl>
                                          <p:spTgt spid="29"/>
                                        </p:tgtEl>
                                      </p:cBhvr>
                                    </p:animEffect>
                                  </p:childTnLst>
                                </p:cTn>
                              </p:par>
                              <p:par>
                                <p:cTn id="21" presetID="22" presetClass="entr" presetSubtype="8" fill="hold" grpId="0" nodeType="withEffect">
                                  <p:stCondLst>
                                    <p:cond delay="500"/>
                                  </p:stCondLst>
                                  <p:childTnLst>
                                    <p:set>
                                      <p:cBhvr>
                                        <p:cTn id="22" dur="1" fill="hold">
                                          <p:stCondLst>
                                            <p:cond delay="0"/>
                                          </p:stCondLst>
                                        </p:cTn>
                                        <p:tgtEl>
                                          <p:spTgt spid="28"/>
                                        </p:tgtEl>
                                        <p:attrNameLst>
                                          <p:attrName>style.visibility</p:attrName>
                                        </p:attrNameLst>
                                      </p:cBhvr>
                                      <p:to>
                                        <p:strVal val="visible"/>
                                      </p:to>
                                    </p:set>
                                    <p:animEffect transition="in" filter="wipe(left)">
                                      <p:cBhvr>
                                        <p:cTn id="23" dur="500"/>
                                        <p:tgtEl>
                                          <p:spTgt spid="28"/>
                                        </p:tgtEl>
                                      </p:cBhvr>
                                    </p:animEffect>
                                  </p:childTnLst>
                                </p:cTn>
                              </p:par>
                              <p:par>
                                <p:cTn id="24" presetID="53" presetClass="entr" presetSubtype="16" fill="hold" grpId="0" nodeType="withEffect">
                                  <p:stCondLst>
                                    <p:cond delay="250"/>
                                  </p:stCondLst>
                                  <p:childTnLst>
                                    <p:set>
                                      <p:cBhvr>
                                        <p:cTn id="25" dur="1" fill="hold">
                                          <p:stCondLst>
                                            <p:cond delay="0"/>
                                          </p:stCondLst>
                                        </p:cTn>
                                        <p:tgtEl>
                                          <p:spTgt spid="24"/>
                                        </p:tgtEl>
                                        <p:attrNameLst>
                                          <p:attrName>style.visibility</p:attrName>
                                        </p:attrNameLst>
                                      </p:cBhvr>
                                      <p:to>
                                        <p:strVal val="visible"/>
                                      </p:to>
                                    </p:set>
                                    <p:anim calcmode="lin" valueType="num">
                                      <p:cBhvr>
                                        <p:cTn id="26" dur="500" fill="hold"/>
                                        <p:tgtEl>
                                          <p:spTgt spid="24"/>
                                        </p:tgtEl>
                                        <p:attrNameLst>
                                          <p:attrName>ppt_w</p:attrName>
                                        </p:attrNameLst>
                                      </p:cBhvr>
                                      <p:tavLst>
                                        <p:tav tm="0">
                                          <p:val>
                                            <p:fltVal val="0"/>
                                          </p:val>
                                        </p:tav>
                                        <p:tav tm="100000">
                                          <p:val>
                                            <p:strVal val="#ppt_w"/>
                                          </p:val>
                                        </p:tav>
                                      </p:tavLst>
                                    </p:anim>
                                    <p:anim calcmode="lin" valueType="num">
                                      <p:cBhvr>
                                        <p:cTn id="27" dur="500" fill="hold"/>
                                        <p:tgtEl>
                                          <p:spTgt spid="24"/>
                                        </p:tgtEl>
                                        <p:attrNameLst>
                                          <p:attrName>ppt_h</p:attrName>
                                        </p:attrNameLst>
                                      </p:cBhvr>
                                      <p:tavLst>
                                        <p:tav tm="0">
                                          <p:val>
                                            <p:fltVal val="0"/>
                                          </p:val>
                                        </p:tav>
                                        <p:tav tm="100000">
                                          <p:val>
                                            <p:strVal val="#ppt_h"/>
                                          </p:val>
                                        </p:tav>
                                      </p:tavLst>
                                    </p:anim>
                                    <p:animEffect transition="in" filter="fade">
                                      <p:cBhvr>
                                        <p:cTn id="28" dur="500"/>
                                        <p:tgtEl>
                                          <p:spTgt spid="24"/>
                                        </p:tgtEl>
                                      </p:cBhvr>
                                    </p:animEffect>
                                  </p:childTnLst>
                                </p:cTn>
                              </p:par>
                              <p:par>
                                <p:cTn id="29" presetID="22" presetClass="entr" presetSubtype="8" fill="hold" grpId="0" nodeType="withEffect">
                                  <p:stCondLst>
                                    <p:cond delay="500"/>
                                  </p:stCondLst>
                                  <p:childTnLst>
                                    <p:set>
                                      <p:cBhvr>
                                        <p:cTn id="30" dur="1" fill="hold">
                                          <p:stCondLst>
                                            <p:cond delay="0"/>
                                          </p:stCondLst>
                                        </p:cTn>
                                        <p:tgtEl>
                                          <p:spTgt spid="16"/>
                                        </p:tgtEl>
                                        <p:attrNameLst>
                                          <p:attrName>style.visibility</p:attrName>
                                        </p:attrNameLst>
                                      </p:cBhvr>
                                      <p:to>
                                        <p:strVal val="visible"/>
                                      </p:to>
                                    </p:set>
                                    <p:animEffect transition="in" filter="wipe(left)">
                                      <p:cBhvr>
                                        <p:cTn id="31" dur="500"/>
                                        <p:tgtEl>
                                          <p:spTgt spid="16"/>
                                        </p:tgtEl>
                                      </p:cBhvr>
                                    </p:animEffect>
                                  </p:childTnLst>
                                </p:cTn>
                              </p:par>
                              <p:par>
                                <p:cTn id="32" presetID="53" presetClass="entr" presetSubtype="16" fill="hold" grpId="0" nodeType="withEffect">
                                  <p:stCondLst>
                                    <p:cond delay="250"/>
                                  </p:stCondLst>
                                  <p:childTnLst>
                                    <p:set>
                                      <p:cBhvr>
                                        <p:cTn id="33" dur="1" fill="hold">
                                          <p:stCondLst>
                                            <p:cond delay="0"/>
                                          </p:stCondLst>
                                        </p:cTn>
                                        <p:tgtEl>
                                          <p:spTgt spid="26"/>
                                        </p:tgtEl>
                                        <p:attrNameLst>
                                          <p:attrName>style.visibility</p:attrName>
                                        </p:attrNameLst>
                                      </p:cBhvr>
                                      <p:to>
                                        <p:strVal val="visible"/>
                                      </p:to>
                                    </p:set>
                                    <p:anim calcmode="lin" valueType="num">
                                      <p:cBhvr>
                                        <p:cTn id="34" dur="500" fill="hold"/>
                                        <p:tgtEl>
                                          <p:spTgt spid="26"/>
                                        </p:tgtEl>
                                        <p:attrNameLst>
                                          <p:attrName>ppt_w</p:attrName>
                                        </p:attrNameLst>
                                      </p:cBhvr>
                                      <p:tavLst>
                                        <p:tav tm="0">
                                          <p:val>
                                            <p:fltVal val="0"/>
                                          </p:val>
                                        </p:tav>
                                        <p:tav tm="100000">
                                          <p:val>
                                            <p:strVal val="#ppt_w"/>
                                          </p:val>
                                        </p:tav>
                                      </p:tavLst>
                                    </p:anim>
                                    <p:anim calcmode="lin" valueType="num">
                                      <p:cBhvr>
                                        <p:cTn id="35" dur="500" fill="hold"/>
                                        <p:tgtEl>
                                          <p:spTgt spid="26"/>
                                        </p:tgtEl>
                                        <p:attrNameLst>
                                          <p:attrName>ppt_h</p:attrName>
                                        </p:attrNameLst>
                                      </p:cBhvr>
                                      <p:tavLst>
                                        <p:tav tm="0">
                                          <p:val>
                                            <p:fltVal val="0"/>
                                          </p:val>
                                        </p:tav>
                                        <p:tav tm="100000">
                                          <p:val>
                                            <p:strVal val="#ppt_h"/>
                                          </p:val>
                                        </p:tav>
                                      </p:tavLst>
                                    </p:anim>
                                    <p:animEffect transition="in" filter="fade">
                                      <p:cBhvr>
                                        <p:cTn id="36" dur="500"/>
                                        <p:tgtEl>
                                          <p:spTgt spid="26"/>
                                        </p:tgtEl>
                                      </p:cBhvr>
                                    </p:animEffect>
                                  </p:childTnLst>
                                </p:cTn>
                              </p:par>
                              <p:par>
                                <p:cTn id="37" presetID="22" presetClass="entr" presetSubtype="8" fill="hold" grpId="0" nodeType="withEffect">
                                  <p:stCondLst>
                                    <p:cond delay="500"/>
                                  </p:stCondLst>
                                  <p:childTnLst>
                                    <p:set>
                                      <p:cBhvr>
                                        <p:cTn id="38" dur="1" fill="hold">
                                          <p:stCondLst>
                                            <p:cond delay="0"/>
                                          </p:stCondLst>
                                        </p:cTn>
                                        <p:tgtEl>
                                          <p:spTgt spid="25"/>
                                        </p:tgtEl>
                                        <p:attrNameLst>
                                          <p:attrName>style.visibility</p:attrName>
                                        </p:attrNameLst>
                                      </p:cBhvr>
                                      <p:to>
                                        <p:strVal val="visible"/>
                                      </p:to>
                                    </p:set>
                                    <p:animEffect transition="in" filter="wipe(left)">
                                      <p:cBhvr>
                                        <p:cTn id="39"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8" grpId="0" animBg="1"/>
      <p:bldP spid="29" grpId="0" animBg="1"/>
      <p:bldP spid="16" grpId="0" animBg="1"/>
      <p:bldP spid="24" grpId="0" animBg="1"/>
      <p:bldP spid="25" grpId="0" animBg="1"/>
      <p:bldP spid="26"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5991141" y="2699658"/>
            <a:ext cx="2573309" cy="369332"/>
          </a:xfrm>
          <a:prstGeom prst="rect">
            <a:avLst/>
          </a:prstGeom>
          <a:noFill/>
        </p:spPr>
        <p:txBody>
          <a:bodyPr wrap="square" rtlCol="0">
            <a:spAutoFit/>
          </a:bodyPr>
          <a:lstStyle/>
          <a:p>
            <a:r>
              <a:rPr lang="zh-CN" altLang="en-US" b="1" dirty="0">
                <a:solidFill>
                  <a:schemeClr val="accent1"/>
                </a:solidFill>
                <a:latin typeface="微软雅黑" panose="020B0503020204020204" pitchFamily="34" charset="-122"/>
                <a:ea typeface="微软雅黑" panose="020B0503020204020204" pitchFamily="34" charset="-122"/>
              </a:rPr>
              <a:t>段公子</a:t>
            </a:r>
          </a:p>
        </p:txBody>
      </p:sp>
      <p:sp>
        <p:nvSpPr>
          <p:cNvPr id="9" name="文本框 8"/>
          <p:cNvSpPr txBox="1"/>
          <p:nvPr/>
        </p:nvSpPr>
        <p:spPr>
          <a:xfrm>
            <a:off x="5991141" y="3020314"/>
            <a:ext cx="2573309" cy="369332"/>
          </a:xfrm>
          <a:prstGeom prst="rect">
            <a:avLst/>
          </a:prstGeom>
          <a:noFill/>
        </p:spPr>
        <p:txBody>
          <a:bodyPr wrap="square" rtlCol="0">
            <a:spAutoFit/>
          </a:bodyPr>
          <a:lstStyle>
            <a:defPPr>
              <a:defRPr lang="zh-CN"/>
            </a:defPPr>
            <a:lvl1pPr>
              <a:defRPr b="1">
                <a:solidFill>
                  <a:schemeClr val="accent1"/>
                </a:solidFill>
                <a:latin typeface="微软雅黑" panose="020B0503020204020204" pitchFamily="34" charset="-122"/>
                <a:ea typeface="微软雅黑" panose="020B0503020204020204" pitchFamily="34" charset="-122"/>
              </a:defRPr>
            </a:lvl1pPr>
          </a:lstStyle>
          <a:p>
            <a:r>
              <a:rPr lang="zh-CN" altLang="en-US" dirty="0"/>
              <a:t>西北工业大学</a:t>
            </a:r>
          </a:p>
        </p:txBody>
      </p:sp>
      <p:sp>
        <p:nvSpPr>
          <p:cNvPr id="10" name="文本框 9"/>
          <p:cNvSpPr txBox="1"/>
          <p:nvPr/>
        </p:nvSpPr>
        <p:spPr>
          <a:xfrm>
            <a:off x="5991141" y="3340970"/>
            <a:ext cx="2573309" cy="369332"/>
          </a:xfrm>
          <a:prstGeom prst="rect">
            <a:avLst/>
          </a:prstGeom>
          <a:noFill/>
        </p:spPr>
        <p:txBody>
          <a:bodyPr wrap="square" rtlCol="0">
            <a:spAutoFit/>
          </a:bodyPr>
          <a:lstStyle>
            <a:defPPr>
              <a:defRPr lang="zh-CN"/>
            </a:defPPr>
            <a:lvl1pPr>
              <a:defRPr b="1">
                <a:solidFill>
                  <a:schemeClr val="accent1"/>
                </a:solidFill>
                <a:latin typeface="微软雅黑" panose="020B0503020204020204" pitchFamily="34" charset="-122"/>
                <a:ea typeface="微软雅黑" panose="020B0503020204020204" pitchFamily="34" charset="-122"/>
              </a:defRPr>
            </a:lvl1pPr>
          </a:lstStyle>
          <a:p>
            <a:r>
              <a:rPr lang="zh-CN" altLang="en-US" dirty="0"/>
              <a:t>航空学院</a:t>
            </a:r>
          </a:p>
        </p:txBody>
      </p:sp>
      <p:sp>
        <p:nvSpPr>
          <p:cNvPr id="11" name="文本框 10"/>
          <p:cNvSpPr txBox="1"/>
          <p:nvPr/>
        </p:nvSpPr>
        <p:spPr>
          <a:xfrm>
            <a:off x="5991142" y="3727456"/>
            <a:ext cx="2573308" cy="430887"/>
          </a:xfrm>
          <a:prstGeom prst="rect">
            <a:avLst/>
          </a:prstGeom>
          <a:noFill/>
        </p:spPr>
        <p:txBody>
          <a:bodyPr wrap="square" rtlCol="0">
            <a:spAutoFit/>
          </a:bodyPr>
          <a:lstStyle/>
          <a:p>
            <a:r>
              <a:rPr lang="en-US" altLang="zh-CN" sz="1050" dirty="0" err="1">
                <a:solidFill>
                  <a:schemeClr val="tx1">
                    <a:lumMod val="85000"/>
                    <a:lumOff val="15000"/>
                  </a:schemeClr>
                </a:solidFill>
                <a:latin typeface="Times New Roman" panose="02020603050405020304" pitchFamily="18" charset="0"/>
                <a:ea typeface="微软雅黑" panose="020B0503020204020204" pitchFamily="34" charset="-122"/>
                <a:cs typeface="Times New Roman" panose="02020603050405020304" pitchFamily="18" charset="0"/>
              </a:rPr>
              <a:t>Duan</a:t>
            </a:r>
            <a:r>
              <a:rPr lang="en-US" altLang="zh-CN" sz="1050" dirty="0">
                <a:solidFill>
                  <a:schemeClr val="tx1">
                    <a:lumMod val="85000"/>
                    <a:lumOff val="15000"/>
                  </a:schemeClr>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1050" dirty="0" err="1">
                <a:solidFill>
                  <a:schemeClr val="tx1">
                    <a:lumMod val="85000"/>
                    <a:lumOff val="15000"/>
                  </a:schemeClr>
                </a:solidFill>
                <a:latin typeface="Times New Roman" panose="02020603050405020304" pitchFamily="18" charset="0"/>
                <a:ea typeface="微软雅黑" panose="020B0503020204020204" pitchFamily="34" charset="-122"/>
                <a:cs typeface="Times New Roman" panose="02020603050405020304" pitchFamily="18" charset="0"/>
              </a:rPr>
              <a:t>childe,School</a:t>
            </a:r>
            <a:r>
              <a:rPr lang="en-US" altLang="zh-CN" sz="1050" dirty="0">
                <a:solidFill>
                  <a:schemeClr val="tx1">
                    <a:lumMod val="85000"/>
                    <a:lumOff val="15000"/>
                  </a:schemeClr>
                </a:solidFill>
                <a:latin typeface="Times New Roman" panose="02020603050405020304" pitchFamily="18" charset="0"/>
                <a:ea typeface="微软雅黑" panose="020B0503020204020204" pitchFamily="34" charset="-122"/>
                <a:cs typeface="Times New Roman" panose="02020603050405020304" pitchFamily="18" charset="0"/>
              </a:rPr>
              <a:t> of Aeronautics,</a:t>
            </a:r>
          </a:p>
          <a:p>
            <a:r>
              <a:rPr lang="en-US" altLang="zh-CN" sz="1050" dirty="0">
                <a:solidFill>
                  <a:schemeClr val="tx1">
                    <a:lumMod val="85000"/>
                    <a:lumOff val="15000"/>
                  </a:schemeClr>
                </a:solidFill>
                <a:latin typeface="Times New Roman" panose="02020603050405020304" pitchFamily="18" charset="0"/>
                <a:ea typeface="微软雅黑" panose="020B0503020204020204" pitchFamily="34" charset="-122"/>
                <a:cs typeface="Times New Roman" panose="02020603050405020304" pitchFamily="18" charset="0"/>
              </a:rPr>
              <a:t>Northwestern </a:t>
            </a:r>
            <a:r>
              <a:rPr lang="en-US" altLang="zh-CN" sz="1050" dirty="0" err="1">
                <a:solidFill>
                  <a:schemeClr val="tx1">
                    <a:lumMod val="85000"/>
                    <a:lumOff val="15000"/>
                  </a:schemeClr>
                </a:solidFill>
                <a:latin typeface="Times New Roman" panose="02020603050405020304" pitchFamily="18" charset="0"/>
                <a:ea typeface="微软雅黑" panose="020B0503020204020204" pitchFamily="34" charset="-122"/>
                <a:cs typeface="Times New Roman" panose="02020603050405020304" pitchFamily="18" charset="0"/>
              </a:rPr>
              <a:t>Polytechnical</a:t>
            </a:r>
            <a:r>
              <a:rPr lang="en-US" altLang="zh-CN" sz="1050" dirty="0">
                <a:solidFill>
                  <a:schemeClr val="tx1">
                    <a:lumMod val="85000"/>
                    <a:lumOff val="15000"/>
                  </a:schemeClr>
                </a:solidFill>
                <a:latin typeface="Times New Roman" panose="02020603050405020304" pitchFamily="18" charset="0"/>
                <a:ea typeface="微软雅黑" panose="020B0503020204020204" pitchFamily="34" charset="-122"/>
                <a:cs typeface="Times New Roman" panose="02020603050405020304" pitchFamily="18" charset="0"/>
              </a:rPr>
              <a:t> university.</a:t>
            </a:r>
            <a:endParaRPr lang="zh-CN" altLang="en-US" sz="1050" dirty="0">
              <a:solidFill>
                <a:schemeClr val="tx1">
                  <a:lumMod val="85000"/>
                  <a:lumOff val="1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3" name="组合 2"/>
          <p:cNvGrpSpPr/>
          <p:nvPr/>
        </p:nvGrpSpPr>
        <p:grpSpPr>
          <a:xfrm>
            <a:off x="8564451" y="2716812"/>
            <a:ext cx="579549" cy="1361673"/>
            <a:chOff x="8564451" y="2716812"/>
            <a:chExt cx="579549" cy="1361673"/>
          </a:xfrm>
        </p:grpSpPr>
        <p:sp>
          <p:nvSpPr>
            <p:cNvPr id="12" name="矩形 11"/>
            <p:cNvSpPr/>
            <p:nvPr/>
          </p:nvSpPr>
          <p:spPr>
            <a:xfrm>
              <a:off x="8564451" y="2716812"/>
              <a:ext cx="579549" cy="9934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p:cNvSpPr/>
            <p:nvPr/>
          </p:nvSpPr>
          <p:spPr>
            <a:xfrm>
              <a:off x="8564451" y="3805061"/>
              <a:ext cx="579549" cy="2734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 name="组合 1"/>
          <p:cNvGrpSpPr/>
          <p:nvPr/>
        </p:nvGrpSpPr>
        <p:grpSpPr>
          <a:xfrm>
            <a:off x="0" y="2716812"/>
            <a:ext cx="5991142" cy="1372087"/>
            <a:chOff x="0" y="2716812"/>
            <a:chExt cx="5991142" cy="1372087"/>
          </a:xfrm>
        </p:grpSpPr>
        <p:sp>
          <p:nvSpPr>
            <p:cNvPr id="30" name="矩形 29"/>
            <p:cNvSpPr/>
            <p:nvPr/>
          </p:nvSpPr>
          <p:spPr>
            <a:xfrm>
              <a:off x="0" y="3805061"/>
              <a:ext cx="5991141" cy="2734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0" y="2716812"/>
              <a:ext cx="5991142" cy="9934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2697049" y="2861681"/>
              <a:ext cx="3294091" cy="686598"/>
            </a:xfrm>
            <a:prstGeom prst="rect">
              <a:avLst/>
            </a:prstGeom>
            <a:noFill/>
          </p:spPr>
          <p:txBody>
            <a:bodyPr wrap="square" rtlCol="0">
              <a:spAutoFit/>
            </a:bodyPr>
            <a:lstStyle/>
            <a:p>
              <a:pPr algn="r">
                <a:lnSpc>
                  <a:spcPct val="125000"/>
                </a:lnSpc>
              </a:pPr>
              <a:r>
                <a:rPr lang="zh-CN" altLang="en-US" sz="3400" b="1" dirty="0">
                  <a:solidFill>
                    <a:schemeClr val="bg1"/>
                  </a:solidFill>
                  <a:latin typeface="微软雅黑" panose="020B0503020204020204" pitchFamily="34" charset="-122"/>
                  <a:ea typeface="微软雅黑" panose="020B0503020204020204" pitchFamily="34" charset="-122"/>
                </a:rPr>
                <a:t>感谢各位聆听</a:t>
              </a:r>
            </a:p>
          </p:txBody>
        </p:sp>
        <p:sp>
          <p:nvSpPr>
            <p:cNvPr id="33" name="文本框 32"/>
            <p:cNvSpPr txBox="1"/>
            <p:nvPr/>
          </p:nvSpPr>
          <p:spPr>
            <a:xfrm>
              <a:off x="3247352" y="3720144"/>
              <a:ext cx="2743788" cy="368755"/>
            </a:xfrm>
            <a:prstGeom prst="rect">
              <a:avLst/>
            </a:prstGeom>
            <a:noFill/>
          </p:spPr>
          <p:txBody>
            <a:bodyPr wrap="square" rtlCol="0">
              <a:spAutoFit/>
            </a:bodyPr>
            <a:lstStyle/>
            <a:p>
              <a:pPr algn="r">
                <a:lnSpc>
                  <a:spcPct val="125000"/>
                </a:lnSpc>
              </a:pPr>
              <a:r>
                <a:rPr lang="en-US" altLang="zh-CN" sz="1600" dirty="0">
                  <a:solidFill>
                    <a:schemeClr val="bg1"/>
                  </a:solidFill>
                  <a:latin typeface="Times New Roman" panose="02020603050405020304" pitchFamily="18" charset="0"/>
                  <a:ea typeface="Tahoma" panose="020B0604030504040204" pitchFamily="34" charset="0"/>
                  <a:cs typeface="Times New Roman" panose="02020603050405020304" pitchFamily="18" charset="0"/>
                </a:rPr>
                <a:t>Thanks for Listening</a:t>
              </a:r>
              <a:endParaRPr lang="zh-CN" altLang="en-US" sz="16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grpSp>
        <p:nvGrpSpPr>
          <p:cNvPr id="5" name="组合 4"/>
          <p:cNvGrpSpPr/>
          <p:nvPr/>
        </p:nvGrpSpPr>
        <p:grpSpPr>
          <a:xfrm>
            <a:off x="222586" y="2787385"/>
            <a:ext cx="1224000" cy="1223998"/>
            <a:chOff x="222586" y="2787385"/>
            <a:chExt cx="1224000" cy="1223998"/>
          </a:xfrm>
        </p:grpSpPr>
        <p:sp>
          <p:nvSpPr>
            <p:cNvPr id="20" name="椭圆 19"/>
            <p:cNvSpPr/>
            <p:nvPr/>
          </p:nvSpPr>
          <p:spPr>
            <a:xfrm>
              <a:off x="222586" y="2787385"/>
              <a:ext cx="1224000" cy="1223998"/>
            </a:xfrm>
            <a:prstGeom prst="ellipse">
              <a:avLst/>
            </a:prstGeom>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Freeform 5"/>
            <p:cNvSpPr>
              <a:spLocks noEditPoints="1"/>
            </p:cNvSpPr>
            <p:nvPr/>
          </p:nvSpPr>
          <p:spPr bwMode="auto">
            <a:xfrm>
              <a:off x="446632" y="3034538"/>
              <a:ext cx="775907" cy="729691"/>
            </a:xfrm>
            <a:custGeom>
              <a:avLst/>
              <a:gdLst>
                <a:gd name="T0" fmla="*/ 8 w 97"/>
                <a:gd name="T1" fmla="*/ 10 h 91"/>
                <a:gd name="T2" fmla="*/ 28 w 97"/>
                <a:gd name="T3" fmla="*/ 10 h 91"/>
                <a:gd name="T4" fmla="*/ 41 w 97"/>
                <a:gd name="T5" fmla="*/ 45 h 91"/>
                <a:gd name="T6" fmla="*/ 51 w 97"/>
                <a:gd name="T7" fmla="*/ 41 h 91"/>
                <a:gd name="T8" fmla="*/ 59 w 97"/>
                <a:gd name="T9" fmla="*/ 46 h 91"/>
                <a:gd name="T10" fmla="*/ 66 w 97"/>
                <a:gd name="T11" fmla="*/ 27 h 91"/>
                <a:gd name="T12" fmla="*/ 73 w 97"/>
                <a:gd name="T13" fmla="*/ 34 h 91"/>
                <a:gd name="T14" fmla="*/ 83 w 97"/>
                <a:gd name="T15" fmla="*/ 23 h 91"/>
                <a:gd name="T16" fmla="*/ 73 w 97"/>
                <a:gd name="T17" fmla="*/ 40 h 91"/>
                <a:gd name="T18" fmla="*/ 67 w 97"/>
                <a:gd name="T19" fmla="*/ 33 h 91"/>
                <a:gd name="T20" fmla="*/ 61 w 97"/>
                <a:gd name="T21" fmla="*/ 51 h 91"/>
                <a:gd name="T22" fmla="*/ 51 w 97"/>
                <a:gd name="T23" fmla="*/ 45 h 91"/>
                <a:gd name="T24" fmla="*/ 41 w 97"/>
                <a:gd name="T25" fmla="*/ 45 h 91"/>
                <a:gd name="T26" fmla="*/ 74 w 97"/>
                <a:gd name="T27" fmla="*/ 86 h 91"/>
                <a:gd name="T28" fmla="*/ 43 w 97"/>
                <a:gd name="T29" fmla="*/ 91 h 91"/>
                <a:gd name="T30" fmla="*/ 63 w 97"/>
                <a:gd name="T31" fmla="*/ 68 h 91"/>
                <a:gd name="T32" fmla="*/ 97 w 97"/>
                <a:gd name="T33" fmla="*/ 68 h 91"/>
                <a:gd name="T34" fmla="*/ 97 w 97"/>
                <a:gd name="T35" fmla="*/ 6 h 91"/>
                <a:gd name="T36" fmla="*/ 93 w 97"/>
                <a:gd name="T37" fmla="*/ 3 h 91"/>
                <a:gd name="T38" fmla="*/ 34 w 97"/>
                <a:gd name="T39" fmla="*/ 9 h 91"/>
                <a:gd name="T40" fmla="*/ 90 w 97"/>
                <a:gd name="T41" fmla="*/ 61 h 91"/>
                <a:gd name="T42" fmla="*/ 36 w 97"/>
                <a:gd name="T43" fmla="*/ 68 h 91"/>
                <a:gd name="T44" fmla="*/ 54 w 97"/>
                <a:gd name="T45" fmla="*/ 84 h 91"/>
                <a:gd name="T46" fmla="*/ 63 w 97"/>
                <a:gd name="T47" fmla="*/ 68 h 91"/>
                <a:gd name="T48" fmla="*/ 7 w 97"/>
                <a:gd name="T49" fmla="*/ 55 h 91"/>
                <a:gd name="T50" fmla="*/ 14 w 97"/>
                <a:gd name="T51" fmla="*/ 91 h 91"/>
                <a:gd name="T52" fmla="*/ 20 w 97"/>
                <a:gd name="T53" fmla="*/ 60 h 91"/>
                <a:gd name="T54" fmla="*/ 31 w 97"/>
                <a:gd name="T55" fmla="*/ 91 h 91"/>
                <a:gd name="T56" fmla="*/ 28 w 97"/>
                <a:gd name="T57" fmla="*/ 33 h 91"/>
                <a:gd name="T58" fmla="*/ 55 w 97"/>
                <a:gd name="T59" fmla="*/ 24 h 91"/>
                <a:gd name="T60" fmla="*/ 20 w 97"/>
                <a:gd name="T61" fmla="*/ 23 h 91"/>
                <a:gd name="T62" fmla="*/ 19 w 97"/>
                <a:gd name="T63" fmla="*/ 27 h 91"/>
                <a:gd name="T64" fmla="*/ 18 w 97"/>
                <a:gd name="T65" fmla="*/ 47 h 91"/>
                <a:gd name="T66" fmla="*/ 18 w 97"/>
                <a:gd name="T67" fmla="*/ 47 h 91"/>
                <a:gd name="T68" fmla="*/ 18 w 97"/>
                <a:gd name="T69" fmla="*/ 47 h 91"/>
                <a:gd name="T70" fmla="*/ 16 w 97"/>
                <a:gd name="T71" fmla="*/ 27 h 91"/>
                <a:gd name="T72" fmla="*/ 16 w 97"/>
                <a:gd name="T73" fmla="*/ 23 h 91"/>
                <a:gd name="T74" fmla="*/ 0 w 97"/>
                <a:gd name="T75" fmla="*/ 5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7" h="91">
                  <a:moveTo>
                    <a:pt x="18" y="0"/>
                  </a:moveTo>
                  <a:cubicBezTo>
                    <a:pt x="12" y="0"/>
                    <a:pt x="8" y="4"/>
                    <a:pt x="8" y="10"/>
                  </a:cubicBezTo>
                  <a:cubicBezTo>
                    <a:pt x="8" y="16"/>
                    <a:pt x="12" y="20"/>
                    <a:pt x="18" y="20"/>
                  </a:cubicBezTo>
                  <a:cubicBezTo>
                    <a:pt x="24" y="20"/>
                    <a:pt x="28" y="16"/>
                    <a:pt x="28" y="10"/>
                  </a:cubicBezTo>
                  <a:cubicBezTo>
                    <a:pt x="28" y="4"/>
                    <a:pt x="24" y="0"/>
                    <a:pt x="18" y="0"/>
                  </a:cubicBezTo>
                  <a:close/>
                  <a:moveTo>
                    <a:pt x="41" y="45"/>
                  </a:moveTo>
                  <a:cubicBezTo>
                    <a:pt x="50" y="42"/>
                    <a:pt x="50" y="42"/>
                    <a:pt x="50" y="42"/>
                  </a:cubicBezTo>
                  <a:cubicBezTo>
                    <a:pt x="51" y="41"/>
                    <a:pt x="51" y="41"/>
                    <a:pt x="51" y="41"/>
                  </a:cubicBezTo>
                  <a:cubicBezTo>
                    <a:pt x="52" y="42"/>
                    <a:pt x="52" y="42"/>
                    <a:pt x="52" y="42"/>
                  </a:cubicBezTo>
                  <a:cubicBezTo>
                    <a:pt x="59" y="46"/>
                    <a:pt x="59" y="46"/>
                    <a:pt x="59" y="46"/>
                  </a:cubicBezTo>
                  <a:cubicBezTo>
                    <a:pt x="65" y="29"/>
                    <a:pt x="65" y="29"/>
                    <a:pt x="65" y="29"/>
                  </a:cubicBezTo>
                  <a:cubicBezTo>
                    <a:pt x="66" y="27"/>
                    <a:pt x="66" y="27"/>
                    <a:pt x="66" y="27"/>
                  </a:cubicBezTo>
                  <a:cubicBezTo>
                    <a:pt x="67" y="29"/>
                    <a:pt x="67" y="29"/>
                    <a:pt x="67" y="29"/>
                  </a:cubicBezTo>
                  <a:cubicBezTo>
                    <a:pt x="73" y="34"/>
                    <a:pt x="73" y="34"/>
                    <a:pt x="73" y="34"/>
                  </a:cubicBezTo>
                  <a:cubicBezTo>
                    <a:pt x="81" y="21"/>
                    <a:pt x="81" y="21"/>
                    <a:pt x="81" y="21"/>
                  </a:cubicBezTo>
                  <a:cubicBezTo>
                    <a:pt x="83" y="23"/>
                    <a:pt x="83" y="23"/>
                    <a:pt x="83" y="23"/>
                  </a:cubicBezTo>
                  <a:cubicBezTo>
                    <a:pt x="75" y="38"/>
                    <a:pt x="75" y="38"/>
                    <a:pt x="75" y="38"/>
                  </a:cubicBezTo>
                  <a:cubicBezTo>
                    <a:pt x="73" y="40"/>
                    <a:pt x="73" y="40"/>
                    <a:pt x="73" y="40"/>
                  </a:cubicBezTo>
                  <a:cubicBezTo>
                    <a:pt x="72" y="38"/>
                    <a:pt x="72" y="38"/>
                    <a:pt x="72" y="38"/>
                  </a:cubicBezTo>
                  <a:cubicBezTo>
                    <a:pt x="67" y="33"/>
                    <a:pt x="67" y="33"/>
                    <a:pt x="67" y="33"/>
                  </a:cubicBezTo>
                  <a:cubicBezTo>
                    <a:pt x="61" y="49"/>
                    <a:pt x="61" y="49"/>
                    <a:pt x="61" y="49"/>
                  </a:cubicBezTo>
                  <a:cubicBezTo>
                    <a:pt x="61" y="51"/>
                    <a:pt x="61" y="51"/>
                    <a:pt x="61" y="51"/>
                  </a:cubicBezTo>
                  <a:cubicBezTo>
                    <a:pt x="59" y="50"/>
                    <a:pt x="59" y="50"/>
                    <a:pt x="59" y="50"/>
                  </a:cubicBezTo>
                  <a:cubicBezTo>
                    <a:pt x="51" y="45"/>
                    <a:pt x="51" y="45"/>
                    <a:pt x="51" y="45"/>
                  </a:cubicBezTo>
                  <a:cubicBezTo>
                    <a:pt x="42" y="48"/>
                    <a:pt x="42" y="48"/>
                    <a:pt x="42" y="48"/>
                  </a:cubicBezTo>
                  <a:cubicBezTo>
                    <a:pt x="41" y="45"/>
                    <a:pt x="41" y="45"/>
                    <a:pt x="41" y="45"/>
                  </a:cubicBezTo>
                  <a:close/>
                  <a:moveTo>
                    <a:pt x="43" y="86"/>
                  </a:moveTo>
                  <a:cubicBezTo>
                    <a:pt x="74" y="86"/>
                    <a:pt x="74" y="86"/>
                    <a:pt x="74" y="86"/>
                  </a:cubicBezTo>
                  <a:cubicBezTo>
                    <a:pt x="74" y="91"/>
                    <a:pt x="74" y="91"/>
                    <a:pt x="74" y="91"/>
                  </a:cubicBezTo>
                  <a:cubicBezTo>
                    <a:pt x="43" y="91"/>
                    <a:pt x="43" y="91"/>
                    <a:pt x="43" y="91"/>
                  </a:cubicBezTo>
                  <a:cubicBezTo>
                    <a:pt x="43" y="86"/>
                    <a:pt x="43" y="86"/>
                    <a:pt x="43" y="86"/>
                  </a:cubicBezTo>
                  <a:close/>
                  <a:moveTo>
                    <a:pt x="63" y="68"/>
                  </a:moveTo>
                  <a:cubicBezTo>
                    <a:pt x="93" y="68"/>
                    <a:pt x="93" y="68"/>
                    <a:pt x="93" y="68"/>
                  </a:cubicBezTo>
                  <a:cubicBezTo>
                    <a:pt x="97" y="68"/>
                    <a:pt x="97" y="68"/>
                    <a:pt x="97" y="68"/>
                  </a:cubicBezTo>
                  <a:cubicBezTo>
                    <a:pt x="97" y="64"/>
                    <a:pt x="97" y="64"/>
                    <a:pt x="97" y="64"/>
                  </a:cubicBezTo>
                  <a:cubicBezTo>
                    <a:pt x="97" y="6"/>
                    <a:pt x="97" y="6"/>
                    <a:pt x="97" y="6"/>
                  </a:cubicBezTo>
                  <a:cubicBezTo>
                    <a:pt x="97" y="3"/>
                    <a:pt x="97" y="3"/>
                    <a:pt x="97" y="3"/>
                  </a:cubicBezTo>
                  <a:cubicBezTo>
                    <a:pt x="93" y="3"/>
                    <a:pt x="93" y="3"/>
                    <a:pt x="93" y="3"/>
                  </a:cubicBezTo>
                  <a:cubicBezTo>
                    <a:pt x="34" y="3"/>
                    <a:pt x="34" y="3"/>
                    <a:pt x="34" y="3"/>
                  </a:cubicBezTo>
                  <a:cubicBezTo>
                    <a:pt x="34" y="9"/>
                    <a:pt x="34" y="9"/>
                    <a:pt x="34" y="9"/>
                  </a:cubicBezTo>
                  <a:cubicBezTo>
                    <a:pt x="90" y="9"/>
                    <a:pt x="90" y="9"/>
                    <a:pt x="90" y="9"/>
                  </a:cubicBezTo>
                  <a:cubicBezTo>
                    <a:pt x="90" y="61"/>
                    <a:pt x="90" y="61"/>
                    <a:pt x="90" y="61"/>
                  </a:cubicBezTo>
                  <a:cubicBezTo>
                    <a:pt x="36" y="61"/>
                    <a:pt x="36" y="61"/>
                    <a:pt x="36" y="61"/>
                  </a:cubicBezTo>
                  <a:cubicBezTo>
                    <a:pt x="36" y="68"/>
                    <a:pt x="36" y="68"/>
                    <a:pt x="36" y="68"/>
                  </a:cubicBezTo>
                  <a:cubicBezTo>
                    <a:pt x="54" y="68"/>
                    <a:pt x="54" y="68"/>
                    <a:pt x="54" y="68"/>
                  </a:cubicBezTo>
                  <a:cubicBezTo>
                    <a:pt x="54" y="84"/>
                    <a:pt x="54" y="84"/>
                    <a:pt x="54" y="84"/>
                  </a:cubicBezTo>
                  <a:cubicBezTo>
                    <a:pt x="63" y="84"/>
                    <a:pt x="63" y="84"/>
                    <a:pt x="63" y="84"/>
                  </a:cubicBezTo>
                  <a:cubicBezTo>
                    <a:pt x="63" y="68"/>
                    <a:pt x="63" y="68"/>
                    <a:pt x="63" y="68"/>
                  </a:cubicBezTo>
                  <a:close/>
                  <a:moveTo>
                    <a:pt x="0" y="50"/>
                  </a:moveTo>
                  <a:cubicBezTo>
                    <a:pt x="7" y="55"/>
                    <a:pt x="7" y="55"/>
                    <a:pt x="7" y="55"/>
                  </a:cubicBezTo>
                  <a:cubicBezTo>
                    <a:pt x="5" y="91"/>
                    <a:pt x="5" y="91"/>
                    <a:pt x="5" y="91"/>
                  </a:cubicBezTo>
                  <a:cubicBezTo>
                    <a:pt x="14" y="91"/>
                    <a:pt x="14" y="91"/>
                    <a:pt x="14" y="91"/>
                  </a:cubicBezTo>
                  <a:cubicBezTo>
                    <a:pt x="16" y="60"/>
                    <a:pt x="16" y="60"/>
                    <a:pt x="16" y="60"/>
                  </a:cubicBezTo>
                  <a:cubicBezTo>
                    <a:pt x="20" y="60"/>
                    <a:pt x="20" y="60"/>
                    <a:pt x="20" y="60"/>
                  </a:cubicBezTo>
                  <a:cubicBezTo>
                    <a:pt x="22" y="91"/>
                    <a:pt x="22" y="91"/>
                    <a:pt x="22" y="91"/>
                  </a:cubicBezTo>
                  <a:cubicBezTo>
                    <a:pt x="31" y="91"/>
                    <a:pt x="31" y="91"/>
                    <a:pt x="31" y="91"/>
                  </a:cubicBezTo>
                  <a:cubicBezTo>
                    <a:pt x="29" y="55"/>
                    <a:pt x="29" y="55"/>
                    <a:pt x="29" y="55"/>
                  </a:cubicBezTo>
                  <a:cubicBezTo>
                    <a:pt x="28" y="33"/>
                    <a:pt x="28" y="33"/>
                    <a:pt x="28" y="33"/>
                  </a:cubicBezTo>
                  <a:cubicBezTo>
                    <a:pt x="50" y="32"/>
                    <a:pt x="50" y="32"/>
                    <a:pt x="50" y="32"/>
                  </a:cubicBezTo>
                  <a:cubicBezTo>
                    <a:pt x="55" y="24"/>
                    <a:pt x="55" y="24"/>
                    <a:pt x="55" y="24"/>
                  </a:cubicBezTo>
                  <a:cubicBezTo>
                    <a:pt x="30" y="23"/>
                    <a:pt x="30" y="23"/>
                    <a:pt x="30" y="23"/>
                  </a:cubicBezTo>
                  <a:cubicBezTo>
                    <a:pt x="20" y="23"/>
                    <a:pt x="20" y="23"/>
                    <a:pt x="20" y="23"/>
                  </a:cubicBezTo>
                  <a:cubicBezTo>
                    <a:pt x="20" y="24"/>
                    <a:pt x="20" y="24"/>
                    <a:pt x="20" y="24"/>
                  </a:cubicBezTo>
                  <a:cubicBezTo>
                    <a:pt x="19" y="27"/>
                    <a:pt x="19" y="27"/>
                    <a:pt x="19" y="27"/>
                  </a:cubicBezTo>
                  <a:cubicBezTo>
                    <a:pt x="22" y="43"/>
                    <a:pt x="22" y="43"/>
                    <a:pt x="22" y="43"/>
                  </a:cubicBezTo>
                  <a:cubicBezTo>
                    <a:pt x="18" y="47"/>
                    <a:pt x="18" y="47"/>
                    <a:pt x="18" y="47"/>
                  </a:cubicBezTo>
                  <a:cubicBezTo>
                    <a:pt x="18" y="47"/>
                    <a:pt x="18" y="47"/>
                    <a:pt x="18" y="47"/>
                  </a:cubicBezTo>
                  <a:cubicBezTo>
                    <a:pt x="18" y="47"/>
                    <a:pt x="18" y="47"/>
                    <a:pt x="18" y="47"/>
                  </a:cubicBezTo>
                  <a:cubicBezTo>
                    <a:pt x="18" y="47"/>
                    <a:pt x="18" y="47"/>
                    <a:pt x="18" y="47"/>
                  </a:cubicBezTo>
                  <a:cubicBezTo>
                    <a:pt x="18" y="47"/>
                    <a:pt x="18" y="47"/>
                    <a:pt x="18" y="47"/>
                  </a:cubicBezTo>
                  <a:cubicBezTo>
                    <a:pt x="14" y="43"/>
                    <a:pt x="14" y="43"/>
                    <a:pt x="14" y="43"/>
                  </a:cubicBezTo>
                  <a:cubicBezTo>
                    <a:pt x="16" y="27"/>
                    <a:pt x="16" y="27"/>
                    <a:pt x="16" y="27"/>
                  </a:cubicBezTo>
                  <a:cubicBezTo>
                    <a:pt x="15" y="24"/>
                    <a:pt x="15" y="24"/>
                    <a:pt x="15" y="24"/>
                  </a:cubicBezTo>
                  <a:cubicBezTo>
                    <a:pt x="16" y="23"/>
                    <a:pt x="16" y="23"/>
                    <a:pt x="16" y="23"/>
                  </a:cubicBezTo>
                  <a:cubicBezTo>
                    <a:pt x="5" y="23"/>
                    <a:pt x="5" y="23"/>
                    <a:pt x="5" y="23"/>
                  </a:cubicBezTo>
                  <a:lnTo>
                    <a:pt x="0" y="5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grpSp>
      <p:grpSp>
        <p:nvGrpSpPr>
          <p:cNvPr id="4" name="组合 3"/>
          <p:cNvGrpSpPr/>
          <p:nvPr/>
        </p:nvGrpSpPr>
        <p:grpSpPr>
          <a:xfrm>
            <a:off x="1734969" y="2787385"/>
            <a:ext cx="1224000" cy="1223998"/>
            <a:chOff x="1734969" y="2787385"/>
            <a:chExt cx="1224000" cy="1223998"/>
          </a:xfrm>
        </p:grpSpPr>
        <p:sp>
          <p:nvSpPr>
            <p:cNvPr id="27" name="椭圆 26"/>
            <p:cNvSpPr/>
            <p:nvPr/>
          </p:nvSpPr>
          <p:spPr>
            <a:xfrm>
              <a:off x="1734969" y="2787385"/>
              <a:ext cx="1224000" cy="1223998"/>
            </a:xfrm>
            <a:prstGeom prst="ellipse">
              <a:avLst/>
            </a:prstGeom>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Freeform 9"/>
            <p:cNvSpPr>
              <a:spLocks noEditPoints="1"/>
            </p:cNvSpPr>
            <p:nvPr/>
          </p:nvSpPr>
          <p:spPr bwMode="auto">
            <a:xfrm>
              <a:off x="1945451" y="3091502"/>
              <a:ext cx="803035" cy="615763"/>
            </a:xfrm>
            <a:custGeom>
              <a:avLst/>
              <a:gdLst>
                <a:gd name="T0" fmla="*/ 16 w 104"/>
                <a:gd name="T1" fmla="*/ 2 h 79"/>
                <a:gd name="T2" fmla="*/ 27 w 104"/>
                <a:gd name="T3" fmla="*/ 4 h 79"/>
                <a:gd name="T4" fmla="*/ 19 w 104"/>
                <a:gd name="T5" fmla="*/ 48 h 79"/>
                <a:gd name="T6" fmla="*/ 4 w 104"/>
                <a:gd name="T7" fmla="*/ 45 h 79"/>
                <a:gd name="T8" fmla="*/ 16 w 104"/>
                <a:gd name="T9" fmla="*/ 2 h 79"/>
                <a:gd name="T10" fmla="*/ 18 w 104"/>
                <a:gd name="T11" fmla="*/ 65 h 79"/>
                <a:gd name="T12" fmla="*/ 16 w 104"/>
                <a:gd name="T13" fmla="*/ 72 h 79"/>
                <a:gd name="T14" fmla="*/ 101 w 104"/>
                <a:gd name="T15" fmla="*/ 72 h 79"/>
                <a:gd name="T16" fmla="*/ 104 w 104"/>
                <a:gd name="T17" fmla="*/ 72 h 79"/>
                <a:gd name="T18" fmla="*/ 104 w 104"/>
                <a:gd name="T19" fmla="*/ 68 h 79"/>
                <a:gd name="T20" fmla="*/ 104 w 104"/>
                <a:gd name="T21" fmla="*/ 26 h 79"/>
                <a:gd name="T22" fmla="*/ 104 w 104"/>
                <a:gd name="T23" fmla="*/ 24 h 79"/>
                <a:gd name="T24" fmla="*/ 103 w 104"/>
                <a:gd name="T25" fmla="*/ 23 h 79"/>
                <a:gd name="T26" fmla="*/ 90 w 104"/>
                <a:gd name="T27" fmla="*/ 10 h 79"/>
                <a:gd name="T28" fmla="*/ 89 w 104"/>
                <a:gd name="T29" fmla="*/ 9 h 79"/>
                <a:gd name="T30" fmla="*/ 87 w 104"/>
                <a:gd name="T31" fmla="*/ 9 h 79"/>
                <a:gd name="T32" fmla="*/ 31 w 104"/>
                <a:gd name="T33" fmla="*/ 9 h 79"/>
                <a:gd name="T34" fmla="*/ 31 w 104"/>
                <a:gd name="T35" fmla="*/ 17 h 79"/>
                <a:gd name="T36" fmla="*/ 84 w 104"/>
                <a:gd name="T37" fmla="*/ 17 h 79"/>
                <a:gd name="T38" fmla="*/ 83 w 104"/>
                <a:gd name="T39" fmla="*/ 28 h 79"/>
                <a:gd name="T40" fmla="*/ 83 w 104"/>
                <a:gd name="T41" fmla="*/ 30 h 79"/>
                <a:gd name="T42" fmla="*/ 85 w 104"/>
                <a:gd name="T43" fmla="*/ 30 h 79"/>
                <a:gd name="T44" fmla="*/ 97 w 104"/>
                <a:gd name="T45" fmla="*/ 29 h 79"/>
                <a:gd name="T46" fmla="*/ 97 w 104"/>
                <a:gd name="T47" fmla="*/ 65 h 79"/>
                <a:gd name="T48" fmla="*/ 18 w 104"/>
                <a:gd name="T49" fmla="*/ 65 h 79"/>
                <a:gd name="T50" fmla="*/ 95 w 104"/>
                <a:gd name="T51" fmla="*/ 26 h 79"/>
                <a:gd name="T52" fmla="*/ 86 w 104"/>
                <a:gd name="T53" fmla="*/ 26 h 79"/>
                <a:gd name="T54" fmla="*/ 87 w 104"/>
                <a:gd name="T55" fmla="*/ 18 h 79"/>
                <a:gd name="T56" fmla="*/ 95 w 104"/>
                <a:gd name="T57" fmla="*/ 26 h 79"/>
                <a:gd name="T58" fmla="*/ 32 w 104"/>
                <a:gd name="T59" fmla="*/ 43 h 79"/>
                <a:gd name="T60" fmla="*/ 74 w 104"/>
                <a:gd name="T61" fmla="*/ 43 h 79"/>
                <a:gd name="T62" fmla="*/ 74 w 104"/>
                <a:gd name="T63" fmla="*/ 45 h 79"/>
                <a:gd name="T64" fmla="*/ 32 w 104"/>
                <a:gd name="T65" fmla="*/ 45 h 79"/>
                <a:gd name="T66" fmla="*/ 32 w 104"/>
                <a:gd name="T67" fmla="*/ 43 h 79"/>
                <a:gd name="T68" fmla="*/ 32 w 104"/>
                <a:gd name="T69" fmla="*/ 32 h 79"/>
                <a:gd name="T70" fmla="*/ 71 w 104"/>
                <a:gd name="T71" fmla="*/ 32 h 79"/>
                <a:gd name="T72" fmla="*/ 71 w 104"/>
                <a:gd name="T73" fmla="*/ 35 h 79"/>
                <a:gd name="T74" fmla="*/ 32 w 104"/>
                <a:gd name="T75" fmla="*/ 35 h 79"/>
                <a:gd name="T76" fmla="*/ 32 w 104"/>
                <a:gd name="T77" fmla="*/ 32 h 79"/>
                <a:gd name="T78" fmla="*/ 32 w 104"/>
                <a:gd name="T79" fmla="*/ 22 h 79"/>
                <a:gd name="T80" fmla="*/ 71 w 104"/>
                <a:gd name="T81" fmla="*/ 22 h 79"/>
                <a:gd name="T82" fmla="*/ 71 w 104"/>
                <a:gd name="T83" fmla="*/ 25 h 79"/>
                <a:gd name="T84" fmla="*/ 32 w 104"/>
                <a:gd name="T85" fmla="*/ 25 h 79"/>
                <a:gd name="T86" fmla="*/ 32 w 104"/>
                <a:gd name="T87" fmla="*/ 22 h 79"/>
                <a:gd name="T88" fmla="*/ 3 w 104"/>
                <a:gd name="T89" fmla="*/ 66 h 79"/>
                <a:gd name="T90" fmla="*/ 9 w 104"/>
                <a:gd name="T91" fmla="*/ 68 h 79"/>
                <a:gd name="T92" fmla="*/ 9 w 104"/>
                <a:gd name="T93" fmla="*/ 74 h 79"/>
                <a:gd name="T94" fmla="*/ 5 w 104"/>
                <a:gd name="T95" fmla="*/ 79 h 79"/>
                <a:gd name="T96" fmla="*/ 2 w 104"/>
                <a:gd name="T97" fmla="*/ 78 h 79"/>
                <a:gd name="T98" fmla="*/ 0 w 104"/>
                <a:gd name="T99" fmla="*/ 72 h 79"/>
                <a:gd name="T100" fmla="*/ 3 w 104"/>
                <a:gd name="T101" fmla="*/ 66 h 79"/>
                <a:gd name="T102" fmla="*/ 4 w 104"/>
                <a:gd name="T103" fmla="*/ 48 h 79"/>
                <a:gd name="T104" fmla="*/ 2 w 104"/>
                <a:gd name="T105" fmla="*/ 65 h 79"/>
                <a:gd name="T106" fmla="*/ 12 w 104"/>
                <a:gd name="T107" fmla="*/ 67 h 79"/>
                <a:gd name="T108" fmla="*/ 17 w 104"/>
                <a:gd name="T109" fmla="*/ 51 h 79"/>
                <a:gd name="T110" fmla="*/ 4 w 104"/>
                <a:gd name="T111" fmla="*/ 48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04" h="79">
                  <a:moveTo>
                    <a:pt x="16" y="2"/>
                  </a:moveTo>
                  <a:cubicBezTo>
                    <a:pt x="21" y="0"/>
                    <a:pt x="24" y="1"/>
                    <a:pt x="27" y="4"/>
                  </a:cubicBezTo>
                  <a:cubicBezTo>
                    <a:pt x="26" y="20"/>
                    <a:pt x="23" y="35"/>
                    <a:pt x="19" y="48"/>
                  </a:cubicBezTo>
                  <a:cubicBezTo>
                    <a:pt x="14" y="47"/>
                    <a:pt x="9" y="46"/>
                    <a:pt x="4" y="45"/>
                  </a:cubicBezTo>
                  <a:cubicBezTo>
                    <a:pt x="6" y="29"/>
                    <a:pt x="10" y="15"/>
                    <a:pt x="16" y="2"/>
                  </a:cubicBezTo>
                  <a:close/>
                  <a:moveTo>
                    <a:pt x="18" y="65"/>
                  </a:moveTo>
                  <a:cubicBezTo>
                    <a:pt x="16" y="72"/>
                    <a:pt x="16" y="72"/>
                    <a:pt x="16" y="72"/>
                  </a:cubicBezTo>
                  <a:cubicBezTo>
                    <a:pt x="69" y="72"/>
                    <a:pt x="74" y="72"/>
                    <a:pt x="101" y="72"/>
                  </a:cubicBezTo>
                  <a:cubicBezTo>
                    <a:pt x="104" y="72"/>
                    <a:pt x="104" y="72"/>
                    <a:pt x="104" y="72"/>
                  </a:cubicBezTo>
                  <a:cubicBezTo>
                    <a:pt x="104" y="68"/>
                    <a:pt x="104" y="68"/>
                    <a:pt x="104" y="68"/>
                  </a:cubicBezTo>
                  <a:cubicBezTo>
                    <a:pt x="104" y="26"/>
                    <a:pt x="104" y="26"/>
                    <a:pt x="104" y="26"/>
                  </a:cubicBezTo>
                  <a:cubicBezTo>
                    <a:pt x="104" y="24"/>
                    <a:pt x="104" y="24"/>
                    <a:pt x="104" y="24"/>
                  </a:cubicBezTo>
                  <a:cubicBezTo>
                    <a:pt x="103" y="23"/>
                    <a:pt x="103" y="23"/>
                    <a:pt x="103" y="23"/>
                  </a:cubicBezTo>
                  <a:cubicBezTo>
                    <a:pt x="90" y="10"/>
                    <a:pt x="90" y="10"/>
                    <a:pt x="90" y="10"/>
                  </a:cubicBezTo>
                  <a:cubicBezTo>
                    <a:pt x="89" y="9"/>
                    <a:pt x="89" y="9"/>
                    <a:pt x="89" y="9"/>
                  </a:cubicBezTo>
                  <a:cubicBezTo>
                    <a:pt x="87" y="9"/>
                    <a:pt x="87" y="9"/>
                    <a:pt x="87" y="9"/>
                  </a:cubicBezTo>
                  <a:cubicBezTo>
                    <a:pt x="31" y="9"/>
                    <a:pt x="31" y="9"/>
                    <a:pt x="31" y="9"/>
                  </a:cubicBezTo>
                  <a:cubicBezTo>
                    <a:pt x="31" y="12"/>
                    <a:pt x="31" y="14"/>
                    <a:pt x="31" y="17"/>
                  </a:cubicBezTo>
                  <a:cubicBezTo>
                    <a:pt x="84" y="17"/>
                    <a:pt x="84" y="17"/>
                    <a:pt x="84" y="17"/>
                  </a:cubicBezTo>
                  <a:cubicBezTo>
                    <a:pt x="83" y="28"/>
                    <a:pt x="83" y="28"/>
                    <a:pt x="83" y="28"/>
                  </a:cubicBezTo>
                  <a:cubicBezTo>
                    <a:pt x="83" y="30"/>
                    <a:pt x="83" y="30"/>
                    <a:pt x="83" y="30"/>
                  </a:cubicBezTo>
                  <a:cubicBezTo>
                    <a:pt x="85" y="30"/>
                    <a:pt x="85" y="30"/>
                    <a:pt x="85" y="30"/>
                  </a:cubicBezTo>
                  <a:cubicBezTo>
                    <a:pt x="97" y="29"/>
                    <a:pt x="97" y="29"/>
                    <a:pt x="97" y="29"/>
                  </a:cubicBezTo>
                  <a:cubicBezTo>
                    <a:pt x="97" y="65"/>
                    <a:pt x="97" y="65"/>
                    <a:pt x="97" y="65"/>
                  </a:cubicBezTo>
                  <a:cubicBezTo>
                    <a:pt x="79" y="65"/>
                    <a:pt x="57" y="65"/>
                    <a:pt x="18" y="65"/>
                  </a:cubicBezTo>
                  <a:close/>
                  <a:moveTo>
                    <a:pt x="95" y="26"/>
                  </a:moveTo>
                  <a:cubicBezTo>
                    <a:pt x="86" y="26"/>
                    <a:pt x="86" y="26"/>
                    <a:pt x="86" y="26"/>
                  </a:cubicBezTo>
                  <a:cubicBezTo>
                    <a:pt x="87" y="18"/>
                    <a:pt x="87" y="18"/>
                    <a:pt x="87" y="18"/>
                  </a:cubicBezTo>
                  <a:cubicBezTo>
                    <a:pt x="95" y="26"/>
                    <a:pt x="95" y="26"/>
                    <a:pt x="95" y="26"/>
                  </a:cubicBezTo>
                  <a:close/>
                  <a:moveTo>
                    <a:pt x="32" y="43"/>
                  </a:moveTo>
                  <a:cubicBezTo>
                    <a:pt x="74" y="43"/>
                    <a:pt x="74" y="43"/>
                    <a:pt x="74" y="43"/>
                  </a:cubicBezTo>
                  <a:cubicBezTo>
                    <a:pt x="74" y="45"/>
                    <a:pt x="74" y="45"/>
                    <a:pt x="74" y="45"/>
                  </a:cubicBezTo>
                  <a:cubicBezTo>
                    <a:pt x="32" y="45"/>
                    <a:pt x="32" y="45"/>
                    <a:pt x="32" y="45"/>
                  </a:cubicBezTo>
                  <a:cubicBezTo>
                    <a:pt x="32" y="43"/>
                    <a:pt x="32" y="43"/>
                    <a:pt x="32" y="43"/>
                  </a:cubicBezTo>
                  <a:close/>
                  <a:moveTo>
                    <a:pt x="32" y="32"/>
                  </a:moveTo>
                  <a:cubicBezTo>
                    <a:pt x="71" y="32"/>
                    <a:pt x="71" y="32"/>
                    <a:pt x="71" y="32"/>
                  </a:cubicBezTo>
                  <a:cubicBezTo>
                    <a:pt x="71" y="35"/>
                    <a:pt x="71" y="35"/>
                    <a:pt x="71" y="35"/>
                  </a:cubicBezTo>
                  <a:cubicBezTo>
                    <a:pt x="32" y="35"/>
                    <a:pt x="32" y="35"/>
                    <a:pt x="32" y="35"/>
                  </a:cubicBezTo>
                  <a:cubicBezTo>
                    <a:pt x="32" y="32"/>
                    <a:pt x="32" y="32"/>
                    <a:pt x="32" y="32"/>
                  </a:cubicBezTo>
                  <a:close/>
                  <a:moveTo>
                    <a:pt x="32" y="22"/>
                  </a:moveTo>
                  <a:cubicBezTo>
                    <a:pt x="71" y="22"/>
                    <a:pt x="71" y="22"/>
                    <a:pt x="71" y="22"/>
                  </a:cubicBezTo>
                  <a:cubicBezTo>
                    <a:pt x="71" y="25"/>
                    <a:pt x="71" y="25"/>
                    <a:pt x="71" y="25"/>
                  </a:cubicBezTo>
                  <a:cubicBezTo>
                    <a:pt x="32" y="25"/>
                    <a:pt x="32" y="25"/>
                    <a:pt x="32" y="25"/>
                  </a:cubicBezTo>
                  <a:cubicBezTo>
                    <a:pt x="32" y="22"/>
                    <a:pt x="32" y="22"/>
                    <a:pt x="32" y="22"/>
                  </a:cubicBezTo>
                  <a:close/>
                  <a:moveTo>
                    <a:pt x="3" y="66"/>
                  </a:moveTo>
                  <a:cubicBezTo>
                    <a:pt x="9" y="68"/>
                    <a:pt x="9" y="68"/>
                    <a:pt x="9" y="68"/>
                  </a:cubicBezTo>
                  <a:cubicBezTo>
                    <a:pt x="9" y="74"/>
                    <a:pt x="9" y="74"/>
                    <a:pt x="9" y="74"/>
                  </a:cubicBezTo>
                  <a:cubicBezTo>
                    <a:pt x="5" y="79"/>
                    <a:pt x="5" y="79"/>
                    <a:pt x="5" y="79"/>
                  </a:cubicBezTo>
                  <a:cubicBezTo>
                    <a:pt x="4" y="79"/>
                    <a:pt x="3" y="79"/>
                    <a:pt x="2" y="78"/>
                  </a:cubicBezTo>
                  <a:cubicBezTo>
                    <a:pt x="0" y="72"/>
                    <a:pt x="0" y="72"/>
                    <a:pt x="0" y="72"/>
                  </a:cubicBezTo>
                  <a:cubicBezTo>
                    <a:pt x="3" y="66"/>
                    <a:pt x="3" y="66"/>
                    <a:pt x="3" y="66"/>
                  </a:cubicBezTo>
                  <a:close/>
                  <a:moveTo>
                    <a:pt x="4" y="48"/>
                  </a:moveTo>
                  <a:cubicBezTo>
                    <a:pt x="3" y="53"/>
                    <a:pt x="3" y="59"/>
                    <a:pt x="2" y="65"/>
                  </a:cubicBezTo>
                  <a:cubicBezTo>
                    <a:pt x="5" y="65"/>
                    <a:pt x="9" y="66"/>
                    <a:pt x="12" y="67"/>
                  </a:cubicBezTo>
                  <a:cubicBezTo>
                    <a:pt x="14" y="61"/>
                    <a:pt x="15" y="56"/>
                    <a:pt x="17" y="51"/>
                  </a:cubicBezTo>
                  <a:cubicBezTo>
                    <a:pt x="13" y="50"/>
                    <a:pt x="9" y="49"/>
                    <a:pt x="4" y="48"/>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1616235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2"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right)">
                                      <p:cBhvr>
                                        <p:cTn id="10" dur="500"/>
                                        <p:tgtEl>
                                          <p:spTgt spid="3"/>
                                        </p:tgtEl>
                                      </p:cBhvr>
                                    </p:animEffect>
                                  </p:childTnLst>
                                </p:cTn>
                              </p:par>
                              <p:par>
                                <p:cTn id="11" presetID="53" presetClass="entr" presetSubtype="16" fill="hold" grpId="0" nodeType="withEffect">
                                  <p:stCondLst>
                                    <p:cond delay="400"/>
                                  </p:stCondLst>
                                  <p:childTnLst>
                                    <p:set>
                                      <p:cBhvr>
                                        <p:cTn id="12" dur="1" fill="hold">
                                          <p:stCondLst>
                                            <p:cond delay="0"/>
                                          </p:stCondLst>
                                        </p:cTn>
                                        <p:tgtEl>
                                          <p:spTgt spid="8"/>
                                        </p:tgtEl>
                                        <p:attrNameLst>
                                          <p:attrName>style.visibility</p:attrName>
                                        </p:attrNameLst>
                                      </p:cBhvr>
                                      <p:to>
                                        <p:strVal val="visible"/>
                                      </p:to>
                                    </p:set>
                                    <p:anim calcmode="lin" valueType="num">
                                      <p:cBhvr>
                                        <p:cTn id="13" dur="500" fill="hold"/>
                                        <p:tgtEl>
                                          <p:spTgt spid="8"/>
                                        </p:tgtEl>
                                        <p:attrNameLst>
                                          <p:attrName>ppt_w</p:attrName>
                                        </p:attrNameLst>
                                      </p:cBhvr>
                                      <p:tavLst>
                                        <p:tav tm="0">
                                          <p:val>
                                            <p:fltVal val="0"/>
                                          </p:val>
                                        </p:tav>
                                        <p:tav tm="100000">
                                          <p:val>
                                            <p:strVal val="#ppt_w"/>
                                          </p:val>
                                        </p:tav>
                                      </p:tavLst>
                                    </p:anim>
                                    <p:anim calcmode="lin" valueType="num">
                                      <p:cBhvr>
                                        <p:cTn id="14" dur="500" fill="hold"/>
                                        <p:tgtEl>
                                          <p:spTgt spid="8"/>
                                        </p:tgtEl>
                                        <p:attrNameLst>
                                          <p:attrName>ppt_h</p:attrName>
                                        </p:attrNameLst>
                                      </p:cBhvr>
                                      <p:tavLst>
                                        <p:tav tm="0">
                                          <p:val>
                                            <p:fltVal val="0"/>
                                          </p:val>
                                        </p:tav>
                                        <p:tav tm="100000">
                                          <p:val>
                                            <p:strVal val="#ppt_h"/>
                                          </p:val>
                                        </p:tav>
                                      </p:tavLst>
                                    </p:anim>
                                    <p:animEffect transition="in" filter="fade">
                                      <p:cBhvr>
                                        <p:cTn id="15" dur="500"/>
                                        <p:tgtEl>
                                          <p:spTgt spid="8"/>
                                        </p:tgtEl>
                                      </p:cBhvr>
                                    </p:animEffect>
                                  </p:childTnLst>
                                </p:cTn>
                              </p:par>
                              <p:par>
                                <p:cTn id="16" presetID="53" presetClass="entr" presetSubtype="16" fill="hold" grpId="0" nodeType="withEffect">
                                  <p:stCondLst>
                                    <p:cond delay="400"/>
                                  </p:stCondLst>
                                  <p:childTnLst>
                                    <p:set>
                                      <p:cBhvr>
                                        <p:cTn id="17" dur="1" fill="hold">
                                          <p:stCondLst>
                                            <p:cond delay="0"/>
                                          </p:stCondLst>
                                        </p:cTn>
                                        <p:tgtEl>
                                          <p:spTgt spid="9"/>
                                        </p:tgtEl>
                                        <p:attrNameLst>
                                          <p:attrName>style.visibility</p:attrName>
                                        </p:attrNameLst>
                                      </p:cBhvr>
                                      <p:to>
                                        <p:strVal val="visible"/>
                                      </p:to>
                                    </p:set>
                                    <p:anim calcmode="lin" valueType="num">
                                      <p:cBhvr>
                                        <p:cTn id="18" dur="500" fill="hold"/>
                                        <p:tgtEl>
                                          <p:spTgt spid="9"/>
                                        </p:tgtEl>
                                        <p:attrNameLst>
                                          <p:attrName>ppt_w</p:attrName>
                                        </p:attrNameLst>
                                      </p:cBhvr>
                                      <p:tavLst>
                                        <p:tav tm="0">
                                          <p:val>
                                            <p:fltVal val="0"/>
                                          </p:val>
                                        </p:tav>
                                        <p:tav tm="100000">
                                          <p:val>
                                            <p:strVal val="#ppt_w"/>
                                          </p:val>
                                        </p:tav>
                                      </p:tavLst>
                                    </p:anim>
                                    <p:anim calcmode="lin" valueType="num">
                                      <p:cBhvr>
                                        <p:cTn id="19" dur="500" fill="hold"/>
                                        <p:tgtEl>
                                          <p:spTgt spid="9"/>
                                        </p:tgtEl>
                                        <p:attrNameLst>
                                          <p:attrName>ppt_h</p:attrName>
                                        </p:attrNameLst>
                                      </p:cBhvr>
                                      <p:tavLst>
                                        <p:tav tm="0">
                                          <p:val>
                                            <p:fltVal val="0"/>
                                          </p:val>
                                        </p:tav>
                                        <p:tav tm="100000">
                                          <p:val>
                                            <p:strVal val="#ppt_h"/>
                                          </p:val>
                                        </p:tav>
                                      </p:tavLst>
                                    </p:anim>
                                    <p:animEffect transition="in" filter="fade">
                                      <p:cBhvr>
                                        <p:cTn id="20" dur="500"/>
                                        <p:tgtEl>
                                          <p:spTgt spid="9"/>
                                        </p:tgtEl>
                                      </p:cBhvr>
                                    </p:animEffect>
                                  </p:childTnLst>
                                </p:cTn>
                              </p:par>
                              <p:par>
                                <p:cTn id="21" presetID="53" presetClass="entr" presetSubtype="16" fill="hold" grpId="0" nodeType="withEffect">
                                  <p:stCondLst>
                                    <p:cond delay="400"/>
                                  </p:stCondLst>
                                  <p:childTnLst>
                                    <p:set>
                                      <p:cBhvr>
                                        <p:cTn id="22" dur="1" fill="hold">
                                          <p:stCondLst>
                                            <p:cond delay="0"/>
                                          </p:stCondLst>
                                        </p:cTn>
                                        <p:tgtEl>
                                          <p:spTgt spid="10"/>
                                        </p:tgtEl>
                                        <p:attrNameLst>
                                          <p:attrName>style.visibility</p:attrName>
                                        </p:attrNameLst>
                                      </p:cBhvr>
                                      <p:to>
                                        <p:strVal val="visible"/>
                                      </p:to>
                                    </p:set>
                                    <p:anim calcmode="lin" valueType="num">
                                      <p:cBhvr>
                                        <p:cTn id="23" dur="500" fill="hold"/>
                                        <p:tgtEl>
                                          <p:spTgt spid="10"/>
                                        </p:tgtEl>
                                        <p:attrNameLst>
                                          <p:attrName>ppt_w</p:attrName>
                                        </p:attrNameLst>
                                      </p:cBhvr>
                                      <p:tavLst>
                                        <p:tav tm="0">
                                          <p:val>
                                            <p:fltVal val="0"/>
                                          </p:val>
                                        </p:tav>
                                        <p:tav tm="100000">
                                          <p:val>
                                            <p:strVal val="#ppt_w"/>
                                          </p:val>
                                        </p:tav>
                                      </p:tavLst>
                                    </p:anim>
                                    <p:anim calcmode="lin" valueType="num">
                                      <p:cBhvr>
                                        <p:cTn id="24" dur="500" fill="hold"/>
                                        <p:tgtEl>
                                          <p:spTgt spid="10"/>
                                        </p:tgtEl>
                                        <p:attrNameLst>
                                          <p:attrName>ppt_h</p:attrName>
                                        </p:attrNameLst>
                                      </p:cBhvr>
                                      <p:tavLst>
                                        <p:tav tm="0">
                                          <p:val>
                                            <p:fltVal val="0"/>
                                          </p:val>
                                        </p:tav>
                                        <p:tav tm="100000">
                                          <p:val>
                                            <p:strVal val="#ppt_h"/>
                                          </p:val>
                                        </p:tav>
                                      </p:tavLst>
                                    </p:anim>
                                    <p:animEffect transition="in" filter="fade">
                                      <p:cBhvr>
                                        <p:cTn id="25" dur="500"/>
                                        <p:tgtEl>
                                          <p:spTgt spid="10"/>
                                        </p:tgtEl>
                                      </p:cBhvr>
                                    </p:animEffect>
                                  </p:childTnLst>
                                </p:cTn>
                              </p:par>
                              <p:par>
                                <p:cTn id="26" presetID="53" presetClass="entr" presetSubtype="16" fill="hold" grpId="0" nodeType="withEffect">
                                  <p:stCondLst>
                                    <p:cond delay="400"/>
                                  </p:stCondLst>
                                  <p:childTnLst>
                                    <p:set>
                                      <p:cBhvr>
                                        <p:cTn id="27" dur="1" fill="hold">
                                          <p:stCondLst>
                                            <p:cond delay="0"/>
                                          </p:stCondLst>
                                        </p:cTn>
                                        <p:tgtEl>
                                          <p:spTgt spid="11"/>
                                        </p:tgtEl>
                                        <p:attrNameLst>
                                          <p:attrName>style.visibility</p:attrName>
                                        </p:attrNameLst>
                                      </p:cBhvr>
                                      <p:to>
                                        <p:strVal val="visible"/>
                                      </p:to>
                                    </p:set>
                                    <p:anim calcmode="lin" valueType="num">
                                      <p:cBhvr>
                                        <p:cTn id="28" dur="500" fill="hold"/>
                                        <p:tgtEl>
                                          <p:spTgt spid="11"/>
                                        </p:tgtEl>
                                        <p:attrNameLst>
                                          <p:attrName>ppt_w</p:attrName>
                                        </p:attrNameLst>
                                      </p:cBhvr>
                                      <p:tavLst>
                                        <p:tav tm="0">
                                          <p:val>
                                            <p:fltVal val="0"/>
                                          </p:val>
                                        </p:tav>
                                        <p:tav tm="100000">
                                          <p:val>
                                            <p:strVal val="#ppt_w"/>
                                          </p:val>
                                        </p:tav>
                                      </p:tavLst>
                                    </p:anim>
                                    <p:anim calcmode="lin" valueType="num">
                                      <p:cBhvr>
                                        <p:cTn id="29" dur="500" fill="hold"/>
                                        <p:tgtEl>
                                          <p:spTgt spid="11"/>
                                        </p:tgtEl>
                                        <p:attrNameLst>
                                          <p:attrName>ppt_h</p:attrName>
                                        </p:attrNameLst>
                                      </p:cBhvr>
                                      <p:tavLst>
                                        <p:tav tm="0">
                                          <p:val>
                                            <p:fltVal val="0"/>
                                          </p:val>
                                        </p:tav>
                                        <p:tav tm="100000">
                                          <p:val>
                                            <p:strVal val="#ppt_h"/>
                                          </p:val>
                                        </p:tav>
                                      </p:tavLst>
                                    </p:anim>
                                    <p:animEffect transition="in" filter="fade">
                                      <p:cBhvr>
                                        <p:cTn id="30" dur="500"/>
                                        <p:tgtEl>
                                          <p:spTgt spid="11"/>
                                        </p:tgtEl>
                                      </p:cBhvr>
                                    </p:animEffect>
                                  </p:childTnLst>
                                </p:cTn>
                              </p:par>
                              <p:par>
                                <p:cTn id="31" presetID="53" presetClass="entr" presetSubtype="16" fill="hold" nodeType="withEffect">
                                  <p:stCondLst>
                                    <p:cond delay="400"/>
                                  </p:stCondLst>
                                  <p:childTnLst>
                                    <p:set>
                                      <p:cBhvr>
                                        <p:cTn id="32" dur="1" fill="hold">
                                          <p:stCondLst>
                                            <p:cond delay="0"/>
                                          </p:stCondLst>
                                        </p:cTn>
                                        <p:tgtEl>
                                          <p:spTgt spid="5"/>
                                        </p:tgtEl>
                                        <p:attrNameLst>
                                          <p:attrName>style.visibility</p:attrName>
                                        </p:attrNameLst>
                                      </p:cBhvr>
                                      <p:to>
                                        <p:strVal val="visible"/>
                                      </p:to>
                                    </p:set>
                                    <p:anim calcmode="lin" valueType="num">
                                      <p:cBhvr>
                                        <p:cTn id="33" dur="500" fill="hold"/>
                                        <p:tgtEl>
                                          <p:spTgt spid="5"/>
                                        </p:tgtEl>
                                        <p:attrNameLst>
                                          <p:attrName>ppt_w</p:attrName>
                                        </p:attrNameLst>
                                      </p:cBhvr>
                                      <p:tavLst>
                                        <p:tav tm="0">
                                          <p:val>
                                            <p:fltVal val="0"/>
                                          </p:val>
                                        </p:tav>
                                        <p:tav tm="100000">
                                          <p:val>
                                            <p:strVal val="#ppt_w"/>
                                          </p:val>
                                        </p:tav>
                                      </p:tavLst>
                                    </p:anim>
                                    <p:anim calcmode="lin" valueType="num">
                                      <p:cBhvr>
                                        <p:cTn id="34" dur="500" fill="hold"/>
                                        <p:tgtEl>
                                          <p:spTgt spid="5"/>
                                        </p:tgtEl>
                                        <p:attrNameLst>
                                          <p:attrName>ppt_h</p:attrName>
                                        </p:attrNameLst>
                                      </p:cBhvr>
                                      <p:tavLst>
                                        <p:tav tm="0">
                                          <p:val>
                                            <p:fltVal val="0"/>
                                          </p:val>
                                        </p:tav>
                                        <p:tav tm="100000">
                                          <p:val>
                                            <p:strVal val="#ppt_h"/>
                                          </p:val>
                                        </p:tav>
                                      </p:tavLst>
                                    </p:anim>
                                    <p:animEffect transition="in" filter="fade">
                                      <p:cBhvr>
                                        <p:cTn id="35" dur="500"/>
                                        <p:tgtEl>
                                          <p:spTgt spid="5"/>
                                        </p:tgtEl>
                                      </p:cBhvr>
                                    </p:animEffect>
                                  </p:childTnLst>
                                </p:cTn>
                              </p:par>
                              <p:par>
                                <p:cTn id="36" presetID="53" presetClass="entr" presetSubtype="16" fill="hold" nodeType="withEffect">
                                  <p:stCondLst>
                                    <p:cond delay="400"/>
                                  </p:stCondLst>
                                  <p:childTnLst>
                                    <p:set>
                                      <p:cBhvr>
                                        <p:cTn id="37" dur="1" fill="hold">
                                          <p:stCondLst>
                                            <p:cond delay="0"/>
                                          </p:stCondLst>
                                        </p:cTn>
                                        <p:tgtEl>
                                          <p:spTgt spid="4"/>
                                        </p:tgtEl>
                                        <p:attrNameLst>
                                          <p:attrName>style.visibility</p:attrName>
                                        </p:attrNameLst>
                                      </p:cBhvr>
                                      <p:to>
                                        <p:strVal val="visible"/>
                                      </p:to>
                                    </p:set>
                                    <p:anim calcmode="lin" valueType="num">
                                      <p:cBhvr>
                                        <p:cTn id="38" dur="500" fill="hold"/>
                                        <p:tgtEl>
                                          <p:spTgt spid="4"/>
                                        </p:tgtEl>
                                        <p:attrNameLst>
                                          <p:attrName>ppt_w</p:attrName>
                                        </p:attrNameLst>
                                      </p:cBhvr>
                                      <p:tavLst>
                                        <p:tav tm="0">
                                          <p:val>
                                            <p:fltVal val="0"/>
                                          </p:val>
                                        </p:tav>
                                        <p:tav tm="100000">
                                          <p:val>
                                            <p:strVal val="#ppt_w"/>
                                          </p:val>
                                        </p:tav>
                                      </p:tavLst>
                                    </p:anim>
                                    <p:anim calcmode="lin" valueType="num">
                                      <p:cBhvr>
                                        <p:cTn id="39" dur="500" fill="hold"/>
                                        <p:tgtEl>
                                          <p:spTgt spid="4"/>
                                        </p:tgtEl>
                                        <p:attrNameLst>
                                          <p:attrName>ppt_h</p:attrName>
                                        </p:attrNameLst>
                                      </p:cBhvr>
                                      <p:tavLst>
                                        <p:tav tm="0">
                                          <p:val>
                                            <p:fltVal val="0"/>
                                          </p:val>
                                        </p:tav>
                                        <p:tav tm="100000">
                                          <p:val>
                                            <p:strVal val="#ppt_h"/>
                                          </p:val>
                                        </p:tav>
                                      </p:tavLst>
                                    </p:anim>
                                    <p:animEffect transition="in" filter="fade">
                                      <p:cBhvr>
                                        <p:cTn id="4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a:off x="611187" y="261275"/>
            <a:ext cx="666069" cy="664458"/>
            <a:chOff x="611187" y="261275"/>
            <a:chExt cx="666069" cy="664458"/>
          </a:xfrm>
        </p:grpSpPr>
        <p:sp>
          <p:nvSpPr>
            <p:cNvPr id="9" name="矩形 8"/>
            <p:cNvSpPr>
              <a:spLocks noChangeAspect="1"/>
            </p:cNvSpPr>
            <p:nvPr/>
          </p:nvSpPr>
          <p:spPr>
            <a:xfrm>
              <a:off x="611187" y="261275"/>
              <a:ext cx="538925" cy="53762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a:spLocks noChangeAspect="1"/>
            </p:cNvSpPr>
            <p:nvPr/>
          </p:nvSpPr>
          <p:spPr>
            <a:xfrm>
              <a:off x="880650" y="530086"/>
              <a:ext cx="396606" cy="39564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文本框 17"/>
          <p:cNvSpPr txBox="1"/>
          <p:nvPr/>
        </p:nvSpPr>
        <p:spPr>
          <a:xfrm>
            <a:off x="1493732" y="464068"/>
            <a:ext cx="7113238" cy="461665"/>
          </a:xfrm>
          <a:prstGeom prst="rect">
            <a:avLst/>
          </a:prstGeom>
          <a:noFill/>
        </p:spPr>
        <p:txBody>
          <a:bodyPr wrap="square" rtlCol="0">
            <a:spAutoFit/>
          </a:bodyPr>
          <a:lstStyle/>
          <a:p>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自然界中蚂蚁觅食的过程</a:t>
            </a:r>
            <a:endParaRPr lang="en-US" altLang="zh-CN" sz="24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nvGrpSpPr>
          <p:cNvPr id="20" name="组合 19"/>
          <p:cNvGrpSpPr/>
          <p:nvPr/>
        </p:nvGrpSpPr>
        <p:grpSpPr>
          <a:xfrm>
            <a:off x="8606970" y="6519446"/>
            <a:ext cx="638628" cy="338554"/>
            <a:chOff x="8663567" y="6519446"/>
            <a:chExt cx="638628" cy="338554"/>
          </a:xfrm>
        </p:grpSpPr>
        <p:sp>
          <p:nvSpPr>
            <p:cNvPr id="21" name="矩形 20"/>
            <p:cNvSpPr/>
            <p:nvPr/>
          </p:nvSpPr>
          <p:spPr>
            <a:xfrm>
              <a:off x="8766881" y="6519446"/>
              <a:ext cx="432000" cy="33855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p:cNvSpPr txBox="1"/>
            <p:nvPr/>
          </p:nvSpPr>
          <p:spPr>
            <a:xfrm>
              <a:off x="8663567" y="6519446"/>
              <a:ext cx="638628" cy="338554"/>
            </a:xfrm>
            <a:prstGeom prst="rect">
              <a:avLst/>
            </a:prstGeom>
            <a:noFill/>
          </p:spPr>
          <p:txBody>
            <a:bodyPr wrap="square" rtlCol="0">
              <a:spAutoFit/>
            </a:bodyPr>
            <a:lstStyle/>
            <a:p>
              <a:pPr algn="ctr"/>
              <a:r>
                <a:rPr lang="en-US" altLang="zh-CN" sz="1600" dirty="0">
                  <a:solidFill>
                    <a:schemeClr val="bg1"/>
                  </a:solidFill>
                  <a:latin typeface="微软雅黑" panose="020B0503020204020204" pitchFamily="34" charset="-122"/>
                  <a:ea typeface="微软雅黑" panose="020B0503020204020204" pitchFamily="34" charset="-122"/>
                </a:rPr>
                <a:t>05</a:t>
              </a:r>
              <a:endParaRPr lang="zh-CN" altLang="en-US" sz="1600" dirty="0">
                <a:solidFill>
                  <a:schemeClr val="bg1"/>
                </a:solidFill>
                <a:latin typeface="微软雅黑" panose="020B0503020204020204" pitchFamily="34" charset="-122"/>
                <a:ea typeface="微软雅黑" panose="020B0503020204020204" pitchFamily="34" charset="-122"/>
              </a:endParaRPr>
            </a:p>
          </p:txBody>
        </p:sp>
      </p:grpSp>
      <p:pic>
        <p:nvPicPr>
          <p:cNvPr id="6" name="图片 5">
            <a:extLst>
              <a:ext uri="{FF2B5EF4-FFF2-40B4-BE49-F238E27FC236}">
                <a16:creationId xmlns:a16="http://schemas.microsoft.com/office/drawing/2014/main" id="{58957B91-C737-48A9-98F0-33833B2A5E1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49405" y="1269110"/>
            <a:ext cx="6076311" cy="3690067"/>
          </a:xfrm>
          <a:prstGeom prst="rect">
            <a:avLst/>
          </a:prstGeom>
        </p:spPr>
      </p:pic>
      <p:sp>
        <p:nvSpPr>
          <p:cNvPr id="8" name="文本框 7">
            <a:extLst>
              <a:ext uri="{FF2B5EF4-FFF2-40B4-BE49-F238E27FC236}">
                <a16:creationId xmlns:a16="http://schemas.microsoft.com/office/drawing/2014/main" id="{3F96E89A-6A91-4ADD-893C-9B0770326D19}"/>
              </a:ext>
            </a:extLst>
          </p:cNvPr>
          <p:cNvSpPr txBox="1"/>
          <p:nvPr/>
        </p:nvSpPr>
        <p:spPr>
          <a:xfrm>
            <a:off x="1150112" y="5211395"/>
            <a:ext cx="6647974" cy="1477328"/>
          </a:xfrm>
          <a:prstGeom prst="rect">
            <a:avLst/>
          </a:prstGeom>
          <a:noFill/>
        </p:spPr>
        <p:txBody>
          <a:bodyPr wrap="none" rtlCol="0">
            <a:spAutoFit/>
          </a:bodyPr>
          <a:lstStyle/>
          <a:p>
            <a:r>
              <a:rPr lang="zh-CN" altLang="en-US" dirty="0"/>
              <a:t>这是书上</a:t>
            </a:r>
            <a:r>
              <a:rPr lang="en-US" altLang="zh-CN" dirty="0"/>
              <a:t>83</a:t>
            </a:r>
            <a:r>
              <a:rPr lang="zh-CN" altLang="en-US" dirty="0"/>
              <a:t>页的那幅图。</a:t>
            </a:r>
            <a:endParaRPr lang="en-US" altLang="zh-CN" dirty="0"/>
          </a:p>
          <a:p>
            <a:r>
              <a:rPr lang="zh-CN" altLang="en-US" dirty="0"/>
              <a:t>这张图演示了蚂蚁觅食的过程。一开始，蚂蚁们出发时随机选择</a:t>
            </a:r>
            <a:endParaRPr lang="en-US" altLang="zh-CN" dirty="0"/>
          </a:p>
          <a:p>
            <a:r>
              <a:rPr lang="zh-CN" altLang="en-US" dirty="0"/>
              <a:t>了三条路径，其中，中间这条最短，单位时间内见过的蚂蚁多。</a:t>
            </a:r>
            <a:endParaRPr lang="en-US" altLang="zh-CN" dirty="0"/>
          </a:p>
          <a:p>
            <a:r>
              <a:rPr lang="zh-CN" altLang="en-US" dirty="0"/>
              <a:t>因此，中间这条路径上的信息素随着时间慢慢积累，蚂蚁也倾向</a:t>
            </a:r>
            <a:endParaRPr lang="en-US" altLang="zh-CN" dirty="0"/>
          </a:p>
          <a:p>
            <a:r>
              <a:rPr lang="zh-CN" altLang="en-US" dirty="0"/>
              <a:t>于选择这条路径。最后，蚂蚁找到了最短路径。</a:t>
            </a:r>
            <a:endParaRPr lang="en-US" altLang="zh-CN" dirty="0"/>
          </a:p>
        </p:txBody>
      </p:sp>
    </p:spTree>
    <p:extLst>
      <p:ext uri="{BB962C8B-B14F-4D97-AF65-F5344CB8AC3E}">
        <p14:creationId xmlns:p14="http://schemas.microsoft.com/office/powerpoint/2010/main" val="1005814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ppt_w</p:attrName>
                                        </p:attrNameLst>
                                      </p:cBhvr>
                                      <p:tavLst>
                                        <p:tav tm="0">
                                          <p:val>
                                            <p:fltVal val="0"/>
                                          </p:val>
                                        </p:tav>
                                        <p:tav tm="100000">
                                          <p:val>
                                            <p:strVal val="#ppt_w"/>
                                          </p:val>
                                        </p:tav>
                                      </p:tavLst>
                                    </p:anim>
                                    <p:anim calcmode="lin" valueType="num">
                                      <p:cBhvr>
                                        <p:cTn id="8" dur="500" fill="hold"/>
                                        <p:tgtEl>
                                          <p:spTgt spid="19"/>
                                        </p:tgtEl>
                                        <p:attrNameLst>
                                          <p:attrName>ppt_h</p:attrName>
                                        </p:attrNameLst>
                                      </p:cBhvr>
                                      <p:tavLst>
                                        <p:tav tm="0">
                                          <p:val>
                                            <p:fltVal val="0"/>
                                          </p:val>
                                        </p:tav>
                                        <p:tav tm="100000">
                                          <p:val>
                                            <p:strVal val="#ppt_h"/>
                                          </p:val>
                                        </p:tav>
                                      </p:tavLst>
                                    </p:anim>
                                    <p:animEffect transition="in" filter="fade">
                                      <p:cBhvr>
                                        <p:cTn id="9" dur="500"/>
                                        <p:tgtEl>
                                          <p:spTgt spid="19"/>
                                        </p:tgtEl>
                                      </p:cBhvr>
                                    </p:animEffect>
                                  </p:childTnLst>
                                </p:cTn>
                              </p:par>
                              <p:par>
                                <p:cTn id="10" presetID="22" presetClass="entr" presetSubtype="8" fill="hold" grpId="0" nodeType="withEffect">
                                  <p:stCondLst>
                                    <p:cond delay="250"/>
                                  </p:stCondLst>
                                  <p:childTnLst>
                                    <p:set>
                                      <p:cBhvr>
                                        <p:cTn id="11" dur="1" fill="hold">
                                          <p:stCondLst>
                                            <p:cond delay="0"/>
                                          </p:stCondLst>
                                        </p:cTn>
                                        <p:tgtEl>
                                          <p:spTgt spid="18"/>
                                        </p:tgtEl>
                                        <p:attrNameLst>
                                          <p:attrName>style.visibility</p:attrName>
                                        </p:attrNameLst>
                                      </p:cBhvr>
                                      <p:to>
                                        <p:strVal val="visible"/>
                                      </p:to>
                                    </p:set>
                                    <p:animEffect transition="in" filter="wipe(left)">
                                      <p:cBhvr>
                                        <p:cTn id="12" dur="500"/>
                                        <p:tgtEl>
                                          <p:spTgt spid="18"/>
                                        </p:tgtEl>
                                      </p:cBhvr>
                                    </p:animEffect>
                                  </p:childTnLst>
                                </p:cTn>
                              </p:par>
                              <p:par>
                                <p:cTn id="13" presetID="22" presetClass="entr" presetSubtype="2" fill="hold" nodeType="withEffect">
                                  <p:stCondLst>
                                    <p:cond delay="250"/>
                                  </p:stCondLst>
                                  <p:childTnLst>
                                    <p:set>
                                      <p:cBhvr>
                                        <p:cTn id="14" dur="1" fill="hold">
                                          <p:stCondLst>
                                            <p:cond delay="0"/>
                                          </p:stCondLst>
                                        </p:cTn>
                                        <p:tgtEl>
                                          <p:spTgt spid="20"/>
                                        </p:tgtEl>
                                        <p:attrNameLst>
                                          <p:attrName>style.visibility</p:attrName>
                                        </p:attrNameLst>
                                      </p:cBhvr>
                                      <p:to>
                                        <p:strVal val="visible"/>
                                      </p:to>
                                    </p:set>
                                    <p:animEffect transition="in" filter="wipe(right)">
                                      <p:cBhvr>
                                        <p:cTn id="15"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a:off x="611187" y="261275"/>
            <a:ext cx="666069" cy="664458"/>
            <a:chOff x="611187" y="261275"/>
            <a:chExt cx="666069" cy="664458"/>
          </a:xfrm>
        </p:grpSpPr>
        <p:sp>
          <p:nvSpPr>
            <p:cNvPr id="9" name="矩形 8"/>
            <p:cNvSpPr>
              <a:spLocks noChangeAspect="1"/>
            </p:cNvSpPr>
            <p:nvPr/>
          </p:nvSpPr>
          <p:spPr>
            <a:xfrm>
              <a:off x="611187" y="261275"/>
              <a:ext cx="538925" cy="53762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a:spLocks noChangeAspect="1"/>
            </p:cNvSpPr>
            <p:nvPr/>
          </p:nvSpPr>
          <p:spPr>
            <a:xfrm>
              <a:off x="880650" y="530086"/>
              <a:ext cx="396606" cy="39564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文本框 17"/>
          <p:cNvSpPr txBox="1"/>
          <p:nvPr/>
        </p:nvSpPr>
        <p:spPr>
          <a:xfrm>
            <a:off x="1493732" y="464068"/>
            <a:ext cx="7113238" cy="461665"/>
          </a:xfrm>
          <a:prstGeom prst="rect">
            <a:avLst/>
          </a:prstGeom>
          <a:noFill/>
        </p:spPr>
        <p:txBody>
          <a:bodyPr wrap="square" rtlCol="0">
            <a:spAutoFit/>
          </a:bodyPr>
          <a:lstStyle/>
          <a:p>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自然界中蚂蚁觅食的过程</a:t>
            </a:r>
            <a:endParaRPr lang="en-US" altLang="zh-CN" sz="24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nvGrpSpPr>
          <p:cNvPr id="20" name="组合 19"/>
          <p:cNvGrpSpPr/>
          <p:nvPr/>
        </p:nvGrpSpPr>
        <p:grpSpPr>
          <a:xfrm>
            <a:off x="8606970" y="6519446"/>
            <a:ext cx="638628" cy="338554"/>
            <a:chOff x="8663567" y="6519446"/>
            <a:chExt cx="638628" cy="338554"/>
          </a:xfrm>
        </p:grpSpPr>
        <p:sp>
          <p:nvSpPr>
            <p:cNvPr id="21" name="矩形 20"/>
            <p:cNvSpPr/>
            <p:nvPr/>
          </p:nvSpPr>
          <p:spPr>
            <a:xfrm>
              <a:off x="8766881" y="6519446"/>
              <a:ext cx="432000" cy="33855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p:cNvSpPr txBox="1"/>
            <p:nvPr/>
          </p:nvSpPr>
          <p:spPr>
            <a:xfrm>
              <a:off x="8663567" y="6519446"/>
              <a:ext cx="638628" cy="338554"/>
            </a:xfrm>
            <a:prstGeom prst="rect">
              <a:avLst/>
            </a:prstGeom>
            <a:noFill/>
          </p:spPr>
          <p:txBody>
            <a:bodyPr wrap="square" rtlCol="0">
              <a:spAutoFit/>
            </a:bodyPr>
            <a:lstStyle/>
            <a:p>
              <a:pPr algn="ctr"/>
              <a:r>
                <a:rPr lang="en-US" altLang="zh-CN" sz="1600" dirty="0">
                  <a:solidFill>
                    <a:schemeClr val="bg1"/>
                  </a:solidFill>
                  <a:latin typeface="微软雅黑" panose="020B0503020204020204" pitchFamily="34" charset="-122"/>
                  <a:ea typeface="微软雅黑" panose="020B0503020204020204" pitchFamily="34" charset="-122"/>
                </a:rPr>
                <a:t>06</a:t>
              </a:r>
              <a:endParaRPr lang="zh-CN" altLang="en-US" sz="1600" dirty="0">
                <a:solidFill>
                  <a:schemeClr val="bg1"/>
                </a:solidFill>
                <a:latin typeface="微软雅黑" panose="020B0503020204020204" pitchFamily="34" charset="-122"/>
                <a:ea typeface="微软雅黑" panose="020B0503020204020204" pitchFamily="34" charset="-122"/>
              </a:endParaRPr>
            </a:p>
          </p:txBody>
        </p:sp>
      </p:grpSp>
      <p:pic>
        <p:nvPicPr>
          <p:cNvPr id="3" name="图片 2">
            <a:extLst>
              <a:ext uri="{FF2B5EF4-FFF2-40B4-BE49-F238E27FC236}">
                <a16:creationId xmlns:a16="http://schemas.microsoft.com/office/drawing/2014/main" id="{3C971D85-CD8D-42C5-8AAB-D99A8B80A4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4679" y="1642213"/>
            <a:ext cx="7094641" cy="3417743"/>
          </a:xfrm>
          <a:prstGeom prst="rect">
            <a:avLst/>
          </a:prstGeom>
        </p:spPr>
      </p:pic>
      <p:sp>
        <p:nvSpPr>
          <p:cNvPr id="4" name="文本框 3">
            <a:extLst>
              <a:ext uri="{FF2B5EF4-FFF2-40B4-BE49-F238E27FC236}">
                <a16:creationId xmlns:a16="http://schemas.microsoft.com/office/drawing/2014/main" id="{3E50F99E-CD57-4CDA-A727-ADB5EECB7982}"/>
              </a:ext>
            </a:extLst>
          </p:cNvPr>
          <p:cNvSpPr txBox="1"/>
          <p:nvPr/>
        </p:nvSpPr>
        <p:spPr>
          <a:xfrm>
            <a:off x="5050351" y="1752145"/>
            <a:ext cx="1048609" cy="646331"/>
          </a:xfrm>
          <a:prstGeom prst="rect">
            <a:avLst/>
          </a:prstGeom>
          <a:noFill/>
        </p:spPr>
        <p:txBody>
          <a:bodyPr wrap="square" rtlCol="0">
            <a:spAutoFit/>
          </a:bodyPr>
          <a:lstStyle/>
          <a:p>
            <a:r>
              <a:rPr lang="zh-CN" altLang="en-US" dirty="0">
                <a:latin typeface="+mj-ea"/>
                <a:ea typeface="+mj-ea"/>
              </a:rPr>
              <a:t>信息素浓度低</a:t>
            </a:r>
          </a:p>
        </p:txBody>
      </p:sp>
      <p:sp>
        <p:nvSpPr>
          <p:cNvPr id="23" name="文本框 22">
            <a:extLst>
              <a:ext uri="{FF2B5EF4-FFF2-40B4-BE49-F238E27FC236}">
                <a16:creationId xmlns:a16="http://schemas.microsoft.com/office/drawing/2014/main" id="{21F66642-501D-4C37-B9E5-F459E4F506F6}"/>
              </a:ext>
            </a:extLst>
          </p:cNvPr>
          <p:cNvSpPr txBox="1"/>
          <p:nvPr/>
        </p:nvSpPr>
        <p:spPr>
          <a:xfrm>
            <a:off x="7218998" y="1749752"/>
            <a:ext cx="1048609" cy="646331"/>
          </a:xfrm>
          <a:prstGeom prst="rect">
            <a:avLst/>
          </a:prstGeom>
          <a:noFill/>
        </p:spPr>
        <p:txBody>
          <a:bodyPr wrap="square" rtlCol="0">
            <a:spAutoFit/>
          </a:bodyPr>
          <a:lstStyle/>
          <a:p>
            <a:r>
              <a:rPr lang="zh-CN" altLang="en-US" dirty="0">
                <a:latin typeface="+mj-ea"/>
                <a:ea typeface="+mj-ea"/>
              </a:rPr>
              <a:t>信息素浓度高</a:t>
            </a:r>
          </a:p>
        </p:txBody>
      </p:sp>
      <p:sp>
        <p:nvSpPr>
          <p:cNvPr id="5" name="文本框 4">
            <a:extLst>
              <a:ext uri="{FF2B5EF4-FFF2-40B4-BE49-F238E27FC236}">
                <a16:creationId xmlns:a16="http://schemas.microsoft.com/office/drawing/2014/main" id="{0926F0D9-1887-48F2-9325-B3CF2158B57E}"/>
              </a:ext>
            </a:extLst>
          </p:cNvPr>
          <p:cNvSpPr txBox="1"/>
          <p:nvPr/>
        </p:nvSpPr>
        <p:spPr>
          <a:xfrm>
            <a:off x="2730103" y="1876104"/>
            <a:ext cx="975065" cy="646331"/>
          </a:xfrm>
          <a:prstGeom prst="rect">
            <a:avLst/>
          </a:prstGeom>
          <a:noFill/>
        </p:spPr>
        <p:txBody>
          <a:bodyPr wrap="square" rtlCol="0">
            <a:spAutoFit/>
          </a:bodyPr>
          <a:lstStyle/>
          <a:p>
            <a:r>
              <a:rPr lang="zh-CN" altLang="en-US" dirty="0"/>
              <a:t>随机选择路径</a:t>
            </a:r>
          </a:p>
        </p:txBody>
      </p:sp>
      <p:sp>
        <p:nvSpPr>
          <p:cNvPr id="7" name="文本框 6">
            <a:extLst>
              <a:ext uri="{FF2B5EF4-FFF2-40B4-BE49-F238E27FC236}">
                <a16:creationId xmlns:a16="http://schemas.microsoft.com/office/drawing/2014/main" id="{AD33C35D-A224-4153-A146-4F375229595F}"/>
              </a:ext>
            </a:extLst>
          </p:cNvPr>
          <p:cNvSpPr txBox="1"/>
          <p:nvPr/>
        </p:nvSpPr>
        <p:spPr>
          <a:xfrm>
            <a:off x="1277256" y="5215787"/>
            <a:ext cx="3163045" cy="369332"/>
          </a:xfrm>
          <a:prstGeom prst="rect">
            <a:avLst/>
          </a:prstGeom>
          <a:noFill/>
        </p:spPr>
        <p:txBody>
          <a:bodyPr wrap="none" rtlCol="0">
            <a:spAutoFit/>
          </a:bodyPr>
          <a:lstStyle/>
          <a:p>
            <a:r>
              <a:rPr lang="en-US" altLang="zh-CN" dirty="0"/>
              <a:t>a)</a:t>
            </a:r>
            <a:r>
              <a:rPr lang="zh-CN" altLang="en-US" dirty="0"/>
              <a:t>一开始蚂蚁在</a:t>
            </a:r>
            <a:r>
              <a:rPr lang="en-US" altLang="zh-CN" dirty="0"/>
              <a:t>A</a:t>
            </a:r>
            <a:r>
              <a:rPr lang="zh-CN" altLang="en-US" dirty="0"/>
              <a:t>、</a:t>
            </a:r>
            <a:r>
              <a:rPr lang="en-US" altLang="zh-CN" dirty="0"/>
              <a:t>B</a:t>
            </a:r>
            <a:r>
              <a:rPr lang="zh-CN" altLang="en-US" dirty="0"/>
              <a:t>之间行走</a:t>
            </a:r>
          </a:p>
        </p:txBody>
      </p:sp>
      <p:sp>
        <p:nvSpPr>
          <p:cNvPr id="16" name="文本框 15">
            <a:extLst>
              <a:ext uri="{FF2B5EF4-FFF2-40B4-BE49-F238E27FC236}">
                <a16:creationId xmlns:a16="http://schemas.microsoft.com/office/drawing/2014/main" id="{44F2B986-EFC6-48CA-B78F-E59A9ADD794E}"/>
              </a:ext>
            </a:extLst>
          </p:cNvPr>
          <p:cNvSpPr txBox="1"/>
          <p:nvPr/>
        </p:nvSpPr>
        <p:spPr>
          <a:xfrm>
            <a:off x="611187" y="1192211"/>
            <a:ext cx="7618413" cy="369332"/>
          </a:xfrm>
          <a:prstGeom prst="rect">
            <a:avLst/>
          </a:prstGeom>
          <a:noFill/>
        </p:spPr>
        <p:txBody>
          <a:bodyPr wrap="square" rtlCol="0">
            <a:spAutoFit/>
          </a:bodyPr>
          <a:lstStyle/>
          <a:p>
            <a:r>
              <a:rPr lang="zh-CN" altLang="en-US" b="1" dirty="0">
                <a:solidFill>
                  <a:srgbClr val="262626"/>
                </a:solidFill>
                <a:latin typeface="微软雅黑" panose="020B0503020204020204" pitchFamily="34" charset="-122"/>
                <a:ea typeface="微软雅黑" panose="020B0503020204020204" pitchFamily="34" charset="-122"/>
              </a:rPr>
              <a:t>此外，蚂蚁觅食还具备绕开障碍物的能力</a:t>
            </a:r>
          </a:p>
        </p:txBody>
      </p:sp>
      <p:sp>
        <p:nvSpPr>
          <p:cNvPr id="24" name="文本框 23">
            <a:extLst>
              <a:ext uri="{FF2B5EF4-FFF2-40B4-BE49-F238E27FC236}">
                <a16:creationId xmlns:a16="http://schemas.microsoft.com/office/drawing/2014/main" id="{F09BF437-50FB-49F3-8FB0-9F38E9E5D1AC}"/>
              </a:ext>
            </a:extLst>
          </p:cNvPr>
          <p:cNvSpPr txBox="1"/>
          <p:nvPr/>
        </p:nvSpPr>
        <p:spPr>
          <a:xfrm>
            <a:off x="1267248" y="5652032"/>
            <a:ext cx="6246967" cy="369332"/>
          </a:xfrm>
          <a:prstGeom prst="rect">
            <a:avLst/>
          </a:prstGeom>
          <a:noFill/>
        </p:spPr>
        <p:txBody>
          <a:bodyPr wrap="none" rtlCol="0">
            <a:spAutoFit/>
          </a:bodyPr>
          <a:lstStyle/>
          <a:p>
            <a:r>
              <a:rPr lang="en-US" altLang="zh-CN" dirty="0"/>
              <a:t>b)</a:t>
            </a:r>
            <a:r>
              <a:rPr lang="zh-CN" altLang="en-US" dirty="0"/>
              <a:t>路上突然出现了一个障碍，蚁群开始分开，随机往两边走</a:t>
            </a:r>
          </a:p>
        </p:txBody>
      </p:sp>
      <p:sp>
        <p:nvSpPr>
          <p:cNvPr id="25" name="文本框 24">
            <a:extLst>
              <a:ext uri="{FF2B5EF4-FFF2-40B4-BE49-F238E27FC236}">
                <a16:creationId xmlns:a16="http://schemas.microsoft.com/office/drawing/2014/main" id="{045FA9DB-A295-43FF-8DDD-AC0E3790D3B3}"/>
              </a:ext>
            </a:extLst>
          </p:cNvPr>
          <p:cNvSpPr txBox="1"/>
          <p:nvPr/>
        </p:nvSpPr>
        <p:spPr>
          <a:xfrm>
            <a:off x="1267248" y="6021364"/>
            <a:ext cx="5181227" cy="369332"/>
          </a:xfrm>
          <a:prstGeom prst="rect">
            <a:avLst/>
          </a:prstGeom>
          <a:noFill/>
        </p:spPr>
        <p:txBody>
          <a:bodyPr wrap="none" rtlCol="0">
            <a:spAutoFit/>
          </a:bodyPr>
          <a:lstStyle/>
          <a:p>
            <a:r>
              <a:rPr lang="en-US" altLang="zh-CN" dirty="0"/>
              <a:t>c)</a:t>
            </a:r>
            <a:r>
              <a:rPr lang="zh-CN" altLang="en-US" dirty="0"/>
              <a:t>右边那条路比较短，走的蚂蚁多，信息素浓度高</a:t>
            </a:r>
          </a:p>
        </p:txBody>
      </p:sp>
    </p:spTree>
    <p:extLst>
      <p:ext uri="{BB962C8B-B14F-4D97-AF65-F5344CB8AC3E}">
        <p14:creationId xmlns:p14="http://schemas.microsoft.com/office/powerpoint/2010/main" val="2126499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ppt_w</p:attrName>
                                        </p:attrNameLst>
                                      </p:cBhvr>
                                      <p:tavLst>
                                        <p:tav tm="0">
                                          <p:val>
                                            <p:fltVal val="0"/>
                                          </p:val>
                                        </p:tav>
                                        <p:tav tm="100000">
                                          <p:val>
                                            <p:strVal val="#ppt_w"/>
                                          </p:val>
                                        </p:tav>
                                      </p:tavLst>
                                    </p:anim>
                                    <p:anim calcmode="lin" valueType="num">
                                      <p:cBhvr>
                                        <p:cTn id="8" dur="500" fill="hold"/>
                                        <p:tgtEl>
                                          <p:spTgt spid="19"/>
                                        </p:tgtEl>
                                        <p:attrNameLst>
                                          <p:attrName>ppt_h</p:attrName>
                                        </p:attrNameLst>
                                      </p:cBhvr>
                                      <p:tavLst>
                                        <p:tav tm="0">
                                          <p:val>
                                            <p:fltVal val="0"/>
                                          </p:val>
                                        </p:tav>
                                        <p:tav tm="100000">
                                          <p:val>
                                            <p:strVal val="#ppt_h"/>
                                          </p:val>
                                        </p:tav>
                                      </p:tavLst>
                                    </p:anim>
                                    <p:animEffect transition="in" filter="fade">
                                      <p:cBhvr>
                                        <p:cTn id="9" dur="500"/>
                                        <p:tgtEl>
                                          <p:spTgt spid="19"/>
                                        </p:tgtEl>
                                      </p:cBhvr>
                                    </p:animEffect>
                                  </p:childTnLst>
                                </p:cTn>
                              </p:par>
                              <p:par>
                                <p:cTn id="10" presetID="22" presetClass="entr" presetSubtype="8" fill="hold" grpId="0" nodeType="withEffect">
                                  <p:stCondLst>
                                    <p:cond delay="250"/>
                                  </p:stCondLst>
                                  <p:childTnLst>
                                    <p:set>
                                      <p:cBhvr>
                                        <p:cTn id="11" dur="1" fill="hold">
                                          <p:stCondLst>
                                            <p:cond delay="0"/>
                                          </p:stCondLst>
                                        </p:cTn>
                                        <p:tgtEl>
                                          <p:spTgt spid="18"/>
                                        </p:tgtEl>
                                        <p:attrNameLst>
                                          <p:attrName>style.visibility</p:attrName>
                                        </p:attrNameLst>
                                      </p:cBhvr>
                                      <p:to>
                                        <p:strVal val="visible"/>
                                      </p:to>
                                    </p:set>
                                    <p:animEffect transition="in" filter="wipe(left)">
                                      <p:cBhvr>
                                        <p:cTn id="12" dur="500"/>
                                        <p:tgtEl>
                                          <p:spTgt spid="18"/>
                                        </p:tgtEl>
                                      </p:cBhvr>
                                    </p:animEffect>
                                  </p:childTnLst>
                                </p:cTn>
                              </p:par>
                              <p:par>
                                <p:cTn id="13" presetID="22" presetClass="entr" presetSubtype="2" fill="hold" nodeType="withEffect">
                                  <p:stCondLst>
                                    <p:cond delay="250"/>
                                  </p:stCondLst>
                                  <p:childTnLst>
                                    <p:set>
                                      <p:cBhvr>
                                        <p:cTn id="14" dur="1" fill="hold">
                                          <p:stCondLst>
                                            <p:cond delay="0"/>
                                          </p:stCondLst>
                                        </p:cTn>
                                        <p:tgtEl>
                                          <p:spTgt spid="20"/>
                                        </p:tgtEl>
                                        <p:attrNameLst>
                                          <p:attrName>style.visibility</p:attrName>
                                        </p:attrNameLst>
                                      </p:cBhvr>
                                      <p:to>
                                        <p:strVal val="visible"/>
                                      </p:to>
                                    </p:set>
                                    <p:animEffect transition="in" filter="wipe(right)">
                                      <p:cBhvr>
                                        <p:cTn id="15"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a:off x="611187" y="261275"/>
            <a:ext cx="666069" cy="664458"/>
            <a:chOff x="611187" y="261275"/>
            <a:chExt cx="666069" cy="664458"/>
          </a:xfrm>
        </p:grpSpPr>
        <p:sp>
          <p:nvSpPr>
            <p:cNvPr id="9" name="矩形 8"/>
            <p:cNvSpPr>
              <a:spLocks noChangeAspect="1"/>
            </p:cNvSpPr>
            <p:nvPr/>
          </p:nvSpPr>
          <p:spPr>
            <a:xfrm>
              <a:off x="611187" y="261275"/>
              <a:ext cx="538925" cy="53762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a:spLocks noChangeAspect="1"/>
            </p:cNvSpPr>
            <p:nvPr/>
          </p:nvSpPr>
          <p:spPr>
            <a:xfrm>
              <a:off x="880650" y="530086"/>
              <a:ext cx="396606" cy="39564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文本框 17"/>
          <p:cNvSpPr txBox="1"/>
          <p:nvPr/>
        </p:nvSpPr>
        <p:spPr>
          <a:xfrm>
            <a:off x="1419575" y="362672"/>
            <a:ext cx="7113238" cy="461665"/>
          </a:xfrm>
          <a:prstGeom prst="rect">
            <a:avLst/>
          </a:prstGeom>
          <a:noFill/>
        </p:spPr>
        <p:txBody>
          <a:bodyPr wrap="square" rtlCol="0">
            <a:spAutoFit/>
          </a:bodyPr>
          <a:lstStyle/>
          <a:p>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蚁群优化算法模型</a:t>
            </a:r>
            <a:endParaRPr lang="en-US" altLang="zh-CN" sz="24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nvGrpSpPr>
          <p:cNvPr id="16" name="组合 15"/>
          <p:cNvGrpSpPr/>
          <p:nvPr/>
        </p:nvGrpSpPr>
        <p:grpSpPr>
          <a:xfrm>
            <a:off x="8606970" y="6519446"/>
            <a:ext cx="638628" cy="338554"/>
            <a:chOff x="8663567" y="6519446"/>
            <a:chExt cx="638628" cy="338554"/>
          </a:xfrm>
        </p:grpSpPr>
        <p:sp>
          <p:nvSpPr>
            <p:cNvPr id="20" name="矩形 19"/>
            <p:cNvSpPr/>
            <p:nvPr/>
          </p:nvSpPr>
          <p:spPr>
            <a:xfrm>
              <a:off x="8766881" y="6519446"/>
              <a:ext cx="432000" cy="33855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p:cNvSpPr txBox="1"/>
            <p:nvPr/>
          </p:nvSpPr>
          <p:spPr>
            <a:xfrm>
              <a:off x="8663567" y="6519446"/>
              <a:ext cx="638628" cy="338554"/>
            </a:xfrm>
            <a:prstGeom prst="rect">
              <a:avLst/>
            </a:prstGeom>
            <a:noFill/>
          </p:spPr>
          <p:txBody>
            <a:bodyPr wrap="square" rtlCol="0">
              <a:spAutoFit/>
            </a:bodyPr>
            <a:lstStyle/>
            <a:p>
              <a:pPr algn="ctr"/>
              <a:r>
                <a:rPr lang="en-US" altLang="zh-CN" sz="1600" dirty="0">
                  <a:solidFill>
                    <a:schemeClr val="bg1"/>
                  </a:solidFill>
                  <a:latin typeface="微软雅黑" panose="020B0503020204020204" pitchFamily="34" charset="-122"/>
                  <a:ea typeface="微软雅黑" panose="020B0503020204020204" pitchFamily="34" charset="-122"/>
                </a:rPr>
                <a:t>07</a:t>
              </a:r>
              <a:endParaRPr lang="zh-CN" altLang="en-US" sz="1600" dirty="0">
                <a:solidFill>
                  <a:schemeClr val="bg1"/>
                </a:solidFill>
                <a:latin typeface="微软雅黑" panose="020B0503020204020204" pitchFamily="34" charset="-122"/>
                <a:ea typeface="微软雅黑" panose="020B0503020204020204" pitchFamily="34" charset="-122"/>
              </a:endParaRPr>
            </a:p>
          </p:txBody>
        </p:sp>
      </p:grpSp>
      <p:sp>
        <p:nvSpPr>
          <p:cNvPr id="22" name="文本框 21">
            <a:extLst>
              <a:ext uri="{FF2B5EF4-FFF2-40B4-BE49-F238E27FC236}">
                <a16:creationId xmlns:a16="http://schemas.microsoft.com/office/drawing/2014/main" id="{C00A89E5-9C1E-47E8-8811-525ACA48E664}"/>
              </a:ext>
            </a:extLst>
          </p:cNvPr>
          <p:cNvSpPr txBox="1"/>
          <p:nvPr/>
        </p:nvSpPr>
        <p:spPr>
          <a:xfrm>
            <a:off x="611187" y="1192211"/>
            <a:ext cx="7618413" cy="646331"/>
          </a:xfrm>
          <a:prstGeom prst="rect">
            <a:avLst/>
          </a:prstGeom>
          <a:noFill/>
        </p:spPr>
        <p:txBody>
          <a:bodyPr wrap="square" rtlCol="0">
            <a:spAutoFit/>
          </a:bodyPr>
          <a:lstStyle/>
          <a:p>
            <a:r>
              <a:rPr lang="zh-CN" altLang="en-US" b="1" dirty="0">
                <a:solidFill>
                  <a:srgbClr val="262626"/>
                </a:solidFill>
                <a:latin typeface="微软雅黑" panose="020B0503020204020204" pitchFamily="34" charset="-122"/>
                <a:ea typeface="微软雅黑" panose="020B0503020204020204" pitchFamily="34" charset="-122"/>
              </a:rPr>
              <a:t>通过对蚁群觅食过程抽象，可以建立蚁群优化算法。它们之间的各个要素有如下一一对应关系：</a:t>
            </a:r>
          </a:p>
        </p:txBody>
      </p:sp>
      <p:graphicFrame>
        <p:nvGraphicFramePr>
          <p:cNvPr id="6" name="表格 5">
            <a:extLst>
              <a:ext uri="{FF2B5EF4-FFF2-40B4-BE49-F238E27FC236}">
                <a16:creationId xmlns:a16="http://schemas.microsoft.com/office/drawing/2014/main" id="{033DE85B-F12F-4F3A-9D06-226614CC80F7}"/>
              </a:ext>
            </a:extLst>
          </p:cNvPr>
          <p:cNvGraphicFramePr>
            <a:graphicFrameLocks noGrp="1"/>
          </p:cNvGraphicFramePr>
          <p:nvPr>
            <p:extLst>
              <p:ext uri="{D42A27DB-BD31-4B8C-83A1-F6EECF244321}">
                <p14:modId xmlns:p14="http://schemas.microsoft.com/office/powerpoint/2010/main" val="16721156"/>
              </p:ext>
            </p:extLst>
          </p:nvPr>
        </p:nvGraphicFramePr>
        <p:xfrm>
          <a:off x="1150112" y="2105019"/>
          <a:ext cx="6653360" cy="3239340"/>
        </p:xfrm>
        <a:graphic>
          <a:graphicData uri="http://schemas.openxmlformats.org/drawingml/2006/table">
            <a:tbl>
              <a:tblPr firstRow="1" bandRow="1">
                <a:tableStyleId>{5C22544A-7EE6-4342-B048-85BDC9FD1C3A}</a:tableStyleId>
              </a:tblPr>
              <a:tblGrid>
                <a:gridCol w="3326680">
                  <a:extLst>
                    <a:ext uri="{9D8B030D-6E8A-4147-A177-3AD203B41FA5}">
                      <a16:colId xmlns:a16="http://schemas.microsoft.com/office/drawing/2014/main" val="559960214"/>
                    </a:ext>
                  </a:extLst>
                </a:gridCol>
                <a:gridCol w="3326680">
                  <a:extLst>
                    <a:ext uri="{9D8B030D-6E8A-4147-A177-3AD203B41FA5}">
                      <a16:colId xmlns:a16="http://schemas.microsoft.com/office/drawing/2014/main" val="1668673793"/>
                    </a:ext>
                  </a:extLst>
                </a:gridCol>
              </a:tblGrid>
              <a:tr h="539890">
                <a:tc>
                  <a:txBody>
                    <a:bodyPr/>
                    <a:lstStyle/>
                    <a:p>
                      <a:pPr algn="ctr"/>
                      <a:r>
                        <a:rPr lang="zh-CN" altLang="en-US" dirty="0"/>
                        <a:t>蚁群觅食现象</a:t>
                      </a:r>
                    </a:p>
                  </a:txBody>
                  <a:tcPr/>
                </a:tc>
                <a:tc>
                  <a:txBody>
                    <a:bodyPr/>
                    <a:lstStyle/>
                    <a:p>
                      <a:pPr algn="ctr"/>
                      <a:r>
                        <a:rPr lang="zh-CN" altLang="en-US" dirty="0"/>
                        <a:t>蚁群优化算法</a:t>
                      </a:r>
                    </a:p>
                  </a:txBody>
                  <a:tcPr/>
                </a:tc>
                <a:extLst>
                  <a:ext uri="{0D108BD9-81ED-4DB2-BD59-A6C34878D82A}">
                    <a16:rowId xmlns:a16="http://schemas.microsoft.com/office/drawing/2014/main" val="1279515312"/>
                  </a:ext>
                </a:extLst>
              </a:tr>
              <a:tr h="539890">
                <a:tc>
                  <a:txBody>
                    <a:bodyPr/>
                    <a:lstStyle/>
                    <a:p>
                      <a:r>
                        <a:rPr lang="en-US" altLang="zh-CN" dirty="0"/>
                        <a:t>    </a:t>
                      </a:r>
                      <a:r>
                        <a:rPr lang="zh-CN" altLang="en-US" dirty="0"/>
                        <a:t>蚁群</a:t>
                      </a:r>
                    </a:p>
                  </a:txBody>
                  <a:tcPr/>
                </a:tc>
                <a:tc>
                  <a:txBody>
                    <a:bodyPr/>
                    <a:lstStyle/>
                    <a:p>
                      <a:r>
                        <a:rPr lang="en-US" altLang="zh-CN" dirty="0"/>
                        <a:t>    </a:t>
                      </a:r>
                      <a:r>
                        <a:rPr lang="zh-CN" altLang="en-US" dirty="0"/>
                        <a:t>搜索空间的一组有效解</a:t>
                      </a:r>
                    </a:p>
                  </a:txBody>
                  <a:tcPr/>
                </a:tc>
                <a:extLst>
                  <a:ext uri="{0D108BD9-81ED-4DB2-BD59-A6C34878D82A}">
                    <a16:rowId xmlns:a16="http://schemas.microsoft.com/office/drawing/2014/main" val="1617066223"/>
                  </a:ext>
                </a:extLst>
              </a:tr>
              <a:tr h="539890">
                <a:tc>
                  <a:txBody>
                    <a:bodyPr/>
                    <a:lstStyle/>
                    <a:p>
                      <a:r>
                        <a:rPr lang="en-US" altLang="zh-CN" dirty="0"/>
                        <a:t>    </a:t>
                      </a:r>
                      <a:r>
                        <a:rPr lang="zh-CN" altLang="en-US" dirty="0"/>
                        <a:t>觅食空间</a:t>
                      </a:r>
                    </a:p>
                  </a:txBody>
                  <a:tcPr/>
                </a:tc>
                <a:tc>
                  <a:txBody>
                    <a:bodyPr/>
                    <a:lstStyle/>
                    <a:p>
                      <a:r>
                        <a:rPr lang="en-US" altLang="zh-CN" dirty="0"/>
                        <a:t>    </a:t>
                      </a:r>
                      <a:r>
                        <a:rPr lang="zh-CN" altLang="en-US" dirty="0"/>
                        <a:t>问题的搜索空间</a:t>
                      </a:r>
                    </a:p>
                  </a:txBody>
                  <a:tcPr/>
                </a:tc>
                <a:extLst>
                  <a:ext uri="{0D108BD9-81ED-4DB2-BD59-A6C34878D82A}">
                    <a16:rowId xmlns:a16="http://schemas.microsoft.com/office/drawing/2014/main" val="336303273"/>
                  </a:ext>
                </a:extLst>
              </a:tr>
              <a:tr h="539890">
                <a:tc>
                  <a:txBody>
                    <a:bodyPr/>
                    <a:lstStyle/>
                    <a:p>
                      <a:r>
                        <a:rPr lang="zh-CN" altLang="en-US" dirty="0"/>
                        <a:t>    信息素</a:t>
                      </a:r>
                    </a:p>
                  </a:txBody>
                  <a:tcPr/>
                </a:tc>
                <a:tc>
                  <a:txBody>
                    <a:bodyPr/>
                    <a:lstStyle/>
                    <a:p>
                      <a:r>
                        <a:rPr lang="en-US" altLang="zh-CN" dirty="0"/>
                        <a:t>    </a:t>
                      </a:r>
                      <a:r>
                        <a:rPr lang="zh-CN" altLang="en-US" dirty="0"/>
                        <a:t>信息素浓度变量</a:t>
                      </a:r>
                    </a:p>
                  </a:txBody>
                  <a:tcPr/>
                </a:tc>
                <a:extLst>
                  <a:ext uri="{0D108BD9-81ED-4DB2-BD59-A6C34878D82A}">
                    <a16:rowId xmlns:a16="http://schemas.microsoft.com/office/drawing/2014/main" val="3112917499"/>
                  </a:ext>
                </a:extLst>
              </a:tr>
              <a:tr h="539890">
                <a:tc>
                  <a:txBody>
                    <a:bodyPr/>
                    <a:lstStyle/>
                    <a:p>
                      <a:r>
                        <a:rPr lang="en-US" altLang="zh-CN" dirty="0"/>
                        <a:t>    </a:t>
                      </a:r>
                      <a:r>
                        <a:rPr lang="zh-CN" altLang="en-US" dirty="0"/>
                        <a:t>蚁巢到食物的一条路径</a:t>
                      </a:r>
                    </a:p>
                  </a:txBody>
                  <a:tcPr/>
                </a:tc>
                <a:tc>
                  <a:txBody>
                    <a:bodyPr/>
                    <a:lstStyle/>
                    <a:p>
                      <a:r>
                        <a:rPr lang="en-US" altLang="zh-CN" dirty="0"/>
                        <a:t>    </a:t>
                      </a:r>
                      <a:r>
                        <a:rPr lang="zh-CN" altLang="en-US" dirty="0"/>
                        <a:t>一个有效解</a:t>
                      </a:r>
                    </a:p>
                  </a:txBody>
                  <a:tcPr/>
                </a:tc>
                <a:extLst>
                  <a:ext uri="{0D108BD9-81ED-4DB2-BD59-A6C34878D82A}">
                    <a16:rowId xmlns:a16="http://schemas.microsoft.com/office/drawing/2014/main" val="3068486361"/>
                  </a:ext>
                </a:extLst>
              </a:tr>
              <a:tr h="539890">
                <a:tc>
                  <a:txBody>
                    <a:bodyPr/>
                    <a:lstStyle/>
                    <a:p>
                      <a:r>
                        <a:rPr lang="en-US" altLang="zh-CN" dirty="0"/>
                        <a:t>    </a:t>
                      </a:r>
                      <a:r>
                        <a:rPr lang="zh-CN" altLang="en-US" dirty="0"/>
                        <a:t>找到最短路径</a:t>
                      </a:r>
                    </a:p>
                  </a:txBody>
                  <a:tcPr/>
                </a:tc>
                <a:tc>
                  <a:txBody>
                    <a:bodyPr/>
                    <a:lstStyle/>
                    <a:p>
                      <a:r>
                        <a:rPr lang="en-US" altLang="zh-CN" dirty="0"/>
                        <a:t>    </a:t>
                      </a:r>
                      <a:r>
                        <a:rPr lang="zh-CN" altLang="en-US" dirty="0"/>
                        <a:t>问题的最优解</a:t>
                      </a:r>
                    </a:p>
                  </a:txBody>
                  <a:tcPr/>
                </a:tc>
                <a:extLst>
                  <a:ext uri="{0D108BD9-81ED-4DB2-BD59-A6C34878D82A}">
                    <a16:rowId xmlns:a16="http://schemas.microsoft.com/office/drawing/2014/main" val="2460840006"/>
                  </a:ext>
                </a:extLst>
              </a:tr>
            </a:tbl>
          </a:graphicData>
        </a:graphic>
      </p:graphicFrame>
      <p:sp>
        <p:nvSpPr>
          <p:cNvPr id="7" name="文本框 6">
            <a:extLst>
              <a:ext uri="{FF2B5EF4-FFF2-40B4-BE49-F238E27FC236}">
                <a16:creationId xmlns:a16="http://schemas.microsoft.com/office/drawing/2014/main" id="{D8E269E4-0094-4D0A-86B8-470554CDECD7}"/>
              </a:ext>
            </a:extLst>
          </p:cNvPr>
          <p:cNvSpPr txBox="1"/>
          <p:nvPr/>
        </p:nvSpPr>
        <p:spPr>
          <a:xfrm>
            <a:off x="1157029" y="5749426"/>
            <a:ext cx="7157729" cy="369332"/>
          </a:xfrm>
          <a:prstGeom prst="rect">
            <a:avLst/>
          </a:prstGeom>
          <a:noFill/>
        </p:spPr>
        <p:txBody>
          <a:bodyPr wrap="none" rtlCol="0">
            <a:spAutoFit/>
          </a:bodyPr>
          <a:lstStyle/>
          <a:p>
            <a:r>
              <a:rPr lang="zh-CN" altLang="en-US" b="1" dirty="0"/>
              <a:t>（每一只蚂蚁记录了一条可行路径，因此没只蚂蚁都是一个有效解）</a:t>
            </a:r>
          </a:p>
        </p:txBody>
      </p:sp>
    </p:spTree>
    <p:extLst>
      <p:ext uri="{BB962C8B-B14F-4D97-AF65-F5344CB8AC3E}">
        <p14:creationId xmlns:p14="http://schemas.microsoft.com/office/powerpoint/2010/main" val="3378372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ppt_w</p:attrName>
                                        </p:attrNameLst>
                                      </p:cBhvr>
                                      <p:tavLst>
                                        <p:tav tm="0">
                                          <p:val>
                                            <p:fltVal val="0"/>
                                          </p:val>
                                        </p:tav>
                                        <p:tav tm="100000">
                                          <p:val>
                                            <p:strVal val="#ppt_w"/>
                                          </p:val>
                                        </p:tav>
                                      </p:tavLst>
                                    </p:anim>
                                    <p:anim calcmode="lin" valueType="num">
                                      <p:cBhvr>
                                        <p:cTn id="8" dur="500" fill="hold"/>
                                        <p:tgtEl>
                                          <p:spTgt spid="19"/>
                                        </p:tgtEl>
                                        <p:attrNameLst>
                                          <p:attrName>ppt_h</p:attrName>
                                        </p:attrNameLst>
                                      </p:cBhvr>
                                      <p:tavLst>
                                        <p:tav tm="0">
                                          <p:val>
                                            <p:fltVal val="0"/>
                                          </p:val>
                                        </p:tav>
                                        <p:tav tm="100000">
                                          <p:val>
                                            <p:strVal val="#ppt_h"/>
                                          </p:val>
                                        </p:tav>
                                      </p:tavLst>
                                    </p:anim>
                                    <p:animEffect transition="in" filter="fade">
                                      <p:cBhvr>
                                        <p:cTn id="9" dur="500"/>
                                        <p:tgtEl>
                                          <p:spTgt spid="19"/>
                                        </p:tgtEl>
                                      </p:cBhvr>
                                    </p:animEffect>
                                  </p:childTnLst>
                                </p:cTn>
                              </p:par>
                              <p:par>
                                <p:cTn id="10" presetID="22" presetClass="entr" presetSubtype="8" fill="hold" grpId="0" nodeType="withEffect">
                                  <p:stCondLst>
                                    <p:cond delay="250"/>
                                  </p:stCondLst>
                                  <p:childTnLst>
                                    <p:set>
                                      <p:cBhvr>
                                        <p:cTn id="11" dur="1" fill="hold">
                                          <p:stCondLst>
                                            <p:cond delay="0"/>
                                          </p:stCondLst>
                                        </p:cTn>
                                        <p:tgtEl>
                                          <p:spTgt spid="18"/>
                                        </p:tgtEl>
                                        <p:attrNameLst>
                                          <p:attrName>style.visibility</p:attrName>
                                        </p:attrNameLst>
                                      </p:cBhvr>
                                      <p:to>
                                        <p:strVal val="visible"/>
                                      </p:to>
                                    </p:set>
                                    <p:animEffect transition="in" filter="wipe(left)">
                                      <p:cBhvr>
                                        <p:cTn id="12" dur="500"/>
                                        <p:tgtEl>
                                          <p:spTgt spid="18"/>
                                        </p:tgtEl>
                                      </p:cBhvr>
                                    </p:animEffect>
                                  </p:childTnLst>
                                </p:cTn>
                              </p:par>
                              <p:par>
                                <p:cTn id="13" presetID="22" presetClass="entr" presetSubtype="2" fill="hold" nodeType="withEffect">
                                  <p:stCondLst>
                                    <p:cond delay="250"/>
                                  </p:stCondLst>
                                  <p:childTnLst>
                                    <p:set>
                                      <p:cBhvr>
                                        <p:cTn id="14" dur="1" fill="hold">
                                          <p:stCondLst>
                                            <p:cond delay="0"/>
                                          </p:stCondLst>
                                        </p:cTn>
                                        <p:tgtEl>
                                          <p:spTgt spid="16"/>
                                        </p:tgtEl>
                                        <p:attrNameLst>
                                          <p:attrName>style.visibility</p:attrName>
                                        </p:attrNameLst>
                                      </p:cBhvr>
                                      <p:to>
                                        <p:strVal val="visible"/>
                                      </p:to>
                                    </p:set>
                                    <p:animEffect transition="in" filter="wipe(right)">
                                      <p:cBhvr>
                                        <p:cTn id="15"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a:off x="611187" y="261275"/>
            <a:ext cx="666069" cy="664458"/>
            <a:chOff x="611187" y="261275"/>
            <a:chExt cx="666069" cy="664458"/>
          </a:xfrm>
        </p:grpSpPr>
        <p:sp>
          <p:nvSpPr>
            <p:cNvPr id="9" name="矩形 8"/>
            <p:cNvSpPr>
              <a:spLocks noChangeAspect="1"/>
            </p:cNvSpPr>
            <p:nvPr/>
          </p:nvSpPr>
          <p:spPr>
            <a:xfrm>
              <a:off x="611187" y="261275"/>
              <a:ext cx="538925" cy="53762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a:spLocks noChangeAspect="1"/>
            </p:cNvSpPr>
            <p:nvPr/>
          </p:nvSpPr>
          <p:spPr>
            <a:xfrm>
              <a:off x="880650" y="530086"/>
              <a:ext cx="396606" cy="39564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文本框 17"/>
          <p:cNvSpPr txBox="1"/>
          <p:nvPr/>
        </p:nvSpPr>
        <p:spPr>
          <a:xfrm>
            <a:off x="1419575" y="362672"/>
            <a:ext cx="7113238" cy="461665"/>
          </a:xfrm>
          <a:prstGeom prst="rect">
            <a:avLst/>
          </a:prstGeom>
          <a:noFill/>
        </p:spPr>
        <p:txBody>
          <a:bodyPr wrap="square" rtlCol="0">
            <a:spAutoFit/>
          </a:bodyPr>
          <a:lstStyle/>
          <a:p>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蚁群优化算法模型</a:t>
            </a:r>
            <a:endParaRPr lang="en-US" altLang="zh-CN" sz="24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nvGrpSpPr>
          <p:cNvPr id="16" name="组合 15"/>
          <p:cNvGrpSpPr/>
          <p:nvPr/>
        </p:nvGrpSpPr>
        <p:grpSpPr>
          <a:xfrm>
            <a:off x="8606970" y="6519446"/>
            <a:ext cx="638628" cy="338554"/>
            <a:chOff x="8663567" y="6519446"/>
            <a:chExt cx="638628" cy="338554"/>
          </a:xfrm>
        </p:grpSpPr>
        <p:sp>
          <p:nvSpPr>
            <p:cNvPr id="20" name="矩形 19"/>
            <p:cNvSpPr/>
            <p:nvPr/>
          </p:nvSpPr>
          <p:spPr>
            <a:xfrm>
              <a:off x="8766881" y="6519446"/>
              <a:ext cx="432000" cy="33855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p:cNvSpPr txBox="1"/>
            <p:nvPr/>
          </p:nvSpPr>
          <p:spPr>
            <a:xfrm>
              <a:off x="8663567" y="6519446"/>
              <a:ext cx="638628" cy="338554"/>
            </a:xfrm>
            <a:prstGeom prst="rect">
              <a:avLst/>
            </a:prstGeom>
            <a:noFill/>
          </p:spPr>
          <p:txBody>
            <a:bodyPr wrap="square" rtlCol="0">
              <a:spAutoFit/>
            </a:bodyPr>
            <a:lstStyle/>
            <a:p>
              <a:pPr algn="ctr"/>
              <a:r>
                <a:rPr lang="en-US" altLang="zh-CN" sz="1600" dirty="0">
                  <a:solidFill>
                    <a:schemeClr val="bg1"/>
                  </a:solidFill>
                  <a:latin typeface="微软雅黑" panose="020B0503020204020204" pitchFamily="34" charset="-122"/>
                  <a:ea typeface="微软雅黑" panose="020B0503020204020204" pitchFamily="34" charset="-122"/>
                </a:rPr>
                <a:t>08</a:t>
              </a:r>
              <a:endParaRPr lang="zh-CN" altLang="en-US" sz="1600" dirty="0">
                <a:solidFill>
                  <a:schemeClr val="bg1"/>
                </a:solidFill>
                <a:latin typeface="微软雅黑" panose="020B0503020204020204" pitchFamily="34" charset="-122"/>
                <a:ea typeface="微软雅黑" panose="020B0503020204020204" pitchFamily="34" charset="-122"/>
              </a:endParaRPr>
            </a:p>
          </p:txBody>
        </p:sp>
      </p:grpSp>
      <p:pic>
        <p:nvPicPr>
          <p:cNvPr id="4" name="图片 3">
            <a:extLst>
              <a:ext uri="{FF2B5EF4-FFF2-40B4-BE49-F238E27FC236}">
                <a16:creationId xmlns:a16="http://schemas.microsoft.com/office/drawing/2014/main" id="{94A69F2D-E534-4333-8DC9-6F439F71AA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8953" y="1700001"/>
            <a:ext cx="7172325" cy="3276600"/>
          </a:xfrm>
          <a:prstGeom prst="rect">
            <a:avLst/>
          </a:prstGeom>
        </p:spPr>
      </p:pic>
      <p:sp>
        <p:nvSpPr>
          <p:cNvPr id="22" name="文本框 21">
            <a:extLst>
              <a:ext uri="{FF2B5EF4-FFF2-40B4-BE49-F238E27FC236}">
                <a16:creationId xmlns:a16="http://schemas.microsoft.com/office/drawing/2014/main" id="{E0CDF757-E57C-4A61-B8A2-0B143F39409C}"/>
              </a:ext>
            </a:extLst>
          </p:cNvPr>
          <p:cNvSpPr txBox="1"/>
          <p:nvPr/>
        </p:nvSpPr>
        <p:spPr>
          <a:xfrm>
            <a:off x="855908" y="5157999"/>
            <a:ext cx="7618413" cy="369332"/>
          </a:xfrm>
          <a:prstGeom prst="rect">
            <a:avLst/>
          </a:prstGeom>
          <a:noFill/>
        </p:spPr>
        <p:txBody>
          <a:bodyPr wrap="square" rtlCol="0">
            <a:spAutoFit/>
          </a:bodyPr>
          <a:lstStyle/>
          <a:p>
            <a:pPr algn="ctr"/>
            <a:r>
              <a:rPr lang="zh-CN" altLang="en-US" b="1" dirty="0">
                <a:solidFill>
                  <a:srgbClr val="262626"/>
                </a:solidFill>
                <a:latin typeface="微软雅黑" panose="020B0503020204020204" pitchFamily="34" charset="-122"/>
                <a:ea typeface="微软雅黑" panose="020B0503020204020204" pitchFamily="34" charset="-122"/>
              </a:rPr>
              <a:t>通过蚁群优化算法寻找</a:t>
            </a:r>
            <a:r>
              <a:rPr lang="en-US" altLang="zh-CN" b="1" dirty="0">
                <a:solidFill>
                  <a:srgbClr val="262626"/>
                </a:solidFill>
                <a:latin typeface="微软雅黑" panose="020B0503020204020204" pitchFamily="34" charset="-122"/>
                <a:ea typeface="微软雅黑" panose="020B0503020204020204" pitchFamily="34" charset="-122"/>
              </a:rPr>
              <a:t>AE</a:t>
            </a:r>
            <a:r>
              <a:rPr lang="zh-CN" altLang="en-US" b="1" dirty="0">
                <a:solidFill>
                  <a:srgbClr val="262626"/>
                </a:solidFill>
                <a:latin typeface="微软雅黑" panose="020B0503020204020204" pitchFamily="34" charset="-122"/>
                <a:ea typeface="微软雅黑" panose="020B0503020204020204" pitchFamily="34" charset="-122"/>
              </a:rPr>
              <a:t>之间的最短路径</a:t>
            </a:r>
          </a:p>
        </p:txBody>
      </p:sp>
    </p:spTree>
    <p:extLst>
      <p:ext uri="{BB962C8B-B14F-4D97-AF65-F5344CB8AC3E}">
        <p14:creationId xmlns:p14="http://schemas.microsoft.com/office/powerpoint/2010/main" val="1515634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ppt_w</p:attrName>
                                        </p:attrNameLst>
                                      </p:cBhvr>
                                      <p:tavLst>
                                        <p:tav tm="0">
                                          <p:val>
                                            <p:fltVal val="0"/>
                                          </p:val>
                                        </p:tav>
                                        <p:tav tm="100000">
                                          <p:val>
                                            <p:strVal val="#ppt_w"/>
                                          </p:val>
                                        </p:tav>
                                      </p:tavLst>
                                    </p:anim>
                                    <p:anim calcmode="lin" valueType="num">
                                      <p:cBhvr>
                                        <p:cTn id="8" dur="500" fill="hold"/>
                                        <p:tgtEl>
                                          <p:spTgt spid="19"/>
                                        </p:tgtEl>
                                        <p:attrNameLst>
                                          <p:attrName>ppt_h</p:attrName>
                                        </p:attrNameLst>
                                      </p:cBhvr>
                                      <p:tavLst>
                                        <p:tav tm="0">
                                          <p:val>
                                            <p:fltVal val="0"/>
                                          </p:val>
                                        </p:tav>
                                        <p:tav tm="100000">
                                          <p:val>
                                            <p:strVal val="#ppt_h"/>
                                          </p:val>
                                        </p:tav>
                                      </p:tavLst>
                                    </p:anim>
                                    <p:animEffect transition="in" filter="fade">
                                      <p:cBhvr>
                                        <p:cTn id="9" dur="500"/>
                                        <p:tgtEl>
                                          <p:spTgt spid="19"/>
                                        </p:tgtEl>
                                      </p:cBhvr>
                                    </p:animEffect>
                                  </p:childTnLst>
                                </p:cTn>
                              </p:par>
                              <p:par>
                                <p:cTn id="10" presetID="22" presetClass="entr" presetSubtype="8" fill="hold" grpId="0" nodeType="withEffect">
                                  <p:stCondLst>
                                    <p:cond delay="250"/>
                                  </p:stCondLst>
                                  <p:childTnLst>
                                    <p:set>
                                      <p:cBhvr>
                                        <p:cTn id="11" dur="1" fill="hold">
                                          <p:stCondLst>
                                            <p:cond delay="0"/>
                                          </p:stCondLst>
                                        </p:cTn>
                                        <p:tgtEl>
                                          <p:spTgt spid="18"/>
                                        </p:tgtEl>
                                        <p:attrNameLst>
                                          <p:attrName>style.visibility</p:attrName>
                                        </p:attrNameLst>
                                      </p:cBhvr>
                                      <p:to>
                                        <p:strVal val="visible"/>
                                      </p:to>
                                    </p:set>
                                    <p:animEffect transition="in" filter="wipe(left)">
                                      <p:cBhvr>
                                        <p:cTn id="12" dur="500"/>
                                        <p:tgtEl>
                                          <p:spTgt spid="18"/>
                                        </p:tgtEl>
                                      </p:cBhvr>
                                    </p:animEffect>
                                  </p:childTnLst>
                                </p:cTn>
                              </p:par>
                              <p:par>
                                <p:cTn id="13" presetID="22" presetClass="entr" presetSubtype="2" fill="hold" nodeType="withEffect">
                                  <p:stCondLst>
                                    <p:cond delay="250"/>
                                  </p:stCondLst>
                                  <p:childTnLst>
                                    <p:set>
                                      <p:cBhvr>
                                        <p:cTn id="14" dur="1" fill="hold">
                                          <p:stCondLst>
                                            <p:cond delay="0"/>
                                          </p:stCondLst>
                                        </p:cTn>
                                        <p:tgtEl>
                                          <p:spTgt spid="16"/>
                                        </p:tgtEl>
                                        <p:attrNameLst>
                                          <p:attrName>style.visibility</p:attrName>
                                        </p:attrNameLst>
                                      </p:cBhvr>
                                      <p:to>
                                        <p:strVal val="visible"/>
                                      </p:to>
                                    </p:set>
                                    <p:animEffect transition="in" filter="wipe(right)">
                                      <p:cBhvr>
                                        <p:cTn id="15"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a:off x="611187" y="261275"/>
            <a:ext cx="666069" cy="664458"/>
            <a:chOff x="611187" y="261275"/>
            <a:chExt cx="666069" cy="664458"/>
          </a:xfrm>
        </p:grpSpPr>
        <p:sp>
          <p:nvSpPr>
            <p:cNvPr id="9" name="矩形 8"/>
            <p:cNvSpPr>
              <a:spLocks noChangeAspect="1"/>
            </p:cNvSpPr>
            <p:nvPr/>
          </p:nvSpPr>
          <p:spPr>
            <a:xfrm>
              <a:off x="611187" y="261275"/>
              <a:ext cx="538925" cy="53762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a:spLocks noChangeAspect="1"/>
            </p:cNvSpPr>
            <p:nvPr/>
          </p:nvSpPr>
          <p:spPr>
            <a:xfrm>
              <a:off x="880650" y="530086"/>
              <a:ext cx="396606" cy="39564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文本框 17"/>
          <p:cNvSpPr txBox="1"/>
          <p:nvPr/>
        </p:nvSpPr>
        <p:spPr>
          <a:xfrm>
            <a:off x="1419575" y="362672"/>
            <a:ext cx="7113238" cy="461665"/>
          </a:xfrm>
          <a:prstGeom prst="rect">
            <a:avLst/>
          </a:prstGeom>
          <a:noFill/>
        </p:spPr>
        <p:txBody>
          <a:bodyPr wrap="square" rtlCol="0">
            <a:spAutoFit/>
          </a:bodyPr>
          <a:lstStyle/>
          <a:p>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自然蚁群与人工蚁群的对比</a:t>
            </a:r>
            <a:endParaRPr lang="en-US" altLang="zh-CN" sz="24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28" name="文本框 27"/>
          <p:cNvSpPr txBox="1"/>
          <p:nvPr/>
        </p:nvSpPr>
        <p:spPr>
          <a:xfrm>
            <a:off x="1142842" y="2005950"/>
            <a:ext cx="7389971" cy="788164"/>
          </a:xfrm>
          <a:prstGeom prst="rect">
            <a:avLst/>
          </a:prstGeom>
          <a:noFill/>
          <a:ln w="25400">
            <a:solidFill>
              <a:srgbClr val="0070C0"/>
            </a:solidFill>
          </a:ln>
        </p:spPr>
        <p:txBody>
          <a:bodyPr wrap="square" rtlCol="0">
            <a:spAutoFit/>
          </a:bodyPr>
          <a:lstStyle/>
          <a:p>
            <a:pPr indent="720000">
              <a:lnSpc>
                <a:spcPct val="125000"/>
              </a:lnSpc>
            </a:pPr>
            <a:r>
              <a:rPr lang="zh-CN" altLang="en-US" dirty="0">
                <a:solidFill>
                  <a:srgbClr val="262626"/>
                </a:solidFill>
                <a:latin typeface="微软雅黑" panose="020B0503020204020204" pitchFamily="34" charset="-122"/>
                <a:ea typeface="微软雅黑" panose="020B0503020204020204" pitchFamily="34" charset="-122"/>
              </a:rPr>
              <a:t>无论是蚂蚁与蚂蚁之间的协作还是蚂蚁与环境之间的交互，均依赖于一种化学物质</a:t>
            </a:r>
            <a:r>
              <a:rPr lang="en-US" altLang="zh-CN" dirty="0">
                <a:solidFill>
                  <a:srgbClr val="262626"/>
                </a:solidFill>
                <a:latin typeface="微软雅黑" panose="020B0503020204020204" pitchFamily="34" charset="-122"/>
                <a:ea typeface="微软雅黑" panose="020B0503020204020204" pitchFamily="34" charset="-122"/>
              </a:rPr>
              <a:t>——</a:t>
            </a:r>
            <a:r>
              <a:rPr lang="zh-CN" altLang="en-US" sz="2000" b="1" dirty="0">
                <a:solidFill>
                  <a:schemeClr val="accent1"/>
                </a:solidFill>
                <a:latin typeface="微软雅黑" panose="020B0503020204020204" pitchFamily="34" charset="-122"/>
                <a:ea typeface="微软雅黑" panose="020B0503020204020204" pitchFamily="34" charset="-122"/>
              </a:rPr>
              <a:t>信息素（</a:t>
            </a:r>
            <a:r>
              <a:rPr lang="en-US" altLang="zh-CN" sz="2000" b="1" dirty="0">
                <a:solidFill>
                  <a:schemeClr val="accent1"/>
                </a:solidFill>
                <a:latin typeface="微软雅黑" panose="020B0503020204020204" pitchFamily="34" charset="-122"/>
                <a:ea typeface="微软雅黑" panose="020B0503020204020204" pitchFamily="34" charset="-122"/>
              </a:rPr>
              <a:t>pheromone</a:t>
            </a:r>
            <a:r>
              <a:rPr lang="zh-CN" altLang="en-US" sz="2000" b="1" dirty="0">
                <a:solidFill>
                  <a:schemeClr val="accent1"/>
                </a:solidFill>
                <a:latin typeface="微软雅黑" panose="020B0503020204020204" pitchFamily="34" charset="-122"/>
                <a:ea typeface="微软雅黑" panose="020B0503020204020204" pitchFamily="34" charset="-122"/>
              </a:rPr>
              <a:t>）</a:t>
            </a:r>
          </a:p>
        </p:txBody>
      </p:sp>
      <p:sp>
        <p:nvSpPr>
          <p:cNvPr id="29" name="矩形 28"/>
          <p:cNvSpPr/>
          <p:nvPr/>
        </p:nvSpPr>
        <p:spPr bwMode="auto">
          <a:xfrm>
            <a:off x="569700" y="1581317"/>
            <a:ext cx="1699750" cy="424633"/>
          </a:xfrm>
          <a:prstGeom prst="rect">
            <a:avLst/>
          </a:prstGeom>
          <a:solidFill>
            <a:srgbClr val="0070C0"/>
          </a:solidFill>
          <a:ln>
            <a:noFill/>
          </a:ln>
        </p:spPr>
        <p:txBody>
          <a:bodyPr vert="horz" wrap="square" lIns="91440" tIns="45720" rIns="91440" bIns="45720" numCol="1" rtlCol="0" anchor="t" anchorCtr="0" compatLnSpc="1">
            <a:prstTxWarp prst="textNoShape">
              <a:avLst/>
            </a:prstTxWarp>
          </a:bodyPr>
          <a:lstStyle/>
          <a:p>
            <a:pPr algn="ctr"/>
            <a:r>
              <a:rPr lang="zh-CN" altLang="en-US" sz="2400" b="1" dirty="0">
                <a:solidFill>
                  <a:schemeClr val="bg1"/>
                </a:solidFill>
                <a:latin typeface="微软雅黑" panose="020B0503020204020204" pitchFamily="34" charset="-122"/>
                <a:ea typeface="微软雅黑" panose="020B0503020204020204" pitchFamily="34" charset="-122"/>
              </a:rPr>
              <a:t>相似之处</a:t>
            </a:r>
          </a:p>
        </p:txBody>
      </p:sp>
      <p:grpSp>
        <p:nvGrpSpPr>
          <p:cNvPr id="20" name="组合 19"/>
          <p:cNvGrpSpPr/>
          <p:nvPr/>
        </p:nvGrpSpPr>
        <p:grpSpPr>
          <a:xfrm>
            <a:off x="8606970" y="6519446"/>
            <a:ext cx="638628" cy="338554"/>
            <a:chOff x="8663567" y="6519446"/>
            <a:chExt cx="638628" cy="338554"/>
          </a:xfrm>
        </p:grpSpPr>
        <p:sp>
          <p:nvSpPr>
            <p:cNvPr id="21" name="矩形 20"/>
            <p:cNvSpPr/>
            <p:nvPr/>
          </p:nvSpPr>
          <p:spPr>
            <a:xfrm>
              <a:off x="8766881" y="6519446"/>
              <a:ext cx="432000" cy="33855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p:cNvSpPr txBox="1"/>
            <p:nvPr/>
          </p:nvSpPr>
          <p:spPr>
            <a:xfrm>
              <a:off x="8663567" y="6519446"/>
              <a:ext cx="638628" cy="338554"/>
            </a:xfrm>
            <a:prstGeom prst="rect">
              <a:avLst/>
            </a:prstGeom>
            <a:noFill/>
          </p:spPr>
          <p:txBody>
            <a:bodyPr wrap="square" rtlCol="0">
              <a:spAutoFit/>
            </a:bodyPr>
            <a:lstStyle/>
            <a:p>
              <a:pPr algn="ctr"/>
              <a:r>
                <a:rPr lang="en-US" altLang="zh-CN" sz="1600" dirty="0">
                  <a:solidFill>
                    <a:schemeClr val="bg1"/>
                  </a:solidFill>
                  <a:latin typeface="微软雅黑" panose="020B0503020204020204" pitchFamily="34" charset="-122"/>
                  <a:ea typeface="微软雅黑" panose="020B0503020204020204" pitchFamily="34" charset="-122"/>
                </a:rPr>
                <a:t>09</a:t>
              </a:r>
              <a:endParaRPr lang="zh-CN" altLang="en-US" sz="1600" dirty="0">
                <a:solidFill>
                  <a:schemeClr val="bg1"/>
                </a:solidFill>
                <a:latin typeface="微软雅黑" panose="020B0503020204020204" pitchFamily="34" charset="-122"/>
                <a:ea typeface="微软雅黑" panose="020B0503020204020204" pitchFamily="34" charset="-122"/>
              </a:endParaRPr>
            </a:p>
          </p:txBody>
        </p:sp>
      </p:grpSp>
      <p:sp>
        <p:nvSpPr>
          <p:cNvPr id="16" name="文本框 15"/>
          <p:cNvSpPr txBox="1"/>
          <p:nvPr/>
        </p:nvSpPr>
        <p:spPr>
          <a:xfrm>
            <a:off x="1150112" y="3484718"/>
            <a:ext cx="7389971" cy="1791965"/>
          </a:xfrm>
          <a:prstGeom prst="rect">
            <a:avLst/>
          </a:prstGeom>
          <a:noFill/>
          <a:ln w="25400">
            <a:solidFill>
              <a:srgbClr val="0070C0"/>
            </a:solidFill>
          </a:ln>
        </p:spPr>
        <p:txBody>
          <a:bodyPr wrap="square" rtlCol="0">
            <a:spAutoFit/>
          </a:bodyPr>
          <a:lstStyle/>
          <a:p>
            <a:pPr indent="720000">
              <a:lnSpc>
                <a:spcPct val="125000"/>
              </a:lnSpc>
            </a:pPr>
            <a:r>
              <a:rPr lang="zh-CN" altLang="en-US" dirty="0">
                <a:solidFill>
                  <a:srgbClr val="262626"/>
                </a:solidFill>
                <a:latin typeface="微软雅黑" panose="020B0503020204020204" pitchFamily="34" charset="-122"/>
                <a:ea typeface="微软雅黑" panose="020B0503020204020204" pitchFamily="34" charset="-122"/>
              </a:rPr>
              <a:t>（</a:t>
            </a:r>
            <a:r>
              <a:rPr lang="en-US" altLang="zh-CN" dirty="0">
                <a:solidFill>
                  <a:srgbClr val="262626"/>
                </a:solidFill>
                <a:latin typeface="微软雅黑" panose="020B0503020204020204" pitchFamily="34" charset="-122"/>
                <a:ea typeface="微软雅黑" panose="020B0503020204020204" pitchFamily="34" charset="-122"/>
              </a:rPr>
              <a:t>1</a:t>
            </a:r>
            <a:r>
              <a:rPr lang="zh-CN" altLang="en-US" dirty="0">
                <a:solidFill>
                  <a:srgbClr val="262626"/>
                </a:solidFill>
                <a:latin typeface="微软雅黑" panose="020B0503020204020204" pitchFamily="34" charset="-122"/>
                <a:ea typeface="微软雅黑" panose="020B0503020204020204" pitchFamily="34" charset="-122"/>
              </a:rPr>
              <a:t>）人工蚁群具有一定的记忆能力，能够记忆已经访问过的节点。</a:t>
            </a:r>
            <a:endParaRPr lang="en-US" altLang="zh-CN" dirty="0">
              <a:solidFill>
                <a:srgbClr val="262626"/>
              </a:solidFill>
              <a:latin typeface="微软雅黑" panose="020B0503020204020204" pitchFamily="34" charset="-122"/>
              <a:ea typeface="微软雅黑" panose="020B0503020204020204" pitchFamily="34" charset="-122"/>
            </a:endParaRPr>
          </a:p>
          <a:p>
            <a:pPr indent="720000">
              <a:lnSpc>
                <a:spcPct val="125000"/>
              </a:lnSpc>
            </a:pPr>
            <a:r>
              <a:rPr lang="zh-CN" altLang="en-US" dirty="0">
                <a:solidFill>
                  <a:srgbClr val="262626"/>
                </a:solidFill>
                <a:latin typeface="微软雅黑" panose="020B0503020204020204" pitchFamily="34" charset="-122"/>
                <a:ea typeface="微软雅黑" panose="020B0503020204020204" pitchFamily="34" charset="-122"/>
              </a:rPr>
              <a:t>（</a:t>
            </a:r>
            <a:r>
              <a:rPr lang="en-US" altLang="zh-CN" dirty="0">
                <a:solidFill>
                  <a:srgbClr val="262626"/>
                </a:solidFill>
                <a:latin typeface="微软雅黑" panose="020B0503020204020204" pitchFamily="34" charset="-122"/>
                <a:ea typeface="微软雅黑" panose="020B0503020204020204" pitchFamily="34" charset="-122"/>
              </a:rPr>
              <a:t>2</a:t>
            </a:r>
            <a:r>
              <a:rPr lang="zh-CN" altLang="en-US" dirty="0">
                <a:solidFill>
                  <a:srgbClr val="262626"/>
                </a:solidFill>
                <a:latin typeface="微软雅黑" panose="020B0503020204020204" pitchFamily="34" charset="-122"/>
                <a:ea typeface="微软雅黑" panose="020B0503020204020204" pitchFamily="34" charset="-122"/>
              </a:rPr>
              <a:t>）人工蚁群选择路径时不时盲目的，而是按照一定规律有意识地寻找最短路径。例如在</a:t>
            </a:r>
            <a:r>
              <a:rPr lang="en-US" altLang="zh-CN" dirty="0">
                <a:solidFill>
                  <a:srgbClr val="262626"/>
                </a:solidFill>
                <a:latin typeface="微软雅黑" panose="020B0503020204020204" pitchFamily="34" charset="-122"/>
                <a:ea typeface="微软雅黑" panose="020B0503020204020204" pitchFamily="34" charset="-122"/>
              </a:rPr>
              <a:t>TSP</a:t>
            </a:r>
            <a:r>
              <a:rPr lang="zh-CN" altLang="en-US" dirty="0">
                <a:solidFill>
                  <a:srgbClr val="262626"/>
                </a:solidFill>
                <a:latin typeface="微软雅黑" panose="020B0503020204020204" pitchFamily="34" charset="-122"/>
                <a:ea typeface="微软雅黑" panose="020B0503020204020204" pitchFamily="34" charset="-122"/>
              </a:rPr>
              <a:t>问题中，可以预先知道当前城市到下一个目的地的距离。</a:t>
            </a:r>
          </a:p>
        </p:txBody>
      </p:sp>
      <p:sp>
        <p:nvSpPr>
          <p:cNvPr id="24" name="矩形 23"/>
          <p:cNvSpPr/>
          <p:nvPr/>
        </p:nvSpPr>
        <p:spPr bwMode="auto">
          <a:xfrm>
            <a:off x="569700" y="3124123"/>
            <a:ext cx="1563541" cy="424633"/>
          </a:xfrm>
          <a:prstGeom prst="rect">
            <a:avLst/>
          </a:prstGeom>
          <a:solidFill>
            <a:srgbClr val="0070C0"/>
          </a:solidFill>
          <a:ln>
            <a:noFill/>
          </a:ln>
        </p:spPr>
        <p:txBody>
          <a:bodyPr vert="horz" wrap="square" lIns="91440" tIns="45720" rIns="91440" bIns="45720" numCol="1" rtlCol="0" anchor="t" anchorCtr="0" compatLnSpc="1">
            <a:prstTxWarp prst="textNoShape">
              <a:avLst/>
            </a:prstTxWarp>
          </a:bodyPr>
          <a:lstStyle/>
          <a:p>
            <a:pPr algn="ctr"/>
            <a:r>
              <a:rPr lang="zh-CN" altLang="en-US" sz="2400" b="1" dirty="0">
                <a:solidFill>
                  <a:schemeClr val="bg1"/>
                </a:solidFill>
                <a:latin typeface="微软雅黑" panose="020B0503020204020204" pitchFamily="34" charset="-122"/>
                <a:ea typeface="微软雅黑" panose="020B0503020204020204" pitchFamily="34" charset="-122"/>
              </a:rPr>
              <a:t>不同之处</a:t>
            </a:r>
          </a:p>
        </p:txBody>
      </p:sp>
    </p:spTree>
    <p:extLst>
      <p:ext uri="{BB962C8B-B14F-4D97-AF65-F5344CB8AC3E}">
        <p14:creationId xmlns:p14="http://schemas.microsoft.com/office/powerpoint/2010/main" val="1855067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ppt_w</p:attrName>
                                        </p:attrNameLst>
                                      </p:cBhvr>
                                      <p:tavLst>
                                        <p:tav tm="0">
                                          <p:val>
                                            <p:fltVal val="0"/>
                                          </p:val>
                                        </p:tav>
                                        <p:tav tm="100000">
                                          <p:val>
                                            <p:strVal val="#ppt_w"/>
                                          </p:val>
                                        </p:tav>
                                      </p:tavLst>
                                    </p:anim>
                                    <p:anim calcmode="lin" valueType="num">
                                      <p:cBhvr>
                                        <p:cTn id="8" dur="500" fill="hold"/>
                                        <p:tgtEl>
                                          <p:spTgt spid="19"/>
                                        </p:tgtEl>
                                        <p:attrNameLst>
                                          <p:attrName>ppt_h</p:attrName>
                                        </p:attrNameLst>
                                      </p:cBhvr>
                                      <p:tavLst>
                                        <p:tav tm="0">
                                          <p:val>
                                            <p:fltVal val="0"/>
                                          </p:val>
                                        </p:tav>
                                        <p:tav tm="100000">
                                          <p:val>
                                            <p:strVal val="#ppt_h"/>
                                          </p:val>
                                        </p:tav>
                                      </p:tavLst>
                                    </p:anim>
                                    <p:animEffect transition="in" filter="fade">
                                      <p:cBhvr>
                                        <p:cTn id="9" dur="500"/>
                                        <p:tgtEl>
                                          <p:spTgt spid="19"/>
                                        </p:tgtEl>
                                      </p:cBhvr>
                                    </p:animEffect>
                                  </p:childTnLst>
                                </p:cTn>
                              </p:par>
                              <p:par>
                                <p:cTn id="10" presetID="22" presetClass="entr" presetSubtype="8" fill="hold" grpId="0" nodeType="withEffect">
                                  <p:stCondLst>
                                    <p:cond delay="250"/>
                                  </p:stCondLst>
                                  <p:childTnLst>
                                    <p:set>
                                      <p:cBhvr>
                                        <p:cTn id="11" dur="1" fill="hold">
                                          <p:stCondLst>
                                            <p:cond delay="0"/>
                                          </p:stCondLst>
                                        </p:cTn>
                                        <p:tgtEl>
                                          <p:spTgt spid="18"/>
                                        </p:tgtEl>
                                        <p:attrNameLst>
                                          <p:attrName>style.visibility</p:attrName>
                                        </p:attrNameLst>
                                      </p:cBhvr>
                                      <p:to>
                                        <p:strVal val="visible"/>
                                      </p:to>
                                    </p:set>
                                    <p:animEffect transition="in" filter="wipe(left)">
                                      <p:cBhvr>
                                        <p:cTn id="12" dur="500"/>
                                        <p:tgtEl>
                                          <p:spTgt spid="18"/>
                                        </p:tgtEl>
                                      </p:cBhvr>
                                    </p:animEffect>
                                  </p:childTnLst>
                                </p:cTn>
                              </p:par>
                              <p:par>
                                <p:cTn id="13" presetID="22" presetClass="entr" presetSubtype="2" fill="hold" nodeType="withEffect">
                                  <p:stCondLst>
                                    <p:cond delay="250"/>
                                  </p:stCondLst>
                                  <p:childTnLst>
                                    <p:set>
                                      <p:cBhvr>
                                        <p:cTn id="14" dur="1" fill="hold">
                                          <p:stCondLst>
                                            <p:cond delay="0"/>
                                          </p:stCondLst>
                                        </p:cTn>
                                        <p:tgtEl>
                                          <p:spTgt spid="20"/>
                                        </p:tgtEl>
                                        <p:attrNameLst>
                                          <p:attrName>style.visibility</p:attrName>
                                        </p:attrNameLst>
                                      </p:cBhvr>
                                      <p:to>
                                        <p:strVal val="visible"/>
                                      </p:to>
                                    </p:set>
                                    <p:animEffect transition="in" filter="wipe(right)">
                                      <p:cBhvr>
                                        <p:cTn id="15" dur="500"/>
                                        <p:tgtEl>
                                          <p:spTgt spid="20"/>
                                        </p:tgtEl>
                                      </p:cBhvr>
                                    </p:animEffect>
                                  </p:childTnLst>
                                </p:cTn>
                              </p:par>
                              <p:par>
                                <p:cTn id="16" presetID="53" presetClass="entr" presetSubtype="16" fill="hold" grpId="0" nodeType="withEffect">
                                  <p:stCondLst>
                                    <p:cond delay="250"/>
                                  </p:stCondLst>
                                  <p:childTnLst>
                                    <p:set>
                                      <p:cBhvr>
                                        <p:cTn id="17" dur="1" fill="hold">
                                          <p:stCondLst>
                                            <p:cond delay="0"/>
                                          </p:stCondLst>
                                        </p:cTn>
                                        <p:tgtEl>
                                          <p:spTgt spid="29"/>
                                        </p:tgtEl>
                                        <p:attrNameLst>
                                          <p:attrName>style.visibility</p:attrName>
                                        </p:attrNameLst>
                                      </p:cBhvr>
                                      <p:to>
                                        <p:strVal val="visible"/>
                                      </p:to>
                                    </p:set>
                                    <p:anim calcmode="lin" valueType="num">
                                      <p:cBhvr>
                                        <p:cTn id="18" dur="500" fill="hold"/>
                                        <p:tgtEl>
                                          <p:spTgt spid="29"/>
                                        </p:tgtEl>
                                        <p:attrNameLst>
                                          <p:attrName>ppt_w</p:attrName>
                                        </p:attrNameLst>
                                      </p:cBhvr>
                                      <p:tavLst>
                                        <p:tav tm="0">
                                          <p:val>
                                            <p:fltVal val="0"/>
                                          </p:val>
                                        </p:tav>
                                        <p:tav tm="100000">
                                          <p:val>
                                            <p:strVal val="#ppt_w"/>
                                          </p:val>
                                        </p:tav>
                                      </p:tavLst>
                                    </p:anim>
                                    <p:anim calcmode="lin" valueType="num">
                                      <p:cBhvr>
                                        <p:cTn id="19" dur="500" fill="hold"/>
                                        <p:tgtEl>
                                          <p:spTgt spid="29"/>
                                        </p:tgtEl>
                                        <p:attrNameLst>
                                          <p:attrName>ppt_h</p:attrName>
                                        </p:attrNameLst>
                                      </p:cBhvr>
                                      <p:tavLst>
                                        <p:tav tm="0">
                                          <p:val>
                                            <p:fltVal val="0"/>
                                          </p:val>
                                        </p:tav>
                                        <p:tav tm="100000">
                                          <p:val>
                                            <p:strVal val="#ppt_h"/>
                                          </p:val>
                                        </p:tav>
                                      </p:tavLst>
                                    </p:anim>
                                    <p:animEffect transition="in" filter="fade">
                                      <p:cBhvr>
                                        <p:cTn id="20" dur="500"/>
                                        <p:tgtEl>
                                          <p:spTgt spid="29"/>
                                        </p:tgtEl>
                                      </p:cBhvr>
                                    </p:animEffect>
                                  </p:childTnLst>
                                </p:cTn>
                              </p:par>
                              <p:par>
                                <p:cTn id="21" presetID="22" presetClass="entr" presetSubtype="8" fill="hold" grpId="0" nodeType="withEffect">
                                  <p:stCondLst>
                                    <p:cond delay="500"/>
                                  </p:stCondLst>
                                  <p:childTnLst>
                                    <p:set>
                                      <p:cBhvr>
                                        <p:cTn id="22" dur="1" fill="hold">
                                          <p:stCondLst>
                                            <p:cond delay="0"/>
                                          </p:stCondLst>
                                        </p:cTn>
                                        <p:tgtEl>
                                          <p:spTgt spid="28"/>
                                        </p:tgtEl>
                                        <p:attrNameLst>
                                          <p:attrName>style.visibility</p:attrName>
                                        </p:attrNameLst>
                                      </p:cBhvr>
                                      <p:to>
                                        <p:strVal val="visible"/>
                                      </p:to>
                                    </p:set>
                                    <p:animEffect transition="in" filter="wipe(left)">
                                      <p:cBhvr>
                                        <p:cTn id="23" dur="500"/>
                                        <p:tgtEl>
                                          <p:spTgt spid="28"/>
                                        </p:tgtEl>
                                      </p:cBhvr>
                                    </p:animEffect>
                                  </p:childTnLst>
                                </p:cTn>
                              </p:par>
                              <p:par>
                                <p:cTn id="24" presetID="53" presetClass="entr" presetSubtype="16" fill="hold" grpId="0" nodeType="withEffect">
                                  <p:stCondLst>
                                    <p:cond delay="250"/>
                                  </p:stCondLst>
                                  <p:childTnLst>
                                    <p:set>
                                      <p:cBhvr>
                                        <p:cTn id="25" dur="1" fill="hold">
                                          <p:stCondLst>
                                            <p:cond delay="0"/>
                                          </p:stCondLst>
                                        </p:cTn>
                                        <p:tgtEl>
                                          <p:spTgt spid="24"/>
                                        </p:tgtEl>
                                        <p:attrNameLst>
                                          <p:attrName>style.visibility</p:attrName>
                                        </p:attrNameLst>
                                      </p:cBhvr>
                                      <p:to>
                                        <p:strVal val="visible"/>
                                      </p:to>
                                    </p:set>
                                    <p:anim calcmode="lin" valueType="num">
                                      <p:cBhvr>
                                        <p:cTn id="26" dur="500" fill="hold"/>
                                        <p:tgtEl>
                                          <p:spTgt spid="24"/>
                                        </p:tgtEl>
                                        <p:attrNameLst>
                                          <p:attrName>ppt_w</p:attrName>
                                        </p:attrNameLst>
                                      </p:cBhvr>
                                      <p:tavLst>
                                        <p:tav tm="0">
                                          <p:val>
                                            <p:fltVal val="0"/>
                                          </p:val>
                                        </p:tav>
                                        <p:tav tm="100000">
                                          <p:val>
                                            <p:strVal val="#ppt_w"/>
                                          </p:val>
                                        </p:tav>
                                      </p:tavLst>
                                    </p:anim>
                                    <p:anim calcmode="lin" valueType="num">
                                      <p:cBhvr>
                                        <p:cTn id="27" dur="500" fill="hold"/>
                                        <p:tgtEl>
                                          <p:spTgt spid="24"/>
                                        </p:tgtEl>
                                        <p:attrNameLst>
                                          <p:attrName>ppt_h</p:attrName>
                                        </p:attrNameLst>
                                      </p:cBhvr>
                                      <p:tavLst>
                                        <p:tav tm="0">
                                          <p:val>
                                            <p:fltVal val="0"/>
                                          </p:val>
                                        </p:tav>
                                        <p:tav tm="100000">
                                          <p:val>
                                            <p:strVal val="#ppt_h"/>
                                          </p:val>
                                        </p:tav>
                                      </p:tavLst>
                                    </p:anim>
                                    <p:animEffect transition="in" filter="fade">
                                      <p:cBhvr>
                                        <p:cTn id="28" dur="500"/>
                                        <p:tgtEl>
                                          <p:spTgt spid="24"/>
                                        </p:tgtEl>
                                      </p:cBhvr>
                                    </p:animEffect>
                                  </p:childTnLst>
                                </p:cTn>
                              </p:par>
                              <p:par>
                                <p:cTn id="29" presetID="22" presetClass="entr" presetSubtype="8" fill="hold" grpId="0" nodeType="withEffect">
                                  <p:stCondLst>
                                    <p:cond delay="500"/>
                                  </p:stCondLst>
                                  <p:childTnLst>
                                    <p:set>
                                      <p:cBhvr>
                                        <p:cTn id="30" dur="1" fill="hold">
                                          <p:stCondLst>
                                            <p:cond delay="0"/>
                                          </p:stCondLst>
                                        </p:cTn>
                                        <p:tgtEl>
                                          <p:spTgt spid="16"/>
                                        </p:tgtEl>
                                        <p:attrNameLst>
                                          <p:attrName>style.visibility</p:attrName>
                                        </p:attrNameLst>
                                      </p:cBhvr>
                                      <p:to>
                                        <p:strVal val="visible"/>
                                      </p:to>
                                    </p:set>
                                    <p:animEffect transition="in" filter="wipe(left)">
                                      <p:cBhvr>
                                        <p:cTn id="31"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8" grpId="0" animBg="1"/>
      <p:bldP spid="29" grpId="0" animBg="1"/>
      <p:bldP spid="16" grpId="0" animBg="1"/>
      <p:bldP spid="24" grpId="0" animBg="1"/>
    </p:bldLst>
  </p:timing>
</p:sld>
</file>

<file path=ppt/theme/theme1.xml><?xml version="1.0" encoding="utf-8"?>
<a:theme xmlns:a="http://schemas.openxmlformats.org/drawingml/2006/main" name="Office 主题">
  <a:themeElements>
    <a:clrScheme name="学术蓝">
      <a:dk1>
        <a:sysClr val="windowText" lastClr="000000"/>
      </a:dk1>
      <a:lt1>
        <a:sysClr val="window" lastClr="FFFFFF"/>
      </a:lt1>
      <a:dk2>
        <a:srgbClr val="44546A"/>
      </a:dk2>
      <a:lt2>
        <a:srgbClr val="E7E6E6"/>
      </a:lt2>
      <a:accent1>
        <a:srgbClr val="0070C0"/>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1160</TotalTime>
  <Words>2808</Words>
  <Application>Microsoft Office PowerPoint</Application>
  <PresentationFormat>全屏显示(4:3)</PresentationFormat>
  <Paragraphs>311</Paragraphs>
  <Slides>41</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41</vt:i4>
      </vt:variant>
    </vt:vector>
  </HeadingPairs>
  <TitlesOfParts>
    <vt:vector size="50" baseType="lpstr">
      <vt:lpstr>宋体</vt:lpstr>
      <vt:lpstr>微软雅黑</vt:lpstr>
      <vt:lpstr>Arial</vt:lpstr>
      <vt:lpstr>Calibri</vt:lpstr>
      <vt:lpstr>Calibri Light</vt:lpstr>
      <vt:lpstr>Cambria Math</vt:lpstr>
      <vt:lpstr>Tahoma</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1</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DY</dc:creator>
  <cp:lastModifiedBy>pengfei ma</cp:lastModifiedBy>
  <cp:revision>243</cp:revision>
  <dcterms:created xsi:type="dcterms:W3CDTF">2015-01-13T10:49:01Z</dcterms:created>
  <dcterms:modified xsi:type="dcterms:W3CDTF">2018-11-14T04:41:32Z</dcterms:modified>
</cp:coreProperties>
</file>