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37" r:id="rId5"/>
    <p:sldId id="338" r:id="rId6"/>
    <p:sldId id="329" r:id="rId7"/>
    <p:sldId id="267" r:id="rId8"/>
    <p:sldId id="336" r:id="rId9"/>
    <p:sldId id="341" r:id="rId10"/>
    <p:sldId id="259" r:id="rId11"/>
    <p:sldId id="340" r:id="rId12"/>
    <p:sldId id="304" r:id="rId13"/>
    <p:sldId id="260" r:id="rId14"/>
    <p:sldId id="345" r:id="rId15"/>
    <p:sldId id="342" r:id="rId16"/>
    <p:sldId id="344" r:id="rId17"/>
    <p:sldId id="330" r:id="rId18"/>
    <p:sldId id="343" r:id="rId19"/>
    <p:sldId id="305" r:id="rId20"/>
    <p:sldId id="312" r:id="rId21"/>
    <p:sldId id="315" r:id="rId22"/>
    <p:sldId id="311" r:id="rId23"/>
    <p:sldId id="331" r:id="rId24"/>
    <p:sldId id="332" r:id="rId25"/>
    <p:sldId id="261" r:id="rId26"/>
    <p:sldId id="323" r:id="rId27"/>
    <p:sldId id="324" r:id="rId28"/>
    <p:sldId id="326" r:id="rId29"/>
    <p:sldId id="318" r:id="rId30"/>
    <p:sldId id="333" r:id="rId31"/>
    <p:sldId id="334" r:id="rId32"/>
    <p:sldId id="32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66"/>
    <a:srgbClr val="26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446" y="66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757" y="1197674"/>
            <a:ext cx="271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Dorigo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（生于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日，意大利米兰）是比利时科学研究基金的研究主任，也是布鲁塞尔大学人工智能实验室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IRIDIA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的联合主任。于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年提出蚁群优化算法，也是群体智能研究领域的创始人之一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104E307-A5EC-4973-B87A-7DB16544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49" y="1197674"/>
            <a:ext cx="3138551" cy="47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蚁群优化算法的提出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B2E75AD-1666-41B9-ACF4-15C4BA81A421}"/>
              </a:ext>
            </a:extLst>
          </p:cNvPr>
          <p:cNvSpPr/>
          <p:nvPr/>
        </p:nvSpPr>
        <p:spPr>
          <a:xfrm>
            <a:off x="2032987" y="2846275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95B51-731C-41D7-A15D-80AF7B357545}"/>
              </a:ext>
            </a:extLst>
          </p:cNvPr>
          <p:cNvSpPr txBox="1"/>
          <p:nvPr/>
        </p:nvSpPr>
        <p:spPr>
          <a:xfrm>
            <a:off x="2032987" y="109194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提出第一个蚁群优化算法：蚂蚁系统，用于求解</a:t>
            </a:r>
            <a:r>
              <a:rPr lang="en-US" altLang="zh-CN" dirty="0"/>
              <a:t>TSP</a:t>
            </a:r>
            <a:r>
              <a:rPr lang="zh-CN" altLang="en-US" dirty="0"/>
              <a:t>问题但是由于效率不佳，未受关注，相关研究处于停滞状态。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0F0E1F-B735-4840-AB37-2999E0295D61}"/>
              </a:ext>
            </a:extLst>
          </p:cNvPr>
          <p:cNvSpPr/>
          <p:nvPr/>
        </p:nvSpPr>
        <p:spPr>
          <a:xfrm>
            <a:off x="5229611" y="2810760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F95AA6-5134-4569-A87F-771BA90D57AA}"/>
              </a:ext>
            </a:extLst>
          </p:cNvPr>
          <p:cNvSpPr txBox="1"/>
          <p:nvPr/>
        </p:nvSpPr>
        <p:spPr>
          <a:xfrm>
            <a:off x="5230438" y="109342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详细介绍了蚁群优化算法的基本原理和算法流程，并将蚁群优化算法的应用延申到了指派问题和车间调度问题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27CE7-2B51-4E31-8F8D-27F6C367D1AA}"/>
              </a:ext>
            </a:extLst>
          </p:cNvPr>
          <p:cNvSpPr txBox="1"/>
          <p:nvPr/>
        </p:nvSpPr>
        <p:spPr>
          <a:xfrm>
            <a:off x="5229611" y="4602924"/>
            <a:ext cx="2361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相对于之前的离散空间组合优化问题，</a:t>
            </a:r>
            <a:r>
              <a:rPr lang="en-US" altLang="zh-CN" dirty="0"/>
              <a:t>2000</a:t>
            </a:r>
            <a:r>
              <a:rPr lang="zh-CN" altLang="en-US" dirty="0"/>
              <a:t>年以后开始出现各种连续蚁群蚁群算法。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9B151C-9363-4735-B876-03B126EF5D97}"/>
              </a:ext>
            </a:extLst>
          </p:cNvPr>
          <p:cNvSpPr/>
          <p:nvPr/>
        </p:nvSpPr>
        <p:spPr>
          <a:xfrm>
            <a:off x="5229611" y="4118129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7EAD0C-D4E6-46B5-8EFF-873727C1C06A}"/>
              </a:ext>
            </a:extLst>
          </p:cNvPr>
          <p:cNvSpPr/>
          <p:nvPr/>
        </p:nvSpPr>
        <p:spPr>
          <a:xfrm>
            <a:off x="2032987" y="4122383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年至今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30E8F6-40FB-48F5-9687-C12E6DA11404}"/>
              </a:ext>
            </a:extLst>
          </p:cNvPr>
          <p:cNvCxnSpPr/>
          <p:nvPr/>
        </p:nvCxnSpPr>
        <p:spPr>
          <a:xfrm>
            <a:off x="4256019" y="3033091"/>
            <a:ext cx="97359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50A5FF6-3B88-41AF-85BB-BB6BC059AB9E}"/>
              </a:ext>
            </a:extLst>
          </p:cNvPr>
          <p:cNvCxnSpPr>
            <a:cxnSpLocks/>
          </p:cNvCxnSpPr>
          <p:nvPr/>
        </p:nvCxnSpPr>
        <p:spPr>
          <a:xfrm flipH="1">
            <a:off x="4264987" y="4296281"/>
            <a:ext cx="965450" cy="59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608484-49AC-4E10-A82A-56EE1586B1AF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6345611" y="3208470"/>
            <a:ext cx="0" cy="9096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5672F6-0F3A-4FC9-8142-5CE9EE06D380}"/>
              </a:ext>
            </a:extLst>
          </p:cNvPr>
          <p:cNvSpPr txBox="1"/>
          <p:nvPr/>
        </p:nvSpPr>
        <p:spPr>
          <a:xfrm>
            <a:off x="2032987" y="4602924"/>
            <a:ext cx="2361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蚁群算法在数据挖掘、图像处理、系统识别等领域得到广泛应用。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ACB96A-2F49-4C12-A620-466647E9D793}"/>
              </a:ext>
            </a:extLst>
          </p:cNvPr>
          <p:cNvSpPr txBox="1"/>
          <p:nvPr/>
        </p:nvSpPr>
        <p:spPr>
          <a:xfrm>
            <a:off x="2615609" y="2211572"/>
            <a:ext cx="678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蚁群优化算法一开始就是以</a:t>
            </a:r>
            <a:r>
              <a:rPr lang="en-US" altLang="zh-CN" dirty="0"/>
              <a:t>NP</a:t>
            </a:r>
            <a:r>
              <a:rPr lang="zh-CN" altLang="en-US" dirty="0"/>
              <a:t>难的</a:t>
            </a:r>
            <a:r>
              <a:rPr lang="en-US" altLang="zh-CN" dirty="0"/>
              <a:t>TSP</a:t>
            </a:r>
            <a:r>
              <a:rPr lang="zh-CN" altLang="en-US" dirty="0"/>
              <a:t>问题作为应用实例而提出的</a:t>
            </a:r>
            <a:endParaRPr lang="en-US" altLang="zh-CN" dirty="0"/>
          </a:p>
          <a:p>
            <a:r>
              <a:rPr lang="zh-CN" altLang="en-US" dirty="0"/>
              <a:t>我们</a:t>
            </a:r>
          </a:p>
        </p:txBody>
      </p:sp>
    </p:spTree>
    <p:extLst>
      <p:ext uri="{BB962C8B-B14F-4D97-AF65-F5344CB8AC3E}">
        <p14:creationId xmlns:p14="http://schemas.microsoft.com/office/powerpoint/2010/main" val="32924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295E8DE-A4DB-4CA7-A29A-09988AB22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3" y="1093148"/>
            <a:ext cx="7205885" cy="55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路径的构建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206BFD9-15AA-470A-9410-B66259C928D9}"/>
              </a:ext>
            </a:extLst>
          </p:cNvPr>
          <p:cNvSpPr txBox="1"/>
          <p:nvPr/>
        </p:nvSpPr>
        <p:spPr>
          <a:xfrm>
            <a:off x="611187" y="1449725"/>
            <a:ext cx="673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每只蚂蚁都随机选择一个城市作为其出发城市，并维护一个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记忆路径向量</a:t>
            </a:r>
            <a:r>
              <a:rPr lang="zh-CN" altLang="en-US" dirty="0"/>
              <a:t>，用来存放蚂蚁依次经过的城市。蚂蚁在构建路径的每一步中，按照一个随机比例规则选择下一个要到达的城市。</a:t>
            </a:r>
          </a:p>
        </p:txBody>
      </p:sp>
    </p:spTree>
    <p:extLst>
      <p:ext uri="{BB962C8B-B14F-4D97-AF65-F5344CB8AC3E}">
        <p14:creationId xmlns:p14="http://schemas.microsoft.com/office/powerpoint/2010/main" val="11947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信息素的释放规律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每条线段上经过蚂蚁的数量</a:t>
            </a: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每只蚂蚁行走一圈释放固定的信息素</a:t>
            </a: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单位距离经过蚂蚁的数量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蚁量系统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蚁周系统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蚁密系统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06BFD9-15AA-470A-9410-B66259C928D9}"/>
              </a:ext>
            </a:extLst>
          </p:cNvPr>
          <p:cNvSpPr txBox="1"/>
          <p:nvPr/>
        </p:nvSpPr>
        <p:spPr>
          <a:xfrm>
            <a:off x="1277256" y="1194544"/>
            <a:ext cx="673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针对蚂蚁信息素释放的问题，</a:t>
            </a:r>
            <a:r>
              <a:rPr lang="en-US" altLang="zh-CN" dirty="0" err="1"/>
              <a:t>M.Dorigo</a:t>
            </a:r>
            <a:r>
              <a:rPr lang="zh-CN" altLang="en-US" dirty="0"/>
              <a:t>等人在</a:t>
            </a:r>
            <a:r>
              <a:rPr lang="en-US" altLang="zh-CN" dirty="0"/>
              <a:t>1996</a:t>
            </a:r>
            <a:r>
              <a:rPr lang="zh-CN" altLang="en-US" dirty="0"/>
              <a:t>年发表的论文中给出三种不同的模型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5BED42-9C91-4BBF-87AA-CF2BB1118FB8}"/>
              </a:ext>
            </a:extLst>
          </p:cNvPr>
          <p:cNvSpPr txBox="1"/>
          <p:nvPr/>
        </p:nvSpPr>
        <p:spPr>
          <a:xfrm>
            <a:off x="1113027" y="5210502"/>
            <a:ext cx="654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现在用的一般是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周系统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蚁量系统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蚁密系统</a:t>
            </a:r>
            <a:r>
              <a:rPr lang="zh-CN" altLang="en-US" dirty="0"/>
              <a:t>因为性能不好已经被淘汰了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信息素的计算公式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这里是实验方案的具体参数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5386" y="1559385"/>
            <a:ext cx="7941787" cy="461665"/>
            <a:chOff x="159026" y="1614153"/>
            <a:chExt cx="7941787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663221" y="1646130"/>
              <a:ext cx="5437592" cy="397710"/>
              <a:chOff x="2951162" y="1570791"/>
              <a:chExt cx="5437592" cy="3977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1996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59026" y="16141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107" y="2417324"/>
            <a:ext cx="7941787" cy="461665"/>
            <a:chOff x="159026" y="2242695"/>
            <a:chExt cx="7941787" cy="461665"/>
          </a:xfrm>
        </p:grpSpPr>
        <p:grpSp>
          <p:nvGrpSpPr>
            <p:cNvPr id="34" name="组合 33"/>
            <p:cNvGrpSpPr/>
            <p:nvPr/>
          </p:nvGrpSpPr>
          <p:grpSpPr>
            <a:xfrm>
              <a:off x="2663221" y="2274672"/>
              <a:ext cx="5437592" cy="397710"/>
              <a:chOff x="2951162" y="1570791"/>
              <a:chExt cx="5437592" cy="39771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38" name="直接箭头连接符 37"/>
              <p:cNvCxnSpPr>
                <a:stCxn id="36" idx="3"/>
                <a:endCxn id="37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59026" y="2242695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07" y="3268645"/>
            <a:ext cx="7941787" cy="461665"/>
            <a:chOff x="159026" y="3002853"/>
            <a:chExt cx="7941787" cy="461665"/>
          </a:xfrm>
        </p:grpSpPr>
        <p:grpSp>
          <p:nvGrpSpPr>
            <p:cNvPr id="40" name="组合 39"/>
            <p:cNvGrpSpPr/>
            <p:nvPr/>
          </p:nvGrpSpPr>
          <p:grpSpPr>
            <a:xfrm>
              <a:off x="2663221" y="3034830"/>
              <a:ext cx="5437592" cy="397710"/>
              <a:chOff x="2951162" y="1570791"/>
              <a:chExt cx="5437592" cy="39771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44" name="直接箭头连接符 43"/>
              <p:cNvCxnSpPr>
                <a:stCxn id="42" idx="3"/>
                <a:endCxn id="43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159026" y="30028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107" y="4119966"/>
            <a:ext cx="7941787" cy="461665"/>
            <a:chOff x="159026" y="3874472"/>
            <a:chExt cx="7941787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2663221" y="3906449"/>
              <a:ext cx="5437592" cy="397710"/>
              <a:chOff x="2951162" y="1570791"/>
              <a:chExt cx="5437592" cy="397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0" name="直接箭头连接符 49"/>
              <p:cNvCxnSpPr>
                <a:stCxn id="48" idx="3"/>
                <a:endCxn id="49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159026" y="3874472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1107" y="4971287"/>
            <a:ext cx="7941787" cy="461665"/>
            <a:chOff x="159026" y="4570976"/>
            <a:chExt cx="7941787" cy="461665"/>
          </a:xfrm>
        </p:grpSpPr>
        <p:grpSp>
          <p:nvGrpSpPr>
            <p:cNvPr id="52" name="组合 51"/>
            <p:cNvGrpSpPr/>
            <p:nvPr/>
          </p:nvGrpSpPr>
          <p:grpSpPr>
            <a:xfrm>
              <a:off x="2663221" y="4602953"/>
              <a:ext cx="5437592" cy="397710"/>
              <a:chOff x="2951162" y="1570791"/>
              <a:chExt cx="5437592" cy="39771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6" name="直接箭头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59026" y="4570976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1107" y="5822608"/>
            <a:ext cx="7941787" cy="461665"/>
            <a:chOff x="159026" y="5870758"/>
            <a:chExt cx="7941787" cy="46166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63221" y="5902735"/>
              <a:ext cx="5437592" cy="397710"/>
              <a:chOff x="2951162" y="1570791"/>
              <a:chExt cx="5437592" cy="39771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62" name="直接箭头连接符 61"/>
              <p:cNvCxnSpPr>
                <a:stCxn id="60" idx="3"/>
                <a:endCxn id="61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59026" y="5870758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51820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57412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略扯淡方案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5637806" y="957662"/>
            <a:ext cx="2880000" cy="4752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2144" y="5889153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略扯淡</a:t>
            </a: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方案原理图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这里插一个广告也是极好的，希望大家关注我的微博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，定期推出免费模板，就像这个一样，拿做付费的精神来做免费，不过肯定还是比付费差那么几丢丢，更多优质模板，请在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，注意是搜店铺而不是搜商品，搜商品可以搜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文艺或气质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，基本都是我做的。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189" y="2305986"/>
            <a:ext cx="1981100" cy="826883"/>
            <a:chOff x="611189" y="2305986"/>
            <a:chExt cx="1981100" cy="826883"/>
          </a:xfrm>
        </p:grpSpPr>
        <p:grpSp>
          <p:nvGrpSpPr>
            <p:cNvPr id="34" name="组合 33"/>
            <p:cNvGrpSpPr/>
            <p:nvPr/>
          </p:nvGrpSpPr>
          <p:grpSpPr>
            <a:xfrm>
              <a:off x="611189" y="2305986"/>
              <a:ext cx="1981100" cy="499079"/>
              <a:chOff x="2645777" y="1428360"/>
              <a:chExt cx="1523389" cy="91403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645777" y="1428360"/>
                <a:ext cx="1523389" cy="914033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900" kern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645777" y="1575355"/>
                <a:ext cx="1514250" cy="67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某部件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887910" y="2794315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我很特别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57975" y="106770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1535949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334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975" y="2182473"/>
            <a:ext cx="7974838" cy="369332"/>
            <a:chOff x="557975" y="2182473"/>
            <a:chExt cx="7974838" cy="369332"/>
          </a:xfrm>
        </p:grpSpPr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557975" y="2182473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3774" y="2182473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部件特征的描述尽量详细，省的老师问你问题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5" y="2708579"/>
            <a:ext cx="7974838" cy="369332"/>
            <a:chOff x="557975" y="2708579"/>
            <a:chExt cx="7974838" cy="369332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557975" y="2708579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不过不懂的问题别放到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上去，问到了会很坑爹的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975" y="3205187"/>
            <a:ext cx="7974838" cy="369332"/>
            <a:chOff x="557975" y="3205187"/>
            <a:chExt cx="7974838" cy="369332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557975" y="3205187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83774" y="3205187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尽量汇报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的内容都是你很熟悉的，就算问到了，也对答如流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这里是放置方案一存在的不足，跟右边对比显得方案一比较挫。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这里是放置新方案的优点的，显得比原来的方案要碉堡，不然你怎么证明你这个月是干活了呢。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2005950"/>
            <a:ext cx="7389971" cy="788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无论是蚂蚁与蚂蚁之间的协作还是蚂蚁与环境之间的交互，均依赖于一种化学物质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768193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蚂蚁行走的时候能够释放信息素。它们往往是随机选择路径的，但是倾向于往信息素浓度高的方向前进。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4717005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较短路径上蚂蚁往返时间比较短，单位时间内经过的蚂蚁多，所以信息素的积累速度比较快。最终蚂蚁会找到最短路径。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479248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19382-BF53-44DF-A57F-E7808E370E51}"/>
              </a:ext>
            </a:extLst>
          </p:cNvPr>
          <p:cNvSpPr txBox="1"/>
          <p:nvPr/>
        </p:nvSpPr>
        <p:spPr>
          <a:xfrm>
            <a:off x="611187" y="1233996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仿生学家经过长期的试验与研究发现蚂蚁觅食有如下几个特点：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957B91-C737-48A9-98F0-33833B2A5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5" y="1269110"/>
            <a:ext cx="6076311" cy="36900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96E89A-6A91-4ADD-893C-9B0770326D19}"/>
              </a:ext>
            </a:extLst>
          </p:cNvPr>
          <p:cNvSpPr txBox="1"/>
          <p:nvPr/>
        </p:nvSpPr>
        <p:spPr>
          <a:xfrm>
            <a:off x="1150112" y="5211395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这是书上</a:t>
            </a:r>
            <a:r>
              <a:rPr lang="en-US" altLang="zh-CN" dirty="0"/>
              <a:t>83</a:t>
            </a:r>
            <a:r>
              <a:rPr lang="zh-CN" altLang="en-US" dirty="0"/>
              <a:t>页的那幅图。</a:t>
            </a:r>
            <a:endParaRPr lang="en-US" altLang="zh-CN" dirty="0"/>
          </a:p>
          <a:p>
            <a:r>
              <a:rPr lang="zh-CN" altLang="en-US" dirty="0"/>
              <a:t>这张图演示了蚂蚁觅食的过程。一开始，蚂蚁们出发时随机选择</a:t>
            </a:r>
            <a:endParaRPr lang="en-US" altLang="zh-CN" dirty="0"/>
          </a:p>
          <a:p>
            <a:r>
              <a:rPr lang="zh-CN" altLang="en-US" dirty="0"/>
              <a:t>了三条路径，其中，中间这条最短，单位时间内见过的蚂蚁多。</a:t>
            </a:r>
            <a:endParaRPr lang="en-US" altLang="zh-CN" dirty="0"/>
          </a:p>
          <a:p>
            <a:r>
              <a:rPr lang="zh-CN" altLang="en-US" dirty="0"/>
              <a:t>因此，中间这条路径上的信息素随着时间慢慢积累，蚂蚁也倾向</a:t>
            </a:r>
            <a:endParaRPr lang="en-US" altLang="zh-CN" dirty="0"/>
          </a:p>
          <a:p>
            <a:r>
              <a:rPr lang="zh-CN" altLang="en-US" dirty="0"/>
              <a:t>于选择这条路径。最后，蚂蚁找到了最短路径。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71D85-CD8D-42C5-8AAB-D99A8B80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9" y="1642213"/>
            <a:ext cx="7094641" cy="3417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50F99E-CD57-4CDA-A727-ADB5EECB7982}"/>
              </a:ext>
            </a:extLst>
          </p:cNvPr>
          <p:cNvSpPr txBox="1"/>
          <p:nvPr/>
        </p:nvSpPr>
        <p:spPr>
          <a:xfrm>
            <a:off x="5050351" y="1752145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66642-501D-4C37-B9E5-F459E4F506F6}"/>
              </a:ext>
            </a:extLst>
          </p:cNvPr>
          <p:cNvSpPr txBox="1"/>
          <p:nvPr/>
        </p:nvSpPr>
        <p:spPr>
          <a:xfrm>
            <a:off x="7218998" y="1749752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6F0D9-1887-48F2-9325-B3CF2158B57E}"/>
              </a:ext>
            </a:extLst>
          </p:cNvPr>
          <p:cNvSpPr txBox="1"/>
          <p:nvPr/>
        </p:nvSpPr>
        <p:spPr>
          <a:xfrm>
            <a:off x="2730103" y="1876104"/>
            <a:ext cx="9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随机选择路径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3C35D-A224-4153-A146-4F375229595F}"/>
              </a:ext>
            </a:extLst>
          </p:cNvPr>
          <p:cNvSpPr txBox="1"/>
          <p:nvPr/>
        </p:nvSpPr>
        <p:spPr>
          <a:xfrm>
            <a:off x="1277256" y="5215787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一开始蚂蚁在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之间行走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F2B986-EFC6-48CA-B78F-E59A9ADD794E}"/>
              </a:ext>
            </a:extLst>
          </p:cNvPr>
          <p:cNvSpPr txBox="1"/>
          <p:nvPr/>
        </p:nvSpPr>
        <p:spPr>
          <a:xfrm>
            <a:off x="611187" y="1192211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此外，蚂蚁觅食还具备绕开障碍物的能力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9BF437-50FB-49F3-8FB0-9F38E9E5D1AC}"/>
              </a:ext>
            </a:extLst>
          </p:cNvPr>
          <p:cNvSpPr txBox="1"/>
          <p:nvPr/>
        </p:nvSpPr>
        <p:spPr>
          <a:xfrm>
            <a:off x="1267248" y="565203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r>
              <a:rPr lang="zh-CN" altLang="en-US" dirty="0"/>
              <a:t>路上突然出现了一个障碍，蚁群开始分开，随机往两边分开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5FA9DB-A295-43FF-8DDD-AC0E3790D3B3}"/>
              </a:ext>
            </a:extLst>
          </p:cNvPr>
          <p:cNvSpPr txBox="1"/>
          <p:nvPr/>
        </p:nvSpPr>
        <p:spPr>
          <a:xfrm>
            <a:off x="1267248" y="6021364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右边那条路比较短，走的蚂蚁多，信息素浓度高</a:t>
            </a: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00A89E5-9C1E-47E8-8811-525ACA48E664}"/>
              </a:ext>
            </a:extLst>
          </p:cNvPr>
          <p:cNvSpPr txBox="1"/>
          <p:nvPr/>
        </p:nvSpPr>
        <p:spPr>
          <a:xfrm>
            <a:off x="611187" y="1192211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通过对蚁群觅食过程抽象，可以建立蚁群优化算法。它们之间的各个要素有如下一一对应关系：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3DE85B-F12F-4F3A-9D06-226614CC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56"/>
              </p:ext>
            </p:extLst>
          </p:nvPr>
        </p:nvGraphicFramePr>
        <p:xfrm>
          <a:off x="1150112" y="2105019"/>
          <a:ext cx="6653360" cy="32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680">
                  <a:extLst>
                    <a:ext uri="{9D8B030D-6E8A-4147-A177-3AD203B41FA5}">
                      <a16:colId xmlns:a16="http://schemas.microsoft.com/office/drawing/2014/main" val="559960214"/>
                    </a:ext>
                  </a:extLst>
                </a:gridCol>
                <a:gridCol w="3326680">
                  <a:extLst>
                    <a:ext uri="{9D8B030D-6E8A-4147-A177-3AD203B41FA5}">
                      <a16:colId xmlns:a16="http://schemas.microsoft.com/office/drawing/2014/main" val="1668673793"/>
                    </a:ext>
                  </a:extLst>
                </a:gridCol>
              </a:tblGrid>
              <a:tr h="539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蚁群觅食现象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蚁群优化算法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15312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搜索空间的一组有效解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6622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觅食空间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问题的搜索空间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327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信息素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信息素浓度变量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17499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蚁巢到食物的一条路径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一个有效解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86361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找到最短路径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问题的最优解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0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8E269E4-0094-4D0A-86B8-470554CDECD7}"/>
              </a:ext>
            </a:extLst>
          </p:cNvPr>
          <p:cNvSpPr txBox="1"/>
          <p:nvPr/>
        </p:nvSpPr>
        <p:spPr>
          <a:xfrm>
            <a:off x="1220659" y="58770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每一只蚂蚁记录了一条可行路径</a:t>
            </a:r>
          </a:p>
        </p:txBody>
      </p: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4A69F2D-E534-4333-8DC9-6F439F71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3" y="1700001"/>
            <a:ext cx="7172325" cy="3276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0CDF757-E57C-4A61-B8A2-0B143F39409C}"/>
              </a:ext>
            </a:extLst>
          </p:cNvPr>
          <p:cNvSpPr txBox="1"/>
          <p:nvPr/>
        </p:nvSpPr>
        <p:spPr>
          <a:xfrm>
            <a:off x="855908" y="5157999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通过蚁群优化算法寻找</a:t>
            </a:r>
            <a:r>
              <a:rPr lang="en-US" alt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5156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自然蚁群与人工蚁群的对比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2005950"/>
            <a:ext cx="7389971" cy="788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无论是蚂蚁与蚂蚁之间的协作还是蚂蚁与环境之间的交互，均依赖于一种化学物质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569700" y="1581317"/>
            <a:ext cx="1699750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相似之处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50112" y="3484718"/>
            <a:ext cx="7389971" cy="17919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）人工蚁群具有一定的记忆能力，能够记忆已经访问过的节点。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）人工蚁群选择路径时不时盲目的，而是按照一定规律有意识地寻找最短路径。例如在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问题中，可以预先知道当前城市到下一个目的地的距离。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69700" y="3124123"/>
            <a:ext cx="1563541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不同之处</a:t>
            </a:r>
          </a:p>
        </p:txBody>
      </p:sp>
    </p:spTree>
    <p:extLst>
      <p:ext uri="{BB962C8B-B14F-4D97-AF65-F5344CB8AC3E}">
        <p14:creationId xmlns:p14="http://schemas.microsoft.com/office/powerpoint/2010/main" val="18550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2139</Words>
  <Application>Microsoft Office PowerPoint</Application>
  <PresentationFormat>全屏显示(4:3)</PresentationFormat>
  <Paragraphs>255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</cp:lastModifiedBy>
  <cp:revision>217</cp:revision>
  <dcterms:created xsi:type="dcterms:W3CDTF">2015-01-13T10:49:01Z</dcterms:created>
  <dcterms:modified xsi:type="dcterms:W3CDTF">2018-11-13T02:44:11Z</dcterms:modified>
</cp:coreProperties>
</file>