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9"/>
  </p:notes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80" r:id="rId13"/>
    <p:sldId id="285" r:id="rId14"/>
    <p:sldId id="286" r:id="rId15"/>
    <p:sldId id="282" r:id="rId16"/>
    <p:sldId id="274" r:id="rId17"/>
    <p:sldId id="277" r:id="rId18"/>
    <p:sldId id="297" r:id="rId19"/>
    <p:sldId id="295" r:id="rId20"/>
    <p:sldId id="298" r:id="rId21"/>
    <p:sldId id="276" r:id="rId22"/>
    <p:sldId id="287" r:id="rId23"/>
    <p:sldId id="270" r:id="rId24"/>
    <p:sldId id="257" r:id="rId25"/>
    <p:sldId id="283" r:id="rId26"/>
    <p:sldId id="294" r:id="rId27"/>
    <p:sldId id="296" r:id="rId28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DF7"/>
    <a:srgbClr val="9307C5"/>
    <a:srgbClr val="9A90FE"/>
    <a:srgbClr val="F6F8FC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0475" autoAdjust="0"/>
  </p:normalViewPr>
  <p:slideViewPr>
    <p:cSldViewPr snapToGrid="0">
      <p:cViewPr varScale="1">
        <p:scale>
          <a:sx n="72" d="100"/>
          <a:sy n="72" d="100"/>
        </p:scale>
        <p:origin x="1254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9BB9-F2CA-426C-82A6-1234A0AE4AD5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2F1D-8B73-4A3C-A06D-0A25FF461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1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Sophie. 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one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change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carrer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software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training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me by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employer Société Générale. It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partenership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Effrei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Paris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big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for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myselft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end-of-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office building.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occupant of the building can report an incident and follow up.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solve the issue and report the end of the 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manager can use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know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of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aspects.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talk about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focus on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important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focus on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and, at last,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Échange front/back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est redirigé vers le suivi d’avancement de ses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d’avancement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signalement est une vignette.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couleur de ces vignettes indique le statut actuel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sûr l’utilisateur peut consulter le détail d’une de ces vignettes puisqu’il s’agit de ses propres incidents.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0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8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 moment est créé un compte utilisateur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pour un usage professionnel au sein d’1 immeuble de bureaux.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un site marchand. L’utilisateur ne décide pas de créer un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occupant doivent pouvoir y accéder mais ce sont les services immobiliers qui gèrent les comptes.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L’Admin doit avoir connaissance en amont de chaque nouvelle arrivée. Ce procès n’est pas géré dans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1 compte : Nom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tel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b="1" dirty="0"/>
              <a:t>Ecrans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14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Auparavant 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 par une fonction de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hachage est un moyen de crypter un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Hexadécimal – 32 caractères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système a 3 particularités :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 unique – On ne peut pas décrypter une donnée hachée.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même chaîne ou document ne produira qu’1 seul résultat de hash (quelque soit la fonction, la librairie, le langage utilisé) et ce résultat lui est totalement spécifique.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sha1 »</a:t>
            </a:r>
            <a:r>
              <a:rPr lang="fr-FR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hexadécimal de 32 caractères</a:t>
            </a:r>
            <a:endParaRPr lang="fr-FR" sz="18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encore plus de sécurité, on procède au salage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procédé purement mécanique : on ajoute à la chaine à crypter une autre chaine (de préférence unique) avant le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concaténé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l’identifiant, puisqu’il est unique.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5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données très sensibles…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uuidv4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Sécuriser les données, c’est bien, mais il faut aussi songer à sécuriser leur accès.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qu’à chaque fois qu’un service est sollicité par le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s’interroge : le demandeur a-t-il le droit de me demander ça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premier filtre est fait par l’appli front, puisque que c’est le profil de l’utilisateur qui lui donne accès ou non aux différentes fonctionnalités.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suffisant.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3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créer un nouvel utilisateur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de création d’ut.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première chose que fait ce service, c’est de contrôler grâce au cookie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l’auteur la requête est bien identifié et connecté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 a le bon profil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la liste des incidents que j’ai moi-même déclarés.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adéquat.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service contrôle que l’auteur la requête est bien connecté.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profil n’a pas d’importance.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Ensuite, le service récupère la liste des incidents (via DAO) et fait un filtre. Ne garde que ceux déclaré par l’utilisateur identifié par le cookie.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None/>
            </a:pP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 j’ai tester mon programme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9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 : fonction qui teste le résultat d’une autre fonction.</a:t>
            </a:r>
          </a:p>
          <a:p>
            <a:r>
              <a:rPr lang="fr-FR" dirty="0"/>
              <a:t>J’ai utilisé </a:t>
            </a:r>
            <a:r>
              <a:rPr lang="fr-FR" dirty="0" err="1"/>
              <a:t>Jest</a:t>
            </a:r>
            <a:r>
              <a:rPr lang="fr-FR" dirty="0"/>
              <a:t> – JS - , qui permet d’écrire des TU et de les faire tourner facilement par un simple ligne de commande.</a:t>
            </a:r>
          </a:p>
          <a:p>
            <a:endParaRPr lang="fr-FR" dirty="0"/>
          </a:p>
          <a:p>
            <a:r>
              <a:rPr lang="fr-FR" dirty="0"/>
              <a:t>Ex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écran de gestion Utilisateurs =&gt; utilisateurs affichés dans un tableau.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actif/inactif indique si l’utilisateur fait encore partie du personnel.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table Utilisateurs, on ne trouve pas actif/inactif, mais un champ date, qui est initialisé à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 défaut.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y trouve la date de départ le cas échéant.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fonction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findUserStatus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prend en paramètre une date et calcule un string actif ou inactif.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test unitaire consiste à contrôler que le string de sortie est bien le bon, suivant que l’argument d’entrée est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pas.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lance pas beaucoup de ligne de commande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créer 2 repo (back/front) dans l’outil de versioning GitHub,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automatisé le lancement de mes TU grâce à un pipeline GitHub qui se déclenche à chaque push.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visu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Mail si échec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602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tests contrôlent, l’enchaînement de différentes fonctions.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Typiquement, un incident, une fois créé, est-il bien accessible au technicien concerné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va donc être amené à manipuler les données de la base.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interface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testeur suit des instructions précises et contrôle à chaque fois que le résultat est celui attendu.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triggers/déclencheurs sont des scripts SQL rattachés à une base de données et programmés pour faire des actions lorsque survient un évènement précis (insert, update,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069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travail fastidieux et l’interface front a des limites.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PostMan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permet de tester directement les api sans passer par une interface graphique.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permet aussi d’établir de véritables scénarios d‘enchaînent des services.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test =&gt; Saisi url, valeur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post, params si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résultat immédiat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Sauvegarde des tests =&gt; scénario/collections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49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un immeuble de bureau…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l’immeuble est assez grand…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Classiquement la centralisation des incidents est assurée par un standard téléphonique, des cahiers et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post’it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Contexte digitalisation des process =&gt; plateforme unique =&gt; employés de bureau, intervenants extérieur ou responsables d’immeuble.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plateformes de ce genre fleurissent depuis quelques années, notamment à SG.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pour construire ce projet, je suis allée rencontrer…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l’application est bien sûr d’aider au suivi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objectifs secondaires : aider les services techniques à identifier les points de vigilances…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J’en ai déterminé les fonctionnalités suivantes.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26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Partie égocentrée de la présentation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suis titulaire d’un BTS Informatique, ce titre sont pour moi une chance de revenir à mes premières amours.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ce soit dans un cadre professionnel ou personnel, j’ai toujours programmé, en fait j’ai surtout fait de l’automatisation, de process ou de jeux de société.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donc l’habitude d’interroger les futurs utilisateurs pour recueillir leurs besoins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de données à stocker et celles qui pourront être calculées.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l’ordre des priorisations. Plutôt avec un responsable.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 c’est moi qui ai assuré à peu près tous les rôles : je l’ai porté, conçu, codé, testé, validé.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cours de l’année écoulée, j’ai appris énormément de choses que j’ai pu mettre en pratique pour ce projet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=&gt; quelques notions HTLM =&gt; Application client/serveur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POO : indispensable à n’importe quel développeur.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qui m’a permis d’utiliser un pipe line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automatiser les tests unitaires.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étudier le déploiement sur un serveur distant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bien sûr dû compléter par des recherches personnelles.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Principalement pour comprendre le principe de l’ORM. Vaste sujet.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Beaucoup de temps aussi notamment pour les tests.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là c’était beaucoup plus un problème de codage que compréhension du concept.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quelques fonctionnalités secondaires.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opérationnel.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mission principale de (suivi des incidents) est remplie.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la partie authentification est terminée.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 reste à finaliser l’archivage des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souhaite également mettre en œuvre le chargement de fichiers (csv) pour la création groupée d’utilisateurs.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aussi envisager d’autres évolutions, la production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94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tiens à remercier bien sûr les professeurs et les autres élèves de la cohorte, mon nouveau manager et toute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 oublier les responsables du service immobilier de l’immeuble Basalte de la Défense.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01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Lister et trier les tâches à effectuer.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de se disperser.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55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défini les besoins =&gt; 4 profils.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Usager dont le rôle se borne à signaler l’incident et valider la fin d’intervention.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Admin, c’est à la fois le service immobilier, responsable d’immeuble, et l’administrateur de l’appli et qui a donc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 qui résout les problèmes.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Valideur qui est le chef du technicien. Il utilise l’outil pour coordonner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2 profils externes ne travaillent que pour une seule entreprise prestataire chacun.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à la partie « technique » de la présentation.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composée de 2 parties distinctes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à détailler.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=&gt;partie visible du programme, l’interface 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Back end =&gt; la partie invisible, calculs et mémoire.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tout est codé en JavaScript.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géré par la librairie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Page Application =&gt; 1 page + multitude de composants déclenchés selon certaines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 peuvent même s’appeler les uns les autres (parents =&gt; enfants)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composant = un élément de page. Il contient code html, fonctions,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c’est ça qui fait fonctionner le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2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et son seul composant. Par convention « App.js », gare de triage.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dont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string initialisé « login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Apps.js lance systématiquement 2 composants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composant « Ribbon.js 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autre composant qui dépendra de la valeur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1/ Le contenu de « Ribbon.js » est lui-même conditionné à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Systématiquement « Ribbon.js » affiche le logo de l’application.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 !== « login »...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2/ Le 2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composant =&gt; au démarrage, « Login.js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le formulaire + fonction.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Quand l’authentification est validée, certaines données utilisateurs sont récupérées et  la valeur d’«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mise à jour à « menu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composant dans lequel il a été déclaré (App.js donc) est recalculé.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composant « Login.js » laisse place au composant « Menu.js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Menu.js » contient toutes les fonctionnalités de l’application, accessibles par des boutons.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L’affichage ou non de ces boutons est conditionné au profil de l’utilisateur.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L’activation de ces boutons met à jour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etc.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ce qui est du Back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5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=&gt; serveur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contrôlé par la librairie Express.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c’est le cerveau de l’application =&gt; recevoir les requêtes du Front (via des adresses url) =&gt; fonctions adéquates.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fonctions = services regroupés par catégorie =&gt; fichiers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distincts.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fonctionner, le Back a besoin d’une mémoire...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L’interaction entre les 2 est assuré par un ORM, 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Mapping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système qui converti les tables de la base de données en autant de classes objets.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est 1 classe d’objet // 1 colonne = 1 attribut de la classe.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sont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Sequelize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possède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propres fonctions pour récupérer les données de la base, les convertir en objet et vice versa.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évite au maximum les requêtes SQL. Et, quand ces requêtes sont inévitables, il empêche les problèmes d’injections SQL.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mis ces fonctions dans des fichiers DAO (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 Object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distincts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pour clarifier le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Couches = rôle dans l’organisation 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reçoit les demandes, qu’il transmet aux services, qui utilisent les fonctions d’ORM, qui utilisent les objets, qui représentent les tables de la bd.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2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 finir avec la technique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j’ai réparti toutes les données nécessaires pour ce projet en 9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résultat est une base de données de 9 tables.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a sa clé primaire.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plupart =&gt; entier en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auto-incrément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tables à données sensibles, c</a:t>
            </a:r>
            <a:r>
              <a:rPr lang="fr-FR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 plus complexe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UUID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uuidv4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plus importantes sont les tables Incidents, 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Eléments donc je vais parler tout à l’heure.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aux fonctionnalités.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2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menu complet des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Aucun profil n’a accès à l’ensemble de ces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profils peuvent créer et suivre leurs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suivi d’incident est réservé aux techniciens. Il va y trouver la liste des interventions non terminées de son entreprise.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L’écran pilotage qui contient tous les incidents listés par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boutons bleus réservés au profil « Admin » : accès aux différents écrans de gestion et d’archivage de données..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L’incident est donc le cœur de l’appli.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incidents suivent le même parcourt =&gt; 4 états, ou statuts.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 création, 1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d’affection.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ne s’occupe encore de lui.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un technicien lui est affecté. Il est donc pris en charge.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fin de l’intervention, l’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de validation par l’utilisateur auteur du signalement.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l’utilisateur valide la clôture.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clôture, l’incident est mort.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l’utilisateur est mécontent de l’intervention, il le signale et un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automatiquement généré à l’identique du premier, avec le motif d’insatisfaction.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cycle de vie recommence avec ce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42C2-A485-99F2-B3BF-1FDE0692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96FC8-0EC4-ACB9-0354-D9B9C1FD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37B84-D0F1-29E8-1AA6-8024060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6C118-04D2-0E94-C062-93E0677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29C58-A2AE-0972-EE93-787B630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5D0F1-6B0F-AF1D-5F98-BA0D5982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6B44-D28F-5741-A5CD-6B0AD3AC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184D7-C32E-77AD-6E32-2DAE1802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E7BC0-7CCF-AE5D-62E2-B1B4DF38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8D1D-9813-4B1C-19DE-1229756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BE2B4-DDB5-6D90-877D-00B0CA98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F4AE5-D818-E870-9E69-5E828775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C89F0-8F7E-98C4-F3CC-4C8D7554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95EDD-0A1B-34AA-1BDF-9CDDBC27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41969-05C4-BF99-F5A5-757C7D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05C7F-CB6E-4F97-F475-11C72AC2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4A34-F1C2-55C0-E08E-97BB1AA5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925F8-E6CD-EFC4-CF2C-E52501A5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1E66F-BB7A-A91E-1D41-AC0A23F2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EE7A8-8C6B-3F3A-1617-F5AF08EE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B9D73-D737-59CC-CE92-C2ED51E4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7AC80-AC79-1E83-78BC-D2A97C06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92338-0EC6-F60A-07D3-0296CB0E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764BE-029A-23BF-2F98-E6B8CD08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4C92E-D3A3-3403-3655-A6F8BE6C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99EE0-0946-F571-94B5-8514EA3A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DC404-61C5-7EBF-2380-E25D0B51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D3C653-0E55-47F9-B04B-FCF3F1FF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C8E48-6011-74B4-4337-0B97FCC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6F608B-C8D2-D3D9-43EF-A1AAD7CE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340A4-53BD-A289-AEDF-630C456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50D33-C956-3607-1447-50E919E7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6FCC1-AF79-6119-E042-54CBCF4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9CD70-5469-614E-68A9-51AA254B0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505B0-3B0D-5968-1DCF-40F6A2D15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7C6107-383C-8F8D-E1CC-5A540917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DC23D8-D426-524E-8490-6A035DF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130C28-74BE-9B5A-7A12-8B2307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DB3BA3-F6C1-FB85-3328-920BA7E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2399C-8F40-077A-CB47-78F541B4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9CCBAC-E4FB-0A5B-FE3F-87D291CE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2130-E91D-2756-2634-236019F8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BC43B-7943-411C-C932-8A7E3159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AFD6C6-DE23-09C2-C591-16A87544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4B07D6-1B46-DDBD-F5E9-E81A111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12956-5BB1-315D-8D93-552E217A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E81-4596-F62E-506A-88AECA8F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404D2-9B62-0006-A2D9-ADF833C1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36CAE-87CB-6C5D-FD3B-ED0B7F23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71FE7F-AF9B-DCA2-03D1-BC62C829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48D44-6237-F8DE-5E68-EC976E59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02DA0-A11A-4249-744F-6ACD25F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A30C2-4CE0-7380-1A2C-487071F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059627-371E-17F3-4A5B-1FEC9B9D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8377C-4ACB-2431-9A47-FC80DD91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0C573-375A-998C-FB23-617E4F2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2E6B5-59EC-A48C-C9C5-48310876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66E57-832E-B4B9-4FD9-F7D08E5A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A92EE5-3608-2C7B-12F8-1DDD0566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0CAD12-180D-949F-9989-42F5BFB7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1358B-95AA-A228-5C13-4C20CC5E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8B8B0-DAE7-8803-04B8-8929713F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491BE-DA8B-CA08-BBF6-A7616377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6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_backend" TargetMode="External"/><Relationship Id="rId11" Type="http://schemas.openxmlformats.org/officeDocument/2006/relationships/image" Target="../media/image61.png"/><Relationship Id="rId5" Type="http://schemas.openxmlformats.org/officeDocument/2006/relationships/hyperlink" Target="https://github.com/mapette/sos_immo" TargetMode="External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4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60" y="2015210"/>
            <a:ext cx="3487736" cy="3487736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488857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36" y="633738"/>
            <a:ext cx="2951207" cy="6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2203B04-392C-6FF1-1D19-F14865295808}"/>
              </a:ext>
            </a:extLst>
          </p:cNvPr>
          <p:cNvSpPr txBox="1">
            <a:spLocks/>
          </p:cNvSpPr>
          <p:nvPr/>
        </p:nvSpPr>
        <p:spPr>
          <a:xfrm>
            <a:off x="1494240" y="1952709"/>
            <a:ext cx="4790963" cy="757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SOS IMMO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B245CF-C4D4-6D48-58E7-ACDCFDC5D147}"/>
              </a:ext>
            </a:extLst>
          </p:cNvPr>
          <p:cNvSpPr txBox="1"/>
          <p:nvPr/>
        </p:nvSpPr>
        <p:spPr>
          <a:xfrm>
            <a:off x="5012463" y="3337560"/>
            <a:ext cx="1935162" cy="266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aspects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Front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Back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Incidents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2830BA8-20E4-0FF4-961A-76729D76C0A0}"/>
              </a:ext>
            </a:extLst>
          </p:cNvPr>
          <p:cNvGrpSpPr/>
          <p:nvPr/>
        </p:nvGrpSpPr>
        <p:grpSpPr>
          <a:xfrm>
            <a:off x="1761857" y="2855224"/>
            <a:ext cx="1650084" cy="1719477"/>
            <a:chOff x="1116734" y="3135054"/>
            <a:chExt cx="2111996" cy="2212249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B225996-570C-C6A6-5434-384AE6BE1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6734" y="3135054"/>
              <a:ext cx="2111996" cy="2212249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451E5E3-D456-F84B-D6F1-0C4E5031D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7418" y="3282681"/>
              <a:ext cx="423583" cy="395849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12C3BDEE-06D5-8D8F-A50C-D441F725C1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444" y="4765981"/>
            <a:ext cx="1070450" cy="13962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0014D5-4828-429C-785F-EC3FDF83B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7986" y="4765981"/>
            <a:ext cx="1070450" cy="14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5668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création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10" y="2167127"/>
            <a:ext cx="5877406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5282D7-0CB5-D77A-99D9-1CC10E09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0" y="1758560"/>
            <a:ext cx="5698197" cy="38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9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415FE4-1047-F1F1-0073-D8441461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76" y="1661120"/>
            <a:ext cx="4970628" cy="27716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6508834" y="4463642"/>
            <a:ext cx="4304112" cy="676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différent du </a:t>
            </a:r>
            <a:r>
              <a:rPr lang="fr-FR" sz="900" i="1" dirty="0" err="1">
                <a:latin typeface="Avenir Next LT Pro Light" panose="020B0304020202020204" pitchFamily="34" charset="0"/>
                <a:cs typeface="Times New Roman" panose="02020603050405020304" pitchFamily="18" charset="0"/>
              </a:rPr>
              <a:t>mdp</a:t>
            </a: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actuel,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chiffre, 1 caractère spécial =&gt; ()!@#$+-*&amp;_,</a:t>
            </a:r>
          </a:p>
        </p:txBody>
      </p: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361934" y="4364791"/>
            <a:ext cx="279754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762753" y="436479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3" y="2002862"/>
            <a:ext cx="7334518" cy="1960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25E525-6754-7D2C-9449-4D289253FF4F}"/>
              </a:ext>
            </a:extLst>
          </p:cNvPr>
          <p:cNvSpPr txBox="1"/>
          <p:nvPr/>
        </p:nvSpPr>
        <p:spPr>
          <a:xfrm>
            <a:off x="1762753" y="462826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salé avec l’identifiant unique.</a:t>
            </a:r>
          </a:p>
        </p:txBody>
      </p:sp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0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434779" y="2053321"/>
            <a:ext cx="7010128" cy="3773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==4)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33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unitaires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876EFE-DF56-4F41-25CE-D6E8B7B2CC4A}"/>
              </a:ext>
            </a:extLst>
          </p:cNvPr>
          <p:cNvGrpSpPr/>
          <p:nvPr/>
        </p:nvGrpSpPr>
        <p:grpSpPr>
          <a:xfrm>
            <a:off x="990961" y="1653742"/>
            <a:ext cx="9369348" cy="4283767"/>
            <a:chOff x="990961" y="1653742"/>
            <a:chExt cx="9369348" cy="4283767"/>
          </a:xfrm>
        </p:grpSpPr>
        <p:sp>
          <p:nvSpPr>
            <p:cNvPr id="46" name="Flèche : droite 45">
              <a:extLst>
                <a:ext uri="{FF2B5EF4-FFF2-40B4-BE49-F238E27FC236}">
                  <a16:creationId xmlns:a16="http://schemas.microsoft.com/office/drawing/2014/main" id="{9C33D82E-8891-C500-BEEE-81DC233FD1DC}"/>
                </a:ext>
              </a:extLst>
            </p:cNvPr>
            <p:cNvSpPr/>
            <p:nvPr/>
          </p:nvSpPr>
          <p:spPr>
            <a:xfrm>
              <a:off x="5159424" y="4667680"/>
              <a:ext cx="687523" cy="166113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B42766E-1BEC-23D3-7A8A-E1BA8CCD89AB}"/>
                </a:ext>
              </a:extLst>
            </p:cNvPr>
            <p:cNvGrpSpPr/>
            <p:nvPr/>
          </p:nvGrpSpPr>
          <p:grpSpPr>
            <a:xfrm>
              <a:off x="990961" y="1653742"/>
              <a:ext cx="9369348" cy="4283767"/>
              <a:chOff x="990961" y="1653742"/>
              <a:chExt cx="9369348" cy="4283767"/>
            </a:xfrm>
          </p:grpSpPr>
          <p:pic>
            <p:nvPicPr>
              <p:cNvPr id="27" name="Image 26" descr="Une image contenant texte&#10;&#10;Description générée automatiquement">
                <a:extLst>
                  <a:ext uri="{FF2B5EF4-FFF2-40B4-BE49-F238E27FC236}">
                    <a16:creationId xmlns:a16="http://schemas.microsoft.com/office/drawing/2014/main" id="{071154A0-77C7-24F3-8E97-704383095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961" y="4219260"/>
                <a:ext cx="4239855" cy="1138051"/>
              </a:xfrm>
              <a:prstGeom prst="rect">
                <a:avLst/>
              </a:prstGeom>
            </p:spPr>
          </p:pic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2565FF31-0E9F-6829-EBF8-98FDF5D4F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0604" y="4098554"/>
                <a:ext cx="3836708" cy="1379462"/>
              </a:xfrm>
              <a:prstGeom prst="rect">
                <a:avLst/>
              </a:prstGeom>
            </p:spPr>
          </p:pic>
          <p:pic>
            <p:nvPicPr>
              <p:cNvPr id="48" name="Image 47">
                <a:extLst>
                  <a:ext uri="{FF2B5EF4-FFF2-40B4-BE49-F238E27FC236}">
                    <a16:creationId xmlns:a16="http://schemas.microsoft.com/office/drawing/2014/main" id="{52C333BA-754B-9DDE-61DA-363C2499D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1868" y="1653742"/>
                <a:ext cx="7057545" cy="2083951"/>
              </a:xfrm>
              <a:prstGeom prst="rect">
                <a:avLst/>
              </a:prstGeom>
            </p:spPr>
          </p:pic>
          <p:pic>
            <p:nvPicPr>
              <p:cNvPr id="52" name="Image 51">
                <a:extLst>
                  <a:ext uri="{FF2B5EF4-FFF2-40B4-BE49-F238E27FC236}">
                    <a16:creationId xmlns:a16="http://schemas.microsoft.com/office/drawing/2014/main" id="{284F0DFE-94A7-81CF-0A0A-3E7759BE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5409" y="5478016"/>
                <a:ext cx="3294900" cy="459493"/>
              </a:xfrm>
              <a:prstGeom prst="rect">
                <a:avLst/>
              </a:prstGeom>
            </p:spPr>
          </p:pic>
        </p:grp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424" y="4934991"/>
            <a:ext cx="687523" cy="5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5739C31-312D-920F-06F1-FBC460B9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71" y="1722218"/>
            <a:ext cx="943215" cy="732225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DC90B4-0E10-7E0A-51A3-D95627CFE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260" y="1040130"/>
            <a:ext cx="5593080" cy="496062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4F8A94-BFD6-E7E1-9F9D-EA9204D8C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31" y="3368357"/>
            <a:ext cx="3635936" cy="223234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9539E01-DD63-113A-B8BF-B6B563B7F696}"/>
              </a:ext>
            </a:extLst>
          </p:cNvPr>
          <p:cNvSpPr txBox="1">
            <a:spLocks/>
          </p:cNvSpPr>
          <p:nvPr/>
        </p:nvSpPr>
        <p:spPr>
          <a:xfrm>
            <a:off x="416516" y="841058"/>
            <a:ext cx="4930140" cy="769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TU – pipeline GitHub</a:t>
            </a:r>
          </a:p>
        </p:txBody>
      </p:sp>
    </p:spTree>
    <p:extLst>
      <p:ext uri="{BB962C8B-B14F-4D97-AF65-F5344CB8AC3E}">
        <p14:creationId xmlns:p14="http://schemas.microsoft.com/office/powerpoint/2010/main" val="281646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u contenu 5">
            <a:extLst>
              <a:ext uri="{FF2B5EF4-FFF2-40B4-BE49-F238E27FC236}">
                <a16:creationId xmlns:a16="http://schemas.microsoft.com/office/drawing/2014/main" id="{FE6731E7-FC30-B169-3DE8-7F3B9851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68" y="3141298"/>
            <a:ext cx="818705" cy="818705"/>
          </a:xfr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7498E071-71C6-1166-2BB4-4294F69BE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855" y="1707893"/>
            <a:ext cx="1695585" cy="11688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DE2A4FF-CE14-934E-14D6-6E4F09C0BECD}"/>
              </a:ext>
            </a:extLst>
          </p:cNvPr>
          <p:cNvSpPr txBox="1"/>
          <p:nvPr/>
        </p:nvSpPr>
        <p:spPr>
          <a:xfrm>
            <a:off x="6375160" y="3436620"/>
            <a:ext cx="3281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via l’interface utilisateur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35BAB60-4B1B-2F08-568A-4D9AD28D9218}"/>
              </a:ext>
            </a:extLst>
          </p:cNvPr>
          <p:cNvSpPr txBox="1"/>
          <p:nvPr/>
        </p:nvSpPr>
        <p:spPr>
          <a:xfrm>
            <a:off x="1404006" y="1815394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Base de tests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318142-B220-0C36-3AB8-3D1EA42F0B00}"/>
              </a:ext>
            </a:extLst>
          </p:cNvPr>
          <p:cNvSpPr txBox="1"/>
          <p:nvPr/>
        </p:nvSpPr>
        <p:spPr>
          <a:xfrm>
            <a:off x="1460581" y="2196909"/>
            <a:ext cx="16321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Identique base production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Création des tables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Triggers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Echantillon de données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9AEF44D-6237-8931-139C-9FC86E4D0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880" y="4055221"/>
            <a:ext cx="4211000" cy="23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4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Présentation SOS IMMO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85" y="2105468"/>
            <a:ext cx="1924050" cy="192405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10253" y="3179284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19925" y="2181359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10253" y="3769603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043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9022BF-3C91-7B2B-F9C7-6172FF218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060" y="1905087"/>
            <a:ext cx="6278431" cy="4287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39" y="1597979"/>
            <a:ext cx="1015997" cy="770486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9B6A0D6C-26AA-0CCB-3D6E-556C80E1D8CC}"/>
              </a:ext>
            </a:extLst>
          </p:cNvPr>
          <p:cNvSpPr txBox="1"/>
          <p:nvPr/>
        </p:nvSpPr>
        <p:spPr>
          <a:xfrm>
            <a:off x="1760220" y="1783167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des api via Postman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5B1A0F-B00D-8325-01CE-FF5B02A4E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29" y="2622215"/>
            <a:ext cx="4928471" cy="32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front/back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GitHub &amp; Pipe line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308962"/>
            <a:chOff x="1118860" y="4280655"/>
            <a:chExt cx="2837970" cy="130896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Triggers </a:t>
              </a:r>
              <a:r>
                <a:rPr lang="fr-FR" sz="1200" dirty="0" err="1"/>
                <a:t>mySql</a:t>
              </a:r>
              <a:endParaRPr lang="fr-FR" sz="1200" dirty="0"/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3171600" cy="1649880"/>
            <a:chOff x="7677632" y="3192877"/>
            <a:chExt cx="3171600" cy="1649880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9577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données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Emplacements/Types d’emplacements</a:t>
              </a:r>
            </a:p>
            <a:p>
              <a:r>
                <a:rPr lang="fr-FR" sz="1200" dirty="0"/>
                <a:t>       Types d’incidents</a:t>
              </a:r>
            </a:p>
            <a:p>
              <a:r>
                <a:rPr lang="fr-FR" sz="1200" dirty="0"/>
                <a:t>       Mapping types emplacements/incidents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521614" y="5076427"/>
            <a:ext cx="3037717" cy="1225749"/>
            <a:chOff x="1351551" y="4513705"/>
            <a:chExt cx="3037717" cy="1225749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</a:t>
              </a:r>
              <a:r>
                <a:rPr lang="fr-FR" sz="1200" dirty="0" err="1"/>
                <a:t>Achivage</a:t>
              </a:r>
              <a:r>
                <a:rPr lang="fr-FR" sz="1200" dirty="0"/>
                <a:t>/Sauvegarde/Restauration</a:t>
              </a:r>
            </a:p>
            <a:p>
              <a:r>
                <a:rPr lang="fr-FR" sz="1200" dirty="0"/>
                <a:t>    Chargement nouveaux utilisateurs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application </a:t>
              </a:r>
              <a:r>
                <a:rPr lang="fr-FR" sz="1200" dirty="0" err="1"/>
                <a:t>multi-sites</a:t>
              </a:r>
              <a:endParaRPr lang="fr-FR" sz="1200" dirty="0"/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42110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BBA5AA-0407-5F81-E40D-9F06FCF7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6" y="1155047"/>
            <a:ext cx="11843008" cy="52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5" y="3936395"/>
            <a:ext cx="3331672" cy="1651149"/>
            <a:chOff x="2018416" y="2563628"/>
            <a:chExt cx="7920410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6" y="2563628"/>
              <a:ext cx="7920410" cy="5471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Xone</a:t>
              </a:r>
              <a:r>
                <a:rPr lang="fr-FR" sz="2800" dirty="0"/>
                <a:t> : SI gestion transactions banque d’investissements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0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5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6083F5-AB65-6491-F637-FC788EBF73B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51769" y="1531459"/>
            <a:ext cx="358422" cy="36434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6BAF15B-FF59-88D0-1D2D-D358F572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91" y="2059331"/>
            <a:ext cx="460079" cy="3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1BF689B-7BF6-74FF-34CB-850C6C3C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90" y="450849"/>
            <a:ext cx="7647305" cy="622247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F9B6692-EF71-8D3C-784E-721D0A218851}"/>
              </a:ext>
            </a:extLst>
          </p:cNvPr>
          <p:cNvSpPr txBox="1">
            <a:spLocks/>
          </p:cNvSpPr>
          <p:nvPr/>
        </p:nvSpPr>
        <p:spPr>
          <a:xfrm>
            <a:off x="838199" y="66325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Déploiement</a:t>
            </a:r>
          </a:p>
        </p:txBody>
      </p:sp>
    </p:spTree>
    <p:extLst>
      <p:ext uri="{BB962C8B-B14F-4D97-AF65-F5344CB8AC3E}">
        <p14:creationId xmlns:p14="http://schemas.microsoft.com/office/powerpoint/2010/main" val="369005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966"/>
            <a:ext cx="10515600" cy="667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40" y="1414131"/>
            <a:ext cx="7498762" cy="44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3CDE6F7-ACA5-A230-0835-31B1A138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85" y="1838570"/>
            <a:ext cx="6696927" cy="39012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904875" y="3278237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418" y="3048953"/>
              <a:ext cx="1471261" cy="1021885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53AC2627-2CC9-41A1-EF17-577E2BA03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4400592"/>
            <a:ext cx="2714595" cy="11802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35AB7-C48F-37DE-9A46-61A6F8D04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85" y="4413939"/>
            <a:ext cx="2718812" cy="11802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FBAA2F-7364-544D-F5E0-1E121007E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11" y="713827"/>
            <a:ext cx="3072820" cy="22115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AA55894-918E-34DB-B99E-FCAD12340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1463" y="734962"/>
            <a:ext cx="3009167" cy="215593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9EA505-C0AB-24AC-6A28-C2E6E2571B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4985" y="734962"/>
            <a:ext cx="3022124" cy="21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267101-60EC-0AB7-36B1-416C1937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13" y="1902941"/>
            <a:ext cx="9570966" cy="34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605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fonctionnalités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DB4B25-3B32-188A-B5B5-B937AB36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749" y="1788754"/>
            <a:ext cx="8023504" cy="3442755"/>
          </a:xfrm>
          <a:prstGeom prst="rect">
            <a:avLst/>
          </a:prstGeom>
          <a:ln>
            <a:solidFill>
              <a:srgbClr val="9A90FE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2FE6D93-5CAA-50AB-3191-940BD1C6D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417" y="4326281"/>
            <a:ext cx="1704691" cy="1582359"/>
          </a:xfrm>
          <a:prstGeom prst="rect">
            <a:avLst/>
          </a:prstGeom>
          <a:ln>
            <a:solidFill>
              <a:srgbClr val="9A90FE"/>
            </a:solidFill>
          </a:ln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5" y="713511"/>
            <a:ext cx="10515600" cy="6403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– 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EC4E55-DE2E-CBB7-DBB5-5F726E47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7" y="1591416"/>
            <a:ext cx="8456007" cy="4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11498</TotalTime>
  <Words>3197</Words>
  <Application>Microsoft Office PowerPoint</Application>
  <PresentationFormat>Grand écran</PresentationFormat>
  <Paragraphs>430</Paragraphs>
  <Slides>27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7" baseType="lpstr">
      <vt:lpstr>Arial</vt:lpstr>
      <vt:lpstr>Arial Rounded MT Bold</vt:lpstr>
      <vt:lpstr>Avenir Next LT Pro Light</vt:lpstr>
      <vt:lpstr>Book Antiqua</vt:lpstr>
      <vt:lpstr>Calibri</vt:lpstr>
      <vt:lpstr>Calibri Light</vt:lpstr>
      <vt:lpstr>Courier New</vt:lpstr>
      <vt:lpstr>Symbol</vt:lpstr>
      <vt:lpstr>Wingdings</vt:lpstr>
      <vt:lpstr>Thème Office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Tests unitaires</vt:lpstr>
      <vt:lpstr>Présentation PowerPoint</vt:lpstr>
      <vt:lpstr>Tests fonctionnels</vt:lpstr>
      <vt:lpstr>Tests fonctionnels</vt:lpstr>
      <vt:lpstr>Bilan</vt:lpstr>
      <vt:lpstr>Présentation PowerPoint</vt:lpstr>
      <vt:lpstr>Cinématique</vt:lpstr>
      <vt:lpstr>Contexte Société Générale</vt:lpstr>
      <vt:lpstr>Présentation PowerPoint</vt:lpstr>
      <vt:lpstr>Organisation et outils de travail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129</cp:revision>
  <cp:lastPrinted>2022-10-13T15:10:47Z</cp:lastPrinted>
  <dcterms:created xsi:type="dcterms:W3CDTF">2022-10-13T13:23:46Z</dcterms:created>
  <dcterms:modified xsi:type="dcterms:W3CDTF">2023-01-30T13:48:12Z</dcterms:modified>
</cp:coreProperties>
</file>