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6"/>
  </p:notesMasterIdLst>
  <p:sldIdLst>
    <p:sldId id="256" r:id="rId2"/>
    <p:sldId id="260" r:id="rId3"/>
    <p:sldId id="261" r:id="rId4"/>
    <p:sldId id="289" r:id="rId5"/>
    <p:sldId id="290" r:id="rId6"/>
    <p:sldId id="268" r:id="rId7"/>
    <p:sldId id="288" r:id="rId8"/>
    <p:sldId id="262" r:id="rId9"/>
    <p:sldId id="278" r:id="rId10"/>
    <p:sldId id="281" r:id="rId11"/>
    <p:sldId id="264" r:id="rId12"/>
    <p:sldId id="291" r:id="rId13"/>
    <p:sldId id="280" r:id="rId14"/>
    <p:sldId id="292" r:id="rId15"/>
    <p:sldId id="285" r:id="rId16"/>
    <p:sldId id="286" r:id="rId17"/>
    <p:sldId id="274" r:id="rId18"/>
    <p:sldId id="277" r:id="rId19"/>
    <p:sldId id="276" r:id="rId20"/>
    <p:sldId id="287" r:id="rId21"/>
    <p:sldId id="282" r:id="rId22"/>
    <p:sldId id="283" r:id="rId23"/>
    <p:sldId id="270" r:id="rId24"/>
    <p:sldId id="257" r:id="rId25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942086-AFEB-45DF-DC37-895171EA4BB2}" name="Sophie JOFFRE" initials="SJ" userId="Sophie JOFFR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C"/>
    <a:srgbClr val="FF3300"/>
    <a:srgbClr val="9A90FE"/>
    <a:srgbClr val="9307C5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3792" autoAdjust="0"/>
  </p:normalViewPr>
  <p:slideViewPr>
    <p:cSldViewPr snapToGrid="0">
      <p:cViewPr varScale="1">
        <p:scale>
          <a:sx n="57" d="100"/>
          <a:sy n="57" d="100"/>
        </p:scale>
        <p:origin x="44" y="25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79BB9-F2CA-426C-82A6-1234A0AE4AD5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62F1D-8B73-4A3C-A06D-0A25FF4610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51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m’appelle Sophie. Pendant près d’1 an, un cursus de formation pour apprendre le métier de développeur en informatique.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Partenariat </a:t>
            </a:r>
            <a:r>
              <a:rPr lang="fr-F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Efrei</a:t>
            </a:r>
            <a:r>
              <a:rPr lang="fr-F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Paris/SG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Aujourd’hui je vais vous présenter </a:t>
            </a:r>
            <a:r>
              <a:rPr lang="fr-F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SOS_Immo</a:t>
            </a:r>
            <a:r>
              <a:rPr lang="fr-F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mon projet de fin d’étude =&gt;outil de gestion de tickets =&gt; incidents techniques pouvant survenir dans un immeuble de bureau de grande taille.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Détails + aspect technique (l’architecture – base de données) + fonctionnalités + focus sur les éléments les plus importants (l’incident, l’utilisateur) + point sur la sécurité + petite démonstration.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Échange front/back</a:t>
            </a:r>
          </a:p>
          <a:p>
            <a:endParaRPr lang="fr-FR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/>
              <a:t>…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est redirigé vers le suivi d’avancement de ses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d’avancement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signalement est une vignette.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couleur de ces vignettes indique le statut actuel de l’incident.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Bien sûr l’utilisateur peut consulter le détail d’une de ces vignettes puisqu’il s’agit de ses propres incidents.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0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: tout le monde peut le connaitre. Mais les fonctionnalités qui le concerne ne sont accessibles que selon le profil.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287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: tout le monde peut le connaitre. Mais les fonctionnalités qui le concerne ne sont accessibles que selon le profil.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801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quel moment est créé un compte utilisateur ?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conçu pour un usage professionnel au sein d’1 immeuble de bureaux.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n’est pas un site marchand. L’utilisateur ne décide pas de créer un compte.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occupant doivent pouvoir y accéder mais ce sont les services immobiliers qui gèrent les comptes.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L’Admin doit avoir connaissance en amont de chaque nouvelle arrivée. Ce procès n’est pas géré dans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créer 1 compte : Nom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prenom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mail tel</a:t>
            </a:r>
          </a:p>
          <a:p>
            <a:endParaRPr lang="fr-FR" dirty="0"/>
          </a:p>
          <a:p>
            <a:r>
              <a:rPr lang="fr-FR" dirty="0"/>
              <a:t>…</a:t>
            </a:r>
          </a:p>
          <a:p>
            <a:endParaRPr lang="fr-FR" dirty="0"/>
          </a:p>
          <a:p>
            <a:r>
              <a:rPr lang="fr-FR" b="1" dirty="0"/>
              <a:t>Ecrans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914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Auparavant ce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passe par une fonction de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hachage est un moyen de crypter un message.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système a 2 particularités :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 unique – On ne peut pas décrypter une donnée hachée.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même chaîne ou document ne produira qu’1 seul résultat de hash (quelque soit la fonction, la librairie, le langage utilisé) et ce résultat lui est totalement spécifique.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sha1 »</a:t>
            </a:r>
            <a:r>
              <a:rPr lang="fr-FR" sz="18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hexadécimal de 32 caractères</a:t>
            </a:r>
            <a:endParaRPr lang="fr-FR" sz="1800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encore plus de sécurité, on procède au salage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procédé purement mécanique : on ajoute à la chaine à crypter une autre chaine (de préférence unique) avant le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concaténé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avec l’identifiant, puisqu’il est unique.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Sécuriser les données, c’est bien, mais il faut aussi songer à sécuriser leur accès.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faut qu’à chaque fois qu’un service est sollicité par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il s’interroge : le demandeur a-t-il le droit de me demander ça 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premier filtre est fait par l’appli web, puisque que c’est le profil de l’utilisateur qui lui donne accès ou non aux différentes fonctionnalités.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suffisant.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56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créer un nouvel utilisateur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de création d’ut.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première chose que fait ce service, c’est de contrôler grâce au cookie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l’auteur la requête est bien identifié et connecté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Qu’il a le bon profil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la liste des incidents que j’ai moi-même déclarés.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adéquat.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service contrôle que l’auteur la requête est bien connecté.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profil n’a pas d’importance.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Ensuite, le service récupère la liste des incidents (via DAO) et fait un filtre. Ne garde que ceux déclaré par l’utilisateur identifié par le cookie.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995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Lister et trier les tâches à effectuer.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Eviter de se disperser.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Démo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est temps de vous présenter de visu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vais pas pouvoir vous montrer toutes les fonctionnalités.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donc me concentrer sur le cycle de vie de l’incident.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6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Année éprouvante mais enrichissante.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par ma formation =&gt; notions d’informatique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Interroger les futurs utilisateurs pour recueillir leurs besoins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Etablir un dictionnaire de données et en faire une base.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Déterminer l’ordre des priorisations. Plutôt avec un responsable.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Ici c’est moi qui ai assuré à peu près tous les rôles : je l’ai porté, conçu, codé, testé, validé.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cours de l’année écoulée, j’ai appris énormément de choses que j’ai pu mettre en pratique pour ce projet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=&gt; quelques notions HTLM =&gt; Application client/serveur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POO : indispensable à n’importe quel développeur.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qui m’a permis d’utiliser un pipe line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automatiser les tests unitaires.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J’espère bien m’en servir pour déployer l’appli sur un serveur distant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bien sûr dû compléter par des recherches personnelles.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Principalement pour comprendre le principe de l’ORM. Vaste sujet.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Beaucoup de temps aussi notamment pour les tests.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là c’était beaucoup plus un problème de codage que compréhension du concept.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quelques fonctionnalités secondaires.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Aujourd’hui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opérationnel.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mission principale de (suivi des incidents) est remplie.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la partie authentification est terminée.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me reste à finaliser l’administration de certaines données.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souhaite également déployer l’appli sur une machine distante.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peut aussi envisager d’autres évolutions comme l’archivage des incidents clôturés, utilisateurs inactivés, la production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94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tiens à remercier bien sûr les professeurs et les autres élèves de la cohorte, mon nouveau manager et toute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Sans oublier les responsables du service immobilier de l’immeuble Basalte de la Défense.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0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Donc cette appli gère les incidents d’un grand immeuble de bureau.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immeuble de ce genre…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Classiquement la centralisation des incidents est assurée par un standard téléphonique, des cahiers et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post’it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Contexte digitalisation des process =&gt; plateforme unique =&gt; employés de bureau, intervenants extérieur ou responsables d’immeuble.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dois dire qu’une plateforme de ce genre a été mise en place SG. Je reprends l’idée à mon compte.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pour construire ce projet, je suis allée rencontrer…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principal de l’application est bien sûr d’aider au suivi des incidents.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objectifs secondaires : aider les services techniques à identifier les points de vigilances…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J’en ai déterminé les fonctionnalités suivantes.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12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avoir défini les besoins =&gt; 4 profils.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Usager dont le rôle se borne à signaler l’incident et valider la fin d’intervention.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Admin, c’est à la fois le service immobilier, responsable d’immeuble, et l’administrateur de l’appli et qui a donc tous les droits.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 qui résout les problèmes.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Valideur qui est le chef du technicien. Il utilise l’outil pour coordonner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2 profils externes ne travaillent que pour une seule entreprise prestataire chacun.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à la partie « technique » de la présentation.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19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conçu avec une architecture web client-serveur classique.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projets indépendants à détailler.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end =&gt;partie visible du programme, l’interface 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Back end =&gt; la partie invisible, calculs et mémoire.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tout est codé en JavaScript.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géré par la librairie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page + multitude de composants déclenchés selon certaines conditions.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Ils peuvent même s’appeler les uns les autres (parents =&gt; enfants)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composant = un élément de page. Il contient code html, fonctions,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c’est ça qui fait fonctionner le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exemple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02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et son seul composant. Par convention « App.js », gare de triage.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dont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», string initialisé « login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Apps.js lance systématiquement 2 composants 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composant « Ribbon.js »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autre composant qui dépendra de la valeur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1/ Le contenu de « Ribbon.js » est lui-même conditionné à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Systématiquement « Ribbon.js » affiche le logo de l’application.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 !== « login »...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2/ Le 2</a:t>
            </a:r>
            <a:r>
              <a:rPr lang="fr-FR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composant =&gt; au démarrage, « Login.js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Contient le formulaire + fonction.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Quand l’authentification est validée, certaines données utilisateurs sont récupérées et  la valeur d’«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mise à jour à « menu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 composant dans lequel il a été déclaré (App.js donc) est recalculé.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composant « Login.js » laisse place au composant « Menu.js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Menu.js » contient toutes les fonctionnalités de l’application, accessibles par des boutons.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L’affichage ou non de ces boutons est conditionné au profil de l’utilisateur.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L’activation de ces boutons met à jour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etc.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ce qui est du Back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85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=&gt; serveur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contrôlé par la librairie Express.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c’est le cerveau de l’application =&gt; recevoir les requêtes du Front (via des adresses url) =&gt; fonctions adéquates.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fonctions = services regroupés par catégorie =&gt; fichiers .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distincts.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fonctionner, le Back a besoin d’une mémoire...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L’interaction entre les 2 est assuré par un ORM, 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Mapping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système qui converti les tables de la base de données en autant de classes objets.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choisi la librairie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Sequelize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est 1 classe d’objet // 1 colonne = 1 attribut de la classe.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sont les fichiers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Sequelize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possède ces propres fonctions pour récupérer les données de la base, les convertir en objet et vice versa.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évite au maximum les requêtes SQL. Et, quand ces requêtes sont inévitables, il empêche les problèmes d’injections SQL.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mis ces fonctions dans des fichiers DAO (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Access Object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distincts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pour clarifier le code.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Couches = rôle dans l’organisation =&gt;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reçoit les demandes, qu’il transmet aux services, qui utilisent les fonctions d’ORM, qui utilisent les objets, qui représentent les tables de la bd.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2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 finir avec la technique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j’ai réparti toutes les données nécessaires pour ce projet en 9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résultat est une base de données de 9 tables.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a sa clé primaire.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plupart =&gt; entier en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auto-incrément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tables à données sensibles, c</a:t>
            </a:r>
            <a:r>
              <a:rPr lang="fr-FR" sz="180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 plus complexe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UUID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Universally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Unique Identifier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uuidv4 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plus importantes sont les tables Incidents, Utilisateurs.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Eléments donc je vais parler tout à l’heure.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aux fonctionnalités.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2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Voici le menu complet des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Aucun profil n’a accès à l’ensemble de ces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profils peuvent créer et suivre leurs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suivi d’incident est réservé aux prestataires. Il liste les interventions non terminées de l’entreprise prestataire En question.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L’écran pilotage qui contient tous les incidents listés par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bouton « Admin », réservé au profil du même nom donne accès aux différents écrans de gestion de données.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693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L’incident est donc le cœur de l’appli.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incidents suivent le même parcourt (workflow) =&gt; 4 états, ou statuts.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sa création, 1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d’affection.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Personne ne s’occupe encore de lui.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un technicien lui est affecté. Il est donc pris en charge.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 fin de l’intervention, l’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de validation par l’utilisateur auteur du signalement.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l’utilisateur valide la clôture.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clôture, l’incident est mort.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l’utilisateur est mécontent de l’intervention, il le signale et un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automatiquement généré à l’identique du premier, avec le motif d’insatisfaction.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cycle de vie recommence avec ce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48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0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0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pette/sos_immo_backend" TargetMode="External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6.png"/><Relationship Id="rId21" Type="http://schemas.openxmlformats.org/officeDocument/2006/relationships/image" Target="../media/image52.png"/><Relationship Id="rId7" Type="http://schemas.openxmlformats.org/officeDocument/2006/relationships/hyperlink" Target="https://github.com/mapette/sos_immo" TargetMode="External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3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5" y="1090040"/>
            <a:ext cx="4242472" cy="1164001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02510C-36BD-2A70-8913-08EED6566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49" y="2620680"/>
            <a:ext cx="4242472" cy="967525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Pas de problème</a:t>
            </a:r>
          </a:p>
          <a:p>
            <a:r>
              <a:rPr lang="fr-FR" sz="2000" dirty="0">
                <a:solidFill>
                  <a:srgbClr val="FFFFFF"/>
                </a:solidFill>
              </a:rPr>
              <a:t>Que des solutions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28" y="502617"/>
            <a:ext cx="5863258" cy="5863258"/>
          </a:xfrm>
          <a:prstGeom prst="rect">
            <a:avLst/>
          </a:prstGeom>
        </p:spPr>
      </p:pic>
      <p:pic>
        <p:nvPicPr>
          <p:cNvPr id="1028" name="Picture 4" descr="Efrei - Paris">
            <a:extLst>
              <a:ext uri="{FF2B5EF4-FFF2-40B4-BE49-F238E27FC236}">
                <a16:creationId xmlns:a16="http://schemas.microsoft.com/office/drawing/2014/main" id="{BCCCAFC5-98FD-6F0D-82AF-ACD71F6C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9" y="4063032"/>
            <a:ext cx="2305752" cy="9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-societe-generale - Société Générale">
            <a:extLst>
              <a:ext uri="{FF2B5EF4-FFF2-40B4-BE49-F238E27FC236}">
                <a16:creationId xmlns:a16="http://schemas.microsoft.com/office/drawing/2014/main" id="{65D08A8E-AB3F-D359-49F8-A629D45C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66" y="5211118"/>
            <a:ext cx="3596923" cy="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979AB7-5DD9-F54A-2886-4C18DDAF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3" y="1491128"/>
            <a:ext cx="4901526" cy="29569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création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10" y="2167127"/>
            <a:ext cx="5877406" cy="383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5282D7-0CB5-D77A-99D9-1CC10E09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20" y="1758560"/>
            <a:ext cx="5698197" cy="38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détail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C51F962-8B8C-A429-1A7F-99DD6DB7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106" y="1347479"/>
            <a:ext cx="6884552" cy="454324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FF45316-C819-99B4-9F1F-6AD17A64C57A}"/>
              </a:ext>
            </a:extLst>
          </p:cNvPr>
          <p:cNvSpPr txBox="1"/>
          <p:nvPr/>
        </p:nvSpPr>
        <p:spPr>
          <a:xfrm>
            <a:off x="7748411" y="1933863"/>
            <a:ext cx="1104790" cy="338554"/>
          </a:xfrm>
          <a:prstGeom prst="rect">
            <a:avLst/>
          </a:prstGeom>
          <a:noFill/>
          <a:ln w="3175" cap="rnd">
            <a:solidFill>
              <a:srgbClr val="9307C5"/>
            </a:solidFill>
            <a:prstDash val="lgDash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4790"/>
                      <a:gd name="connsiteY0" fmla="*/ 0 h 338554"/>
                      <a:gd name="connsiteX1" fmla="*/ 541347 w 1104790"/>
                      <a:gd name="connsiteY1" fmla="*/ 0 h 338554"/>
                      <a:gd name="connsiteX2" fmla="*/ 1104790 w 1104790"/>
                      <a:gd name="connsiteY2" fmla="*/ 0 h 338554"/>
                      <a:gd name="connsiteX3" fmla="*/ 1104790 w 1104790"/>
                      <a:gd name="connsiteY3" fmla="*/ 338554 h 338554"/>
                      <a:gd name="connsiteX4" fmla="*/ 552395 w 1104790"/>
                      <a:gd name="connsiteY4" fmla="*/ 338554 h 338554"/>
                      <a:gd name="connsiteX5" fmla="*/ 0 w 1104790"/>
                      <a:gd name="connsiteY5" fmla="*/ 338554 h 338554"/>
                      <a:gd name="connsiteX6" fmla="*/ 0 w 1104790"/>
                      <a:gd name="connsiteY6" fmla="*/ 0 h 3385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4790" h="338554" extrusionOk="0">
                        <a:moveTo>
                          <a:pt x="0" y="0"/>
                        </a:moveTo>
                        <a:cubicBezTo>
                          <a:pt x="260936" y="-47509"/>
                          <a:pt x="412269" y="3300"/>
                          <a:pt x="541347" y="0"/>
                        </a:cubicBezTo>
                        <a:cubicBezTo>
                          <a:pt x="670425" y="-3300"/>
                          <a:pt x="860681" y="51432"/>
                          <a:pt x="1104790" y="0"/>
                        </a:cubicBezTo>
                        <a:cubicBezTo>
                          <a:pt x="1136797" y="165407"/>
                          <a:pt x="1080339" y="265303"/>
                          <a:pt x="1104790" y="338554"/>
                        </a:cubicBezTo>
                        <a:cubicBezTo>
                          <a:pt x="830179" y="383581"/>
                          <a:pt x="797844" y="310545"/>
                          <a:pt x="552395" y="338554"/>
                        </a:cubicBezTo>
                        <a:cubicBezTo>
                          <a:pt x="306947" y="366563"/>
                          <a:pt x="155974" y="338250"/>
                          <a:pt x="0" y="338554"/>
                        </a:cubicBezTo>
                        <a:cubicBezTo>
                          <a:pt x="-6802" y="201495"/>
                          <a:pt x="23749" y="12799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fr-FR" sz="800" dirty="0">
                <a:solidFill>
                  <a:srgbClr val="9307C5"/>
                </a:solidFill>
                <a:latin typeface="Amasis MT Pro" panose="020B0604020202020204" pitchFamily="18" charset="0"/>
                <a:cs typeface="Biome Light" panose="020B0502040204020203" pitchFamily="34" charset="0"/>
              </a:rPr>
              <a:t>Cartouche</a:t>
            </a:r>
          </a:p>
          <a:p>
            <a:pPr algn="ctr"/>
            <a:r>
              <a:rPr lang="fr-FR" sz="800" dirty="0">
                <a:solidFill>
                  <a:srgbClr val="9307C5"/>
                </a:solidFill>
                <a:latin typeface="Amasis MT Pro" panose="020B0604020202020204" pitchFamily="18" charset="0"/>
                <a:cs typeface="Biome Light" panose="020B0502040204020203" pitchFamily="34" charset="0"/>
              </a:rPr>
              <a:t>Quand – Où - Quand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4E810D9-5355-EAD6-00EB-B724CC45181F}"/>
              </a:ext>
            </a:extLst>
          </p:cNvPr>
          <p:cNvSpPr txBox="1"/>
          <p:nvPr/>
        </p:nvSpPr>
        <p:spPr>
          <a:xfrm>
            <a:off x="7740168" y="2785612"/>
            <a:ext cx="729687" cy="215444"/>
          </a:xfrm>
          <a:prstGeom prst="rect">
            <a:avLst/>
          </a:prstGeom>
          <a:noFill/>
          <a:ln w="3175" cap="rnd">
            <a:solidFill>
              <a:srgbClr val="9307C5"/>
            </a:solidFill>
            <a:prstDash val="lgDash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4790"/>
                      <a:gd name="connsiteY0" fmla="*/ 0 h 338554"/>
                      <a:gd name="connsiteX1" fmla="*/ 541347 w 1104790"/>
                      <a:gd name="connsiteY1" fmla="*/ 0 h 338554"/>
                      <a:gd name="connsiteX2" fmla="*/ 1104790 w 1104790"/>
                      <a:gd name="connsiteY2" fmla="*/ 0 h 338554"/>
                      <a:gd name="connsiteX3" fmla="*/ 1104790 w 1104790"/>
                      <a:gd name="connsiteY3" fmla="*/ 338554 h 338554"/>
                      <a:gd name="connsiteX4" fmla="*/ 552395 w 1104790"/>
                      <a:gd name="connsiteY4" fmla="*/ 338554 h 338554"/>
                      <a:gd name="connsiteX5" fmla="*/ 0 w 1104790"/>
                      <a:gd name="connsiteY5" fmla="*/ 338554 h 338554"/>
                      <a:gd name="connsiteX6" fmla="*/ 0 w 1104790"/>
                      <a:gd name="connsiteY6" fmla="*/ 0 h 3385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4790" h="338554" extrusionOk="0">
                        <a:moveTo>
                          <a:pt x="0" y="0"/>
                        </a:moveTo>
                        <a:cubicBezTo>
                          <a:pt x="260936" y="-47509"/>
                          <a:pt x="412269" y="3300"/>
                          <a:pt x="541347" y="0"/>
                        </a:cubicBezTo>
                        <a:cubicBezTo>
                          <a:pt x="670425" y="-3300"/>
                          <a:pt x="860681" y="51432"/>
                          <a:pt x="1104790" y="0"/>
                        </a:cubicBezTo>
                        <a:cubicBezTo>
                          <a:pt x="1136797" y="165407"/>
                          <a:pt x="1080339" y="265303"/>
                          <a:pt x="1104790" y="338554"/>
                        </a:cubicBezTo>
                        <a:cubicBezTo>
                          <a:pt x="830179" y="383581"/>
                          <a:pt x="797844" y="310545"/>
                          <a:pt x="552395" y="338554"/>
                        </a:cubicBezTo>
                        <a:cubicBezTo>
                          <a:pt x="306947" y="366563"/>
                          <a:pt x="155974" y="338250"/>
                          <a:pt x="0" y="338554"/>
                        </a:cubicBezTo>
                        <a:cubicBezTo>
                          <a:pt x="-6802" y="201495"/>
                          <a:pt x="23749" y="12799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fr-FR" sz="800" dirty="0">
                <a:solidFill>
                  <a:srgbClr val="9307C5"/>
                </a:solidFill>
                <a:latin typeface="Amasis MT Pro" panose="020B0604020202020204" pitchFamily="18" charset="0"/>
                <a:cs typeface="Biome Light" panose="020B0502040204020203" pitchFamily="34" charset="0"/>
              </a:rPr>
              <a:t>Statut actuel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6B89433-49CD-AA83-E1AE-EB319FD1BAB6}"/>
              </a:ext>
            </a:extLst>
          </p:cNvPr>
          <p:cNvSpPr txBox="1"/>
          <p:nvPr/>
        </p:nvSpPr>
        <p:spPr>
          <a:xfrm>
            <a:off x="7037472" y="5038977"/>
            <a:ext cx="1199367" cy="338554"/>
          </a:xfrm>
          <a:prstGeom prst="rect">
            <a:avLst/>
          </a:prstGeom>
          <a:noFill/>
          <a:ln w="3175" cap="rnd">
            <a:solidFill>
              <a:srgbClr val="9307C5"/>
            </a:solidFill>
            <a:prstDash val="lgDash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4790"/>
                      <a:gd name="connsiteY0" fmla="*/ 0 h 338554"/>
                      <a:gd name="connsiteX1" fmla="*/ 541347 w 1104790"/>
                      <a:gd name="connsiteY1" fmla="*/ 0 h 338554"/>
                      <a:gd name="connsiteX2" fmla="*/ 1104790 w 1104790"/>
                      <a:gd name="connsiteY2" fmla="*/ 0 h 338554"/>
                      <a:gd name="connsiteX3" fmla="*/ 1104790 w 1104790"/>
                      <a:gd name="connsiteY3" fmla="*/ 338554 h 338554"/>
                      <a:gd name="connsiteX4" fmla="*/ 552395 w 1104790"/>
                      <a:gd name="connsiteY4" fmla="*/ 338554 h 338554"/>
                      <a:gd name="connsiteX5" fmla="*/ 0 w 1104790"/>
                      <a:gd name="connsiteY5" fmla="*/ 338554 h 338554"/>
                      <a:gd name="connsiteX6" fmla="*/ 0 w 1104790"/>
                      <a:gd name="connsiteY6" fmla="*/ 0 h 3385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4790" h="338554" extrusionOk="0">
                        <a:moveTo>
                          <a:pt x="0" y="0"/>
                        </a:moveTo>
                        <a:cubicBezTo>
                          <a:pt x="260936" y="-47509"/>
                          <a:pt x="412269" y="3300"/>
                          <a:pt x="541347" y="0"/>
                        </a:cubicBezTo>
                        <a:cubicBezTo>
                          <a:pt x="670425" y="-3300"/>
                          <a:pt x="860681" y="51432"/>
                          <a:pt x="1104790" y="0"/>
                        </a:cubicBezTo>
                        <a:cubicBezTo>
                          <a:pt x="1136797" y="165407"/>
                          <a:pt x="1080339" y="265303"/>
                          <a:pt x="1104790" y="338554"/>
                        </a:cubicBezTo>
                        <a:cubicBezTo>
                          <a:pt x="830179" y="383581"/>
                          <a:pt x="797844" y="310545"/>
                          <a:pt x="552395" y="338554"/>
                        </a:cubicBezTo>
                        <a:cubicBezTo>
                          <a:pt x="306947" y="366563"/>
                          <a:pt x="155974" y="338250"/>
                          <a:pt x="0" y="338554"/>
                        </a:cubicBezTo>
                        <a:cubicBezTo>
                          <a:pt x="-6802" y="201495"/>
                          <a:pt x="23749" y="12799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fr-FR" sz="800" dirty="0">
                <a:solidFill>
                  <a:srgbClr val="9307C5"/>
                </a:solidFill>
                <a:latin typeface="Amasis MT Pro" panose="020B0604020202020204" pitchFamily="18" charset="0"/>
                <a:cs typeface="Biome Light" panose="020B0502040204020203" pitchFamily="34" charset="0"/>
              </a:rPr>
              <a:t>Commentaires</a:t>
            </a:r>
            <a:br>
              <a:rPr lang="fr-FR" sz="800" dirty="0">
                <a:solidFill>
                  <a:srgbClr val="9307C5"/>
                </a:solidFill>
                <a:latin typeface="Amasis MT Pro" panose="020B0604020202020204" pitchFamily="18" charset="0"/>
                <a:cs typeface="Biome Light" panose="020B0502040204020203" pitchFamily="34" charset="0"/>
              </a:rPr>
            </a:br>
            <a:r>
              <a:rPr lang="fr-FR" sz="800" dirty="0">
                <a:solidFill>
                  <a:srgbClr val="9307C5"/>
                </a:solidFill>
                <a:latin typeface="Amasis MT Pro" panose="020B0604020202020204" pitchFamily="18" charset="0"/>
                <a:cs typeface="Biome Light" panose="020B0502040204020203" pitchFamily="34" charset="0"/>
              </a:rPr>
              <a:t>Avec possibilité d’ajout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C1E7555-C0AD-F207-5E51-7A4DE7F25031}"/>
              </a:ext>
            </a:extLst>
          </p:cNvPr>
          <p:cNvCxnSpPr>
            <a:cxnSpLocks/>
          </p:cNvCxnSpPr>
          <p:nvPr/>
        </p:nvCxnSpPr>
        <p:spPr>
          <a:xfrm flipH="1" flipV="1">
            <a:off x="6737916" y="4670829"/>
            <a:ext cx="638699" cy="313557"/>
          </a:xfrm>
          <a:prstGeom prst="straightConnector1">
            <a:avLst/>
          </a:prstGeom>
          <a:ln>
            <a:solidFill>
              <a:srgbClr val="9307C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1944CA2-85CA-D19F-8A59-F39EED7DB467}"/>
              </a:ext>
            </a:extLst>
          </p:cNvPr>
          <p:cNvCxnSpPr>
            <a:cxnSpLocks/>
          </p:cNvCxnSpPr>
          <p:nvPr/>
        </p:nvCxnSpPr>
        <p:spPr>
          <a:xfrm flipH="1">
            <a:off x="6096000" y="2902608"/>
            <a:ext cx="1450050" cy="0"/>
          </a:xfrm>
          <a:prstGeom prst="straightConnector1">
            <a:avLst/>
          </a:prstGeom>
          <a:ln>
            <a:solidFill>
              <a:srgbClr val="9307C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278E87F-8134-857E-1ADB-CE1B6BF60D46}"/>
              </a:ext>
            </a:extLst>
          </p:cNvPr>
          <p:cNvCxnSpPr>
            <a:cxnSpLocks/>
          </p:cNvCxnSpPr>
          <p:nvPr/>
        </p:nvCxnSpPr>
        <p:spPr>
          <a:xfrm flipH="1">
            <a:off x="6096000" y="2130857"/>
            <a:ext cx="1541155" cy="318916"/>
          </a:xfrm>
          <a:prstGeom prst="straightConnector1">
            <a:avLst/>
          </a:prstGeom>
          <a:ln>
            <a:solidFill>
              <a:srgbClr val="9307C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4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4BC240A-595D-2034-40A4-99CBDA74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34" y="1716919"/>
            <a:ext cx="3143250" cy="4076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7335ED-3D24-A620-6185-7186F7A77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290" y="1739700"/>
            <a:ext cx="8210550" cy="44100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8D60937-C30F-971D-81C6-5DB389905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03" y="1716919"/>
            <a:ext cx="8210550" cy="4400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utilisateur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11CE2D1-3EC1-13DC-944A-AFF6CB7C7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703" y="1726444"/>
            <a:ext cx="8420100" cy="43910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C66915-FD0C-8262-B232-E5778D911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5650" y="1726444"/>
            <a:ext cx="8429625" cy="44100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C82D932-A2CF-B41D-FEC0-E8AA4200E0B5}"/>
              </a:ext>
            </a:extLst>
          </p:cNvPr>
          <p:cNvSpPr txBox="1"/>
          <p:nvPr/>
        </p:nvSpPr>
        <p:spPr>
          <a:xfrm>
            <a:off x="2469860" y="2381250"/>
            <a:ext cx="2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C1A8E39-9D8D-DD02-7FCD-CDAC8367B35C}"/>
              </a:ext>
            </a:extLst>
          </p:cNvPr>
          <p:cNvSpPr txBox="1"/>
          <p:nvPr/>
        </p:nvSpPr>
        <p:spPr>
          <a:xfrm>
            <a:off x="4818118" y="2466975"/>
            <a:ext cx="2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CCBDF0C-7D6C-558E-EDD0-3CDE34A7D185}"/>
              </a:ext>
            </a:extLst>
          </p:cNvPr>
          <p:cNvSpPr txBox="1"/>
          <p:nvPr/>
        </p:nvSpPr>
        <p:spPr>
          <a:xfrm>
            <a:off x="7840611" y="2590342"/>
            <a:ext cx="2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C67CCD-3EE8-7F19-E805-2AA0BBE1A5A0}"/>
              </a:ext>
            </a:extLst>
          </p:cNvPr>
          <p:cNvSpPr txBox="1"/>
          <p:nvPr/>
        </p:nvSpPr>
        <p:spPr>
          <a:xfrm>
            <a:off x="9139716" y="3772162"/>
            <a:ext cx="2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96D0DE-0F2A-E8E2-B6BA-C71D94A93B2D}"/>
              </a:ext>
            </a:extLst>
          </p:cNvPr>
          <p:cNvSpPr txBox="1"/>
          <p:nvPr/>
        </p:nvSpPr>
        <p:spPr>
          <a:xfrm>
            <a:off x="9139715" y="4772363"/>
            <a:ext cx="2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3DFF5B2-F8D1-FADE-BA64-D4D96F453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2" y="900112"/>
            <a:ext cx="8201025" cy="17240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78F866D-5980-F6D3-F639-4C64D53D765B}"/>
              </a:ext>
            </a:extLst>
          </p:cNvPr>
          <p:cNvSpPr txBox="1">
            <a:spLocks/>
          </p:cNvSpPr>
          <p:nvPr/>
        </p:nvSpPr>
        <p:spPr>
          <a:xfrm>
            <a:off x="2541298" y="1641623"/>
            <a:ext cx="2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E0A330-E724-92F3-F708-955D0C21CD56}"/>
              </a:ext>
            </a:extLst>
          </p:cNvPr>
          <p:cNvSpPr txBox="1">
            <a:spLocks/>
          </p:cNvSpPr>
          <p:nvPr/>
        </p:nvSpPr>
        <p:spPr>
          <a:xfrm>
            <a:off x="4803485" y="1700213"/>
            <a:ext cx="2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AAD283E-8B39-EAAF-B6D3-E2AD3D3266A5}"/>
              </a:ext>
            </a:extLst>
          </p:cNvPr>
          <p:cNvSpPr txBox="1">
            <a:spLocks/>
          </p:cNvSpPr>
          <p:nvPr/>
        </p:nvSpPr>
        <p:spPr>
          <a:xfrm>
            <a:off x="7813385" y="1762125"/>
            <a:ext cx="2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E286D99E-B270-6805-BAA9-E5404F528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2367756"/>
            <a:ext cx="4762500" cy="36195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7167782-2891-F187-F6AE-848D0AF4BCD9}"/>
              </a:ext>
            </a:extLst>
          </p:cNvPr>
          <p:cNvSpPr txBox="1"/>
          <p:nvPr/>
        </p:nvSpPr>
        <p:spPr>
          <a:xfrm>
            <a:off x="5795962" y="2877622"/>
            <a:ext cx="219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FF0000"/>
                </a:solidFill>
              </a:rPr>
              <a:t>4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D87862F-752A-2549-20F3-6201339E18EA}"/>
              </a:ext>
            </a:extLst>
          </p:cNvPr>
          <p:cNvSpPr txBox="1"/>
          <p:nvPr/>
        </p:nvSpPr>
        <p:spPr>
          <a:xfrm>
            <a:off x="7819790" y="3651685"/>
            <a:ext cx="219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FF0000"/>
                </a:solidFill>
              </a:rPr>
              <a:t>5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65418A0-CD95-43D9-93AD-82CC6BD3A36B}"/>
              </a:ext>
            </a:extLst>
          </p:cNvPr>
          <p:cNvSpPr txBox="1"/>
          <p:nvPr/>
        </p:nvSpPr>
        <p:spPr>
          <a:xfrm>
            <a:off x="7826197" y="4634804"/>
            <a:ext cx="219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FF0000"/>
                </a:solidFill>
              </a:rPr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1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B415FE4-1047-F1F1-0073-D8441461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76" y="1661120"/>
            <a:ext cx="4970628" cy="277169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230" y="3035070"/>
            <a:ext cx="3966360" cy="310146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DA1F4EE-56C3-275C-65E8-BE23C6BDAF7C}"/>
              </a:ext>
            </a:extLst>
          </p:cNvPr>
          <p:cNvSpPr txBox="1"/>
          <p:nvPr/>
        </p:nvSpPr>
        <p:spPr>
          <a:xfrm>
            <a:off x="6508834" y="4463642"/>
            <a:ext cx="4304112" cy="530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La validité du nouveau mot de passe est contrôlée avant validation.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Caractéristiques minimums : 12 caractères dont 1 majuscule, 1 minuscule,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1 chiffre, 1 caractère spécial =&gt; ()!@#$+-*&amp;_.</a:t>
            </a:r>
          </a:p>
        </p:txBody>
      </p: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361934" y="4364791"/>
            <a:ext cx="279754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762753" y="436479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648AD-09B4-7B75-6437-B7F8ED49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33" y="2002862"/>
            <a:ext cx="7334518" cy="196037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E25E525-6754-7D2C-9449-4D289253FF4F}"/>
              </a:ext>
            </a:extLst>
          </p:cNvPr>
          <p:cNvSpPr txBox="1"/>
          <p:nvPr/>
        </p:nvSpPr>
        <p:spPr>
          <a:xfrm>
            <a:off x="1762753" y="462826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salé avec l’identifiant unique.</a:t>
            </a:r>
          </a:p>
        </p:txBody>
      </p:sp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347063" y="2006600"/>
            <a:ext cx="7010128" cy="334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 4) 	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775" y="3356029"/>
            <a:ext cx="931922" cy="7550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700" y="4761224"/>
            <a:ext cx="1015997" cy="7704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D82431-573B-CC46-70D0-FF4D5003B73D}"/>
              </a:ext>
            </a:extLst>
          </p:cNvPr>
          <p:cNvSpPr txBox="1"/>
          <p:nvPr/>
        </p:nvSpPr>
        <p:spPr>
          <a:xfrm>
            <a:off x="7767253" y="2945328"/>
            <a:ext cx="670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Front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3EE4EA-0768-B97E-6ADA-A79B721CBAD7}"/>
              </a:ext>
            </a:extLst>
          </p:cNvPr>
          <p:cNvSpPr txBox="1"/>
          <p:nvPr/>
        </p:nvSpPr>
        <p:spPr>
          <a:xfrm>
            <a:off x="7678775" y="4266864"/>
            <a:ext cx="62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Back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056DB4-F043-93F9-188E-ACDA99A25481}"/>
              </a:ext>
            </a:extLst>
          </p:cNvPr>
          <p:cNvSpPr txBox="1"/>
          <p:nvPr/>
        </p:nvSpPr>
        <p:spPr>
          <a:xfrm>
            <a:off x="8709061" y="4672223"/>
            <a:ext cx="21471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Scenario :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Un 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fait un signalement.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Un technicien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prend en charge l’incident.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signale la fin de l’intervention.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L’usager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clôture l’incident.</a:t>
            </a:r>
          </a:p>
          <a:p>
            <a:r>
              <a:rPr lang="fr-FR" sz="900" dirty="0"/>
              <a:t>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94F4C1-0653-232F-FDD6-E00582DDEA9E}"/>
              </a:ext>
            </a:extLst>
          </p:cNvPr>
          <p:cNvSpPr txBox="1"/>
          <p:nvPr/>
        </p:nvSpPr>
        <p:spPr>
          <a:xfrm>
            <a:off x="8709061" y="3300002"/>
            <a:ext cx="271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exemple :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Gestion des formats </a:t>
            </a:r>
            <a:r>
              <a:rPr lang="fr-FR" sz="900" dirty="0" err="1"/>
              <a:t>css</a:t>
            </a:r>
            <a:r>
              <a:rPr lang="fr-FR" sz="900" dirty="0"/>
              <a:t>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Détermination du status d’incident selon les données de l’objet.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Retour au bon format des date et heures d’un objet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726938" y="1647729"/>
            <a:ext cx="3891927" cy="1003104"/>
            <a:chOff x="751987" y="1588004"/>
            <a:chExt cx="3845332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3577295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7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8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9F9F7CA-D6B4-22CA-95E8-13CC50EB4EBE}"/>
              </a:ext>
            </a:extLst>
          </p:cNvPr>
          <p:cNvSpPr txBox="1"/>
          <p:nvPr/>
        </p:nvSpPr>
        <p:spPr>
          <a:xfrm>
            <a:off x="8902695" y="2754601"/>
            <a:ext cx="674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Tests</a:t>
            </a:r>
          </a:p>
        </p:txBody>
      </p:sp>
      <p:sp>
        <p:nvSpPr>
          <p:cNvPr id="8" name="Organigramme : Données 7">
            <a:extLst>
              <a:ext uri="{FF2B5EF4-FFF2-40B4-BE49-F238E27FC236}">
                <a16:creationId xmlns:a16="http://schemas.microsoft.com/office/drawing/2014/main" id="{7817BC38-8AC6-FB54-5B6A-FC895ADB79A2}"/>
              </a:ext>
            </a:extLst>
          </p:cNvPr>
          <p:cNvSpPr/>
          <p:nvPr/>
        </p:nvSpPr>
        <p:spPr>
          <a:xfrm rot="333097" flipH="1">
            <a:off x="7108577" y="2779965"/>
            <a:ext cx="45719" cy="3247226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449151-0D32-88A9-33B0-27F3BF390A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35616" y="1610088"/>
            <a:ext cx="360000" cy="3182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644EFF5-68C5-454C-565C-1C96F0B276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21950" y="2120953"/>
            <a:ext cx="360000" cy="3571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0451CF5-31B7-0364-0A86-1680EC2DDD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60086" y="2042381"/>
            <a:ext cx="360000" cy="3572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733F2C4-2831-5B08-EB23-A5D6DEE8F7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39275" y="1479948"/>
            <a:ext cx="360000" cy="3528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87398E1-C49E-D047-50E9-CD485F67A2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74731" y="2084455"/>
            <a:ext cx="360000" cy="35428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0DB5D6D-F01F-BFDC-CE99-69096443F86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09016" y="153146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CC5C5637-D954-A880-067C-6D32CE7E8E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77398" y="1418097"/>
            <a:ext cx="360000" cy="32427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4B22005-D45E-AD32-BFD5-302B85DA2A7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30105" y="1912575"/>
            <a:ext cx="360000" cy="34375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FCD5155-FB75-1D0A-76A3-31E9C92FF07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37991" y="1989925"/>
            <a:ext cx="360000" cy="40421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27E0D50-B4AF-5DEC-1D41-87FD7E7AF10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95061" y="2056494"/>
            <a:ext cx="360000" cy="360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5740042-E070-DC48-52EE-696E6B85206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728241" y="1589219"/>
            <a:ext cx="360000" cy="36000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2297728-11B8-8CF4-E843-9DAAE6A304B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03998" y="1559378"/>
            <a:ext cx="327938" cy="33310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96083F5-AB65-6491-F637-FC788EBF73B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851769" y="1531459"/>
            <a:ext cx="358422" cy="36434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6BAF15B-FF59-88D0-1D2D-D358F572B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8191" y="2059331"/>
            <a:ext cx="460079" cy="35716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A6BA262-1BBE-55F8-E6E4-51BBAC799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3185" y="2084454"/>
            <a:ext cx="495590" cy="37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95570B-44C9-42C2-ABE9-D352DB0CB96B}"/>
              </a:ext>
            </a:extLst>
          </p:cNvPr>
          <p:cNvGrpSpPr/>
          <p:nvPr/>
        </p:nvGrpSpPr>
        <p:grpSpPr>
          <a:xfrm>
            <a:off x="2714509" y="1379459"/>
            <a:ext cx="3381491" cy="1254282"/>
            <a:chOff x="2629379" y="1477716"/>
            <a:chExt cx="3381491" cy="1254282"/>
          </a:xfrm>
          <a:solidFill>
            <a:schemeClr val="bg1"/>
          </a:solidFill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835733F-2BDA-FDF5-2154-0DFB020E7556}"/>
                </a:ext>
              </a:extLst>
            </p:cNvPr>
            <p:cNvSpPr txBox="1"/>
            <p:nvPr/>
          </p:nvSpPr>
          <p:spPr>
            <a:xfrm rot="18208827">
              <a:off x="2247337" y="1859758"/>
              <a:ext cx="12257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Notions avant la formation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D2B8E7A-7883-7E1C-7743-318DC068E9C8}"/>
                </a:ext>
              </a:extLst>
            </p:cNvPr>
            <p:cNvSpPr txBox="1"/>
            <p:nvPr/>
          </p:nvSpPr>
          <p:spPr>
            <a:xfrm>
              <a:off x="3296537" y="1531669"/>
              <a:ext cx="2714333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Conception</a:t>
              </a:r>
            </a:p>
            <a:p>
              <a:r>
                <a:rPr lang="fr-FR" sz="1200" dirty="0"/>
                <a:t>    Recueil des besoins</a:t>
              </a:r>
            </a:p>
            <a:p>
              <a:r>
                <a:rPr lang="fr-FR" sz="1200" dirty="0"/>
                <a:t>    Détermination des fonctionnalités</a:t>
              </a:r>
            </a:p>
            <a:p>
              <a:r>
                <a:rPr lang="fr-FR" sz="1200" dirty="0"/>
                <a:t>    Priorisation du travail</a:t>
              </a:r>
            </a:p>
            <a:p>
              <a:r>
                <a:rPr lang="fr-FR" sz="1200" dirty="0"/>
                <a:t>    Création de la base de données</a:t>
              </a:r>
            </a:p>
            <a:p>
              <a:r>
                <a:rPr lang="fr-FR" sz="1200" dirty="0"/>
                <a:t>Algorithmique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1B065C-2EC6-8B29-1C05-D6AB4BF9E662}"/>
              </a:ext>
            </a:extLst>
          </p:cNvPr>
          <p:cNvGrpSpPr/>
          <p:nvPr/>
        </p:nvGrpSpPr>
        <p:grpSpPr>
          <a:xfrm>
            <a:off x="1958636" y="2910303"/>
            <a:ext cx="3136257" cy="1541099"/>
            <a:chOff x="2138184" y="2666944"/>
            <a:chExt cx="3136257" cy="1541099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CA8639-03DE-0EDB-EA5A-5C632D3770AE}"/>
                </a:ext>
              </a:extLst>
            </p:cNvPr>
            <p:cNvSpPr txBox="1"/>
            <p:nvPr/>
          </p:nvSpPr>
          <p:spPr>
            <a:xfrm>
              <a:off x="2948560" y="2719464"/>
              <a:ext cx="23258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Architecture client/serveur</a:t>
              </a:r>
            </a:p>
            <a:p>
              <a:r>
                <a:rPr lang="fr-FR" sz="1200" dirty="0"/>
                <a:t>POO – classes d’objets</a:t>
              </a:r>
            </a:p>
            <a:p>
              <a:r>
                <a:rPr lang="fr-FR" sz="1200" dirty="0"/>
                <a:t>Langages de programmation</a:t>
              </a:r>
            </a:p>
            <a:p>
              <a:r>
                <a:rPr lang="fr-FR" sz="1200" dirty="0"/>
                <a:t>    JavaScript</a:t>
              </a:r>
            </a:p>
            <a:p>
              <a:r>
                <a:rPr lang="fr-FR" sz="1200" dirty="0"/>
                <a:t>    HTML, </a:t>
              </a:r>
              <a:r>
                <a:rPr lang="fr-FR" sz="1200" dirty="0" err="1"/>
                <a:t>css</a:t>
              </a:r>
              <a:endParaRPr lang="fr-FR" sz="1200" dirty="0"/>
            </a:p>
            <a:p>
              <a:r>
                <a:rPr lang="fr-FR" sz="1200" dirty="0"/>
                <a:t>    SQL</a:t>
              </a:r>
            </a:p>
            <a:p>
              <a:r>
                <a:rPr lang="fr-FR" sz="1200" dirty="0" err="1"/>
                <a:t>Devops</a:t>
              </a:r>
              <a:r>
                <a:rPr lang="fr-FR" sz="1200" dirty="0"/>
                <a:t> -&gt; Pipe line GitHub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A37F25-6671-4BBE-AAC3-9F68AB0E34D8}"/>
                </a:ext>
              </a:extLst>
            </p:cNvPr>
            <p:cNvSpPr txBox="1"/>
            <p:nvPr/>
          </p:nvSpPr>
          <p:spPr>
            <a:xfrm rot="18208827">
              <a:off x="1690800" y="3114328"/>
              <a:ext cx="154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Découvertes pendant la formation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9BD146-FA06-D43F-BCA9-7CDE07123996}"/>
              </a:ext>
            </a:extLst>
          </p:cNvPr>
          <p:cNvGrpSpPr/>
          <p:nvPr/>
        </p:nvGrpSpPr>
        <p:grpSpPr>
          <a:xfrm>
            <a:off x="2583451" y="4574870"/>
            <a:ext cx="3798241" cy="1225749"/>
            <a:chOff x="1118860" y="4280655"/>
            <a:chExt cx="2837970" cy="122574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9F2A18-D2D0-0935-2C50-8ED18ABE8D59}"/>
                </a:ext>
              </a:extLst>
            </p:cNvPr>
            <p:cNvSpPr txBox="1"/>
            <p:nvPr/>
          </p:nvSpPr>
          <p:spPr>
            <a:xfrm>
              <a:off x="1565356" y="4573954"/>
              <a:ext cx="2391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Concept ORM -&gt; tuto </a:t>
              </a:r>
              <a:r>
                <a:rPr lang="fr-FR" sz="1200" dirty="0" err="1"/>
                <a:t>Sequelize</a:t>
              </a:r>
              <a:endParaRPr lang="fr-FR" sz="1200" dirty="0"/>
            </a:p>
            <a:p>
              <a:r>
                <a:rPr lang="fr-FR" sz="1200" dirty="0"/>
                <a:t>    </a:t>
              </a:r>
              <a:r>
                <a:rPr lang="fr-FR" sz="1200" dirty="0" err="1"/>
                <a:t>Jest</a:t>
              </a:r>
              <a:r>
                <a:rPr lang="fr-FR" sz="1200" dirty="0"/>
                <a:t> -&gt; tests unitaires</a:t>
              </a:r>
            </a:p>
            <a:p>
              <a:r>
                <a:rPr lang="fr-FR" sz="1200" dirty="0"/>
                <a:t>    Postman -&gt; les services</a:t>
              </a:r>
            </a:p>
            <a:p>
              <a:r>
                <a:rPr lang="fr-FR" sz="1200" dirty="0"/>
                <a:t>    Préparer des mails en JS 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40381B-565E-54E3-7722-E773C7FAE264}"/>
                </a:ext>
              </a:extLst>
            </p:cNvPr>
            <p:cNvSpPr txBox="1"/>
            <p:nvPr/>
          </p:nvSpPr>
          <p:spPr>
            <a:xfrm rot="18208827">
              <a:off x="747448" y="4652067"/>
              <a:ext cx="1225749" cy="482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Recherches après la formation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4370E69-F457-089C-21A1-DBA5BEEA3152}"/>
              </a:ext>
            </a:extLst>
          </p:cNvPr>
          <p:cNvGrpSpPr/>
          <p:nvPr/>
        </p:nvGrpSpPr>
        <p:grpSpPr>
          <a:xfrm>
            <a:off x="7677632" y="3192877"/>
            <a:ext cx="2859738" cy="1280549"/>
            <a:chOff x="7677632" y="3192877"/>
            <a:chExt cx="2859738" cy="1280549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A3039ED-3CC9-7B7E-DCA2-B7F1CADE228F}"/>
                </a:ext>
              </a:extLst>
            </p:cNvPr>
            <p:cNvSpPr txBox="1"/>
            <p:nvPr/>
          </p:nvSpPr>
          <p:spPr>
            <a:xfrm>
              <a:off x="7891435" y="3273097"/>
              <a:ext cx="26459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Suivi des incidents</a:t>
              </a:r>
            </a:p>
            <a:p>
              <a:r>
                <a:rPr lang="fr-FR" sz="1200" dirty="0"/>
                <a:t>    Gestion du mot de passe</a:t>
              </a:r>
            </a:p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Utilisateurs et habilitations</a:t>
              </a:r>
            </a:p>
            <a:p>
              <a:r>
                <a:rPr lang="fr-FR" sz="1200" dirty="0"/>
                <a:t>        Prestataires</a:t>
              </a:r>
            </a:p>
            <a:p>
              <a:r>
                <a:rPr lang="fr-FR" sz="1200" dirty="0"/>
                <a:t>        Emplacements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2D27FAA-C85E-5A82-ADA5-166D6AE625AD}"/>
                </a:ext>
              </a:extLst>
            </p:cNvPr>
            <p:cNvSpPr txBox="1"/>
            <p:nvPr/>
          </p:nvSpPr>
          <p:spPr>
            <a:xfrm rot="18208827">
              <a:off x="7203257" y="3667252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C’est fait !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4446C23-44F4-D7CB-C84D-59869530F5E7}"/>
              </a:ext>
            </a:extLst>
          </p:cNvPr>
          <p:cNvGrpSpPr/>
          <p:nvPr/>
        </p:nvGrpSpPr>
        <p:grpSpPr>
          <a:xfrm>
            <a:off x="7695543" y="4574871"/>
            <a:ext cx="3037717" cy="1260578"/>
            <a:chOff x="1351551" y="4513705"/>
            <a:chExt cx="3037717" cy="1260578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014112D-6C55-435B-B016-32E42CCB4109}"/>
                </a:ext>
              </a:extLst>
            </p:cNvPr>
            <p:cNvSpPr txBox="1"/>
            <p:nvPr/>
          </p:nvSpPr>
          <p:spPr>
            <a:xfrm>
              <a:off x="1565355" y="4573954"/>
              <a:ext cx="28239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Types d’emplacements</a:t>
              </a:r>
            </a:p>
            <a:p>
              <a:r>
                <a:rPr lang="fr-FR" sz="1200" dirty="0"/>
                <a:t>        Types d’incidents</a:t>
              </a:r>
            </a:p>
            <a:p>
              <a:r>
                <a:rPr lang="fr-FR" sz="1200" dirty="0"/>
                <a:t>    Déploiement web</a:t>
              </a:r>
            </a:p>
            <a:p>
              <a:r>
                <a:rPr lang="fr-FR" sz="1200" dirty="0"/>
                <a:t>    Archivage</a:t>
              </a:r>
            </a:p>
            <a:p>
              <a:r>
                <a:rPr lang="fr-FR" sz="1200" dirty="0"/>
                <a:t>    Enquête de satisfaction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4AFFF67-5696-161A-2D16-D39D5FD3E22E}"/>
                </a:ext>
              </a:extLst>
            </p:cNvPr>
            <p:cNvSpPr txBox="1"/>
            <p:nvPr/>
          </p:nvSpPr>
          <p:spPr>
            <a:xfrm rot="18208827">
              <a:off x="877176" y="4988080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La suite…</a:t>
              </a:r>
            </a:p>
          </p:txBody>
        </p:sp>
      </p:grpSp>
      <p:pic>
        <p:nvPicPr>
          <p:cNvPr id="26" name="Espace réservé du contenu 5">
            <a:extLst>
              <a:ext uri="{FF2B5EF4-FFF2-40B4-BE49-F238E27FC236}">
                <a16:creationId xmlns:a16="http://schemas.microsoft.com/office/drawing/2014/main" id="{38759312-5124-47B9-0955-E97E9B6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72" y="1168698"/>
            <a:ext cx="1924050" cy="1924050"/>
          </a:xfrm>
        </p:spPr>
      </p:pic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Présentation SOS IMMO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52783" y="3540791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15" y="2466975"/>
            <a:ext cx="1924050" cy="1924050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62455" y="2542866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52783" y="4131110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20" y="2239598"/>
            <a:ext cx="3667759" cy="2378804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618635D3-132F-4369-AA8F-C20CF6C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88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82" y="1029734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6096000" y="3917781"/>
            <a:ext cx="51210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absents de l’interface graphique.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2119B6-DB3F-2336-AE6C-D81CA76D4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01" y="1704111"/>
            <a:ext cx="4039635" cy="44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75CFBE2-659F-6E42-5DDB-EB888CD813F8}"/>
              </a:ext>
            </a:extLst>
          </p:cNvPr>
          <p:cNvSpPr txBox="1">
            <a:spLocks/>
          </p:cNvSpPr>
          <p:nvPr/>
        </p:nvSpPr>
        <p:spPr>
          <a:xfrm>
            <a:off x="827707" y="80803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fr-FR" sz="3200" dirty="0"/>
              <a:t>Focus incident - table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97A5999A-C167-EAD9-EDB9-1348996B4989}"/>
              </a:ext>
            </a:extLst>
          </p:cNvPr>
          <p:cNvSpPr/>
          <p:nvPr/>
        </p:nvSpPr>
        <p:spPr>
          <a:xfrm>
            <a:off x="3968321" y="2952922"/>
            <a:ext cx="131077" cy="122479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7F0765-677F-05B4-4DDF-C4536EEF4350}"/>
              </a:ext>
            </a:extLst>
          </p:cNvPr>
          <p:cNvSpPr txBox="1"/>
          <p:nvPr/>
        </p:nvSpPr>
        <p:spPr>
          <a:xfrm>
            <a:off x="2132629" y="343446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utilisateurs impliqués / status</a:t>
            </a:r>
            <a:endParaRPr lang="fr-FR" sz="9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90BBF9-A6F1-A4CD-599B-E5641D19DA32}"/>
              </a:ext>
            </a:extLst>
          </p:cNvPr>
          <p:cNvSpPr txBox="1"/>
          <p:nvPr/>
        </p:nvSpPr>
        <p:spPr>
          <a:xfrm>
            <a:off x="2132630" y="240581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FR" sz="900" dirty="0"/>
              <a:t>Données signalement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028DBF-B311-03E5-35A6-C096FC2CAB4C}"/>
              </a:ext>
            </a:extLst>
          </p:cNvPr>
          <p:cNvSpPr txBox="1"/>
          <p:nvPr/>
        </p:nvSpPr>
        <p:spPr>
          <a:xfrm>
            <a:off x="2268156" y="2708552"/>
            <a:ext cx="16806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prestataire calculé/désigné</a:t>
            </a:r>
            <a:endParaRPr lang="fr-FR" sz="9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D0E3E2-9F6E-0F01-B514-2DE322CF28C9}"/>
              </a:ext>
            </a:extLst>
          </p:cNvPr>
          <p:cNvSpPr txBox="1"/>
          <p:nvPr/>
        </p:nvSpPr>
        <p:spPr>
          <a:xfrm>
            <a:off x="2444241" y="4282095"/>
            <a:ext cx="1504516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satisfaction</a:t>
            </a:r>
            <a:endParaRPr lang="fr-FR" sz="9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40AE4E1-00B0-5D3B-408E-96516C34248A}"/>
              </a:ext>
            </a:extLst>
          </p:cNvPr>
          <p:cNvSpPr txBox="1"/>
          <p:nvPr/>
        </p:nvSpPr>
        <p:spPr>
          <a:xfrm>
            <a:off x="1752319" y="2110982"/>
            <a:ext cx="22160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Clé primaire  - </a:t>
            </a:r>
            <a:r>
              <a:rPr lang="fr-CA" sz="900" dirty="0" err="1"/>
              <a:t>auto-incrément</a:t>
            </a:r>
            <a:endParaRPr lang="fr-FR" sz="900" dirty="0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0C8AA796-927E-EABA-573A-7C2CDD9E014F}"/>
              </a:ext>
            </a:extLst>
          </p:cNvPr>
          <p:cNvSpPr/>
          <p:nvPr/>
        </p:nvSpPr>
        <p:spPr>
          <a:xfrm>
            <a:off x="3968321" y="2126236"/>
            <a:ext cx="127190" cy="19588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F5D3D459-88D8-58AB-1F08-3051CE96E936}"/>
              </a:ext>
            </a:extLst>
          </p:cNvPr>
          <p:cNvSpPr/>
          <p:nvPr/>
        </p:nvSpPr>
        <p:spPr>
          <a:xfrm>
            <a:off x="3968319" y="2359512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2FDC24A9-87B2-64BC-69DC-E72C0E59AB68}"/>
              </a:ext>
            </a:extLst>
          </p:cNvPr>
          <p:cNvSpPr/>
          <p:nvPr/>
        </p:nvSpPr>
        <p:spPr>
          <a:xfrm>
            <a:off x="3964433" y="2708552"/>
            <a:ext cx="131077" cy="21113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7DD67F22-AF60-B621-9C11-E4706A1D11BB}"/>
              </a:ext>
            </a:extLst>
          </p:cNvPr>
          <p:cNvSpPr/>
          <p:nvPr/>
        </p:nvSpPr>
        <p:spPr>
          <a:xfrm>
            <a:off x="3968319" y="4248833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A78288E-14A9-19F2-A2D1-4F11EB2E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009" y="1860564"/>
            <a:ext cx="5619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77B8169-0D37-E88E-561F-4CF48920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25" y="1708460"/>
            <a:ext cx="9759949" cy="40487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09F6163-FF4C-9181-6783-D3C6F2B74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4284498"/>
            <a:ext cx="4005262" cy="173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BDE3D9D-3C7D-DA7F-4183-D7F28460DD04}"/>
              </a:ext>
            </a:extLst>
          </p:cNvPr>
          <p:cNvGrpSpPr/>
          <p:nvPr/>
        </p:nvGrpSpPr>
        <p:grpSpPr>
          <a:xfrm>
            <a:off x="1022542" y="1867865"/>
            <a:ext cx="7011400" cy="1561135"/>
            <a:chOff x="1022542" y="1867865"/>
            <a:chExt cx="7011400" cy="1561135"/>
          </a:xfrm>
        </p:grpSpPr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AF268228-B638-0700-F8C7-EFE202DB6A89}"/>
                </a:ext>
              </a:extLst>
            </p:cNvPr>
            <p:cNvSpPr/>
            <p:nvPr/>
          </p:nvSpPr>
          <p:spPr>
            <a:xfrm>
              <a:off x="1022542" y="1867865"/>
              <a:ext cx="4378798" cy="1062527"/>
            </a:xfrm>
            <a:prstGeom prst="rightArrow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3C295B6-CE98-5219-A742-F63BA38A518D}"/>
                </a:ext>
              </a:extLst>
            </p:cNvPr>
            <p:cNvGrpSpPr/>
            <p:nvPr/>
          </p:nvGrpSpPr>
          <p:grpSpPr>
            <a:xfrm>
              <a:off x="5528648" y="2261002"/>
              <a:ext cx="2505294" cy="1167998"/>
              <a:chOff x="5528648" y="2261002"/>
              <a:chExt cx="2505294" cy="1167998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CBFB3C2-24E4-1B23-1AB4-B4C8AD4DA46F}"/>
                  </a:ext>
                </a:extLst>
              </p:cNvPr>
              <p:cNvSpPr txBox="1"/>
              <p:nvPr/>
            </p:nvSpPr>
            <p:spPr>
              <a:xfrm>
                <a:off x="5528648" y="2261002"/>
                <a:ext cx="2505294" cy="282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Plans de formation</a:t>
                </a:r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138C3E1-76C7-B5F1-784B-4268394FAA73}"/>
                  </a:ext>
                </a:extLst>
              </p:cNvPr>
              <p:cNvGrpSpPr/>
              <p:nvPr/>
            </p:nvGrpSpPr>
            <p:grpSpPr>
              <a:xfrm>
                <a:off x="5818452" y="2543514"/>
                <a:ext cx="2079842" cy="885486"/>
                <a:chOff x="7319531" y="2584526"/>
                <a:chExt cx="2079842" cy="885486"/>
              </a:xfrm>
            </p:grpSpPr>
            <p:sp>
              <p:nvSpPr>
                <p:cNvPr id="26" name="Parchemin : horizontal 25">
                  <a:extLst>
                    <a:ext uri="{FF2B5EF4-FFF2-40B4-BE49-F238E27FC236}">
                      <a16:creationId xmlns:a16="http://schemas.microsoft.com/office/drawing/2014/main" id="{0FCCC1DB-C297-4757-9021-E56779F7B7DC}"/>
                    </a:ext>
                  </a:extLst>
                </p:cNvPr>
                <p:cNvSpPr/>
                <p:nvPr/>
              </p:nvSpPr>
              <p:spPr>
                <a:xfrm>
                  <a:off x="7319531" y="2584526"/>
                  <a:ext cx="2072753" cy="885486"/>
                </a:xfrm>
                <a:prstGeom prst="horizontalScroll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39E74EE8-C0A2-9442-6AC0-6F88A2FD11E3}"/>
                    </a:ext>
                  </a:extLst>
                </p:cNvPr>
                <p:cNvSpPr txBox="1"/>
                <p:nvPr/>
              </p:nvSpPr>
              <p:spPr>
                <a:xfrm>
                  <a:off x="7439996" y="2858596"/>
                  <a:ext cx="1959377" cy="376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b="1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  <a:latin typeface="Book Antiqua" panose="0204060205030503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RESKILLING !!!</a:t>
                  </a:r>
                </a:p>
              </p:txBody>
            </p:sp>
          </p:grp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Société Générale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1641485" y="3936395"/>
            <a:ext cx="3331672" cy="1651149"/>
            <a:chOff x="2018416" y="2563628"/>
            <a:chExt cx="7920410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Support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 de non régression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6" y="2563628"/>
              <a:ext cx="7920410" cy="5471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Xone</a:t>
              </a:r>
              <a:r>
                <a:rPr lang="fr-FR" sz="2800" dirty="0"/>
                <a:t> : SI gestion transactions banque d’investissements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5938917" y="4354684"/>
            <a:ext cx="3354499" cy="1435824"/>
            <a:chOff x="3494165" y="4326196"/>
            <a:chExt cx="3407656" cy="143582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0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5" y="4879086"/>
              <a:ext cx="3172106" cy="88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EAA6D7-56A5-5270-EA19-981AC0441369}"/>
              </a:ext>
            </a:extLst>
          </p:cNvPr>
          <p:cNvGrpSpPr/>
          <p:nvPr/>
        </p:nvGrpSpPr>
        <p:grpSpPr>
          <a:xfrm>
            <a:off x="1110107" y="1933295"/>
            <a:ext cx="2594395" cy="535981"/>
            <a:chOff x="1148177" y="1711362"/>
            <a:chExt cx="2594395" cy="535981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C23ED4F-C6A3-6A63-6E53-A21EC4FABCD5}"/>
                </a:ext>
              </a:extLst>
            </p:cNvPr>
            <p:cNvSpPr txBox="1"/>
            <p:nvPr/>
          </p:nvSpPr>
          <p:spPr>
            <a:xfrm>
              <a:off x="1148177" y="1805908"/>
              <a:ext cx="2594395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en informatiques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18B1DFB-43CD-2307-85EC-71817F8A30A1}"/>
                </a:ext>
              </a:extLst>
            </p:cNvPr>
            <p:cNvSpPr txBox="1"/>
            <p:nvPr/>
          </p:nvSpPr>
          <p:spPr>
            <a:xfrm>
              <a:off x="2871872" y="1711362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+++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51BF32D-2CBE-14D1-C34E-5E842427B373}"/>
              </a:ext>
            </a:extLst>
          </p:cNvPr>
          <p:cNvGrpSpPr/>
          <p:nvPr/>
        </p:nvGrpSpPr>
        <p:grpSpPr>
          <a:xfrm>
            <a:off x="1383159" y="2282108"/>
            <a:ext cx="2160392" cy="535981"/>
            <a:chOff x="1649198" y="2080123"/>
            <a:chExt cx="2160392" cy="53598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D9A0323-DC8B-2862-D066-BF4DD1001C57}"/>
                </a:ext>
              </a:extLst>
            </p:cNvPr>
            <p:cNvSpPr txBox="1"/>
            <p:nvPr/>
          </p:nvSpPr>
          <p:spPr>
            <a:xfrm>
              <a:off x="1649198" y="2205159"/>
              <a:ext cx="2147688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métiers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F9661F0-037A-81C3-15B8-F95A4D633225}"/>
                </a:ext>
              </a:extLst>
            </p:cNvPr>
            <p:cNvSpPr txBox="1"/>
            <p:nvPr/>
          </p:nvSpPr>
          <p:spPr>
            <a:xfrm>
              <a:off x="2938890" y="2080123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-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909855"/>
            <a:ext cx="3264290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6A0C30-6889-245B-C7A1-D7C716567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64" y="970352"/>
            <a:ext cx="7196251" cy="476707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Architecture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B1CCED-1DB1-8B7A-28AD-057ECB1E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12" y="1746511"/>
            <a:ext cx="7186305" cy="42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4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13CDE6F7-ACA5-A230-0835-31B1A1384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85" y="1838570"/>
            <a:ext cx="6696927" cy="390121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4A5A75F-1031-ABA7-EB27-BAC7F79ED41D}"/>
              </a:ext>
            </a:extLst>
          </p:cNvPr>
          <p:cNvGrpSpPr/>
          <p:nvPr/>
        </p:nvGrpSpPr>
        <p:grpSpPr>
          <a:xfrm>
            <a:off x="904875" y="3278237"/>
            <a:ext cx="2126280" cy="2302614"/>
            <a:chOff x="1426399" y="3048953"/>
            <a:chExt cx="2126280" cy="2302614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FDC3C9B-3D34-E01E-02E5-8F29C011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6399" y="4151417"/>
              <a:ext cx="1028700" cy="1200150"/>
            </a:xfrm>
            <a:prstGeom prst="rect">
              <a:avLst/>
            </a:prstGeom>
          </p:spPr>
        </p:pic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2608F91-E209-10A0-E173-821524F3A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1418" y="3048953"/>
              <a:ext cx="1471261" cy="1021885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53AC2627-2CC9-41A1-EF17-577E2BA03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75" y="4400592"/>
            <a:ext cx="2714595" cy="118025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D135AB7-C48F-37DE-9A46-61A6F8D04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85" y="4413939"/>
            <a:ext cx="2718812" cy="11802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FBAA2F-7364-544D-F5E0-1E121007E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11" y="713827"/>
            <a:ext cx="3072820" cy="22115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AA55894-918E-34DB-B99E-FCAD12340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1463" y="734962"/>
            <a:ext cx="3009167" cy="215593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C9EA505-C0AB-24AC-6A28-C2E6E2571B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4985" y="734962"/>
            <a:ext cx="3022124" cy="21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267101-60EC-0AB7-36B1-416C19378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13" y="1902941"/>
            <a:ext cx="9570966" cy="34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54" y="802566"/>
            <a:ext cx="2112645" cy="12118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DFED76-8B9D-5A06-1BDD-4EFB76395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652" y="3891993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107716"/>
          </a:xfrm>
        </p:spPr>
        <p:txBody>
          <a:bodyPr>
            <a:normAutofit/>
          </a:bodyPr>
          <a:lstStyle/>
          <a:p>
            <a:r>
              <a:rPr lang="fr-FR" sz="3600" dirty="0"/>
              <a:t>fonctionnalités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6D3B362-6F3A-5D2B-18ED-C486594FF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202" y="1788754"/>
            <a:ext cx="7849158" cy="355774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A637524-1913-6D9D-2124-5E5AB9DF3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884" y="4271649"/>
            <a:ext cx="2023070" cy="165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– cycle de vie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EC4E55-DE2E-CBB7-DBB5-5F726E47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57" y="1591416"/>
            <a:ext cx="8456007" cy="42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9058</TotalTime>
  <Words>2739</Words>
  <Application>Microsoft Office PowerPoint</Application>
  <PresentationFormat>Grand écran</PresentationFormat>
  <Paragraphs>377</Paragraphs>
  <Slides>24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5" baseType="lpstr">
      <vt:lpstr>Amasis MT Pro</vt:lpstr>
      <vt:lpstr>Arial</vt:lpstr>
      <vt:lpstr>Avenir Next LT Pro</vt:lpstr>
      <vt:lpstr>Avenir Next LT Pro Light</vt:lpstr>
      <vt:lpstr>Book Antiqua</vt:lpstr>
      <vt:lpstr>Calibri</vt:lpstr>
      <vt:lpstr>Courier New</vt:lpstr>
      <vt:lpstr>Sabon Next LT</vt:lpstr>
      <vt:lpstr>Symbol</vt:lpstr>
      <vt:lpstr>Wingdings</vt:lpstr>
      <vt:lpstr>LuminousVTI</vt:lpstr>
      <vt:lpstr>SOS IMMO</vt:lpstr>
      <vt:lpstr>Présentation SOS IMMO</vt:lpstr>
      <vt:lpstr>Use case</vt:lpstr>
      <vt:lpstr>Architecture du projet</vt:lpstr>
      <vt:lpstr>Focus front end</vt:lpstr>
      <vt:lpstr>Focus back end</vt:lpstr>
      <vt:lpstr>Base de données</vt:lpstr>
      <vt:lpstr>fonctionnalités</vt:lpstr>
      <vt:lpstr>Focus incident – cycle de vie</vt:lpstr>
      <vt:lpstr>Focus incident - création</vt:lpstr>
      <vt:lpstr>Focus incident - détail</vt:lpstr>
      <vt:lpstr>Focus incident - détail</vt:lpstr>
      <vt:lpstr>La sécurité – utilisateur</vt:lpstr>
      <vt:lpstr>Présentation PowerPoint</vt:lpstr>
      <vt:lpstr>La sécurité - authentification</vt:lpstr>
      <vt:lpstr>La sécurité – mot de passe</vt:lpstr>
      <vt:lpstr>La sécurité – cookie de session</vt:lpstr>
      <vt:lpstr>Organisation et outils de travail</vt:lpstr>
      <vt:lpstr>Bilan</vt:lpstr>
      <vt:lpstr>Présentation PowerPoint</vt:lpstr>
      <vt:lpstr>La sécurité – les données </vt:lpstr>
      <vt:lpstr>Présentation PowerPoint</vt:lpstr>
      <vt:lpstr>Cinématique</vt:lpstr>
      <vt:lpstr>Contexte Société Générale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99</cp:revision>
  <cp:lastPrinted>2022-10-13T15:10:47Z</cp:lastPrinted>
  <dcterms:created xsi:type="dcterms:W3CDTF">2022-10-13T13:23:46Z</dcterms:created>
  <dcterms:modified xsi:type="dcterms:W3CDTF">2023-01-03T18:22:49Z</dcterms:modified>
</cp:coreProperties>
</file>