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9"/>
  </p:notesMasterIdLst>
  <p:sldIdLst>
    <p:sldId id="256" r:id="rId2"/>
    <p:sldId id="260" r:id="rId3"/>
    <p:sldId id="261" r:id="rId4"/>
    <p:sldId id="289" r:id="rId5"/>
    <p:sldId id="290" r:id="rId6"/>
    <p:sldId id="268" r:id="rId7"/>
    <p:sldId id="288" r:id="rId8"/>
    <p:sldId id="262" r:id="rId9"/>
    <p:sldId id="278" r:id="rId10"/>
    <p:sldId id="281" r:id="rId11"/>
    <p:sldId id="264" r:id="rId12"/>
    <p:sldId id="280" r:id="rId13"/>
    <p:sldId id="285" r:id="rId14"/>
    <p:sldId id="286" r:id="rId15"/>
    <p:sldId id="282" r:id="rId16"/>
    <p:sldId id="274" r:id="rId17"/>
    <p:sldId id="277" r:id="rId18"/>
    <p:sldId id="297" r:id="rId19"/>
    <p:sldId id="295" r:id="rId20"/>
    <p:sldId id="298" r:id="rId21"/>
    <p:sldId id="276" r:id="rId22"/>
    <p:sldId id="287" r:id="rId23"/>
    <p:sldId id="270" r:id="rId24"/>
    <p:sldId id="257" r:id="rId25"/>
    <p:sldId id="283" r:id="rId26"/>
    <p:sldId id="294" r:id="rId27"/>
    <p:sldId id="296" r:id="rId28"/>
  </p:sldIdLst>
  <p:sldSz cx="12192000" cy="6858000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942086-AFEB-45DF-DC37-895171EA4BB2}" name="Sophie JOFFRE" initials="SJ" userId="Sophie JOFFR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1DF7"/>
    <a:srgbClr val="9307C5"/>
    <a:srgbClr val="9A90FE"/>
    <a:srgbClr val="F6F8FC"/>
    <a:srgbClr val="FF33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0475" autoAdjust="0"/>
  </p:normalViewPr>
  <p:slideViewPr>
    <p:cSldViewPr snapToGrid="0">
      <p:cViewPr varScale="1">
        <p:scale>
          <a:sx n="123" d="100"/>
          <a:sy n="123" d="100"/>
        </p:scale>
        <p:origin x="900" y="108"/>
      </p:cViewPr>
      <p:guideLst/>
    </p:cSldViewPr>
  </p:slideViewPr>
  <p:notesTextViewPr>
    <p:cViewPr>
      <p:scale>
        <a:sx n="75" d="100"/>
        <a:sy n="75" d="100"/>
      </p:scale>
      <p:origin x="0" y="-66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79BB9-F2CA-426C-82A6-1234A0AE4AD5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62F1D-8B73-4A3C-A06D-0A25FF4610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51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Sophie. 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trained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one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change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carrer and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become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software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training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me by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employer Société Générale. It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partenership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Effrei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Paris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big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investment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for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myselft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end-of-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indicents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occur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office building.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occupant of the building can report an incident and follow up.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solve the issue and report the end of the intervention.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manager can use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know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technicians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of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indicents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start to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aspects.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talk about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focus on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important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focus on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and, at last, 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little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demonstration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38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Échange front/back</a:t>
            </a:r>
          </a:p>
          <a:p>
            <a:endParaRPr lang="fr-FR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/>
              <a:t>…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L’utilisateur est redirigé vers le suivi d’avancement de ses propres signalements.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suivi d’avancement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signalement est une vignette.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couleur de ces vignettes indique le statut actuel de l’incident.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Bien sûr l’utilisateur peut consulter le détail d’une de ces vignettes puisqu’il s’agit de ses propres incidents.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408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: tout le monde peut le connaitre. Mais les fonctionnalités qui le concerne ne sont accessibles que selon le profil.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287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quel moment est créé un compte utilisateur ?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conçu pour un usage professionnel au sein d’1 immeuble de bureaux.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n’est pas un site marchand. L’utilisateur ne décide pas de créer un compte.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occupant doivent pouvoir y accéder mais ce sont les services immobiliers qui gèrent les comptes.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L’Admin doit avoir connaissance en amont de chaque nouvelle arrivée. Ce procès n’est pas géré dans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créer 1 compte : Nom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prenom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mail tel</a:t>
            </a:r>
          </a:p>
          <a:p>
            <a:endParaRPr lang="fr-FR" dirty="0"/>
          </a:p>
          <a:p>
            <a:r>
              <a:rPr lang="fr-FR" dirty="0"/>
              <a:t>…</a:t>
            </a:r>
          </a:p>
          <a:p>
            <a:endParaRPr lang="fr-FR" dirty="0"/>
          </a:p>
          <a:p>
            <a:r>
              <a:rPr lang="fr-FR" b="1" dirty="0"/>
              <a:t>Ecrans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914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Auparavant ce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passe par une fonction de hachage.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hachage est un moyen de crypter un message.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Hexadécimal – 32 caractères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système a 3 particularités : 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 unique – On ne peut pas décrypter une donnée hachée.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même chaîne ou document ne produira qu’1 seul résultat de hash (quelque soit la fonction, la librairie, le langage utilisé) et ce résultat lui est totalement spécifique.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Librairie « sha1 »</a:t>
            </a:r>
            <a:r>
              <a:rPr lang="fr-FR" sz="18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hexadécimal de 32 caractères</a:t>
            </a:r>
            <a:endParaRPr lang="fr-FR" sz="1800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c’est pas tout.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encore plus de sécurité, on procède au salage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procédé purement mécanique : on ajoute à la chaine à crypter une autre chaine (de préférence unique) avant le hachage.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concaténé 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avec l’identifiant, puisqu’il est unique.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56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 de données très sensibles…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uuidv4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Sécuriser les données, c’est bien, mais il faut aussi songer à sécuriser leur accès.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faut qu’à chaque fois qu’un service est sollicité par le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il s’interroge : le demandeur a-t-il le droit de me demander ça 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premier filtre est fait par l’appli front, puisque que c’est le profil de l’utilisateur qui lui donne accès ou non aux différentes fonctionnalités.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c’est pas suffisant.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832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veux créer un nouvel utilisateur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serveur appelle le service de création d’ut.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première chose que fait ce service, c’est de contrôler grâce au cookie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l’auteur la requête est bien identifié et connecté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Qu’il a le bon profil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veux la liste des incidents que j’ai moi-même déclarés.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serveur appelle le service adéquat.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service contrôle que l’auteur la requête est bien connecté.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profil n’a pas d’importance.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Ensuite, le service récupère la liste des incidents (via DAO) et fait un filtre. Ne garde que ceux déclaré par l’utilisateur identifié par le cookie.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None/>
            </a:pPr>
            <a:r>
              <a:rPr lang="fr-F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Comment j’ai tester mon programme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995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 : fonction qui teste le résultat d’une autre fonction.</a:t>
            </a:r>
          </a:p>
          <a:p>
            <a:r>
              <a:rPr lang="fr-FR" dirty="0"/>
              <a:t>J’ai utilisé </a:t>
            </a:r>
            <a:r>
              <a:rPr lang="fr-FR" dirty="0" err="1"/>
              <a:t>Jest</a:t>
            </a:r>
            <a:r>
              <a:rPr lang="fr-FR" dirty="0"/>
              <a:t> – JS - , qui permet d’écrire des TU et de les faire tourner facilement par un simple ligne de commande.</a:t>
            </a:r>
          </a:p>
          <a:p>
            <a:endParaRPr lang="fr-FR" dirty="0"/>
          </a:p>
          <a:p>
            <a:r>
              <a:rPr lang="fr-FR" dirty="0"/>
              <a:t>Ex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écran de gestion Utilisateurs =&gt; utilisateurs affichés dans un tableau.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actif/inactif indique si l’utilisateur fait encore partie du personnel.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la table Utilisateurs, on ne trouve pas actif/inactif, mais un champ date, qui est initialisé à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 défaut.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y trouve la date de départ le cas échéant.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fonction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findUserStatus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prend en paramètre une date et calcule un string actif ou inactif.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test unitaire consiste à contrôler que le string de sortie est bien le bon, suivant que l’argument d’entrée est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 pas.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ne lance pas beaucoup de ligne de commande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406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créer 2 repo (back/front) dans l’outil de versioning GitHub,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automatisé le lancement de mes TU grâce à un pipeline GitHub qui se déclenche à chaque push.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visu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Mail si échec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602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tests contrôlent, l’enchaînement de différentes fonctions.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Typiquement, un incident, une fois créé, est-il bien accessible au technicien concerné 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va donc être amené à manipuler les données de la base.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interface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testeur suit des instructions précises et contrôle à chaque fois que le résultat est celui attendu.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triggers/déclencheurs sont des scripts SQL rattachés à une base de données et programmés pour faire des actions lorsque survient un évènement précis (insert, update,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069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travail fastidieux et l’interface front a des limites.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PostMan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 permet de tester directement les api sans passer par une interface graphique.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permet aussi d’établir de véritables scénarios d‘enchaînent des services.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test =&gt; Saisi url, valeur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 post, params si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=&gt; résultat immédiat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Sauvegarde des tests =&gt; scénario/collections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490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un immeuble de bureau…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l’immeuble est assez grand…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Classiquement la centralisation des incidents est assurée par un standard téléphonique, des cahiers et des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post’it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board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Contexte digitalisation des process =&gt; plateforme unique =&gt; employés de bureau, intervenants extérieur ou responsables d’immeuble.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plateformes de ce genre fleurissent depuis quelques années, notamment à SG.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pour construire ce projet, je suis allée rencontrer…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L’objectif principal de l’application est bien sûr d’aider au suivi des incidents.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objectifs secondaires : aider les services techniques à identifier les points de vigilances…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J’en ai déterminé les fonctionnalités suivantes.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126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Démo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est temps de vous présenter de visu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ne vais pas pouvoir vous montrer toutes les fonctionnalités.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vais donc me concentrer sur le cycle de vie de l’incident.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Partie égocentrée de la présentation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suis titulaire d’un BTS Informatique, ce titre sont pour moi une chance de revenir à mes premières amours.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ce soit dans un cadre professionnel ou personnel, j’ai toujours programmé, en fait j’ai surtout fait de l’automatisation, de process ou de jeux de société.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donc l’habitude d’interroger les futurs utilisateurs pour recueillir leurs besoins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Déterminer de données à stocker et celles qui pourront être calculées.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Déterminer l’ordre des priorisations. Plutôt avec un responsable.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Ici c’est moi qui ai assuré à peu près tous les rôles : je l’ai porté, conçu, codé, testé, validé.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cours de l’année écoulée, j’ai appris énormément de choses que j’ai pu mettre en pratique pour ce projet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=&gt; quelques notions HTLM =&gt; Application client/serveur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POO : indispensable à n’importe quel développeur.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Langages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Devops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qui m’a permis d’utiliser un pipe line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automatiser les tests unitaires.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étudier le déploiement sur un serveur distant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bien sûr dû compléter par des recherches personnelles.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Principalement pour comprendre le principe de l’ORM. Vaste sujet.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Beaucoup de temps aussi notamment pour les tests.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là c’était beaucoup plus un problème de codage que compréhension du concept.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quelques fonctionnalités secondaires.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Aujourd’hui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opérationnel.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mission principale de (suivi des incidents) est remplie.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la partie authentification est terminée.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me reste à finaliser l’archivage des données.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souhaite également mettre en œuvre le chargement de fichiers (csv) pour la création groupée d’utilisateurs.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peut aussi envisager d’autres évolutions, la production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094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tiens à remercier bien sûr les professeurs et les autres élèves de la cohorte, mon nouveau manager et toute son équipe.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Sans oublier les responsables du service immobilier de l’immeuble Basalte de la Défense.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01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Lister et trier les tâches à effectuer.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Eviter de se disperser.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Démo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est temps de vous présenter de visu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ne vais pas pouvoir vous montrer toutes les fonctionnalités.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vais donc me concentrer sur le cycle de vie de l’incident.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557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avoir défini les besoins =&gt; 4 profils.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Usager dont le rôle se borne à signaler l’incident et valider la fin d’intervention.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Admin, c’est à la fois le service immobilier, responsable d’immeuble, et l’administrateur de l’appli et qui a donc tous les droits.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 qui résout les problèmes.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Valideur qui est le chef du technicien. Il utilise l’outil pour coordonner son équipe.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2 profils externes ne travaillent que pour une seule entreprise prestataire chacun.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Passons à la partie « technique » de la présentation.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198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composée de 2 parties distinctes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à détailler.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end =&gt;partie visible du programme, l’interface utilisateur.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Back end =&gt; la partie invisible, calculs et mémoire.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tout est codé en JavaScript.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géré par la librairie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 Page Application =&gt; 1 page + multitude de composants déclenchés selon certaines conditions.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Ils peuvent même s’appeler les uns les autres (parents =&gt; enfants)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composant = un élément de page. Il contient code html, fonctions,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c’est ça qui fait fonctionner le tout.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 exemple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028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et son seul composant. Par convention « App.js », gare de triage.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Plusieurs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dont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», string initialisé « login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Apps.js lance systématiquement 2 composants 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composant « Ribbon.js »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autre composant qui dépendra de la valeur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1/ Le contenu de « Ribbon.js » est lui-même conditionné à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Systématiquement « Ribbon.js » affiche le logo de l’application.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 !== « login »...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2/ Le 2</a:t>
            </a:r>
            <a:r>
              <a:rPr lang="fr-FR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composant =&gt; au démarrage, « Login.js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Contient le formulaire + fonction.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Quand l’authentification est validée, certaines données utilisateurs sont récupérées et  la valeur d’«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est mise à jour à « menu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est un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 composant dans lequel il a été déclaré (App.js donc) est recalculé.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composant « Login.js » laisse place au composant « Menu.js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 Menu.js » contient toutes les fonctionnalités de l’application, accessibles par des boutons.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L’affichage ou non de ces boutons est conditionné au profil de l’utilisateur.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L’activation de ces boutons met à jour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etc.</a:t>
            </a: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ce qui est du Back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85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 =&gt; serveur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contrôlé par la librairie Express.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c’est le cerveau de l’application =&gt; recevoir les requêtes du Front (via des adresses url) =&gt; fonctions adéquates.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fonctions = services regroupés par catégorie =&gt; fichiers .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distincts.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fonctionner, le Back a besoin d’une mémoire...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L’interaction entre les 2 est assuré par un ORM, 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</a:t>
            </a:r>
            <a:r>
              <a:rPr lang="fr-FR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Mapping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système qui converti les tables de la base de données en autant de classes objets.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table est 1 classe d’objet // 1 colonne = 1 attribut de la classe.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sont les fichiers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Sequelize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 est un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possède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propres fonctions pour récupérer les données de la base, les convertir en objet et vice versa.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évite au maximum les requêtes SQL. Et, quand ces requêtes sont inévitables, il empêche les problèmes d’injections SQL.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mis ces fonctions dans des fichiers DAO (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Access Object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distincts des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pour clarifier le code.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Couches = rôle dans l’organisation =&gt;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reçoit les demandes, qu’il transmet aux services, qui utilisent les fonctions d’ORM, qui utilisent les objets, qui représentent les tables de la bd.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621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en finir avec la technique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j’ai réparti toutes les données nécessaires pour ce projet en 9 catégories.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résultat est une base de données de 9 tables.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table a sa clé primaire.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plupart =&gt; entier en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auto-incrément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tables à données sensibles, c</a:t>
            </a:r>
            <a:r>
              <a:rPr lang="fr-FR" sz="180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lé plus complexe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UUID </a:t>
            </a:r>
            <a:r>
              <a:rPr lang="fr-FR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Universally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Unique Identifier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Librairie « uuidv4 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plus importantes sont les tables Incidents, Utilisateurs.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Eléments donc je vais parler tout à l’heure.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Passons aux fonctionnalités.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22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Voici le menu complet des actions.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Aucun profil n’a accès à l’ensemble de ces actions.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profils peuvent créer et suivre leurs propres signalements.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suivi d’incident est réservé aux techniciens. Il va y trouver la liste des interventions non terminées de son entreprise.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L’écran pilotage qui contient tous les incidents listés par catégories.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boutons bleus réservés au profil « Admin » : accès aux différents écrans de gestion et d’archivage de données..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693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L’incident est donc le cœur de l’appli.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incidents suivent le même parcourt =&gt; 4 états, ou statuts.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sa création, 1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en attente d’affection.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Personne ne s’occupe encore de lui.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 un technicien lui est affecté. Il est donc pris en charge.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la fin de l’intervention, l’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en attente de validation par l’utilisateur auteur du signalement.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 l’utilisateur valide la clôture.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clôture, l’incident est mort.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l’utilisateur est mécontent de l’intervention, il le signale et un nouvel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automatiquement généré à l’identique du premier, avec le motif d’insatisfaction.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cycle de vie recommence avec ce nouvel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48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C42C2-A485-99F2-B3BF-1FDE0692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C96FC8-0EC4-ACB9-0354-D9B9C1FD4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E37B84-D0F1-29E8-1AA6-80240604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6C118-04D2-0E94-C062-93E0677D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529C58-A2AE-0972-EE93-787B630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2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5D0F1-6B0F-AF1D-5F98-BA0D5982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596B44-D28F-5741-A5CD-6B0AD3AC1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184D7-C32E-77AD-6E32-2DAE1802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FE7BC0-7CCF-AE5D-62E2-B1B4DF38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228D1D-9813-4B1C-19DE-12297563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6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0BE2B4-DDB5-6D90-877D-00B0CA98D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DF4AE5-D818-E870-9E69-5E8287753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EC89F0-8F7E-98C4-F3CC-4C8D7554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95EDD-0A1B-34AA-1BDF-9CDDBC27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D41969-05C4-BF99-F5A5-757C7D18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4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05C7F-CB6E-4F97-F475-11C72AC2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64A34-F1C2-55C0-E08E-97BB1AA52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9925F8-E6CD-EFC4-CF2C-E52501A5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91E66F-BB7A-A91E-1D41-AC0A23F2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4EE7A8-8C6B-3F3A-1617-F5AF08EE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B9D73-D737-59CC-CE92-C2ED51E4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A7AC80-AC79-1E83-78BC-D2A97C062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692338-0EC6-F60A-07D3-0296CB0E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5764BE-029A-23BF-2F98-E6B8CD08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A4C92E-D3A3-3403-3655-A6F8BE6C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6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99EE0-0946-F571-94B5-8514EA3A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ADC404-61C5-7EBF-2380-E25D0B511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D3C653-0E55-47F9-B04B-FCF3F1FF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EC8E48-6011-74B4-4337-0B97FCC9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6F608B-C8D2-D3D9-43EF-A1AAD7CE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C340A4-53BD-A289-AEDF-630C4568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2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50D33-C956-3607-1447-50E919E7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A6FCC1-AF79-6119-E042-54CBCF4A9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59CD70-5469-614E-68A9-51AA254B0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D505B0-3B0D-5968-1DCF-40F6A2D15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7C6107-383C-8F8D-E1CC-5A540917D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DC23D8-D426-524E-8490-6A035DF9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130C28-74BE-9B5A-7A12-8B2307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DB3BA3-F6C1-FB85-3328-920BA7E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0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2399C-8F40-077A-CB47-78F541B4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9CCBAC-E4FB-0A5B-FE3F-87D291CE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922130-E91D-2756-2634-236019F8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ABC43B-7943-411C-C932-8A7E3159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1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AFD6C6-DE23-09C2-C591-16A87544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04B07D6-1B46-DDBD-F5E9-E81A1117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312956-5BB1-315D-8D93-552E217A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5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A5E81-4596-F62E-506A-88AECA8F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2404D2-9B62-0006-A2D9-ADF833C16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B36CAE-87CB-6C5D-FD3B-ED0B7F239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71FE7F-AF9B-DCA2-03D1-BC62C829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248D44-6237-F8DE-5E68-EC976E59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B02DA0-A11A-4249-744F-6ACD25F6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6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A30C2-4CE0-7380-1A2C-487071F7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059627-371E-17F3-4A5B-1FEC9B9DB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18377C-4ACB-2431-9A47-FC80DD919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E0C573-375A-998C-FB23-617E4F2C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12E6B5-59EC-A48C-C9C5-48310876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666E57-832E-B4B9-4FD9-F7D08E5A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8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A92EE5-3608-2C7B-12F8-1DDD0566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0CAD12-180D-949F-9989-42F5BFB77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D1358B-95AA-A228-5C13-4C20CC5EB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58B8B0-DAE7-8803-04B8-8929713FB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F491BE-DA8B-CA08-BBF6-A76163772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6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emf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6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pette/sos_immo_backend" TargetMode="External"/><Relationship Id="rId11" Type="http://schemas.openxmlformats.org/officeDocument/2006/relationships/image" Target="../media/image61.png"/><Relationship Id="rId5" Type="http://schemas.openxmlformats.org/officeDocument/2006/relationships/hyperlink" Target="https://github.com/mapette/sos_immo" TargetMode="External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4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A6532-9685-5CD0-9833-7A210C39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5" y="1090040"/>
            <a:ext cx="4242472" cy="1164001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</a:rPr>
              <a:t>SOS IMMO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89A481-32D3-FE41-44BC-444EE50B4F9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360" y="2015210"/>
            <a:ext cx="3487736" cy="3487736"/>
          </a:xfrm>
          <a:prstGeom prst="rect">
            <a:avLst/>
          </a:prstGeom>
        </p:spPr>
      </p:pic>
      <p:pic>
        <p:nvPicPr>
          <p:cNvPr id="1028" name="Picture 4" descr="Efrei - Paris">
            <a:extLst>
              <a:ext uri="{FF2B5EF4-FFF2-40B4-BE49-F238E27FC236}">
                <a16:creationId xmlns:a16="http://schemas.microsoft.com/office/drawing/2014/main" id="{BCCCAFC5-98FD-6F0D-82AF-ACD71F6C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9" y="488857"/>
            <a:ext cx="2305752" cy="90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-societe-generale - Société Générale">
            <a:extLst>
              <a:ext uri="{FF2B5EF4-FFF2-40B4-BE49-F238E27FC236}">
                <a16:creationId xmlns:a16="http://schemas.microsoft.com/office/drawing/2014/main" id="{65D08A8E-AB3F-D359-49F8-A629D45C5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436" y="633738"/>
            <a:ext cx="2951207" cy="62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32203B04-392C-6FF1-1D19-F14865295808}"/>
              </a:ext>
            </a:extLst>
          </p:cNvPr>
          <p:cNvSpPr txBox="1">
            <a:spLocks/>
          </p:cNvSpPr>
          <p:nvPr/>
        </p:nvSpPr>
        <p:spPr>
          <a:xfrm>
            <a:off x="1494240" y="1952709"/>
            <a:ext cx="4790963" cy="757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SOS IMMO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B245CF-C4D4-6D48-58E7-ACDCFDC5D147}"/>
              </a:ext>
            </a:extLst>
          </p:cNvPr>
          <p:cNvSpPr txBox="1"/>
          <p:nvPr/>
        </p:nvSpPr>
        <p:spPr>
          <a:xfrm>
            <a:off x="5012463" y="3337560"/>
            <a:ext cx="1935162" cy="2669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</a:t>
            </a: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aspects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Front End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Back End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Incidents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</a:p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2830BA8-20E4-0FF4-961A-76729D76C0A0}"/>
              </a:ext>
            </a:extLst>
          </p:cNvPr>
          <p:cNvGrpSpPr/>
          <p:nvPr/>
        </p:nvGrpSpPr>
        <p:grpSpPr>
          <a:xfrm>
            <a:off x="1761857" y="2855224"/>
            <a:ext cx="1650084" cy="1719477"/>
            <a:chOff x="1116734" y="3135054"/>
            <a:chExt cx="2111996" cy="2212249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B225996-570C-C6A6-5434-384AE6BE1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16734" y="3135054"/>
              <a:ext cx="2111996" cy="2212249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2451E5E3-D456-F84B-D6F1-0C4E5031D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57418" y="3282681"/>
              <a:ext cx="423583" cy="395849"/>
            </a:xfrm>
            <a:prstGeom prst="rect">
              <a:avLst/>
            </a:prstGeom>
          </p:spPr>
        </p:pic>
      </p:grpSp>
      <p:pic>
        <p:nvPicPr>
          <p:cNvPr id="22" name="Image 21">
            <a:extLst>
              <a:ext uri="{FF2B5EF4-FFF2-40B4-BE49-F238E27FC236}">
                <a16:creationId xmlns:a16="http://schemas.microsoft.com/office/drawing/2014/main" id="{12C3BDEE-06D5-8D8F-A50C-D441F725C1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8444" y="4765981"/>
            <a:ext cx="1070450" cy="13962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0014D5-4828-429C-785F-EC3FDF83B3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7986" y="4765981"/>
            <a:ext cx="1070450" cy="147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1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979AB7-5DD9-F54A-2886-4C18DDAF0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53" y="1491128"/>
            <a:ext cx="4901526" cy="295698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5668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incident - création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912FBB-1D1C-43E0-6C99-C28504BF0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810" y="2167127"/>
            <a:ext cx="5877406" cy="383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83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incident - détail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CA0B62-E92C-35E8-5521-B60FD03F7DD4}"/>
              </a:ext>
            </a:extLst>
          </p:cNvPr>
          <p:cNvSpPr txBox="1"/>
          <p:nvPr/>
        </p:nvSpPr>
        <p:spPr>
          <a:xfrm>
            <a:off x="8314699" y="1499835"/>
            <a:ext cx="1365611" cy="258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selon son statut.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F1F279-0739-1801-CE6B-618F11AA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30" y="1758560"/>
            <a:ext cx="4931750" cy="41044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D5282D7-0CB5-D77A-99D9-1CC10E095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20" y="1758560"/>
            <a:ext cx="5698197" cy="389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4BC240A-595D-2034-40A4-99CBDA749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534" y="1716919"/>
            <a:ext cx="3143250" cy="40767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B7335ED-3D24-A620-6185-7186F7A77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290" y="1739700"/>
            <a:ext cx="8210550" cy="441007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8D60937-C30F-971D-81C6-5DB389905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703" y="1716919"/>
            <a:ext cx="8210550" cy="44005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29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utilisateur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211CE2D1-3EC1-13DC-944A-AFF6CB7C7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9703" y="1726444"/>
            <a:ext cx="8420100" cy="43910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C66915-FD0C-8262-B232-E5778D9117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5650" y="1726444"/>
            <a:ext cx="84296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FB415FE4-1047-F1F1-0073-D8441461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76" y="1661120"/>
            <a:ext cx="4970628" cy="277169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A68CBA7-2E8D-A210-6D97-0BDA4B1AB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04" y="1641098"/>
            <a:ext cx="3487389" cy="225531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2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- authentification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86CBC6-A159-9285-A4D7-E5CA3E5BE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230" y="3035070"/>
            <a:ext cx="3966360" cy="310146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DA1F4EE-56C3-275C-65E8-BE23C6BDAF7C}"/>
              </a:ext>
            </a:extLst>
          </p:cNvPr>
          <p:cNvSpPr txBox="1"/>
          <p:nvPr/>
        </p:nvSpPr>
        <p:spPr>
          <a:xfrm>
            <a:off x="6508834" y="4463642"/>
            <a:ext cx="4304112" cy="676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La validité du nouveau mot de passe est contrôlée avant validation.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Caractéristiques minimums : différent du </a:t>
            </a:r>
            <a:r>
              <a:rPr lang="fr-FR" sz="900" i="1" dirty="0" err="1">
                <a:latin typeface="Avenir Next LT Pro Light" panose="020B0304020202020204" pitchFamily="34" charset="0"/>
                <a:cs typeface="Times New Roman" panose="02020603050405020304" pitchFamily="18" charset="0"/>
              </a:rPr>
              <a:t>mdp</a:t>
            </a: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 actuel,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12 caractères dont 1 majuscule, 1 minuscule,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 1 chiffre, 1 caractère spécial =&gt; ()!@#$+-*&amp;_,</a:t>
            </a:r>
          </a:p>
        </p:txBody>
      </p:sp>
    </p:spTree>
    <p:extLst>
      <p:ext uri="{BB962C8B-B14F-4D97-AF65-F5344CB8AC3E}">
        <p14:creationId xmlns:p14="http://schemas.microsoft.com/office/powerpoint/2010/main" val="255874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6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mot de passe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5079EA-7582-887F-AD43-837D4907AFAD}"/>
              </a:ext>
            </a:extLst>
          </p:cNvPr>
          <p:cNvSpPr txBox="1"/>
          <p:nvPr/>
        </p:nvSpPr>
        <p:spPr>
          <a:xfrm>
            <a:off x="5361934" y="4364791"/>
            <a:ext cx="2797546" cy="60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 de passe connu uniquement de l’utilisateur.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F41948-6974-4A87-9100-3E5DF41E9F4E}"/>
              </a:ext>
            </a:extLst>
          </p:cNvPr>
          <p:cNvSpPr txBox="1"/>
          <p:nvPr/>
        </p:nvSpPr>
        <p:spPr>
          <a:xfrm>
            <a:off x="1762753" y="4364791"/>
            <a:ext cx="3002805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Hachage du mot de passe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2648AD-09B4-7B75-6437-B7F8ED49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33" y="2002862"/>
            <a:ext cx="7334518" cy="196037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E25E525-6754-7D2C-9449-4D289253FF4F}"/>
              </a:ext>
            </a:extLst>
          </p:cNvPr>
          <p:cNvSpPr txBox="1"/>
          <p:nvPr/>
        </p:nvSpPr>
        <p:spPr>
          <a:xfrm>
            <a:off x="1762753" y="4628261"/>
            <a:ext cx="3002805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000"/>
              </a:spcBef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salé avec l’identifiant unique.</a:t>
            </a:r>
          </a:p>
        </p:txBody>
      </p:sp>
    </p:spTree>
    <p:extLst>
      <p:ext uri="{BB962C8B-B14F-4D97-AF65-F5344CB8AC3E}">
        <p14:creationId xmlns:p14="http://schemas.microsoft.com/office/powerpoint/2010/main" val="596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0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les données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914AA3-704E-607C-1B1B-8AE4145ED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582" y="1029734"/>
            <a:ext cx="2448067" cy="14208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721D0CF-F9F7-F7A5-73D0-FE435617C040}"/>
              </a:ext>
            </a:extLst>
          </p:cNvPr>
          <p:cNvSpPr txBox="1"/>
          <p:nvPr/>
        </p:nvSpPr>
        <p:spPr>
          <a:xfrm>
            <a:off x="6096000" y="3917781"/>
            <a:ext cx="5121037" cy="125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aléatoire comme la clé primaire pour les tables Utilisateurs et Habilitations.</a:t>
            </a:r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fr-FR" sz="1400" dirty="0"/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absents de l’interface graphique.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2119B6-DB3F-2336-AE6C-D81CA76D4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601" y="1704111"/>
            <a:ext cx="4039635" cy="442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5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6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cookie de session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434779" y="2053321"/>
            <a:ext cx="7010128" cy="3773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Données collectées lors de l’authentification.</a:t>
            </a:r>
          </a:p>
          <a:p>
            <a:pPr marL="628650" lvl="1" indent="-171450">
              <a:lnSpc>
                <a:spcPct val="107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après authentification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1 (usager), 2 (technicien), 3 (valideur) ou 4 (admin)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l’utilisateur, attribué à la création du compte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identifiant unique de l’utilisateur</a:t>
            </a:r>
          </a:p>
          <a:p>
            <a:pPr>
              <a:lnSpc>
                <a:spcPct val="107000"/>
              </a:lnSpc>
            </a:pPr>
            <a:endParaRPr lang="fr-FR" dirty="0"/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Testé à chaque sollicitation de service.</a:t>
            </a: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exemples</a:t>
            </a:r>
          </a:p>
          <a:p>
            <a:pPr marL="628650" lvl="1" indent="-171450">
              <a:lnSpc>
                <a:spcPct val="107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d’un nouvel 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(session.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session. profil ==4)</a:t>
            </a:r>
          </a:p>
          <a:p>
            <a:pPr marL="628650" lvl="1" indent="-171450">
              <a:lnSpc>
                <a:spcPct val="107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incidents de l’utilisateur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Requête de sélection d’incidents =&gt; ?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inc_signal_ut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lvl="2"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S’autodétruit 10 minutes après la dernière connexion.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7A1198-FF12-82A3-1975-CA5EFABB0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471" y="1047704"/>
            <a:ext cx="2190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2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339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Tests unitaires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2876EFE-DF56-4F41-25CE-D6E8B7B2CC4A}"/>
              </a:ext>
            </a:extLst>
          </p:cNvPr>
          <p:cNvGrpSpPr/>
          <p:nvPr/>
        </p:nvGrpSpPr>
        <p:grpSpPr>
          <a:xfrm>
            <a:off x="990961" y="1653742"/>
            <a:ext cx="9369348" cy="4283767"/>
            <a:chOff x="990961" y="1653742"/>
            <a:chExt cx="9369348" cy="4283767"/>
          </a:xfrm>
        </p:grpSpPr>
        <p:sp>
          <p:nvSpPr>
            <p:cNvPr id="46" name="Flèche : droite 45">
              <a:extLst>
                <a:ext uri="{FF2B5EF4-FFF2-40B4-BE49-F238E27FC236}">
                  <a16:creationId xmlns:a16="http://schemas.microsoft.com/office/drawing/2014/main" id="{9C33D82E-8891-C500-BEEE-81DC233FD1DC}"/>
                </a:ext>
              </a:extLst>
            </p:cNvPr>
            <p:cNvSpPr/>
            <p:nvPr/>
          </p:nvSpPr>
          <p:spPr>
            <a:xfrm>
              <a:off x="5159424" y="4667680"/>
              <a:ext cx="687523" cy="166113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AB42766E-1BEC-23D3-7A8A-E1BA8CCD89AB}"/>
                </a:ext>
              </a:extLst>
            </p:cNvPr>
            <p:cNvGrpSpPr/>
            <p:nvPr/>
          </p:nvGrpSpPr>
          <p:grpSpPr>
            <a:xfrm>
              <a:off x="990961" y="1653742"/>
              <a:ext cx="9369348" cy="4283767"/>
              <a:chOff x="990961" y="1653742"/>
              <a:chExt cx="9369348" cy="4283767"/>
            </a:xfrm>
          </p:grpSpPr>
          <p:pic>
            <p:nvPicPr>
              <p:cNvPr id="27" name="Image 26" descr="Une image contenant texte&#10;&#10;Description générée automatiquement">
                <a:extLst>
                  <a:ext uri="{FF2B5EF4-FFF2-40B4-BE49-F238E27FC236}">
                    <a16:creationId xmlns:a16="http://schemas.microsoft.com/office/drawing/2014/main" id="{071154A0-77C7-24F3-8E97-704383095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961" y="4219260"/>
                <a:ext cx="4239855" cy="1138051"/>
              </a:xfrm>
              <a:prstGeom prst="rect">
                <a:avLst/>
              </a:prstGeom>
            </p:spPr>
          </p:pic>
          <p:pic>
            <p:nvPicPr>
              <p:cNvPr id="29" name="Image 28">
                <a:extLst>
                  <a:ext uri="{FF2B5EF4-FFF2-40B4-BE49-F238E27FC236}">
                    <a16:creationId xmlns:a16="http://schemas.microsoft.com/office/drawing/2014/main" id="{2565FF31-0E9F-6829-EBF8-98FDF5D4F9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0604" y="4098554"/>
                <a:ext cx="3836708" cy="1379462"/>
              </a:xfrm>
              <a:prstGeom prst="rect">
                <a:avLst/>
              </a:prstGeom>
            </p:spPr>
          </p:pic>
          <p:pic>
            <p:nvPicPr>
              <p:cNvPr id="48" name="Image 47">
                <a:extLst>
                  <a:ext uri="{FF2B5EF4-FFF2-40B4-BE49-F238E27FC236}">
                    <a16:creationId xmlns:a16="http://schemas.microsoft.com/office/drawing/2014/main" id="{52C333BA-754B-9DDE-61DA-363C2499D5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1868" y="1653742"/>
                <a:ext cx="7057545" cy="2083951"/>
              </a:xfrm>
              <a:prstGeom prst="rect">
                <a:avLst/>
              </a:prstGeom>
            </p:spPr>
          </p:pic>
          <p:pic>
            <p:nvPicPr>
              <p:cNvPr id="52" name="Image 51">
                <a:extLst>
                  <a:ext uri="{FF2B5EF4-FFF2-40B4-BE49-F238E27FC236}">
                    <a16:creationId xmlns:a16="http://schemas.microsoft.com/office/drawing/2014/main" id="{284F0DFE-94A7-81CF-0A0A-3E7759BE6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65409" y="5478016"/>
                <a:ext cx="3294900" cy="459493"/>
              </a:xfrm>
              <a:prstGeom prst="rect">
                <a:avLst/>
              </a:prstGeom>
            </p:spPr>
          </p:pic>
        </p:grp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70F05F1B-186E-4E88-B0FF-19E1C8DCA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9424" y="4934991"/>
            <a:ext cx="687523" cy="55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70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5739C31-312D-920F-06F1-FBC460B99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71" y="1722218"/>
            <a:ext cx="943215" cy="732225"/>
          </a:xfrm>
          <a:prstGeom prst="rect">
            <a:avLst/>
          </a:prstGeom>
        </p:spPr>
      </p:pic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DC90B4-0E10-7E0A-51A3-D95627CFE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260" y="1040130"/>
            <a:ext cx="5593080" cy="4960620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44F8A94-BFD6-E7E1-9F9D-EA9204D8C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131" y="3368357"/>
            <a:ext cx="3635936" cy="2232343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9539E01-DD63-113A-B8BF-B6B563B7F696}"/>
              </a:ext>
            </a:extLst>
          </p:cNvPr>
          <p:cNvSpPr txBox="1">
            <a:spLocks/>
          </p:cNvSpPr>
          <p:nvPr/>
        </p:nvSpPr>
        <p:spPr>
          <a:xfrm>
            <a:off x="416516" y="841058"/>
            <a:ext cx="4930140" cy="769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TU – pipeline GitHub</a:t>
            </a:r>
          </a:p>
        </p:txBody>
      </p:sp>
    </p:spTree>
    <p:extLst>
      <p:ext uri="{BB962C8B-B14F-4D97-AF65-F5344CB8AC3E}">
        <p14:creationId xmlns:p14="http://schemas.microsoft.com/office/powerpoint/2010/main" val="2816463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space réservé du contenu 5">
            <a:extLst>
              <a:ext uri="{FF2B5EF4-FFF2-40B4-BE49-F238E27FC236}">
                <a16:creationId xmlns:a16="http://schemas.microsoft.com/office/drawing/2014/main" id="{FE6731E7-FC30-B169-3DE8-7F3B98512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68" y="3141298"/>
            <a:ext cx="818705" cy="818705"/>
          </a:xfr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7498E071-71C6-1166-2BB4-4294F69BE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855" y="1707893"/>
            <a:ext cx="1695585" cy="11688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698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Tests fonctionnels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DE2A4FF-CE14-934E-14D6-6E4F09C0BECD}"/>
              </a:ext>
            </a:extLst>
          </p:cNvPr>
          <p:cNvSpPr txBox="1"/>
          <p:nvPr/>
        </p:nvSpPr>
        <p:spPr>
          <a:xfrm>
            <a:off x="6375160" y="3436620"/>
            <a:ext cx="3281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Tests via l’interface utilisateur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35BAB60-4B1B-2F08-568A-4D9AD28D9218}"/>
              </a:ext>
            </a:extLst>
          </p:cNvPr>
          <p:cNvSpPr txBox="1"/>
          <p:nvPr/>
        </p:nvSpPr>
        <p:spPr>
          <a:xfrm>
            <a:off x="1404006" y="1815394"/>
            <a:ext cx="188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Base de tests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318142-B220-0C36-3AB8-3D1EA42F0B00}"/>
              </a:ext>
            </a:extLst>
          </p:cNvPr>
          <p:cNvSpPr txBox="1"/>
          <p:nvPr/>
        </p:nvSpPr>
        <p:spPr>
          <a:xfrm>
            <a:off x="1460581" y="2196909"/>
            <a:ext cx="16321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Identique base production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50" dirty="0"/>
              <a:t>Création des tables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50" dirty="0"/>
              <a:t>Triggers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50" dirty="0"/>
              <a:t>Echantillon de données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9AEF44D-6237-8931-139C-9FC86E4D0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880" y="4055221"/>
            <a:ext cx="4211000" cy="23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4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Présentation SOS IMMO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5009788-8186-24B6-82B6-48A10A10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85" y="2105468"/>
            <a:ext cx="1924050" cy="1924050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210253" y="3179284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Plateforme unique pour les occupants, intervenants et gestionnaires d’immeuble.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E8705F-458C-30F3-95DD-E0D82BF6DD3E}"/>
              </a:ext>
            </a:extLst>
          </p:cNvPr>
          <p:cNvSpPr txBox="1"/>
          <p:nvPr/>
        </p:nvSpPr>
        <p:spPr>
          <a:xfrm>
            <a:off x="1219925" y="2181359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incidents pouvant survenir dans un immeuble de bureau de grande taille.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D53019-C72E-6FBE-26A9-BFC6F2836AC2}"/>
              </a:ext>
            </a:extLst>
          </p:cNvPr>
          <p:cNvSpPr txBox="1"/>
          <p:nvPr/>
        </p:nvSpPr>
        <p:spPr>
          <a:xfrm>
            <a:off x="1210253" y="3769603"/>
            <a:ext cx="6096000" cy="979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Saisie et suivi des incidents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 les points de vigilance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Recueillir le sentiment des usagers</a:t>
            </a:r>
          </a:p>
        </p:txBody>
      </p:sp>
    </p:spTree>
    <p:extLst>
      <p:ext uri="{BB962C8B-B14F-4D97-AF65-F5344CB8AC3E}">
        <p14:creationId xmlns:p14="http://schemas.microsoft.com/office/powerpoint/2010/main" val="9147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043"/>
            <a:ext cx="10515600" cy="7698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Tests fonctionnels</a:t>
            </a:r>
          </a:p>
        </p:txBody>
      </p:sp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899022BF-3C91-7B2B-F9C7-6172FF218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060" y="1905087"/>
            <a:ext cx="6278431" cy="42878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9BB2DA-788A-E445-58FB-0CA69F55B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39" y="1597979"/>
            <a:ext cx="1015997" cy="770486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9B6A0D6C-26AA-0CCB-3D6E-556C80E1D8CC}"/>
              </a:ext>
            </a:extLst>
          </p:cNvPr>
          <p:cNvSpPr txBox="1"/>
          <p:nvPr/>
        </p:nvSpPr>
        <p:spPr>
          <a:xfrm>
            <a:off x="1760220" y="1783167"/>
            <a:ext cx="282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Tests des api via Postman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85B1A0F-B00D-8325-01CE-FF5B02A4E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29" y="2622215"/>
            <a:ext cx="4928471" cy="32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99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Bilan</a:t>
            </a:r>
          </a:p>
        </p:txBody>
      </p:sp>
      <p:pic>
        <p:nvPicPr>
          <p:cNvPr id="26" name="Espace réservé du contenu 5">
            <a:extLst>
              <a:ext uri="{FF2B5EF4-FFF2-40B4-BE49-F238E27FC236}">
                <a16:creationId xmlns:a16="http://schemas.microsoft.com/office/drawing/2014/main" id="{38759312-5124-47B9-0955-E97E9B69E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72" y="1168698"/>
            <a:ext cx="1924050" cy="1924050"/>
          </a:xfr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FF95570B-44C9-42C2-ABE9-D352DB0CB96B}"/>
              </a:ext>
            </a:extLst>
          </p:cNvPr>
          <p:cNvGrpSpPr/>
          <p:nvPr/>
        </p:nvGrpSpPr>
        <p:grpSpPr>
          <a:xfrm>
            <a:off x="2714509" y="1379459"/>
            <a:ext cx="3381491" cy="1254282"/>
            <a:chOff x="2629379" y="1477716"/>
            <a:chExt cx="3381491" cy="1254282"/>
          </a:xfrm>
          <a:solidFill>
            <a:schemeClr val="bg1"/>
          </a:solidFill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835733F-2BDA-FDF5-2154-0DFB020E7556}"/>
                </a:ext>
              </a:extLst>
            </p:cNvPr>
            <p:cNvSpPr txBox="1"/>
            <p:nvPr/>
          </p:nvSpPr>
          <p:spPr>
            <a:xfrm rot="18208827">
              <a:off x="2247337" y="1859758"/>
              <a:ext cx="122574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Notions avant la formation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D2B8E7A-7883-7E1C-7743-318DC068E9C8}"/>
                </a:ext>
              </a:extLst>
            </p:cNvPr>
            <p:cNvSpPr txBox="1"/>
            <p:nvPr/>
          </p:nvSpPr>
          <p:spPr>
            <a:xfrm>
              <a:off x="3296537" y="1531669"/>
              <a:ext cx="2714333" cy="12003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Conception</a:t>
              </a:r>
            </a:p>
            <a:p>
              <a:r>
                <a:rPr lang="fr-FR" sz="1200" dirty="0"/>
                <a:t>    Recueil des besoins</a:t>
              </a:r>
            </a:p>
            <a:p>
              <a:r>
                <a:rPr lang="fr-FR" sz="1200" dirty="0"/>
                <a:t>    Détermination des fonctionnalités</a:t>
              </a:r>
            </a:p>
            <a:p>
              <a:r>
                <a:rPr lang="fr-FR" sz="1200" dirty="0"/>
                <a:t>    Priorisation du travail</a:t>
              </a:r>
            </a:p>
            <a:p>
              <a:r>
                <a:rPr lang="fr-FR" sz="1200" dirty="0"/>
                <a:t>    Création de la base de données</a:t>
              </a:r>
            </a:p>
            <a:p>
              <a:r>
                <a:rPr lang="fr-FR" sz="1200" dirty="0"/>
                <a:t>Algorithmique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71B065C-2EC6-8B29-1C05-D6AB4BF9E662}"/>
              </a:ext>
            </a:extLst>
          </p:cNvPr>
          <p:cNvGrpSpPr/>
          <p:nvPr/>
        </p:nvGrpSpPr>
        <p:grpSpPr>
          <a:xfrm>
            <a:off x="1958636" y="2910303"/>
            <a:ext cx="3136257" cy="1541099"/>
            <a:chOff x="2138184" y="2666944"/>
            <a:chExt cx="3136257" cy="1541099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CCA8639-03DE-0EDB-EA5A-5C632D3770AE}"/>
                </a:ext>
              </a:extLst>
            </p:cNvPr>
            <p:cNvSpPr txBox="1"/>
            <p:nvPr/>
          </p:nvSpPr>
          <p:spPr>
            <a:xfrm>
              <a:off x="2948560" y="2719464"/>
              <a:ext cx="23258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Architecture front/back</a:t>
              </a:r>
            </a:p>
            <a:p>
              <a:r>
                <a:rPr lang="fr-FR" sz="1200" dirty="0"/>
                <a:t>POO – classes d’objets</a:t>
              </a:r>
            </a:p>
            <a:p>
              <a:r>
                <a:rPr lang="fr-FR" sz="1200" dirty="0"/>
                <a:t>Langages de programmation</a:t>
              </a:r>
            </a:p>
            <a:p>
              <a:r>
                <a:rPr lang="fr-FR" sz="1200" dirty="0"/>
                <a:t>    JavaScript</a:t>
              </a:r>
            </a:p>
            <a:p>
              <a:r>
                <a:rPr lang="fr-FR" sz="1200" dirty="0"/>
                <a:t>    HTML, </a:t>
              </a:r>
              <a:r>
                <a:rPr lang="fr-FR" sz="1200" dirty="0" err="1"/>
                <a:t>css</a:t>
              </a:r>
              <a:endParaRPr lang="fr-FR" sz="1200" dirty="0"/>
            </a:p>
            <a:p>
              <a:r>
                <a:rPr lang="fr-FR" sz="1200" dirty="0"/>
                <a:t>    SQL</a:t>
              </a:r>
            </a:p>
            <a:p>
              <a:r>
                <a:rPr lang="fr-FR" sz="1200" dirty="0" err="1"/>
                <a:t>Devops</a:t>
              </a:r>
              <a:r>
                <a:rPr lang="fr-FR" sz="1200" dirty="0"/>
                <a:t> -&gt; GitHub &amp; Pipe line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4A37F25-6671-4BBE-AAC3-9F68AB0E34D8}"/>
                </a:ext>
              </a:extLst>
            </p:cNvPr>
            <p:cNvSpPr txBox="1"/>
            <p:nvPr/>
          </p:nvSpPr>
          <p:spPr>
            <a:xfrm rot="18208827">
              <a:off x="1690800" y="3114328"/>
              <a:ext cx="1541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Découvertes pendant la formation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39BD146-FA06-D43F-BCA9-7CDE07123996}"/>
              </a:ext>
            </a:extLst>
          </p:cNvPr>
          <p:cNvGrpSpPr/>
          <p:nvPr/>
        </p:nvGrpSpPr>
        <p:grpSpPr>
          <a:xfrm>
            <a:off x="2583451" y="4574870"/>
            <a:ext cx="3798241" cy="1308962"/>
            <a:chOff x="1118860" y="4280655"/>
            <a:chExt cx="2837970" cy="1308962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B9F2A18-D2D0-0935-2C50-8ED18ABE8D59}"/>
                </a:ext>
              </a:extLst>
            </p:cNvPr>
            <p:cNvSpPr txBox="1"/>
            <p:nvPr/>
          </p:nvSpPr>
          <p:spPr>
            <a:xfrm>
              <a:off x="1565356" y="4573954"/>
              <a:ext cx="23914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Concept ORM -&gt; tuto </a:t>
              </a:r>
              <a:r>
                <a:rPr lang="fr-FR" sz="1200" dirty="0" err="1"/>
                <a:t>Sequelize</a:t>
              </a:r>
              <a:endParaRPr lang="fr-FR" sz="1200" dirty="0"/>
            </a:p>
            <a:p>
              <a:r>
                <a:rPr lang="fr-FR" sz="1200" dirty="0"/>
                <a:t>    </a:t>
              </a:r>
              <a:r>
                <a:rPr lang="fr-FR" sz="1200" dirty="0" err="1"/>
                <a:t>Jest</a:t>
              </a:r>
              <a:r>
                <a:rPr lang="fr-FR" sz="1200" dirty="0"/>
                <a:t> -&gt; tests unitaires</a:t>
              </a:r>
            </a:p>
            <a:p>
              <a:r>
                <a:rPr lang="fr-FR" sz="1200" dirty="0"/>
                <a:t>    Postman -&gt; les services</a:t>
              </a:r>
            </a:p>
            <a:p>
              <a:r>
                <a:rPr lang="fr-FR" sz="1200" dirty="0"/>
                <a:t>    Triggers </a:t>
              </a:r>
              <a:r>
                <a:rPr lang="fr-FR" sz="1200" dirty="0" err="1"/>
                <a:t>mySql</a:t>
              </a:r>
              <a:endParaRPr lang="fr-FR" sz="1200" dirty="0"/>
            </a:p>
            <a:p>
              <a:r>
                <a:rPr lang="fr-FR" sz="1200" dirty="0"/>
                <a:t>    Préparer des mails en JS  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840381B-565E-54E3-7722-E773C7FAE264}"/>
                </a:ext>
              </a:extLst>
            </p:cNvPr>
            <p:cNvSpPr txBox="1"/>
            <p:nvPr/>
          </p:nvSpPr>
          <p:spPr>
            <a:xfrm rot="18208827">
              <a:off x="747448" y="4652067"/>
              <a:ext cx="1225749" cy="482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Recherches après la formation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4370E69-F457-089C-21A1-DBA5BEEA3152}"/>
              </a:ext>
            </a:extLst>
          </p:cNvPr>
          <p:cNvGrpSpPr/>
          <p:nvPr/>
        </p:nvGrpSpPr>
        <p:grpSpPr>
          <a:xfrm>
            <a:off x="7677632" y="3192877"/>
            <a:ext cx="3171600" cy="1649880"/>
            <a:chOff x="7677632" y="3192877"/>
            <a:chExt cx="3171600" cy="1649880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3A3039ED-3CC9-7B7E-DCA2-B7F1CADE228F}"/>
                </a:ext>
              </a:extLst>
            </p:cNvPr>
            <p:cNvSpPr txBox="1"/>
            <p:nvPr/>
          </p:nvSpPr>
          <p:spPr>
            <a:xfrm>
              <a:off x="7891435" y="3273097"/>
              <a:ext cx="295779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Suivi des incidents</a:t>
              </a:r>
            </a:p>
            <a:p>
              <a:r>
                <a:rPr lang="fr-FR" sz="1200" dirty="0"/>
                <a:t>    Gestion du mot de passe</a:t>
              </a:r>
            </a:p>
            <a:p>
              <a:r>
                <a:rPr lang="fr-FR" sz="1200" dirty="0"/>
                <a:t>    Gestion données</a:t>
              </a:r>
            </a:p>
            <a:p>
              <a:r>
                <a:rPr lang="fr-FR" sz="1200" dirty="0"/>
                <a:t>        Utilisateurs et habilitations</a:t>
              </a:r>
            </a:p>
            <a:p>
              <a:r>
                <a:rPr lang="fr-FR" sz="1200" dirty="0"/>
                <a:t>        Prestataires</a:t>
              </a:r>
            </a:p>
            <a:p>
              <a:r>
                <a:rPr lang="fr-FR" sz="1200" dirty="0"/>
                <a:t>        Emplacements/Types d’emplacements</a:t>
              </a:r>
            </a:p>
            <a:p>
              <a:r>
                <a:rPr lang="fr-FR" sz="1200" dirty="0"/>
                <a:t>       Types d’incidents</a:t>
              </a:r>
            </a:p>
            <a:p>
              <a:r>
                <a:rPr lang="fr-FR" sz="1200" dirty="0"/>
                <a:t>       Mapping types emplacements/incidents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2D27FAA-C85E-5A82-ADA5-166D6AE625AD}"/>
                </a:ext>
              </a:extLst>
            </p:cNvPr>
            <p:cNvSpPr txBox="1"/>
            <p:nvPr/>
          </p:nvSpPr>
          <p:spPr>
            <a:xfrm rot="18208827">
              <a:off x="7203257" y="3667252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C’est fait !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4446C23-44F4-D7CB-C84D-59869530F5E7}"/>
              </a:ext>
            </a:extLst>
          </p:cNvPr>
          <p:cNvGrpSpPr/>
          <p:nvPr/>
        </p:nvGrpSpPr>
        <p:grpSpPr>
          <a:xfrm>
            <a:off x="7521614" y="5076427"/>
            <a:ext cx="3037717" cy="1225749"/>
            <a:chOff x="1351551" y="4513705"/>
            <a:chExt cx="3037717" cy="1225749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014112D-6C55-435B-B016-32E42CCB4109}"/>
                </a:ext>
              </a:extLst>
            </p:cNvPr>
            <p:cNvSpPr txBox="1"/>
            <p:nvPr/>
          </p:nvSpPr>
          <p:spPr>
            <a:xfrm>
              <a:off x="1565355" y="4573954"/>
              <a:ext cx="28239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</a:t>
              </a:r>
              <a:r>
                <a:rPr lang="fr-FR" sz="1200" dirty="0" err="1"/>
                <a:t>Achivage</a:t>
              </a:r>
              <a:r>
                <a:rPr lang="fr-FR" sz="1200" dirty="0"/>
                <a:t>/Sauvegarde/Restauration</a:t>
              </a:r>
            </a:p>
            <a:p>
              <a:r>
                <a:rPr lang="fr-FR" sz="1200" dirty="0"/>
                <a:t>    Chargement nouveaux utilisateurs</a:t>
              </a:r>
            </a:p>
            <a:p>
              <a:r>
                <a:rPr lang="fr-FR" sz="1200" dirty="0"/>
                <a:t>    Déploiement web</a:t>
              </a:r>
            </a:p>
            <a:p>
              <a:r>
                <a:rPr lang="fr-FR" sz="1200" dirty="0"/>
                <a:t>    application </a:t>
              </a:r>
              <a:r>
                <a:rPr lang="fr-FR" sz="1200" dirty="0" err="1"/>
                <a:t>multi-sites</a:t>
              </a:r>
              <a:endParaRPr lang="fr-FR" sz="1200" dirty="0"/>
            </a:p>
            <a:p>
              <a:r>
                <a:rPr lang="fr-FR" sz="1200" dirty="0"/>
                <a:t>    Enquête de satisfaction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4AFFF67-5696-161A-2D16-D39D5FD3E22E}"/>
                </a:ext>
              </a:extLst>
            </p:cNvPr>
            <p:cNvSpPr txBox="1"/>
            <p:nvPr/>
          </p:nvSpPr>
          <p:spPr>
            <a:xfrm rot="18208827">
              <a:off x="877176" y="4988080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La suite…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71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BE78B0F-867F-4ECB-A437-381017EC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20" y="2239598"/>
            <a:ext cx="3667759" cy="2378804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618635D3-132F-4369-AA8F-C20CF6C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788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421105"/>
            <a:ext cx="5553075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/>
              <a:t>Cinématique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EBBA5AA-0407-5F81-E40D-9F06FCF76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6" y="1155047"/>
            <a:ext cx="11843008" cy="520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39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EBDE3D9D-3C7D-DA7F-4183-D7F28460DD04}"/>
              </a:ext>
            </a:extLst>
          </p:cNvPr>
          <p:cNvGrpSpPr/>
          <p:nvPr/>
        </p:nvGrpSpPr>
        <p:grpSpPr>
          <a:xfrm>
            <a:off x="1022542" y="1867865"/>
            <a:ext cx="7011400" cy="1561135"/>
            <a:chOff x="1022542" y="1867865"/>
            <a:chExt cx="7011400" cy="1561135"/>
          </a:xfrm>
        </p:grpSpPr>
        <p:sp>
          <p:nvSpPr>
            <p:cNvPr id="23" name="Légende : flèche vers la droite 22">
              <a:extLst>
                <a:ext uri="{FF2B5EF4-FFF2-40B4-BE49-F238E27FC236}">
                  <a16:creationId xmlns:a16="http://schemas.microsoft.com/office/drawing/2014/main" id="{AF268228-B638-0700-F8C7-EFE202DB6A89}"/>
                </a:ext>
              </a:extLst>
            </p:cNvPr>
            <p:cNvSpPr/>
            <p:nvPr/>
          </p:nvSpPr>
          <p:spPr>
            <a:xfrm>
              <a:off x="1022542" y="1867865"/>
              <a:ext cx="4378798" cy="1062527"/>
            </a:xfrm>
            <a:prstGeom prst="rightArrow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63C295B6-CE98-5219-A742-F63BA38A518D}"/>
                </a:ext>
              </a:extLst>
            </p:cNvPr>
            <p:cNvGrpSpPr/>
            <p:nvPr/>
          </p:nvGrpSpPr>
          <p:grpSpPr>
            <a:xfrm>
              <a:off x="5528648" y="2261002"/>
              <a:ext cx="2505294" cy="1167998"/>
              <a:chOff x="5528648" y="2261002"/>
              <a:chExt cx="2505294" cy="1167998"/>
            </a:xfrm>
          </p:grpSpPr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CBFB3C2-24E4-1B23-1AB4-B4C8AD4DA46F}"/>
                  </a:ext>
                </a:extLst>
              </p:cNvPr>
              <p:cNvSpPr txBox="1"/>
              <p:nvPr/>
            </p:nvSpPr>
            <p:spPr>
              <a:xfrm>
                <a:off x="5528648" y="2261002"/>
                <a:ext cx="2505294" cy="282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Plans de formation</a:t>
                </a:r>
              </a:p>
            </p:txBody>
          </p: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C138C3E1-76C7-B5F1-784B-4268394FAA73}"/>
                  </a:ext>
                </a:extLst>
              </p:cNvPr>
              <p:cNvGrpSpPr/>
              <p:nvPr/>
            </p:nvGrpSpPr>
            <p:grpSpPr>
              <a:xfrm>
                <a:off x="5818452" y="2543514"/>
                <a:ext cx="2079842" cy="885486"/>
                <a:chOff x="7319531" y="2584526"/>
                <a:chExt cx="2079842" cy="885486"/>
              </a:xfrm>
            </p:grpSpPr>
            <p:sp>
              <p:nvSpPr>
                <p:cNvPr id="26" name="Parchemin : horizontal 25">
                  <a:extLst>
                    <a:ext uri="{FF2B5EF4-FFF2-40B4-BE49-F238E27FC236}">
                      <a16:creationId xmlns:a16="http://schemas.microsoft.com/office/drawing/2014/main" id="{0FCCC1DB-C297-4757-9021-E56779F7B7DC}"/>
                    </a:ext>
                  </a:extLst>
                </p:cNvPr>
                <p:cNvSpPr/>
                <p:nvPr/>
              </p:nvSpPr>
              <p:spPr>
                <a:xfrm>
                  <a:off x="7319531" y="2584526"/>
                  <a:ext cx="2072753" cy="885486"/>
                </a:xfrm>
                <a:prstGeom prst="horizontalScroll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39E74EE8-C0A2-9442-6AC0-6F88A2FD11E3}"/>
                    </a:ext>
                  </a:extLst>
                </p:cNvPr>
                <p:cNvSpPr txBox="1"/>
                <p:nvPr/>
              </p:nvSpPr>
              <p:spPr>
                <a:xfrm>
                  <a:off x="7439996" y="2858596"/>
                  <a:ext cx="1959377" cy="3763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b="1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  <a:latin typeface="Book Antiqua" panose="0204060205030503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RESKILLING !!!</a:t>
                  </a:r>
                </a:p>
              </p:txBody>
            </p:sp>
          </p:grp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5531"/>
            <a:ext cx="10515600" cy="677750"/>
          </a:xfrm>
        </p:spPr>
        <p:txBody>
          <a:bodyPr>
            <a:normAutofit/>
          </a:bodyPr>
          <a:lstStyle/>
          <a:p>
            <a:r>
              <a:rPr lang="fr-FR" sz="3200" dirty="0"/>
              <a:t>Contexte Société Générale</a:t>
            </a:r>
          </a:p>
        </p:txBody>
      </p:sp>
      <p:pic>
        <p:nvPicPr>
          <p:cNvPr id="7" name="Espace réservé du contenu 6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520C8AB2-C7FA-4E85-F4DE-20ECC580A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61" y="681038"/>
            <a:ext cx="1186827" cy="1186827"/>
          </a:xfr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8FE30EE8-9561-2EF7-8767-44261BF496DE}"/>
              </a:ext>
            </a:extLst>
          </p:cNvPr>
          <p:cNvGrpSpPr/>
          <p:nvPr/>
        </p:nvGrpSpPr>
        <p:grpSpPr>
          <a:xfrm>
            <a:off x="1641485" y="3936395"/>
            <a:ext cx="3331672" cy="1651149"/>
            <a:chOff x="2018416" y="2563628"/>
            <a:chExt cx="7920410" cy="1651149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4A758CC-D953-92A8-7091-B2C502398684}"/>
                </a:ext>
              </a:extLst>
            </p:cNvPr>
            <p:cNvSpPr txBox="1"/>
            <p:nvPr/>
          </p:nvSpPr>
          <p:spPr>
            <a:xfrm>
              <a:off x="2267281" y="3031633"/>
              <a:ext cx="7263076" cy="1183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Support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Maintenance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 de non régression</a:t>
              </a:r>
            </a:p>
          </p:txBody>
        </p:sp>
        <p:sp>
          <p:nvSpPr>
            <p:cNvPr id="8" name="Titre 1">
              <a:extLst>
                <a:ext uri="{FF2B5EF4-FFF2-40B4-BE49-F238E27FC236}">
                  <a16:creationId xmlns:a16="http://schemas.microsoft.com/office/drawing/2014/main" id="{472F6CE5-DE74-A322-A738-C53D7DBFF9E6}"/>
                </a:ext>
              </a:extLst>
            </p:cNvPr>
            <p:cNvSpPr txBox="1">
              <a:spLocks/>
            </p:cNvSpPr>
            <p:nvPr/>
          </p:nvSpPr>
          <p:spPr>
            <a:xfrm>
              <a:off x="2018416" y="2563628"/>
              <a:ext cx="7920410" cy="5471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800" dirty="0" err="1"/>
                <a:t>Xone</a:t>
              </a:r>
              <a:r>
                <a:rPr lang="fr-FR" sz="2800" dirty="0"/>
                <a:t> : SI gestion transactions banque d’investissements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EC458D6-1D51-F331-1ED9-1E0518CD31F9}"/>
              </a:ext>
            </a:extLst>
          </p:cNvPr>
          <p:cNvGrpSpPr/>
          <p:nvPr/>
        </p:nvGrpSpPr>
        <p:grpSpPr>
          <a:xfrm>
            <a:off x="5938917" y="4354684"/>
            <a:ext cx="3354499" cy="1435824"/>
            <a:chOff x="3494165" y="4326196"/>
            <a:chExt cx="3407656" cy="1435824"/>
          </a:xfrm>
        </p:grpSpPr>
        <p:sp>
          <p:nvSpPr>
            <p:cNvPr id="11" name="Titre 1">
              <a:extLst>
                <a:ext uri="{FF2B5EF4-FFF2-40B4-BE49-F238E27FC236}">
                  <a16:creationId xmlns:a16="http://schemas.microsoft.com/office/drawing/2014/main" id="{2A0F28B1-E086-F076-13D2-63284AC23C49}"/>
                </a:ext>
              </a:extLst>
            </p:cNvPr>
            <p:cNvSpPr txBox="1">
              <a:spLocks/>
            </p:cNvSpPr>
            <p:nvPr/>
          </p:nvSpPr>
          <p:spPr>
            <a:xfrm>
              <a:off x="3494165" y="4326196"/>
              <a:ext cx="3172106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000" dirty="0"/>
                <a:t>Et moi dans tout ça…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EE3E477-56C2-2997-D394-91FD365149F5}"/>
                </a:ext>
              </a:extLst>
            </p:cNvPr>
            <p:cNvSpPr txBox="1"/>
            <p:nvPr/>
          </p:nvSpPr>
          <p:spPr>
            <a:xfrm>
              <a:off x="3729715" y="4879086"/>
              <a:ext cx="3172106" cy="882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Reskilling</a:t>
              </a: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pour changer de carrière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2EAA6D7-56A5-5270-EA19-981AC0441369}"/>
              </a:ext>
            </a:extLst>
          </p:cNvPr>
          <p:cNvGrpSpPr/>
          <p:nvPr/>
        </p:nvGrpSpPr>
        <p:grpSpPr>
          <a:xfrm>
            <a:off x="1110107" y="1933295"/>
            <a:ext cx="2594395" cy="535981"/>
            <a:chOff x="1148177" y="1711362"/>
            <a:chExt cx="2594395" cy="535981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C23ED4F-C6A3-6A63-6E53-A21EC4FABCD5}"/>
                </a:ext>
              </a:extLst>
            </p:cNvPr>
            <p:cNvSpPr txBox="1"/>
            <p:nvPr/>
          </p:nvSpPr>
          <p:spPr>
            <a:xfrm>
              <a:off x="1148177" y="1805908"/>
              <a:ext cx="2594395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en informatiques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18B1DFB-43CD-2307-85EC-71817F8A30A1}"/>
                </a:ext>
              </a:extLst>
            </p:cNvPr>
            <p:cNvSpPr txBox="1"/>
            <p:nvPr/>
          </p:nvSpPr>
          <p:spPr>
            <a:xfrm>
              <a:off x="2871872" y="1711362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chemeClr val="accent6">
                      <a:lumMod val="75000"/>
                    </a:schemeClr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+++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51BF32D-2CBE-14D1-C34E-5E842427B373}"/>
              </a:ext>
            </a:extLst>
          </p:cNvPr>
          <p:cNvGrpSpPr/>
          <p:nvPr/>
        </p:nvGrpSpPr>
        <p:grpSpPr>
          <a:xfrm>
            <a:off x="1383159" y="2282108"/>
            <a:ext cx="2160392" cy="535981"/>
            <a:chOff x="1649198" y="2080123"/>
            <a:chExt cx="2160392" cy="535981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D9A0323-DC8B-2862-D066-BF4DD1001C57}"/>
                </a:ext>
              </a:extLst>
            </p:cNvPr>
            <p:cNvSpPr txBox="1"/>
            <p:nvPr/>
          </p:nvSpPr>
          <p:spPr>
            <a:xfrm>
              <a:off x="1649198" y="2205159"/>
              <a:ext cx="2147688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métiers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F9661F0-037A-81C3-15B8-F95A4D633225}"/>
                </a:ext>
              </a:extLst>
            </p:cNvPr>
            <p:cNvSpPr txBox="1"/>
            <p:nvPr/>
          </p:nvSpPr>
          <p:spPr>
            <a:xfrm>
              <a:off x="2938890" y="2080123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rgbClr val="FF0000"/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-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575CFBE2-659F-6E42-5DDB-EB888CD813F8}"/>
              </a:ext>
            </a:extLst>
          </p:cNvPr>
          <p:cNvSpPr txBox="1">
            <a:spLocks/>
          </p:cNvSpPr>
          <p:nvPr/>
        </p:nvSpPr>
        <p:spPr>
          <a:xfrm>
            <a:off x="827707" y="808038"/>
            <a:ext cx="10515600" cy="783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Focus incident - table</a:t>
            </a:r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97A5999A-C167-EAD9-EDB9-1348996B4989}"/>
              </a:ext>
            </a:extLst>
          </p:cNvPr>
          <p:cNvSpPr/>
          <p:nvPr/>
        </p:nvSpPr>
        <p:spPr>
          <a:xfrm>
            <a:off x="3968321" y="2952922"/>
            <a:ext cx="131077" cy="1224792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67F0765-677F-05B4-4DDF-C4536EEF4350}"/>
              </a:ext>
            </a:extLst>
          </p:cNvPr>
          <p:cNvSpPr txBox="1"/>
          <p:nvPr/>
        </p:nvSpPr>
        <p:spPr>
          <a:xfrm>
            <a:off x="2132629" y="343446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utilisateurs impliqués / status</a:t>
            </a:r>
            <a:endParaRPr lang="fr-FR" sz="9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90BBF9-A6F1-A4CD-599B-E5641D19DA32}"/>
              </a:ext>
            </a:extLst>
          </p:cNvPr>
          <p:cNvSpPr txBox="1"/>
          <p:nvPr/>
        </p:nvSpPr>
        <p:spPr>
          <a:xfrm>
            <a:off x="2132630" y="240581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FR" sz="900" dirty="0"/>
              <a:t>Données signalement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028DBF-B311-03E5-35A6-C096FC2CAB4C}"/>
              </a:ext>
            </a:extLst>
          </p:cNvPr>
          <p:cNvSpPr txBox="1"/>
          <p:nvPr/>
        </p:nvSpPr>
        <p:spPr>
          <a:xfrm>
            <a:off x="2268156" y="2708552"/>
            <a:ext cx="16806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prestataire calculé/désigné</a:t>
            </a:r>
            <a:endParaRPr lang="fr-FR" sz="9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D0E3E2-9F6E-0F01-B514-2DE322CF28C9}"/>
              </a:ext>
            </a:extLst>
          </p:cNvPr>
          <p:cNvSpPr txBox="1"/>
          <p:nvPr/>
        </p:nvSpPr>
        <p:spPr>
          <a:xfrm>
            <a:off x="2444241" y="4282095"/>
            <a:ext cx="1504516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satisfaction</a:t>
            </a:r>
            <a:endParaRPr lang="fr-FR" sz="9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40AE4E1-00B0-5D3B-408E-96516C34248A}"/>
              </a:ext>
            </a:extLst>
          </p:cNvPr>
          <p:cNvSpPr txBox="1"/>
          <p:nvPr/>
        </p:nvSpPr>
        <p:spPr>
          <a:xfrm>
            <a:off x="1752319" y="2110982"/>
            <a:ext cx="22160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Clé primaire  - </a:t>
            </a:r>
            <a:r>
              <a:rPr lang="fr-CA" sz="900" dirty="0" err="1"/>
              <a:t>auto-incrément</a:t>
            </a:r>
            <a:endParaRPr lang="fr-FR" sz="900" dirty="0"/>
          </a:p>
        </p:txBody>
      </p: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0C8AA796-927E-EABA-573A-7C2CDD9E014F}"/>
              </a:ext>
            </a:extLst>
          </p:cNvPr>
          <p:cNvSpPr/>
          <p:nvPr/>
        </p:nvSpPr>
        <p:spPr>
          <a:xfrm>
            <a:off x="3968321" y="2126236"/>
            <a:ext cx="127190" cy="19588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F5D3D459-88D8-58AB-1F08-3051CE96E936}"/>
              </a:ext>
            </a:extLst>
          </p:cNvPr>
          <p:cNvSpPr/>
          <p:nvPr/>
        </p:nvSpPr>
        <p:spPr>
          <a:xfrm>
            <a:off x="3968319" y="2359512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2FDC24A9-87B2-64BC-69DC-E72C0E59AB68}"/>
              </a:ext>
            </a:extLst>
          </p:cNvPr>
          <p:cNvSpPr/>
          <p:nvPr/>
        </p:nvSpPr>
        <p:spPr>
          <a:xfrm>
            <a:off x="3964433" y="2708552"/>
            <a:ext cx="131077" cy="21113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7DD67F22-AF60-B621-9C11-E4706A1D11BB}"/>
              </a:ext>
            </a:extLst>
          </p:cNvPr>
          <p:cNvSpPr/>
          <p:nvPr/>
        </p:nvSpPr>
        <p:spPr>
          <a:xfrm>
            <a:off x="3968319" y="4248833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A78288E-14A9-19F2-A2D1-4F11EB2E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009" y="1860564"/>
            <a:ext cx="56197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08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972704"/>
          </a:xfrm>
        </p:spPr>
        <p:txBody>
          <a:bodyPr>
            <a:normAutofit/>
          </a:bodyPr>
          <a:lstStyle/>
          <a:p>
            <a:r>
              <a:rPr lang="fr-FR" sz="4000" dirty="0"/>
              <a:t>Organisation et outils de travail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B404869-F9E4-8A2B-B9CB-838C599F4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97" y="3483999"/>
            <a:ext cx="5705443" cy="2359394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BA3B82F8-1E58-3A76-FBA0-DAD9E81F9EA9}"/>
              </a:ext>
            </a:extLst>
          </p:cNvPr>
          <p:cNvGrpSpPr/>
          <p:nvPr/>
        </p:nvGrpSpPr>
        <p:grpSpPr>
          <a:xfrm>
            <a:off x="2726938" y="1647729"/>
            <a:ext cx="3891927" cy="1003104"/>
            <a:chOff x="751987" y="1588004"/>
            <a:chExt cx="3845332" cy="10031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BD05A891-3873-4365-62CC-FE466475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5396" y="1588004"/>
              <a:ext cx="931923" cy="732225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F9DF4BE-A068-06C1-BFE4-0B4C0E78BBCD}"/>
                </a:ext>
              </a:extLst>
            </p:cNvPr>
            <p:cNvSpPr txBox="1"/>
            <p:nvPr/>
          </p:nvSpPr>
          <p:spPr>
            <a:xfrm>
              <a:off x="751987" y="2078147"/>
              <a:ext cx="3577295" cy="512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fr-FR" sz="1200" dirty="0">
                  <a:hlinkClick r:id="rId5"/>
                </a:rPr>
                <a:t>https://github.com/mapette/sos_immo</a:t>
              </a:r>
              <a:endParaRPr lang="fr-FR" sz="1200" dirty="0"/>
            </a:p>
            <a:p>
              <a:pPr>
                <a:spcAft>
                  <a:spcPts val="400"/>
                </a:spcAft>
              </a:pPr>
              <a:r>
                <a:rPr lang="fr-FR" sz="1200" dirty="0">
                  <a:hlinkClick r:id="rId6"/>
                </a:rPr>
                <a:t>https://github.com/mapette/sos_immo_backend</a:t>
              </a:r>
              <a:endParaRPr lang="fr-FR" sz="1200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2816E8F-E270-8F50-4CB8-5CE9AE19B8E9}"/>
                </a:ext>
              </a:extLst>
            </p:cNvPr>
            <p:cNvSpPr txBox="1"/>
            <p:nvPr/>
          </p:nvSpPr>
          <p:spPr>
            <a:xfrm>
              <a:off x="1779639" y="1770525"/>
              <a:ext cx="1804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Gestion de code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AFFCA997-9B70-8548-9AE5-96C5B84FC231}"/>
              </a:ext>
            </a:extLst>
          </p:cNvPr>
          <p:cNvSpPr txBox="1"/>
          <p:nvPr/>
        </p:nvSpPr>
        <p:spPr>
          <a:xfrm>
            <a:off x="1517316" y="3145445"/>
            <a:ext cx="2700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Suivi d’avance des tâches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BF0DEA2-6786-A096-17B2-1CB4DF1B57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364" y="2164416"/>
            <a:ext cx="1284268" cy="6249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DE7279A-F080-DBE2-BFC7-8C2E1D8B398A}"/>
              </a:ext>
            </a:extLst>
          </p:cNvPr>
          <p:cNvSpPr txBox="1"/>
          <p:nvPr/>
        </p:nvSpPr>
        <p:spPr>
          <a:xfrm>
            <a:off x="1287704" y="1807630"/>
            <a:ext cx="72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/>
              <a:t>IDE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4449151-0D32-88A9-33B0-27F3BF390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5616" y="1610088"/>
            <a:ext cx="360000" cy="31826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644EFF5-68C5-454C-565C-1C96F0B276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1950" y="2120953"/>
            <a:ext cx="360000" cy="35716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0451CF5-31B7-0364-0A86-1680EC2DDD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0086" y="2042381"/>
            <a:ext cx="360000" cy="35721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733F2C4-2831-5B08-EB23-A5D6DEE8F7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39275" y="1479948"/>
            <a:ext cx="360000" cy="3528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87398E1-C49E-D047-50E9-CD485F67A2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4731" y="2084455"/>
            <a:ext cx="360000" cy="35428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0DB5D6D-F01F-BFDC-CE99-69096443F8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09016" y="1531460"/>
            <a:ext cx="360000" cy="3600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CC5C5637-D954-A880-067C-6D32CE7E8E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77398" y="1418097"/>
            <a:ext cx="360000" cy="32427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54B22005-D45E-AD32-BFD5-302B85DA2A7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30105" y="1912575"/>
            <a:ext cx="360000" cy="34375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FCD5155-FB75-1D0A-76A3-31E9C92FF07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37991" y="1989925"/>
            <a:ext cx="360000" cy="40421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027E0D50-B4AF-5DEC-1D41-87FD7E7AF10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95061" y="2056494"/>
            <a:ext cx="360000" cy="3600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25740042-E070-DC48-52EE-696E6B85206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28241" y="1589219"/>
            <a:ext cx="360000" cy="36000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B2297728-11B8-8CF4-E843-9DAAE6A304B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03998" y="1559378"/>
            <a:ext cx="327938" cy="33310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96083F5-AB65-6491-F637-FC788EBF73B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851769" y="1531459"/>
            <a:ext cx="358422" cy="36434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6BAF15B-FF59-88D0-1D2D-D358F572B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191" y="2059331"/>
            <a:ext cx="460079" cy="3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59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1BF689B-7BF6-74FF-34CB-850C6C3C7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90" y="450849"/>
            <a:ext cx="7647305" cy="6222477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F9B6692-EF71-8D3C-784E-721D0A218851}"/>
              </a:ext>
            </a:extLst>
          </p:cNvPr>
          <p:cNvSpPr txBox="1">
            <a:spLocks/>
          </p:cNvSpPr>
          <p:nvPr/>
        </p:nvSpPr>
        <p:spPr>
          <a:xfrm>
            <a:off x="838199" y="663258"/>
            <a:ext cx="10515600" cy="783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Déploiement</a:t>
            </a:r>
          </a:p>
        </p:txBody>
      </p:sp>
    </p:spTree>
    <p:extLst>
      <p:ext uri="{BB962C8B-B14F-4D97-AF65-F5344CB8AC3E}">
        <p14:creationId xmlns:p14="http://schemas.microsoft.com/office/powerpoint/2010/main" val="369005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909855"/>
            <a:ext cx="3264290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Use case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A189A6-DB59-24BA-0818-C111E109B6A5}"/>
              </a:ext>
            </a:extLst>
          </p:cNvPr>
          <p:cNvSpPr txBox="1"/>
          <p:nvPr/>
        </p:nvSpPr>
        <p:spPr>
          <a:xfrm>
            <a:off x="1086301" y="3456722"/>
            <a:ext cx="3082864" cy="250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service immobilier. Il a tous les droits.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46A3BD-39A4-6E0E-C4B7-A861427841C0}"/>
              </a:ext>
            </a:extLst>
          </p:cNvPr>
          <p:cNvSpPr txBox="1"/>
          <p:nvPr/>
        </p:nvSpPr>
        <p:spPr>
          <a:xfrm>
            <a:off x="895800" y="2436784"/>
            <a:ext cx="3082864" cy="173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internes :</a:t>
            </a: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externes / prestataires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0D2229-DB61-BB2E-6265-3E6E881B0FFD}"/>
              </a:ext>
            </a:extLst>
          </p:cNvPr>
          <p:cNvSpPr txBox="1"/>
          <p:nvPr/>
        </p:nvSpPr>
        <p:spPr>
          <a:xfrm>
            <a:off x="1086301" y="2732653"/>
            <a:ext cx="3082864" cy="58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occupant de l’immeuble. Il signale les incidents et valide la fin d’intervention. Il peut ajouter un commentaire à tout moment.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D4E5C1-7B9B-2BA9-0800-50243D2B8A18}"/>
              </a:ext>
            </a:extLst>
          </p:cNvPr>
          <p:cNvSpPr txBox="1"/>
          <p:nvPr/>
        </p:nvSpPr>
        <p:spPr>
          <a:xfrm>
            <a:off x="1086301" y="4257653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En charge de la résolution des incidents.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6A0C30-6889-245B-C7A1-D7C716567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664" y="970352"/>
            <a:ext cx="7196251" cy="476707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6C44F0A-FC4E-45DF-3841-105417C0DC16}"/>
              </a:ext>
            </a:extLst>
          </p:cNvPr>
          <p:cNvSpPr txBox="1"/>
          <p:nvPr/>
        </p:nvSpPr>
        <p:spPr>
          <a:xfrm>
            <a:off x="1086301" y="4796189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Valideur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responsable des techniciens. Il affecte et surveille l’avancement des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42029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966"/>
            <a:ext cx="10515600" cy="667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Architecture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4B1CCED-1DB1-8B7A-28AD-057ECB1ED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740" y="1414131"/>
            <a:ext cx="7498762" cy="440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4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13CDE6F7-ACA5-A230-0835-31B1A1384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185" y="1838570"/>
            <a:ext cx="6696927" cy="390121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front end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4A5A75F-1031-ABA7-EB27-BAC7F79ED41D}"/>
              </a:ext>
            </a:extLst>
          </p:cNvPr>
          <p:cNvGrpSpPr/>
          <p:nvPr/>
        </p:nvGrpSpPr>
        <p:grpSpPr>
          <a:xfrm>
            <a:off x="904875" y="3278237"/>
            <a:ext cx="2126280" cy="2302614"/>
            <a:chOff x="1426399" y="3048953"/>
            <a:chExt cx="2126280" cy="2302614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CFDC3C9B-3D34-E01E-02E5-8F29C011C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6399" y="4151417"/>
              <a:ext cx="1028700" cy="1200150"/>
            </a:xfrm>
            <a:prstGeom prst="rect">
              <a:avLst/>
            </a:prstGeom>
          </p:spPr>
        </p:pic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42608F91-E209-10A0-E173-821524F3A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1418" y="3048953"/>
              <a:ext cx="1471261" cy="1021885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53AC2627-2CC9-41A1-EF17-577E2BA03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75" y="4400592"/>
            <a:ext cx="2714595" cy="118025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D135AB7-C48F-37DE-9A46-61A6F8D04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485" y="4413939"/>
            <a:ext cx="2718812" cy="118025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FFBAA2F-7364-544D-F5E0-1E121007EA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311" y="713827"/>
            <a:ext cx="3072820" cy="221155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AA55894-918E-34DB-B99E-FCAD123407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1463" y="734962"/>
            <a:ext cx="3009167" cy="215593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C9EA505-C0AB-24AC-6A28-C2E6E2571B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4985" y="734962"/>
            <a:ext cx="3022124" cy="21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back end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267101-60EC-0AB7-36B1-416C19378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13" y="1902941"/>
            <a:ext cx="9570966" cy="340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54" y="802566"/>
            <a:ext cx="2112645" cy="12118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Base de </a:t>
            </a:r>
            <a:r>
              <a:rPr lang="en-US" sz="40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données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F1176A-3CD9-0F4E-F4EB-D491873DF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129" y="691612"/>
            <a:ext cx="8546037" cy="562698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DFED76-8B9D-5A06-1BDD-4EFB76395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652" y="3891993"/>
            <a:ext cx="323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60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605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fonctionnalités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EDB4B25-3B32-188A-B5B5-B937AB36F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749" y="1788754"/>
            <a:ext cx="8023504" cy="3442755"/>
          </a:xfrm>
          <a:prstGeom prst="rect">
            <a:avLst/>
          </a:prstGeom>
          <a:ln>
            <a:solidFill>
              <a:srgbClr val="9A90FE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2FE6D93-5CAA-50AB-3191-940BD1C6D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417" y="4326281"/>
            <a:ext cx="1704691" cy="1582359"/>
          </a:xfrm>
          <a:prstGeom prst="rect">
            <a:avLst/>
          </a:prstGeom>
          <a:ln>
            <a:solidFill>
              <a:srgbClr val="9A90FE"/>
            </a:solidFill>
          </a:ln>
        </p:spPr>
      </p:pic>
    </p:spTree>
    <p:extLst>
      <p:ext uri="{BB962C8B-B14F-4D97-AF65-F5344CB8AC3E}">
        <p14:creationId xmlns:p14="http://schemas.microsoft.com/office/powerpoint/2010/main" val="1129881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15" y="713511"/>
            <a:ext cx="10515600" cy="6403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incident – cycle de vie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EC4E55-DE2E-CBB7-DBB5-5F726E47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57" y="1591416"/>
            <a:ext cx="8456007" cy="42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112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11157</TotalTime>
  <Words>3197</Words>
  <Application>Microsoft Office PowerPoint</Application>
  <PresentationFormat>Grand écran</PresentationFormat>
  <Paragraphs>430</Paragraphs>
  <Slides>27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7" baseType="lpstr">
      <vt:lpstr>Arial</vt:lpstr>
      <vt:lpstr>Arial Rounded MT Bold</vt:lpstr>
      <vt:lpstr>Avenir Next LT Pro Light</vt:lpstr>
      <vt:lpstr>Book Antiqua</vt:lpstr>
      <vt:lpstr>Calibri</vt:lpstr>
      <vt:lpstr>Calibri Light</vt:lpstr>
      <vt:lpstr>Courier New</vt:lpstr>
      <vt:lpstr>Symbol</vt:lpstr>
      <vt:lpstr>Wingdings</vt:lpstr>
      <vt:lpstr>Thème Office</vt:lpstr>
      <vt:lpstr>SOS IMMO</vt:lpstr>
      <vt:lpstr>Présentation SOS IMMO</vt:lpstr>
      <vt:lpstr>Use case</vt:lpstr>
      <vt:lpstr>Architecture du projet</vt:lpstr>
      <vt:lpstr>Focus front end</vt:lpstr>
      <vt:lpstr>Focus back end</vt:lpstr>
      <vt:lpstr>Base de données</vt:lpstr>
      <vt:lpstr>fonctionnalités</vt:lpstr>
      <vt:lpstr>Focus incident – cycle de vie</vt:lpstr>
      <vt:lpstr>Focus incident - création</vt:lpstr>
      <vt:lpstr>Focus incident - détail</vt:lpstr>
      <vt:lpstr>La sécurité – utilisateur</vt:lpstr>
      <vt:lpstr>La sécurité - authentification</vt:lpstr>
      <vt:lpstr>La sécurité – mot de passe</vt:lpstr>
      <vt:lpstr>La sécurité – les données </vt:lpstr>
      <vt:lpstr>La sécurité – cookie de session</vt:lpstr>
      <vt:lpstr>Tests unitaires</vt:lpstr>
      <vt:lpstr>Présentation PowerPoint</vt:lpstr>
      <vt:lpstr>Tests fonctionnels</vt:lpstr>
      <vt:lpstr>Tests fonctionnels</vt:lpstr>
      <vt:lpstr>Bilan</vt:lpstr>
      <vt:lpstr>Présentation PowerPoint</vt:lpstr>
      <vt:lpstr>Cinématique</vt:lpstr>
      <vt:lpstr>Contexte Société Générale</vt:lpstr>
      <vt:lpstr>Présentation PowerPoint</vt:lpstr>
      <vt:lpstr>Organisation et outils de travail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 IMMO</dc:title>
  <dc:creator>Sophie JOFFRE</dc:creator>
  <cp:lastModifiedBy>Sophie JOFFRE</cp:lastModifiedBy>
  <cp:revision>129</cp:revision>
  <cp:lastPrinted>2022-10-13T15:10:47Z</cp:lastPrinted>
  <dcterms:created xsi:type="dcterms:W3CDTF">2022-10-13T13:23:46Z</dcterms:created>
  <dcterms:modified xsi:type="dcterms:W3CDTF">2023-01-27T17:33:07Z</dcterms:modified>
</cp:coreProperties>
</file>