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60" r:id="rId4"/>
    <p:sldId id="261" r:id="rId5"/>
    <p:sldId id="275" r:id="rId6"/>
    <p:sldId id="284" r:id="rId7"/>
    <p:sldId id="268" r:id="rId8"/>
    <p:sldId id="262" r:id="rId9"/>
    <p:sldId id="270" r:id="rId10"/>
    <p:sldId id="278" r:id="rId11"/>
    <p:sldId id="281" r:id="rId12"/>
    <p:sldId id="264" r:id="rId13"/>
    <p:sldId id="283" r:id="rId14"/>
    <p:sldId id="280" r:id="rId15"/>
    <p:sldId id="285" r:id="rId16"/>
    <p:sldId id="286" r:id="rId17"/>
    <p:sldId id="282" r:id="rId18"/>
    <p:sldId id="274" r:id="rId19"/>
    <p:sldId id="277" r:id="rId20"/>
    <p:sldId id="276" r:id="rId21"/>
    <p:sldId id="287" r:id="rId22"/>
  </p:sldIdLst>
  <p:sldSz cx="12192000" cy="6858000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8942086-AFEB-45DF-DC37-895171EA4BB2}" name="Sophie JOFFRE" initials="SJ" userId="Sophie JOFFRE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20" y="4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0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5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0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5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5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5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0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4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2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0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hyperlink" Target="https://github.com/mapette/sos_immo_backend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pette/sos_immo" TargetMode="Externa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3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5A6532-9685-5CD0-9833-7A210C39A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905" y="1090040"/>
            <a:ext cx="4242472" cy="1164001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solidFill>
                  <a:srgbClr val="FFFFFF"/>
                </a:solidFill>
              </a:rPr>
              <a:t>SOS IMMO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02510C-36BD-2A70-8913-08EED6566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249" y="2620680"/>
            <a:ext cx="4242472" cy="967525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Pas de problème</a:t>
            </a:r>
          </a:p>
          <a:p>
            <a:r>
              <a:rPr lang="fr-FR" sz="2000" dirty="0">
                <a:solidFill>
                  <a:srgbClr val="FFFFFF"/>
                </a:solidFill>
              </a:rPr>
              <a:t>Que des solutions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89A481-32D3-FE41-44BC-444EE50B4F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28" y="502617"/>
            <a:ext cx="5863258" cy="5863258"/>
          </a:xfrm>
          <a:prstGeom prst="rect">
            <a:avLst/>
          </a:prstGeom>
        </p:spPr>
      </p:pic>
      <p:pic>
        <p:nvPicPr>
          <p:cNvPr id="1028" name="Picture 4" descr="Efrei - Paris">
            <a:extLst>
              <a:ext uri="{FF2B5EF4-FFF2-40B4-BE49-F238E27FC236}">
                <a16:creationId xmlns:a16="http://schemas.microsoft.com/office/drawing/2014/main" id="{BCCCAFC5-98FD-6F0D-82AF-ACD71F6CD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39" y="4063032"/>
            <a:ext cx="2305752" cy="90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-societe-generale - Société Générale">
            <a:extLst>
              <a:ext uri="{FF2B5EF4-FFF2-40B4-BE49-F238E27FC236}">
                <a16:creationId xmlns:a16="http://schemas.microsoft.com/office/drawing/2014/main" id="{65D08A8E-AB3F-D359-49F8-A629D45C5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566" y="5211118"/>
            <a:ext cx="3596923" cy="75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716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07" y="808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– cycle de vie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034A015-1232-D2BA-A052-7AD0CE0BF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104" y="1591416"/>
            <a:ext cx="8252019" cy="418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11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07" y="808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- création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65F1CAC-F799-7B0E-A691-E32AE7A15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38" y="1464416"/>
            <a:ext cx="6128115" cy="385087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6912FBB-1D1C-43E0-6C99-C28504BF0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868" y="2151504"/>
            <a:ext cx="5901348" cy="385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- détail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CA0B62-E92C-35E8-5521-B60FD03F7DD4}"/>
              </a:ext>
            </a:extLst>
          </p:cNvPr>
          <p:cNvSpPr txBox="1"/>
          <p:nvPr/>
        </p:nvSpPr>
        <p:spPr>
          <a:xfrm>
            <a:off x="8314699" y="1499835"/>
            <a:ext cx="1365611" cy="258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5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selon son statut.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6E166F9-14A5-DB7A-B9CB-F0C49F7AD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20" y="1621510"/>
            <a:ext cx="5467350" cy="391144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1F1F279-0739-1801-CE6B-618F11AA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630" y="1758560"/>
            <a:ext cx="4931750" cy="410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67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2112645" cy="14269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Base de </a:t>
            </a:r>
            <a:r>
              <a:rPr lang="en-US" sz="40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données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F1176A-3CD9-0F4E-F4EB-D491873DF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129" y="691612"/>
            <a:ext cx="8546037" cy="562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08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54BC240A-595D-2034-40A4-99CBDA749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534" y="1716919"/>
            <a:ext cx="3143250" cy="40767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B7335ED-3D24-A620-6185-7186F7A77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290" y="1739700"/>
            <a:ext cx="8210550" cy="441007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8D60937-C30F-971D-81C6-5DB389905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703" y="1716919"/>
            <a:ext cx="8210550" cy="44005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utilisateur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211CE2D1-3EC1-13DC-944A-AFF6CB7C7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703" y="1726444"/>
            <a:ext cx="8420100" cy="43910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6C66915-FD0C-8262-B232-E5778D911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5650" y="1726444"/>
            <a:ext cx="84296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6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A68CBA7-2E8D-A210-6D97-0BDA4B1A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04" y="1641098"/>
            <a:ext cx="3487389" cy="2255317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- authentification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F86CBC6-A159-9285-A4D7-E5CA3E5BE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230" y="3035070"/>
            <a:ext cx="3966360" cy="3101464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0326B4E9-3D1D-0063-66F1-DB2D5B8A9EA4}"/>
              </a:ext>
            </a:extLst>
          </p:cNvPr>
          <p:cNvGrpSpPr/>
          <p:nvPr/>
        </p:nvGrpSpPr>
        <p:grpSpPr>
          <a:xfrm>
            <a:off x="6454982" y="1856272"/>
            <a:ext cx="4304113" cy="3133246"/>
            <a:chOff x="6454982" y="1856272"/>
            <a:chExt cx="4304113" cy="3133246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FE32FC81-CB3A-274B-6D18-E7F9D4723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54982" y="1856272"/>
              <a:ext cx="4304112" cy="2455654"/>
            </a:xfrm>
            <a:prstGeom prst="rect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9DA1F4EE-56C3-275C-65E8-BE23C6BDAF7C}"/>
                </a:ext>
              </a:extLst>
            </p:cNvPr>
            <p:cNvSpPr txBox="1"/>
            <p:nvPr/>
          </p:nvSpPr>
          <p:spPr>
            <a:xfrm>
              <a:off x="6454983" y="4459308"/>
              <a:ext cx="4304112" cy="530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</a:pPr>
              <a:r>
                <a:rPr lang="fr-FR" sz="900" i="1" dirty="0">
                  <a:latin typeface="Avenir Next LT Pro Light" panose="020B0304020202020204" pitchFamily="34" charset="0"/>
                  <a:cs typeface="Times New Roman" panose="02020603050405020304" pitchFamily="18" charset="0"/>
                </a:rPr>
                <a:t>La validité du nouveau mot de passe est contrôlée avant validation.</a:t>
              </a:r>
            </a:p>
            <a:p>
              <a:pPr algn="ctr">
                <a:lnSpc>
                  <a:spcPct val="107000"/>
                </a:lnSpc>
              </a:pPr>
              <a:r>
                <a:rPr lang="fr-FR" sz="900" i="1" dirty="0">
                  <a:latin typeface="Avenir Next LT Pro Light" panose="020B0304020202020204" pitchFamily="34" charset="0"/>
                  <a:cs typeface="Times New Roman" panose="02020603050405020304" pitchFamily="18" charset="0"/>
                </a:rPr>
                <a:t>Caractéristiques minimums : 12 caractères dont 1 majuscule, 1 minuscule,</a:t>
              </a:r>
            </a:p>
            <a:p>
              <a:pPr algn="ctr">
                <a:lnSpc>
                  <a:spcPct val="107000"/>
                </a:lnSpc>
              </a:pPr>
              <a:r>
                <a:rPr lang="fr-FR" sz="900" i="1" dirty="0">
                  <a:latin typeface="Avenir Next LT Pro Light" panose="020B0304020202020204" pitchFamily="34" charset="0"/>
                  <a:cs typeface="Times New Roman" panose="02020603050405020304" pitchFamily="18" charset="0"/>
                </a:rPr>
                <a:t> 1 caractère spécial =&gt; ()!@#$+-*&amp;_.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874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mot de passe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5079EA-7582-887F-AD43-837D4907AFAD}"/>
              </a:ext>
            </a:extLst>
          </p:cNvPr>
          <p:cNvSpPr txBox="1"/>
          <p:nvPr/>
        </p:nvSpPr>
        <p:spPr>
          <a:xfrm>
            <a:off x="5815797" y="4151209"/>
            <a:ext cx="2709894" cy="863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CA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Mot de passe connu uniquement de l’utilisateur.</a:t>
            </a:r>
            <a:endParaRPr lang="fr-FR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F41948-6974-4A87-9100-3E5DF41E9F4E}"/>
              </a:ext>
            </a:extLst>
          </p:cNvPr>
          <p:cNvSpPr txBox="1"/>
          <p:nvPr/>
        </p:nvSpPr>
        <p:spPr>
          <a:xfrm>
            <a:off x="1936290" y="4151209"/>
            <a:ext cx="2844654" cy="33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Hachage du mot de passe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B05EBF7-F32B-2504-8A68-29884C060E16}"/>
              </a:ext>
            </a:extLst>
          </p:cNvPr>
          <p:cNvSpPr txBox="1"/>
          <p:nvPr/>
        </p:nvSpPr>
        <p:spPr>
          <a:xfrm>
            <a:off x="2251074" y="4458534"/>
            <a:ext cx="2215086" cy="600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000"/>
              </a:spcBef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salé avec l’identifiant unique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2648AD-09B4-7B75-6437-B7F8ED494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050" y="2006600"/>
            <a:ext cx="7334518" cy="196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les données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914AA3-704E-607C-1B1B-8AE4145ED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582" y="1029734"/>
            <a:ext cx="2448067" cy="142081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721D0CF-F9F7-F7A5-73D0-FE435617C040}"/>
              </a:ext>
            </a:extLst>
          </p:cNvPr>
          <p:cNvSpPr txBox="1"/>
          <p:nvPr/>
        </p:nvSpPr>
        <p:spPr>
          <a:xfrm>
            <a:off x="6096000" y="3917781"/>
            <a:ext cx="5121037" cy="125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400" dirty="0" err="1"/>
              <a:t>Uuid</a:t>
            </a:r>
            <a:r>
              <a:rPr lang="fr-FR" sz="1400" dirty="0"/>
              <a:t> aléatoire comme la clé primaire pour les tables Utilisateurs et Habilitations.</a:t>
            </a:r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fr-FR" sz="1400" dirty="0"/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400" dirty="0" err="1"/>
              <a:t>Uuid</a:t>
            </a:r>
            <a:r>
              <a:rPr lang="fr-FR" sz="1400" dirty="0"/>
              <a:t> absents de l’interface graphique.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02119B6-DB3F-2336-AE6C-D81CA76D4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601" y="1704111"/>
            <a:ext cx="4039635" cy="442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5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cookie de session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347063" y="2006600"/>
            <a:ext cx="7010128" cy="334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Données collectées lors de l’authentification.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après authentification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1 (usager), 2 (technicien), 3 (valideur) ou 4 (admin)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uuid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l’utilisateur, attribué à la création du compte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identifiant unique de l’utilisateur</a:t>
            </a:r>
          </a:p>
          <a:p>
            <a:pPr>
              <a:lnSpc>
                <a:spcPct val="107000"/>
              </a:lnSpc>
            </a:pPr>
            <a:endParaRPr lang="fr-FR" dirty="0"/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Testé à chaque sollicitation de service.</a:t>
            </a:r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exemples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Création d’un nouvel utilisateur</a:t>
            </a:r>
          </a:p>
          <a:p>
            <a:pPr lvl="2"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=&gt; ? (session.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session. profil == 4) 	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Liste des incidents de l’utilisateur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(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Requête de sélection d’incidents =&gt; ?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inc_signal_ut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session.uuid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07000"/>
              </a:lnSpc>
            </a:pPr>
            <a:endParaRPr lang="fr-FR" sz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S’autodétruit 10 minutes après la dernière connexion.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7A1198-FF12-82A3-1975-CA5EFABB0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471" y="1047704"/>
            <a:ext cx="2190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62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972704"/>
          </a:xfrm>
        </p:spPr>
        <p:txBody>
          <a:bodyPr>
            <a:normAutofit/>
          </a:bodyPr>
          <a:lstStyle/>
          <a:p>
            <a:r>
              <a:rPr lang="fr-FR" sz="4000" dirty="0"/>
              <a:t>Organisation et outils de travail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0F05F1B-186E-4E88-B0FF-19E1C8DCA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775" y="3356029"/>
            <a:ext cx="931922" cy="75502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49BB2DA-788A-E445-58FB-0CA69F55B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700" y="4761224"/>
            <a:ext cx="1015997" cy="77048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DD82431-573B-CC46-70D0-FF4D5003B73D}"/>
              </a:ext>
            </a:extLst>
          </p:cNvPr>
          <p:cNvSpPr txBox="1"/>
          <p:nvPr/>
        </p:nvSpPr>
        <p:spPr>
          <a:xfrm>
            <a:off x="7767253" y="2945328"/>
            <a:ext cx="670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Front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A3EE4EA-0768-B97E-6ADA-A79B721CBAD7}"/>
              </a:ext>
            </a:extLst>
          </p:cNvPr>
          <p:cNvSpPr txBox="1"/>
          <p:nvPr/>
        </p:nvSpPr>
        <p:spPr>
          <a:xfrm>
            <a:off x="7678775" y="4266864"/>
            <a:ext cx="626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Back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8056DB4-F043-93F9-188E-ACDA99A25481}"/>
              </a:ext>
            </a:extLst>
          </p:cNvPr>
          <p:cNvSpPr txBox="1"/>
          <p:nvPr/>
        </p:nvSpPr>
        <p:spPr>
          <a:xfrm>
            <a:off x="8709061" y="4672223"/>
            <a:ext cx="214714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Scenario :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Un usager s’authentifie.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Il fait un signalement.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/>
              <a:t>Un technicien s’authentifie.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/>
              <a:t>Il prend en charge l’incident.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/>
              <a:t>Il signale la fin de l’intervention.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L’usager s’authentifie.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Il clôture l’incident.</a:t>
            </a:r>
          </a:p>
          <a:p>
            <a:r>
              <a:rPr lang="fr-FR" sz="900" dirty="0"/>
              <a:t>	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194F4C1-0653-232F-FDD6-E00582DDEA9E}"/>
              </a:ext>
            </a:extLst>
          </p:cNvPr>
          <p:cNvSpPr txBox="1"/>
          <p:nvPr/>
        </p:nvSpPr>
        <p:spPr>
          <a:xfrm>
            <a:off x="8709061" y="3300002"/>
            <a:ext cx="2719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exemple :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900" dirty="0"/>
              <a:t>Gestion des formats </a:t>
            </a:r>
            <a:r>
              <a:rPr lang="fr-FR" sz="900" dirty="0" err="1"/>
              <a:t>css</a:t>
            </a:r>
            <a:r>
              <a:rPr lang="fr-FR" sz="900" dirty="0"/>
              <a:t>.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900" dirty="0"/>
              <a:t>Détermination du status d’incident selon les données de l’objet.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900" dirty="0"/>
              <a:t>Retour au bon format des date et heures d’un objet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B404869-F9E4-8A2B-B9CB-838C599F4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697" y="3483999"/>
            <a:ext cx="5705443" cy="2359394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BA3B82F8-1E58-3A76-FBA0-DAD9E81F9EA9}"/>
              </a:ext>
            </a:extLst>
          </p:cNvPr>
          <p:cNvGrpSpPr/>
          <p:nvPr/>
        </p:nvGrpSpPr>
        <p:grpSpPr>
          <a:xfrm>
            <a:off x="2679250" y="1884696"/>
            <a:ext cx="4230950" cy="1003104"/>
            <a:chOff x="751987" y="1588004"/>
            <a:chExt cx="4230950" cy="100310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BD05A891-3873-4365-62CC-FE466475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65396" y="1588004"/>
              <a:ext cx="931923" cy="732225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F9DF4BE-A068-06C1-BFE4-0B4C0E78BBCD}"/>
                </a:ext>
              </a:extLst>
            </p:cNvPr>
            <p:cNvSpPr txBox="1"/>
            <p:nvPr/>
          </p:nvSpPr>
          <p:spPr>
            <a:xfrm>
              <a:off x="751987" y="2078147"/>
              <a:ext cx="4230950" cy="5129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fr-FR" sz="1200" dirty="0">
                  <a:hlinkClick r:id="rId6"/>
                </a:rPr>
                <a:t>https://github.com/mapette/sos_immo</a:t>
              </a:r>
              <a:endParaRPr lang="fr-FR" sz="1200" dirty="0"/>
            </a:p>
            <a:p>
              <a:pPr>
                <a:spcAft>
                  <a:spcPts val="400"/>
                </a:spcAft>
              </a:pPr>
              <a:r>
                <a:rPr lang="fr-FR" sz="1200" dirty="0">
                  <a:hlinkClick r:id="rId7"/>
                </a:rPr>
                <a:t>https://github.com/mapette/sos_immo_backend</a:t>
              </a:r>
              <a:endParaRPr lang="fr-FR" sz="1200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12816E8F-E270-8F50-4CB8-5CE9AE19B8E9}"/>
                </a:ext>
              </a:extLst>
            </p:cNvPr>
            <p:cNvSpPr txBox="1"/>
            <p:nvPr/>
          </p:nvSpPr>
          <p:spPr>
            <a:xfrm>
              <a:off x="1779639" y="1770525"/>
              <a:ext cx="18042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Gestion de code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AFFCA997-9B70-8548-9AE5-96C5B84FC231}"/>
              </a:ext>
            </a:extLst>
          </p:cNvPr>
          <p:cNvSpPr txBox="1"/>
          <p:nvPr/>
        </p:nvSpPr>
        <p:spPr>
          <a:xfrm>
            <a:off x="1517316" y="3145445"/>
            <a:ext cx="2700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Suivi d’avance des tâches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9F9F7CA-D6B4-22CA-95E8-13CC50EB4EBE}"/>
              </a:ext>
            </a:extLst>
          </p:cNvPr>
          <p:cNvSpPr txBox="1"/>
          <p:nvPr/>
        </p:nvSpPr>
        <p:spPr>
          <a:xfrm>
            <a:off x="8898912" y="2681834"/>
            <a:ext cx="674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Tests</a:t>
            </a:r>
          </a:p>
        </p:txBody>
      </p:sp>
      <p:sp>
        <p:nvSpPr>
          <p:cNvPr id="8" name="Organigramme : Données 7">
            <a:extLst>
              <a:ext uri="{FF2B5EF4-FFF2-40B4-BE49-F238E27FC236}">
                <a16:creationId xmlns:a16="http://schemas.microsoft.com/office/drawing/2014/main" id="{7817BC38-8AC6-FB54-5B6A-FC895ADB79A2}"/>
              </a:ext>
            </a:extLst>
          </p:cNvPr>
          <p:cNvSpPr/>
          <p:nvPr/>
        </p:nvSpPr>
        <p:spPr>
          <a:xfrm rot="333097" flipH="1">
            <a:off x="7160676" y="1705446"/>
            <a:ext cx="45719" cy="4324271"/>
          </a:xfrm>
          <a:prstGeom prst="flowChartInputOutpu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BF0DEA2-6786-A096-17B2-1CB4DF1B57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9364" y="2164416"/>
            <a:ext cx="1284268" cy="62491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DE7279A-F080-DBE2-BFC7-8C2E1D8B398A}"/>
              </a:ext>
            </a:extLst>
          </p:cNvPr>
          <p:cNvSpPr txBox="1"/>
          <p:nvPr/>
        </p:nvSpPr>
        <p:spPr>
          <a:xfrm>
            <a:off x="1287704" y="1807630"/>
            <a:ext cx="727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/>
              <a:t>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17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EBDE3D9D-3C7D-DA7F-4183-D7F28460DD04}"/>
              </a:ext>
            </a:extLst>
          </p:cNvPr>
          <p:cNvGrpSpPr/>
          <p:nvPr/>
        </p:nvGrpSpPr>
        <p:grpSpPr>
          <a:xfrm>
            <a:off x="1022542" y="1867865"/>
            <a:ext cx="7011400" cy="1561135"/>
            <a:chOff x="1022542" y="1867865"/>
            <a:chExt cx="7011400" cy="1561135"/>
          </a:xfrm>
        </p:grpSpPr>
        <p:sp>
          <p:nvSpPr>
            <p:cNvPr id="23" name="Légende : flèche vers la droite 22">
              <a:extLst>
                <a:ext uri="{FF2B5EF4-FFF2-40B4-BE49-F238E27FC236}">
                  <a16:creationId xmlns:a16="http://schemas.microsoft.com/office/drawing/2014/main" id="{AF268228-B638-0700-F8C7-EFE202DB6A89}"/>
                </a:ext>
              </a:extLst>
            </p:cNvPr>
            <p:cNvSpPr/>
            <p:nvPr/>
          </p:nvSpPr>
          <p:spPr>
            <a:xfrm>
              <a:off x="1022542" y="1867865"/>
              <a:ext cx="4378798" cy="1062527"/>
            </a:xfrm>
            <a:prstGeom prst="rightArrow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63C295B6-CE98-5219-A742-F63BA38A518D}"/>
                </a:ext>
              </a:extLst>
            </p:cNvPr>
            <p:cNvGrpSpPr/>
            <p:nvPr/>
          </p:nvGrpSpPr>
          <p:grpSpPr>
            <a:xfrm>
              <a:off x="5528648" y="2261002"/>
              <a:ext cx="2505294" cy="1167998"/>
              <a:chOff x="5528648" y="2261002"/>
              <a:chExt cx="2505294" cy="1167998"/>
            </a:xfrm>
          </p:grpSpPr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ACBFB3C2-24E4-1B23-1AB4-B4C8AD4DA46F}"/>
                  </a:ext>
                </a:extLst>
              </p:cNvPr>
              <p:cNvSpPr txBox="1"/>
              <p:nvPr/>
            </p:nvSpPr>
            <p:spPr>
              <a:xfrm>
                <a:off x="5528648" y="2261002"/>
                <a:ext cx="2505294" cy="282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effectLst/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Plans de formation</a:t>
                </a:r>
              </a:p>
            </p:txBody>
          </p: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C138C3E1-76C7-B5F1-784B-4268394FAA73}"/>
                  </a:ext>
                </a:extLst>
              </p:cNvPr>
              <p:cNvGrpSpPr/>
              <p:nvPr/>
            </p:nvGrpSpPr>
            <p:grpSpPr>
              <a:xfrm>
                <a:off x="5818452" y="2543514"/>
                <a:ext cx="2079842" cy="885486"/>
                <a:chOff x="7319531" y="2584526"/>
                <a:chExt cx="2079842" cy="885486"/>
              </a:xfrm>
            </p:grpSpPr>
            <p:sp>
              <p:nvSpPr>
                <p:cNvPr id="26" name="Parchemin : horizontal 25">
                  <a:extLst>
                    <a:ext uri="{FF2B5EF4-FFF2-40B4-BE49-F238E27FC236}">
                      <a16:creationId xmlns:a16="http://schemas.microsoft.com/office/drawing/2014/main" id="{0FCCC1DB-C297-4757-9021-E56779F7B7DC}"/>
                    </a:ext>
                  </a:extLst>
                </p:cNvPr>
                <p:cNvSpPr/>
                <p:nvPr/>
              </p:nvSpPr>
              <p:spPr>
                <a:xfrm>
                  <a:off x="7319531" y="2584526"/>
                  <a:ext cx="2072753" cy="885486"/>
                </a:xfrm>
                <a:prstGeom prst="horizontalScroll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" name="ZoneTexte 2">
                  <a:extLst>
                    <a:ext uri="{FF2B5EF4-FFF2-40B4-BE49-F238E27FC236}">
                      <a16:creationId xmlns:a16="http://schemas.microsoft.com/office/drawing/2014/main" id="{39E74EE8-C0A2-9442-6AC0-6F88A2FD11E3}"/>
                    </a:ext>
                  </a:extLst>
                </p:cNvPr>
                <p:cNvSpPr txBox="1"/>
                <p:nvPr/>
              </p:nvSpPr>
              <p:spPr>
                <a:xfrm>
                  <a:off x="7439996" y="2858596"/>
                  <a:ext cx="1959377" cy="3763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b="1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  <a:latin typeface="Book Antiqua" panose="0204060205030503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RESKILLING !!!</a:t>
                  </a:r>
                </a:p>
              </p:txBody>
            </p:sp>
          </p:grp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055531"/>
            <a:ext cx="10515600" cy="677750"/>
          </a:xfrm>
        </p:spPr>
        <p:txBody>
          <a:bodyPr>
            <a:normAutofit/>
          </a:bodyPr>
          <a:lstStyle/>
          <a:p>
            <a:r>
              <a:rPr lang="fr-FR" sz="3200" dirty="0"/>
              <a:t>Contexte Société Générale</a:t>
            </a:r>
          </a:p>
        </p:txBody>
      </p:sp>
      <p:pic>
        <p:nvPicPr>
          <p:cNvPr id="7" name="Espace réservé du contenu 6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520C8AB2-C7FA-4E85-F4DE-20ECC580A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561" y="681038"/>
            <a:ext cx="1186827" cy="1186827"/>
          </a:xfr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8FE30EE8-9561-2EF7-8767-44261BF496DE}"/>
              </a:ext>
            </a:extLst>
          </p:cNvPr>
          <p:cNvGrpSpPr/>
          <p:nvPr/>
        </p:nvGrpSpPr>
        <p:grpSpPr>
          <a:xfrm>
            <a:off x="1641484" y="3936395"/>
            <a:ext cx="3255335" cy="1651149"/>
            <a:chOff x="2018414" y="2563628"/>
            <a:chExt cx="7738933" cy="1651149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14A758CC-D953-92A8-7091-B2C502398684}"/>
                </a:ext>
              </a:extLst>
            </p:cNvPr>
            <p:cNvSpPr txBox="1"/>
            <p:nvPr/>
          </p:nvSpPr>
          <p:spPr>
            <a:xfrm>
              <a:off x="2267281" y="3031633"/>
              <a:ext cx="7263076" cy="11831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Support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Maintenance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Développement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Tests de non régression</a:t>
              </a:r>
            </a:p>
          </p:txBody>
        </p:sp>
        <p:sp>
          <p:nvSpPr>
            <p:cNvPr id="8" name="Titre 1">
              <a:extLst>
                <a:ext uri="{FF2B5EF4-FFF2-40B4-BE49-F238E27FC236}">
                  <a16:creationId xmlns:a16="http://schemas.microsoft.com/office/drawing/2014/main" id="{472F6CE5-DE74-A322-A738-C53D7DBFF9E6}"/>
                </a:ext>
              </a:extLst>
            </p:cNvPr>
            <p:cNvSpPr txBox="1">
              <a:spLocks/>
            </p:cNvSpPr>
            <p:nvPr/>
          </p:nvSpPr>
          <p:spPr>
            <a:xfrm>
              <a:off x="2018414" y="2563628"/>
              <a:ext cx="7738933" cy="55033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00" kern="1200" dirty="0">
                  <a:gradFill flip="none" rotWithShape="1">
                    <a:gsLst>
                      <a:gs pos="0">
                        <a:schemeClr val="accent5"/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  <a:ea typeface="+mn-ea"/>
                  <a:cs typeface="Angsana New" panose="02020603050405020304" pitchFamily="18" charset="-34"/>
                </a:defRPr>
              </a:lvl1pPr>
            </a:lstStyle>
            <a:p>
              <a:r>
                <a:rPr lang="fr-FR" sz="2800" dirty="0" err="1"/>
                <a:t>FixedIncome</a:t>
              </a:r>
              <a:endParaRPr lang="fr-FR" sz="2800" dirty="0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EC458D6-1D51-F331-1ED9-1E0518CD31F9}"/>
              </a:ext>
            </a:extLst>
          </p:cNvPr>
          <p:cNvGrpSpPr/>
          <p:nvPr/>
        </p:nvGrpSpPr>
        <p:grpSpPr>
          <a:xfrm>
            <a:off x="5938917" y="4354684"/>
            <a:ext cx="3354499" cy="1435824"/>
            <a:chOff x="3494165" y="4326196"/>
            <a:chExt cx="3407656" cy="1435824"/>
          </a:xfrm>
        </p:grpSpPr>
        <p:sp>
          <p:nvSpPr>
            <p:cNvPr id="11" name="Titre 1">
              <a:extLst>
                <a:ext uri="{FF2B5EF4-FFF2-40B4-BE49-F238E27FC236}">
                  <a16:creationId xmlns:a16="http://schemas.microsoft.com/office/drawing/2014/main" id="{2A0F28B1-E086-F076-13D2-63284AC23C49}"/>
                </a:ext>
              </a:extLst>
            </p:cNvPr>
            <p:cNvSpPr txBox="1">
              <a:spLocks/>
            </p:cNvSpPr>
            <p:nvPr/>
          </p:nvSpPr>
          <p:spPr>
            <a:xfrm>
              <a:off x="3494165" y="4326196"/>
              <a:ext cx="3172106" cy="55033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00" kern="1200" dirty="0">
                  <a:gradFill flip="none" rotWithShape="1">
                    <a:gsLst>
                      <a:gs pos="0">
                        <a:schemeClr val="accent5"/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  <a:ea typeface="+mn-ea"/>
                  <a:cs typeface="Angsana New" panose="02020603050405020304" pitchFamily="18" charset="-34"/>
                </a:defRPr>
              </a:lvl1pPr>
            </a:lstStyle>
            <a:p>
              <a:r>
                <a:rPr lang="fr-FR" sz="2400" dirty="0"/>
                <a:t>Et moi dans tout ça…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FEE3E477-56C2-2997-D394-91FD365149F5}"/>
                </a:ext>
              </a:extLst>
            </p:cNvPr>
            <p:cNvSpPr txBox="1"/>
            <p:nvPr/>
          </p:nvSpPr>
          <p:spPr>
            <a:xfrm>
              <a:off x="3729715" y="4879086"/>
              <a:ext cx="3172106" cy="882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 err="1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Reskilling</a:t>
              </a: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pour changer de carrière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Développement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Tests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92EAA6D7-56A5-5270-EA19-981AC0441369}"/>
              </a:ext>
            </a:extLst>
          </p:cNvPr>
          <p:cNvGrpSpPr/>
          <p:nvPr/>
        </p:nvGrpSpPr>
        <p:grpSpPr>
          <a:xfrm>
            <a:off x="1110107" y="1933295"/>
            <a:ext cx="2594395" cy="535981"/>
            <a:chOff x="1148177" y="1711362"/>
            <a:chExt cx="2594395" cy="535981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BC23ED4F-C6A3-6A63-6E53-A21EC4FABCD5}"/>
                </a:ext>
              </a:extLst>
            </p:cNvPr>
            <p:cNvSpPr txBox="1"/>
            <p:nvPr/>
          </p:nvSpPr>
          <p:spPr>
            <a:xfrm>
              <a:off x="1148177" y="1805908"/>
              <a:ext cx="2594395" cy="282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Besoin en informatiques</a:t>
              </a:r>
              <a:endParaRPr lang="fr-FR" sz="2800" b="1" dirty="0">
                <a:solidFill>
                  <a:schemeClr val="accent6">
                    <a:lumMod val="75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118B1DFB-43CD-2307-85EC-71817F8A30A1}"/>
                </a:ext>
              </a:extLst>
            </p:cNvPr>
            <p:cNvSpPr txBox="1"/>
            <p:nvPr/>
          </p:nvSpPr>
          <p:spPr>
            <a:xfrm>
              <a:off x="2871872" y="1711362"/>
              <a:ext cx="870700" cy="535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b="1" dirty="0">
                  <a:solidFill>
                    <a:schemeClr val="accent6">
                      <a:lumMod val="75000"/>
                    </a:schemeClr>
                  </a:solidFill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+++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851BF32D-2CBE-14D1-C34E-5E842427B373}"/>
              </a:ext>
            </a:extLst>
          </p:cNvPr>
          <p:cNvGrpSpPr/>
          <p:nvPr/>
        </p:nvGrpSpPr>
        <p:grpSpPr>
          <a:xfrm>
            <a:off x="1383159" y="2282108"/>
            <a:ext cx="2160392" cy="535981"/>
            <a:chOff x="1649198" y="2080123"/>
            <a:chExt cx="2160392" cy="535981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8D9A0323-DC8B-2862-D066-BF4DD1001C57}"/>
                </a:ext>
              </a:extLst>
            </p:cNvPr>
            <p:cNvSpPr txBox="1"/>
            <p:nvPr/>
          </p:nvSpPr>
          <p:spPr>
            <a:xfrm>
              <a:off x="1649198" y="2205159"/>
              <a:ext cx="2147688" cy="282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Besoin métiers</a:t>
              </a:r>
              <a:endParaRPr lang="fr-FR" sz="2800" b="1" dirty="0">
                <a:solidFill>
                  <a:schemeClr val="accent6">
                    <a:lumMod val="75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3F9661F0-037A-81C3-15B8-F95A4D633225}"/>
                </a:ext>
              </a:extLst>
            </p:cNvPr>
            <p:cNvSpPr txBox="1"/>
            <p:nvPr/>
          </p:nvSpPr>
          <p:spPr>
            <a:xfrm>
              <a:off x="2938890" y="2080123"/>
              <a:ext cx="870700" cy="535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b="1" dirty="0">
                  <a:solidFill>
                    <a:srgbClr val="FF0000"/>
                  </a:solidFill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- 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337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94094275-5F36-E09A-7ABC-AD1393873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65" y="1551381"/>
            <a:ext cx="695325" cy="12382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Bilan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FF95570B-44C9-42C2-ABE9-D352DB0CB96B}"/>
              </a:ext>
            </a:extLst>
          </p:cNvPr>
          <p:cNvGrpSpPr/>
          <p:nvPr/>
        </p:nvGrpSpPr>
        <p:grpSpPr>
          <a:xfrm>
            <a:off x="2786670" y="1537687"/>
            <a:ext cx="3381491" cy="1254282"/>
            <a:chOff x="2629379" y="1477716"/>
            <a:chExt cx="3381491" cy="1254282"/>
          </a:xfrm>
          <a:solidFill>
            <a:schemeClr val="bg1"/>
          </a:solidFill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A835733F-2BDA-FDF5-2154-0DFB020E7556}"/>
                </a:ext>
              </a:extLst>
            </p:cNvPr>
            <p:cNvSpPr txBox="1"/>
            <p:nvPr/>
          </p:nvSpPr>
          <p:spPr>
            <a:xfrm rot="18208827">
              <a:off x="2247337" y="1859758"/>
              <a:ext cx="122574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Notions avant la formation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1D2B8E7A-7883-7E1C-7743-318DC068E9C8}"/>
                </a:ext>
              </a:extLst>
            </p:cNvPr>
            <p:cNvSpPr txBox="1"/>
            <p:nvPr/>
          </p:nvSpPr>
          <p:spPr>
            <a:xfrm>
              <a:off x="3296537" y="1531669"/>
              <a:ext cx="2714333" cy="120032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Conception</a:t>
              </a:r>
            </a:p>
            <a:p>
              <a:r>
                <a:rPr lang="fr-FR" sz="1200" dirty="0"/>
                <a:t>    Recueil des besoins</a:t>
              </a:r>
            </a:p>
            <a:p>
              <a:r>
                <a:rPr lang="fr-FR" sz="1200" dirty="0"/>
                <a:t>    Détermination des fonctionnalités</a:t>
              </a:r>
            </a:p>
            <a:p>
              <a:r>
                <a:rPr lang="fr-FR" sz="1200" dirty="0"/>
                <a:t>    Priorisation du travail</a:t>
              </a:r>
            </a:p>
            <a:p>
              <a:r>
                <a:rPr lang="fr-FR" sz="1200" dirty="0"/>
                <a:t>    Création de la base de données</a:t>
              </a:r>
            </a:p>
            <a:p>
              <a:r>
                <a:rPr lang="fr-FR" sz="1200" dirty="0"/>
                <a:t>Algorithmique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71B065C-2EC6-8B29-1C05-D6AB4BF9E662}"/>
              </a:ext>
            </a:extLst>
          </p:cNvPr>
          <p:cNvGrpSpPr/>
          <p:nvPr/>
        </p:nvGrpSpPr>
        <p:grpSpPr>
          <a:xfrm>
            <a:off x="2260286" y="2948074"/>
            <a:ext cx="3039682" cy="1541099"/>
            <a:chOff x="2234759" y="2512307"/>
            <a:chExt cx="3039682" cy="1541099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CCA8639-03DE-0EDB-EA5A-5C632D3770AE}"/>
                </a:ext>
              </a:extLst>
            </p:cNvPr>
            <p:cNvSpPr txBox="1"/>
            <p:nvPr/>
          </p:nvSpPr>
          <p:spPr>
            <a:xfrm>
              <a:off x="2948560" y="2719464"/>
              <a:ext cx="23258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POO – classes d’objets</a:t>
              </a:r>
            </a:p>
            <a:p>
              <a:r>
                <a:rPr lang="fr-FR" sz="1200" dirty="0"/>
                <a:t>Architecture client/serveur</a:t>
              </a:r>
            </a:p>
            <a:p>
              <a:r>
                <a:rPr lang="fr-FR" sz="1200" dirty="0"/>
                <a:t>Langages de programmation</a:t>
              </a:r>
            </a:p>
            <a:p>
              <a:r>
                <a:rPr lang="fr-FR" sz="1200" dirty="0"/>
                <a:t>    JavaScript</a:t>
              </a:r>
            </a:p>
            <a:p>
              <a:r>
                <a:rPr lang="fr-FR" sz="1200" dirty="0"/>
                <a:t>    Python…</a:t>
              </a:r>
            </a:p>
            <a:p>
              <a:r>
                <a:rPr lang="fr-FR" sz="1200" dirty="0"/>
                <a:t>SQL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4A37F25-6671-4BBE-AAC3-9F68AB0E34D8}"/>
                </a:ext>
              </a:extLst>
            </p:cNvPr>
            <p:cNvSpPr txBox="1"/>
            <p:nvPr/>
          </p:nvSpPr>
          <p:spPr>
            <a:xfrm rot="18208827">
              <a:off x="1787375" y="2959691"/>
              <a:ext cx="1541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Découvertes pendant la formation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539BD146-FA06-D43F-BCA9-7CDE07123996}"/>
              </a:ext>
            </a:extLst>
          </p:cNvPr>
          <p:cNvGrpSpPr/>
          <p:nvPr/>
        </p:nvGrpSpPr>
        <p:grpSpPr>
          <a:xfrm>
            <a:off x="2638070" y="4377473"/>
            <a:ext cx="3798241" cy="1225749"/>
            <a:chOff x="1118860" y="4280655"/>
            <a:chExt cx="2837970" cy="1225749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7B9F2A18-D2D0-0935-2C50-8ED18ABE8D59}"/>
                </a:ext>
              </a:extLst>
            </p:cNvPr>
            <p:cNvSpPr txBox="1"/>
            <p:nvPr/>
          </p:nvSpPr>
          <p:spPr>
            <a:xfrm>
              <a:off x="1565356" y="4573954"/>
              <a:ext cx="23914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Concept ORM -&gt; tuto </a:t>
              </a:r>
              <a:r>
                <a:rPr lang="fr-FR" sz="1200" dirty="0" err="1"/>
                <a:t>Sequelize</a:t>
              </a:r>
              <a:endParaRPr lang="fr-FR" sz="1200" dirty="0"/>
            </a:p>
            <a:p>
              <a:r>
                <a:rPr lang="fr-FR" sz="1200" dirty="0"/>
                <a:t>    </a:t>
              </a:r>
              <a:r>
                <a:rPr lang="fr-FR" sz="1200" dirty="0" err="1"/>
                <a:t>Jest</a:t>
              </a:r>
              <a:r>
                <a:rPr lang="fr-FR" sz="1200" dirty="0"/>
                <a:t> -&gt; tests unitaires -&gt; Pipe line GitHub</a:t>
              </a:r>
            </a:p>
            <a:p>
              <a:r>
                <a:rPr lang="fr-FR" sz="1200" dirty="0"/>
                <a:t>    Postman -&gt; les services</a:t>
              </a:r>
            </a:p>
            <a:p>
              <a:r>
                <a:rPr lang="fr-FR" sz="1200" dirty="0"/>
                <a:t>    Préparer des mails en JS  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D840381B-565E-54E3-7722-E773C7FAE264}"/>
                </a:ext>
              </a:extLst>
            </p:cNvPr>
            <p:cNvSpPr txBox="1"/>
            <p:nvPr/>
          </p:nvSpPr>
          <p:spPr>
            <a:xfrm rot="18208827">
              <a:off x="747448" y="4652067"/>
              <a:ext cx="1225749" cy="482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Recherches après la formation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E4370E69-F457-089C-21A1-DBA5BEEA3152}"/>
              </a:ext>
            </a:extLst>
          </p:cNvPr>
          <p:cNvGrpSpPr/>
          <p:nvPr/>
        </p:nvGrpSpPr>
        <p:grpSpPr>
          <a:xfrm>
            <a:off x="7677632" y="3192877"/>
            <a:ext cx="2585164" cy="1225749"/>
            <a:chOff x="7677632" y="3192877"/>
            <a:chExt cx="2585164" cy="1225749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3A3039ED-3CC9-7B7E-DCA2-B7F1CADE228F}"/>
                </a:ext>
              </a:extLst>
            </p:cNvPr>
            <p:cNvSpPr txBox="1"/>
            <p:nvPr/>
          </p:nvSpPr>
          <p:spPr>
            <a:xfrm>
              <a:off x="7891436" y="3273097"/>
              <a:ext cx="23713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Suivi des incidents</a:t>
              </a:r>
            </a:p>
            <a:p>
              <a:r>
                <a:rPr lang="fr-FR" sz="1200" dirty="0"/>
                <a:t>    Gestion Admin </a:t>
              </a:r>
            </a:p>
            <a:p>
              <a:r>
                <a:rPr lang="fr-FR" sz="1200" dirty="0"/>
                <a:t>        Utilisateurs et habilitations</a:t>
              </a:r>
            </a:p>
            <a:p>
              <a:r>
                <a:rPr lang="fr-FR" sz="1200" dirty="0"/>
                <a:t>        Prestataires</a:t>
              </a:r>
            </a:p>
            <a:p>
              <a:r>
                <a:rPr lang="fr-FR" sz="1200" dirty="0"/>
                <a:t>        Emplacements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2D27FAA-C85E-5A82-ADA5-166D6AE625AD}"/>
                </a:ext>
              </a:extLst>
            </p:cNvPr>
            <p:cNvSpPr txBox="1"/>
            <p:nvPr/>
          </p:nvSpPr>
          <p:spPr>
            <a:xfrm rot="18208827">
              <a:off x="7203257" y="3667252"/>
              <a:ext cx="1225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FF3300"/>
                  </a:solidFill>
                </a:rPr>
                <a:t>C’est fait !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74446C23-44F4-D7CB-C84D-59869530F5E7}"/>
              </a:ext>
            </a:extLst>
          </p:cNvPr>
          <p:cNvGrpSpPr/>
          <p:nvPr/>
        </p:nvGrpSpPr>
        <p:grpSpPr>
          <a:xfrm>
            <a:off x="7677631" y="4479345"/>
            <a:ext cx="3037717" cy="1445244"/>
            <a:chOff x="1351551" y="4513705"/>
            <a:chExt cx="3037717" cy="1445244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2014112D-6C55-435B-B016-32E42CCB4109}"/>
                </a:ext>
              </a:extLst>
            </p:cNvPr>
            <p:cNvSpPr txBox="1"/>
            <p:nvPr/>
          </p:nvSpPr>
          <p:spPr>
            <a:xfrm>
              <a:off x="1565355" y="4573954"/>
              <a:ext cx="282391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Gestion Admin </a:t>
              </a:r>
            </a:p>
            <a:p>
              <a:r>
                <a:rPr lang="fr-FR" sz="1200" dirty="0"/>
                <a:t>        Types d’emplacements</a:t>
              </a:r>
            </a:p>
            <a:p>
              <a:r>
                <a:rPr lang="fr-FR" sz="1200" dirty="0"/>
                <a:t>        Types d’incidents</a:t>
              </a:r>
            </a:p>
            <a:p>
              <a:r>
                <a:rPr lang="fr-FR" sz="1200" dirty="0"/>
                <a:t>    Contrôle d’expiration mot de passe</a:t>
              </a:r>
            </a:p>
            <a:p>
              <a:r>
                <a:rPr lang="fr-FR" sz="1200" dirty="0"/>
                <a:t>    Déploiement web</a:t>
              </a:r>
            </a:p>
            <a:p>
              <a:r>
                <a:rPr lang="fr-FR" sz="1200" dirty="0"/>
                <a:t>    KPI Admin</a:t>
              </a:r>
            </a:p>
            <a:p>
              <a:r>
                <a:rPr lang="fr-FR" sz="1200" dirty="0"/>
                <a:t>    Enquête de satisfaction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44AFFF67-5696-161A-2D16-D39D5FD3E22E}"/>
                </a:ext>
              </a:extLst>
            </p:cNvPr>
            <p:cNvSpPr txBox="1"/>
            <p:nvPr/>
          </p:nvSpPr>
          <p:spPr>
            <a:xfrm rot="18208827">
              <a:off x="877176" y="4988080"/>
              <a:ext cx="1225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FF3300"/>
                  </a:solidFill>
                </a:rPr>
                <a:t>La suite…</a:t>
              </a:r>
            </a:p>
          </p:txBody>
        </p:sp>
      </p:grpSp>
      <p:pic>
        <p:nvPicPr>
          <p:cNvPr id="26" name="Espace réservé du contenu 5">
            <a:extLst>
              <a:ext uri="{FF2B5EF4-FFF2-40B4-BE49-F238E27FC236}">
                <a16:creationId xmlns:a16="http://schemas.microsoft.com/office/drawing/2014/main" id="{38759312-5124-47B9-0955-E97E9B69E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372" y="1168698"/>
            <a:ext cx="1924050" cy="1924050"/>
          </a:xfrm>
        </p:spPr>
      </p:pic>
    </p:spTree>
    <p:extLst>
      <p:ext uri="{BB962C8B-B14F-4D97-AF65-F5344CB8AC3E}">
        <p14:creationId xmlns:p14="http://schemas.microsoft.com/office/powerpoint/2010/main" val="90971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BE78B0F-867F-4ECB-A437-381017ECF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120" y="2239598"/>
            <a:ext cx="3667759" cy="2378804"/>
          </a:xfrm>
          <a:prstGeom prst="rect">
            <a:avLst/>
          </a:prstGeom>
        </p:spPr>
      </p:pic>
      <p:sp>
        <p:nvSpPr>
          <p:cNvPr id="12" name="Titre 11">
            <a:extLst>
              <a:ext uri="{FF2B5EF4-FFF2-40B4-BE49-F238E27FC236}">
                <a16:creationId xmlns:a16="http://schemas.microsoft.com/office/drawing/2014/main" id="{618635D3-132F-4369-AA8F-C20CF6C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78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Présentation SOS IMMO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252783" y="3540791"/>
            <a:ext cx="6096000" cy="54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Plateforme unique pour les occupants, intervenants et gestionnaires d’immeuble.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5009788-8186-24B6-82B6-48A10A10E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915" y="2466975"/>
            <a:ext cx="1924050" cy="1924050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0E8705F-458C-30F3-95DD-E0D82BF6DD3E}"/>
              </a:ext>
            </a:extLst>
          </p:cNvPr>
          <p:cNvSpPr txBox="1"/>
          <p:nvPr/>
        </p:nvSpPr>
        <p:spPr>
          <a:xfrm>
            <a:off x="1262455" y="2542866"/>
            <a:ext cx="6096000" cy="54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Gestion des incidents pouvant survenir dans un immeuble de bureau de grande taille.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D53019-C72E-6FBE-26A9-BFC6F2836AC2}"/>
              </a:ext>
            </a:extLst>
          </p:cNvPr>
          <p:cNvSpPr txBox="1"/>
          <p:nvPr/>
        </p:nvSpPr>
        <p:spPr>
          <a:xfrm>
            <a:off x="1252783" y="4131110"/>
            <a:ext cx="6096000" cy="979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Saisie et suivi des incidents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Identifier les points de vigilance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Recueillir le sentiment des usagers</a:t>
            </a:r>
          </a:p>
        </p:txBody>
      </p:sp>
    </p:spTree>
    <p:extLst>
      <p:ext uri="{BB962C8B-B14F-4D97-AF65-F5344CB8AC3E}">
        <p14:creationId xmlns:p14="http://schemas.microsoft.com/office/powerpoint/2010/main" val="91478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909855"/>
            <a:ext cx="3264290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Use case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2A189A6-DB59-24BA-0818-C111E109B6A5}"/>
              </a:ext>
            </a:extLst>
          </p:cNvPr>
          <p:cNvSpPr txBox="1"/>
          <p:nvPr/>
        </p:nvSpPr>
        <p:spPr>
          <a:xfrm>
            <a:off x="1086301" y="3456722"/>
            <a:ext cx="3082864" cy="250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service immobilier. Il a tous les droits.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46A3BD-39A4-6E0E-C4B7-A861427841C0}"/>
              </a:ext>
            </a:extLst>
          </p:cNvPr>
          <p:cNvSpPr txBox="1"/>
          <p:nvPr/>
        </p:nvSpPr>
        <p:spPr>
          <a:xfrm>
            <a:off x="895800" y="2436784"/>
            <a:ext cx="3082864" cy="173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internes :</a:t>
            </a: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externes / prestataires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50D2229-DB61-BB2E-6265-3E6E881B0FFD}"/>
              </a:ext>
            </a:extLst>
          </p:cNvPr>
          <p:cNvSpPr txBox="1"/>
          <p:nvPr/>
        </p:nvSpPr>
        <p:spPr>
          <a:xfrm>
            <a:off x="1086301" y="2732653"/>
            <a:ext cx="3082864" cy="58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Usager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occupant de l’immeuble. Il signale les incidents et valide la fin d’intervention. Il peut ajouter un commentaire à tout moment.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7D4E5C1-7B9B-2BA9-0800-50243D2B8A18}"/>
              </a:ext>
            </a:extLst>
          </p:cNvPr>
          <p:cNvSpPr txBox="1"/>
          <p:nvPr/>
        </p:nvSpPr>
        <p:spPr>
          <a:xfrm>
            <a:off x="1086301" y="4257653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Technicien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En charge de la résolution des incidents.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6C44F0A-FC4E-45DF-3841-105417C0DC16}"/>
              </a:ext>
            </a:extLst>
          </p:cNvPr>
          <p:cNvSpPr txBox="1"/>
          <p:nvPr/>
        </p:nvSpPr>
        <p:spPr>
          <a:xfrm>
            <a:off x="1086301" y="4796189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Valideur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responsable des techniciens. Il affecte et surveille l’avancement des interventions.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A5AC74F4-9EA3-7D55-6111-A85D983DD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346" y="909855"/>
            <a:ext cx="7234563" cy="527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7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Architecture du projet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2CDE620-9817-E440-0D8E-34BE7EDA2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54" y="1843087"/>
            <a:ext cx="10018317" cy="375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4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>
            <a:extLst>
              <a:ext uri="{FF2B5EF4-FFF2-40B4-BE49-F238E27FC236}">
                <a16:creationId xmlns:a16="http://schemas.microsoft.com/office/drawing/2014/main" id="{187DBE70-FC72-0E2C-E4EB-7FD01D0F7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68" y="1385381"/>
            <a:ext cx="7439025" cy="4191000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CC3561CC-E4C7-A347-B459-EF659B93F8C5}"/>
              </a:ext>
            </a:extLst>
          </p:cNvPr>
          <p:cNvGrpSpPr/>
          <p:nvPr/>
        </p:nvGrpSpPr>
        <p:grpSpPr>
          <a:xfrm>
            <a:off x="1467788" y="2927646"/>
            <a:ext cx="2203241" cy="2134716"/>
            <a:chOff x="1467788" y="2927646"/>
            <a:chExt cx="2203241" cy="2134716"/>
          </a:xfrm>
        </p:grpSpPr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42608F91-E209-10A0-E173-821524F3AA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87293" y="2927646"/>
              <a:ext cx="1783736" cy="1411223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3409A220-F20F-0577-B9D2-654AB41AF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7788" y="4395612"/>
              <a:ext cx="800100" cy="666750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front end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6416919-6B7B-FA36-6058-DBE3E048D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333" y="4387397"/>
            <a:ext cx="2143125" cy="69532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7DFC5104-42A8-6C93-E9F5-DCB97CA410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6180" y="4375150"/>
            <a:ext cx="21526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0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back end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35B629E-D8DB-2CCA-6D22-E7139B6D9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96" y="1756596"/>
            <a:ext cx="10027236" cy="358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8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fonctionnalités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D0BB910-19F9-20B1-288B-FE287B9BF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078" y="780428"/>
            <a:ext cx="7594322" cy="519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8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5"/>
            <a:ext cx="5553075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/>
              <a:t>Cinématique admin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D1CF64-F3AA-20ED-62CC-6DC3083F4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45" y="1643797"/>
            <a:ext cx="10363200" cy="430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39523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6522</TotalTime>
  <Words>623</Words>
  <Application>Microsoft Office PowerPoint</Application>
  <PresentationFormat>Grand écran</PresentationFormat>
  <Paragraphs>136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Arial</vt:lpstr>
      <vt:lpstr>Avenir Next LT Pro</vt:lpstr>
      <vt:lpstr>Avenir Next LT Pro Light</vt:lpstr>
      <vt:lpstr>Book Antiqua</vt:lpstr>
      <vt:lpstr>Sabon Next LT</vt:lpstr>
      <vt:lpstr>Symbol</vt:lpstr>
      <vt:lpstr>Wingdings</vt:lpstr>
      <vt:lpstr>LuminousVTI</vt:lpstr>
      <vt:lpstr>SOS IMMO</vt:lpstr>
      <vt:lpstr>Contexte Société Générale</vt:lpstr>
      <vt:lpstr>Présentation SOS IMMO</vt:lpstr>
      <vt:lpstr>Use case</vt:lpstr>
      <vt:lpstr>Architecture du projet</vt:lpstr>
      <vt:lpstr>Focus front end</vt:lpstr>
      <vt:lpstr>Focus back end</vt:lpstr>
      <vt:lpstr>fonctionnalités</vt:lpstr>
      <vt:lpstr>Cinématique admin</vt:lpstr>
      <vt:lpstr>Focus incident – cycle de vie</vt:lpstr>
      <vt:lpstr>Focus incident - création</vt:lpstr>
      <vt:lpstr>Focus incident - détail</vt:lpstr>
      <vt:lpstr>Base de données</vt:lpstr>
      <vt:lpstr>La sécurité – utilisateur</vt:lpstr>
      <vt:lpstr>La sécurité - authentification</vt:lpstr>
      <vt:lpstr>La sécurité – mot de passe</vt:lpstr>
      <vt:lpstr>La sécurité – les données </vt:lpstr>
      <vt:lpstr>La sécurité – cookie de session</vt:lpstr>
      <vt:lpstr>Organisation et outils de travail</vt:lpstr>
      <vt:lpstr>Bilan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 IMMO</dc:title>
  <dc:creator>Sophie JOFFRE</dc:creator>
  <cp:lastModifiedBy>Sophie JOFFRE</cp:lastModifiedBy>
  <cp:revision>67</cp:revision>
  <cp:lastPrinted>2022-10-13T15:10:47Z</cp:lastPrinted>
  <dcterms:created xsi:type="dcterms:W3CDTF">2022-10-13T13:23:46Z</dcterms:created>
  <dcterms:modified xsi:type="dcterms:W3CDTF">2022-11-08T17:22:13Z</dcterms:modified>
</cp:coreProperties>
</file>