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7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91" r:id="rId13"/>
    <p:sldId id="280" r:id="rId14"/>
    <p:sldId id="292" r:id="rId15"/>
    <p:sldId id="285" r:id="rId16"/>
    <p:sldId id="286" r:id="rId17"/>
    <p:sldId id="274" r:id="rId18"/>
    <p:sldId id="277" r:id="rId19"/>
    <p:sldId id="276" r:id="rId20"/>
    <p:sldId id="287" r:id="rId21"/>
    <p:sldId id="282" r:id="rId22"/>
    <p:sldId id="283" r:id="rId23"/>
    <p:sldId id="270" r:id="rId24"/>
    <p:sldId id="257" r:id="rId25"/>
    <p:sldId id="293" r:id="rId26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FF3300"/>
    <a:srgbClr val="9A90FE"/>
    <a:srgbClr val="9307C5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3792" autoAdjust="0"/>
  </p:normalViewPr>
  <p:slideViewPr>
    <p:cSldViewPr snapToGrid="0">
      <p:cViewPr>
        <p:scale>
          <a:sx n="100" d="100"/>
          <a:sy n="100" d="100"/>
        </p:scale>
        <p:origin x="2622" y="147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m’appelle Sophie. Pendant près d’1 an, un cursus de formation pour apprendre le métier de développeur en informatique.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Partenariat </a:t>
            </a:r>
            <a:r>
              <a:rPr lang="fr-F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Efrei</a:t>
            </a: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Paris/SG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je vais vous présenter </a:t>
            </a:r>
            <a:r>
              <a:rPr lang="fr-F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SOS_Immo</a:t>
            </a: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mon projet de fin d’étude =&gt;outil de gestion de tickets =&gt; incidents techniques pouvant survenir dans un immeuble de bureau de grande taille.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Détails + aspect technique (l’architecture – base de données) + fonctionnalités + focus sur les éléments les plus importants (l’incident, l’utilisateur) + point sur la sécurité + petite démonstration.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01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2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web,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éprouvante mais enrichissante.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par ma formation =&gt; notions d’informatique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Etablir un dictionnaire de données et en faire une 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J’espère bien m’en servir pour déployer l’appli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l’administration de certaines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déployer l’appli sur une machine distante.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 comme l’archivage des incidents clôturés, utilisateurs inactivés,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cette appli gère les incidents d’un grand immeuble de bureau.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immeuble de ce genre…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dois dire qu’une plateforme de ce genre a été mise en place SG. Je reprends l’idée à mon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avec une architecture web client-serveur classique.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projets indépendants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choisi la librairie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prestataires. Il liste les interventions non terminées de l’entreprise prestataire En question.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« Admin », réservé au profil du même nom donne accès aux différents écrans de gestion de données.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(workflow)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pette/sos_immo_backend" TargetMode="External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2.png"/><Relationship Id="rId7" Type="http://schemas.openxmlformats.org/officeDocument/2006/relationships/hyperlink" Target="https://github.com/mapette/sos_immo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51F962-8B8C-A429-1A7F-99DD6DB7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06" y="1347479"/>
            <a:ext cx="6884552" cy="45432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F45316-C819-99B4-9F1F-6AD17A64C57A}"/>
              </a:ext>
            </a:extLst>
          </p:cNvPr>
          <p:cNvSpPr txBox="1"/>
          <p:nvPr/>
        </p:nvSpPr>
        <p:spPr>
          <a:xfrm>
            <a:off x="7748411" y="1933863"/>
            <a:ext cx="1104790" cy="338554"/>
          </a:xfrm>
          <a:prstGeom prst="rect">
            <a:avLst/>
          </a:prstGeom>
          <a:noFill/>
          <a:ln w="3175" cap="rnd">
            <a:solidFill>
              <a:srgbClr val="9307C5"/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4790"/>
                      <a:gd name="connsiteY0" fmla="*/ 0 h 338554"/>
                      <a:gd name="connsiteX1" fmla="*/ 541347 w 1104790"/>
                      <a:gd name="connsiteY1" fmla="*/ 0 h 338554"/>
                      <a:gd name="connsiteX2" fmla="*/ 1104790 w 1104790"/>
                      <a:gd name="connsiteY2" fmla="*/ 0 h 338554"/>
                      <a:gd name="connsiteX3" fmla="*/ 1104790 w 1104790"/>
                      <a:gd name="connsiteY3" fmla="*/ 338554 h 338554"/>
                      <a:gd name="connsiteX4" fmla="*/ 552395 w 1104790"/>
                      <a:gd name="connsiteY4" fmla="*/ 338554 h 338554"/>
                      <a:gd name="connsiteX5" fmla="*/ 0 w 1104790"/>
                      <a:gd name="connsiteY5" fmla="*/ 338554 h 338554"/>
                      <a:gd name="connsiteX6" fmla="*/ 0 w 1104790"/>
                      <a:gd name="connsiteY6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4790" h="338554" extrusionOk="0">
                        <a:moveTo>
                          <a:pt x="0" y="0"/>
                        </a:moveTo>
                        <a:cubicBezTo>
                          <a:pt x="260936" y="-47509"/>
                          <a:pt x="412269" y="3300"/>
                          <a:pt x="541347" y="0"/>
                        </a:cubicBezTo>
                        <a:cubicBezTo>
                          <a:pt x="670425" y="-3300"/>
                          <a:pt x="860681" y="51432"/>
                          <a:pt x="1104790" y="0"/>
                        </a:cubicBezTo>
                        <a:cubicBezTo>
                          <a:pt x="1136797" y="165407"/>
                          <a:pt x="1080339" y="265303"/>
                          <a:pt x="1104790" y="338554"/>
                        </a:cubicBezTo>
                        <a:cubicBezTo>
                          <a:pt x="830179" y="383581"/>
                          <a:pt x="797844" y="310545"/>
                          <a:pt x="552395" y="338554"/>
                        </a:cubicBezTo>
                        <a:cubicBezTo>
                          <a:pt x="306947" y="366563"/>
                          <a:pt x="155974" y="338250"/>
                          <a:pt x="0" y="338554"/>
                        </a:cubicBezTo>
                        <a:cubicBezTo>
                          <a:pt x="-6802" y="201495"/>
                          <a:pt x="23749" y="127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Cartouche</a:t>
            </a:r>
          </a:p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Quand – Où - Quand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E810D9-5355-EAD6-00EB-B724CC45181F}"/>
              </a:ext>
            </a:extLst>
          </p:cNvPr>
          <p:cNvSpPr txBox="1"/>
          <p:nvPr/>
        </p:nvSpPr>
        <p:spPr>
          <a:xfrm>
            <a:off x="7740168" y="2785612"/>
            <a:ext cx="729687" cy="215444"/>
          </a:xfrm>
          <a:prstGeom prst="rect">
            <a:avLst/>
          </a:prstGeom>
          <a:noFill/>
          <a:ln w="3175" cap="rnd">
            <a:solidFill>
              <a:srgbClr val="9307C5"/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4790"/>
                      <a:gd name="connsiteY0" fmla="*/ 0 h 338554"/>
                      <a:gd name="connsiteX1" fmla="*/ 541347 w 1104790"/>
                      <a:gd name="connsiteY1" fmla="*/ 0 h 338554"/>
                      <a:gd name="connsiteX2" fmla="*/ 1104790 w 1104790"/>
                      <a:gd name="connsiteY2" fmla="*/ 0 h 338554"/>
                      <a:gd name="connsiteX3" fmla="*/ 1104790 w 1104790"/>
                      <a:gd name="connsiteY3" fmla="*/ 338554 h 338554"/>
                      <a:gd name="connsiteX4" fmla="*/ 552395 w 1104790"/>
                      <a:gd name="connsiteY4" fmla="*/ 338554 h 338554"/>
                      <a:gd name="connsiteX5" fmla="*/ 0 w 1104790"/>
                      <a:gd name="connsiteY5" fmla="*/ 338554 h 338554"/>
                      <a:gd name="connsiteX6" fmla="*/ 0 w 1104790"/>
                      <a:gd name="connsiteY6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4790" h="338554" extrusionOk="0">
                        <a:moveTo>
                          <a:pt x="0" y="0"/>
                        </a:moveTo>
                        <a:cubicBezTo>
                          <a:pt x="260936" y="-47509"/>
                          <a:pt x="412269" y="3300"/>
                          <a:pt x="541347" y="0"/>
                        </a:cubicBezTo>
                        <a:cubicBezTo>
                          <a:pt x="670425" y="-3300"/>
                          <a:pt x="860681" y="51432"/>
                          <a:pt x="1104790" y="0"/>
                        </a:cubicBezTo>
                        <a:cubicBezTo>
                          <a:pt x="1136797" y="165407"/>
                          <a:pt x="1080339" y="265303"/>
                          <a:pt x="1104790" y="338554"/>
                        </a:cubicBezTo>
                        <a:cubicBezTo>
                          <a:pt x="830179" y="383581"/>
                          <a:pt x="797844" y="310545"/>
                          <a:pt x="552395" y="338554"/>
                        </a:cubicBezTo>
                        <a:cubicBezTo>
                          <a:pt x="306947" y="366563"/>
                          <a:pt x="155974" y="338250"/>
                          <a:pt x="0" y="338554"/>
                        </a:cubicBezTo>
                        <a:cubicBezTo>
                          <a:pt x="-6802" y="201495"/>
                          <a:pt x="23749" y="127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Statut actuel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B89433-49CD-AA83-E1AE-EB319FD1BAB6}"/>
              </a:ext>
            </a:extLst>
          </p:cNvPr>
          <p:cNvSpPr txBox="1"/>
          <p:nvPr/>
        </p:nvSpPr>
        <p:spPr>
          <a:xfrm>
            <a:off x="7037472" y="5038977"/>
            <a:ext cx="1199367" cy="338554"/>
          </a:xfrm>
          <a:prstGeom prst="rect">
            <a:avLst/>
          </a:prstGeom>
          <a:noFill/>
          <a:ln w="3175" cap="rnd">
            <a:solidFill>
              <a:srgbClr val="9307C5"/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4790"/>
                      <a:gd name="connsiteY0" fmla="*/ 0 h 338554"/>
                      <a:gd name="connsiteX1" fmla="*/ 541347 w 1104790"/>
                      <a:gd name="connsiteY1" fmla="*/ 0 h 338554"/>
                      <a:gd name="connsiteX2" fmla="*/ 1104790 w 1104790"/>
                      <a:gd name="connsiteY2" fmla="*/ 0 h 338554"/>
                      <a:gd name="connsiteX3" fmla="*/ 1104790 w 1104790"/>
                      <a:gd name="connsiteY3" fmla="*/ 338554 h 338554"/>
                      <a:gd name="connsiteX4" fmla="*/ 552395 w 1104790"/>
                      <a:gd name="connsiteY4" fmla="*/ 338554 h 338554"/>
                      <a:gd name="connsiteX5" fmla="*/ 0 w 1104790"/>
                      <a:gd name="connsiteY5" fmla="*/ 338554 h 338554"/>
                      <a:gd name="connsiteX6" fmla="*/ 0 w 1104790"/>
                      <a:gd name="connsiteY6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4790" h="338554" extrusionOk="0">
                        <a:moveTo>
                          <a:pt x="0" y="0"/>
                        </a:moveTo>
                        <a:cubicBezTo>
                          <a:pt x="260936" y="-47509"/>
                          <a:pt x="412269" y="3300"/>
                          <a:pt x="541347" y="0"/>
                        </a:cubicBezTo>
                        <a:cubicBezTo>
                          <a:pt x="670425" y="-3300"/>
                          <a:pt x="860681" y="51432"/>
                          <a:pt x="1104790" y="0"/>
                        </a:cubicBezTo>
                        <a:cubicBezTo>
                          <a:pt x="1136797" y="165407"/>
                          <a:pt x="1080339" y="265303"/>
                          <a:pt x="1104790" y="338554"/>
                        </a:cubicBezTo>
                        <a:cubicBezTo>
                          <a:pt x="830179" y="383581"/>
                          <a:pt x="797844" y="310545"/>
                          <a:pt x="552395" y="338554"/>
                        </a:cubicBezTo>
                        <a:cubicBezTo>
                          <a:pt x="306947" y="366563"/>
                          <a:pt x="155974" y="338250"/>
                          <a:pt x="0" y="338554"/>
                        </a:cubicBezTo>
                        <a:cubicBezTo>
                          <a:pt x="-6802" y="201495"/>
                          <a:pt x="23749" y="127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Commentaires</a:t>
            </a:r>
            <a:b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</a:br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Avec possibilité d’ajout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C1E7555-C0AD-F207-5E51-7A4DE7F25031}"/>
              </a:ext>
            </a:extLst>
          </p:cNvPr>
          <p:cNvCxnSpPr>
            <a:cxnSpLocks/>
          </p:cNvCxnSpPr>
          <p:nvPr/>
        </p:nvCxnSpPr>
        <p:spPr>
          <a:xfrm flipH="1" flipV="1">
            <a:off x="6737916" y="4670829"/>
            <a:ext cx="638699" cy="313557"/>
          </a:xfrm>
          <a:prstGeom prst="straightConnector1">
            <a:avLst/>
          </a:prstGeom>
          <a:ln>
            <a:solidFill>
              <a:srgbClr val="9307C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944CA2-85CA-D19F-8A59-F39EED7DB467}"/>
              </a:ext>
            </a:extLst>
          </p:cNvPr>
          <p:cNvCxnSpPr>
            <a:cxnSpLocks/>
          </p:cNvCxnSpPr>
          <p:nvPr/>
        </p:nvCxnSpPr>
        <p:spPr>
          <a:xfrm flipH="1">
            <a:off x="6096000" y="2902608"/>
            <a:ext cx="1450050" cy="0"/>
          </a:xfrm>
          <a:prstGeom prst="straightConnector1">
            <a:avLst/>
          </a:prstGeom>
          <a:ln>
            <a:solidFill>
              <a:srgbClr val="9307C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278E87F-8134-857E-1ADB-CE1B6BF60D46}"/>
              </a:ext>
            </a:extLst>
          </p:cNvPr>
          <p:cNvCxnSpPr>
            <a:cxnSpLocks/>
          </p:cNvCxnSpPr>
          <p:nvPr/>
        </p:nvCxnSpPr>
        <p:spPr>
          <a:xfrm flipH="1">
            <a:off x="6096000" y="2130857"/>
            <a:ext cx="1541155" cy="318916"/>
          </a:xfrm>
          <a:prstGeom prst="straightConnector1">
            <a:avLst/>
          </a:prstGeom>
          <a:ln>
            <a:solidFill>
              <a:srgbClr val="9307C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C82D932-A2CF-B41D-FEC0-E8AA4200E0B5}"/>
              </a:ext>
            </a:extLst>
          </p:cNvPr>
          <p:cNvSpPr txBox="1"/>
          <p:nvPr/>
        </p:nvSpPr>
        <p:spPr>
          <a:xfrm>
            <a:off x="2469860" y="2381250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C1A8E39-9D8D-DD02-7FCD-CDAC8367B35C}"/>
              </a:ext>
            </a:extLst>
          </p:cNvPr>
          <p:cNvSpPr txBox="1"/>
          <p:nvPr/>
        </p:nvSpPr>
        <p:spPr>
          <a:xfrm>
            <a:off x="4818118" y="2466975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CBDF0C-7D6C-558E-EDD0-3CDE34A7D185}"/>
              </a:ext>
            </a:extLst>
          </p:cNvPr>
          <p:cNvSpPr txBox="1"/>
          <p:nvPr/>
        </p:nvSpPr>
        <p:spPr>
          <a:xfrm>
            <a:off x="7840611" y="2590342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C67CCD-3EE8-7F19-E805-2AA0BBE1A5A0}"/>
              </a:ext>
            </a:extLst>
          </p:cNvPr>
          <p:cNvSpPr txBox="1"/>
          <p:nvPr/>
        </p:nvSpPr>
        <p:spPr>
          <a:xfrm>
            <a:off x="9139716" y="3772162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96D0DE-0F2A-E8E2-B6BA-C71D94A93B2D}"/>
              </a:ext>
            </a:extLst>
          </p:cNvPr>
          <p:cNvSpPr txBox="1"/>
          <p:nvPr/>
        </p:nvSpPr>
        <p:spPr>
          <a:xfrm>
            <a:off x="9139715" y="4772363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DFF5B2-F8D1-FADE-BA64-D4D96F453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900112"/>
            <a:ext cx="8201025" cy="17240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8F866D-5980-F6D3-F639-4C64D53D765B}"/>
              </a:ext>
            </a:extLst>
          </p:cNvPr>
          <p:cNvSpPr txBox="1">
            <a:spLocks/>
          </p:cNvSpPr>
          <p:nvPr/>
        </p:nvSpPr>
        <p:spPr>
          <a:xfrm>
            <a:off x="2541298" y="1641623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0A330-E724-92F3-F708-955D0C21CD56}"/>
              </a:ext>
            </a:extLst>
          </p:cNvPr>
          <p:cNvSpPr txBox="1">
            <a:spLocks/>
          </p:cNvSpPr>
          <p:nvPr/>
        </p:nvSpPr>
        <p:spPr>
          <a:xfrm>
            <a:off x="4803485" y="1700213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AD283E-8B39-EAAF-B6D3-E2AD3D3266A5}"/>
              </a:ext>
            </a:extLst>
          </p:cNvPr>
          <p:cNvSpPr txBox="1">
            <a:spLocks/>
          </p:cNvSpPr>
          <p:nvPr/>
        </p:nvSpPr>
        <p:spPr>
          <a:xfrm>
            <a:off x="7813385" y="1762125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E286D99E-B270-6805-BAA9-E5404F52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2367756"/>
            <a:ext cx="4762500" cy="36195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7167782-2891-F187-F6AE-848D0AF4BCD9}"/>
              </a:ext>
            </a:extLst>
          </p:cNvPr>
          <p:cNvSpPr txBox="1"/>
          <p:nvPr/>
        </p:nvSpPr>
        <p:spPr>
          <a:xfrm>
            <a:off x="5795962" y="2877622"/>
            <a:ext cx="21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4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7862F-752A-2549-20F3-6201339E18EA}"/>
              </a:ext>
            </a:extLst>
          </p:cNvPr>
          <p:cNvSpPr txBox="1"/>
          <p:nvPr/>
        </p:nvSpPr>
        <p:spPr>
          <a:xfrm>
            <a:off x="7819790" y="3651685"/>
            <a:ext cx="21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5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5418A0-CD95-43D9-93AD-82CC6BD3A36B}"/>
              </a:ext>
            </a:extLst>
          </p:cNvPr>
          <p:cNvSpPr txBox="1"/>
          <p:nvPr/>
        </p:nvSpPr>
        <p:spPr>
          <a:xfrm>
            <a:off x="7826197" y="4634804"/>
            <a:ext cx="21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()!@#$+-*&amp;_.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8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902695" y="2754601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08577" y="2779965"/>
            <a:ext cx="45719" cy="32472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A6BA262-1BBE-55F8-E6E4-51BBAC799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185" y="2084454"/>
            <a:ext cx="495590" cy="3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Pipe line GitHub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Archivage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fr-FR" sz="3200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7B8169-0D37-E88E-561F-4CF4892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708460"/>
            <a:ext cx="9759949" cy="40487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9F6163-FF4C-9181-6783-D3C6F2B7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4284498"/>
            <a:ext cx="4005262" cy="17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369F36D-1510-477A-7055-853CF8F1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675612"/>
            <a:ext cx="10847463" cy="593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2" y="1746511"/>
            <a:ext cx="7186305" cy="42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107716"/>
          </a:xfrm>
        </p:spPr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6D3B362-6F3A-5D2B-18ED-C486594F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02" y="1788754"/>
            <a:ext cx="7849158" cy="355774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A637524-1913-6D9D-2124-5E5AB9DF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884" y="4271649"/>
            <a:ext cx="2023070" cy="1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9480</TotalTime>
  <Words>2739</Words>
  <Application>Microsoft Office PowerPoint</Application>
  <PresentationFormat>Grand écran</PresentationFormat>
  <Paragraphs>377</Paragraphs>
  <Slides>25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Amasis MT Pro</vt:lpstr>
      <vt:lpstr>Arial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Focus incident - détail</vt:lpstr>
      <vt:lpstr>La sécurité – utilisateur</vt:lpstr>
      <vt:lpstr>Présentation PowerPoint</vt:lpstr>
      <vt:lpstr>La sécurité - authentification</vt:lpstr>
      <vt:lpstr>La sécurité – mot de passe</vt:lpstr>
      <vt:lpstr>La sécurité – cookie de session</vt:lpstr>
      <vt:lpstr>Organisation et outils de travail</vt:lpstr>
      <vt:lpstr>Bilan</vt:lpstr>
      <vt:lpstr>Présentation PowerPoint</vt:lpstr>
      <vt:lpstr>La sécurité – les données </vt:lpstr>
      <vt:lpstr>Présentation PowerPoint</vt:lpstr>
      <vt:lpstr>Cinématique</vt:lpstr>
      <vt:lpstr>Contexte Société Générale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102</cp:revision>
  <cp:lastPrinted>2022-10-13T15:10:47Z</cp:lastPrinted>
  <dcterms:created xsi:type="dcterms:W3CDTF">2022-10-13T13:23:46Z</dcterms:created>
  <dcterms:modified xsi:type="dcterms:W3CDTF">2023-01-06T17:27:20Z</dcterms:modified>
</cp:coreProperties>
</file>