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60" r:id="rId4"/>
    <p:sldId id="261" r:id="rId5"/>
    <p:sldId id="275" r:id="rId6"/>
    <p:sldId id="284" r:id="rId7"/>
    <p:sldId id="268" r:id="rId8"/>
    <p:sldId id="262" r:id="rId9"/>
    <p:sldId id="270" r:id="rId10"/>
    <p:sldId id="278" r:id="rId11"/>
    <p:sldId id="281" r:id="rId12"/>
    <p:sldId id="264" r:id="rId13"/>
    <p:sldId id="283" r:id="rId14"/>
    <p:sldId id="282" r:id="rId15"/>
    <p:sldId id="280" r:id="rId16"/>
    <p:sldId id="274" r:id="rId17"/>
    <p:sldId id="277" r:id="rId18"/>
    <p:sldId id="276" r:id="rId19"/>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45570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71605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97940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65405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3075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05985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9871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60420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650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4955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10/20/2022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69200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10/20/2022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a:t>
            </a:fld>
            <a:endParaRPr lang="en-US"/>
          </a:p>
        </p:txBody>
      </p:sp>
    </p:spTree>
    <p:extLst>
      <p:ext uri="{BB962C8B-B14F-4D97-AF65-F5344CB8AC3E}">
        <p14:creationId xmlns:p14="http://schemas.microsoft.com/office/powerpoint/2010/main" val="126688973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pette/sos_immo"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github.com/mapette/sos_immo_backe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9">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3">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45A6532-9685-5CD0-9833-7A210C39ADFA}"/>
              </a:ext>
            </a:extLst>
          </p:cNvPr>
          <p:cNvSpPr>
            <a:spLocks noGrp="1"/>
          </p:cNvSpPr>
          <p:nvPr>
            <p:ph type="ctrTitle"/>
          </p:nvPr>
        </p:nvSpPr>
        <p:spPr>
          <a:xfrm>
            <a:off x="838201" y="1122363"/>
            <a:ext cx="4242472" cy="2387600"/>
          </a:xfrm>
        </p:spPr>
        <p:txBody>
          <a:bodyPr>
            <a:normAutofit/>
          </a:bodyPr>
          <a:lstStyle/>
          <a:p>
            <a:pPr algn="l"/>
            <a:r>
              <a:rPr lang="fr-FR" dirty="0">
                <a:solidFill>
                  <a:srgbClr val="FFFFFF"/>
                </a:solidFill>
              </a:rPr>
              <a:t>SOS IMMO</a:t>
            </a:r>
          </a:p>
        </p:txBody>
      </p:sp>
      <p:sp>
        <p:nvSpPr>
          <p:cNvPr id="3" name="Sous-titre 2">
            <a:extLst>
              <a:ext uri="{FF2B5EF4-FFF2-40B4-BE49-F238E27FC236}">
                <a16:creationId xmlns:a16="http://schemas.microsoft.com/office/drawing/2014/main" id="{BB02510C-36BD-2A70-8913-08EED6566E65}"/>
              </a:ext>
            </a:extLst>
          </p:cNvPr>
          <p:cNvSpPr>
            <a:spLocks noGrp="1"/>
          </p:cNvSpPr>
          <p:nvPr>
            <p:ph type="subTitle" idx="1"/>
          </p:nvPr>
        </p:nvSpPr>
        <p:spPr>
          <a:xfrm>
            <a:off x="838201" y="3602037"/>
            <a:ext cx="4242472" cy="2763837"/>
          </a:xfrm>
        </p:spPr>
        <p:txBody>
          <a:bodyPr>
            <a:normAutofit/>
          </a:bodyPr>
          <a:lstStyle/>
          <a:p>
            <a:endParaRPr lang="fr-FR" sz="2200" dirty="0">
              <a:solidFill>
                <a:srgbClr val="FFFFFF"/>
              </a:solidFill>
            </a:endParaRPr>
          </a:p>
          <a:p>
            <a:r>
              <a:rPr lang="fr-FR" sz="2200" dirty="0">
                <a:solidFill>
                  <a:srgbClr val="FFFFFF"/>
                </a:solidFill>
              </a:rPr>
              <a:t>Pas de problème</a:t>
            </a:r>
          </a:p>
          <a:p>
            <a:r>
              <a:rPr lang="fr-FR" sz="2200" dirty="0">
                <a:solidFill>
                  <a:srgbClr val="FFFFFF"/>
                </a:solidFill>
              </a:rPr>
              <a:t>Que des solutions</a:t>
            </a:r>
          </a:p>
        </p:txBody>
      </p:sp>
      <p:sp>
        <p:nvSpPr>
          <p:cNvPr id="26" name="Oval 25">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9A481-32D3-FE41-44BC-444EE50B4F9C}"/>
              </a:ext>
            </a:extLst>
          </p:cNvPr>
          <p:cNvPicPr>
            <a:picLocks noChangeAspect="1"/>
          </p:cNvPicPr>
          <p:nvPr/>
        </p:nvPicPr>
        <p:blipFill>
          <a:blip r:embed="rId2">
            <a:alphaModFix amt="80000"/>
            <a:extLst>
              <a:ext uri="{28A0092B-C50C-407E-A947-70E740481C1C}">
                <a14:useLocalDpi xmlns:a14="http://schemas.microsoft.com/office/drawing/2010/main" val="0"/>
              </a:ext>
            </a:extLst>
          </a:blip>
          <a:stretch>
            <a:fillRect/>
          </a:stretch>
        </p:blipFill>
        <p:spPr>
          <a:xfrm>
            <a:off x="5848328" y="502617"/>
            <a:ext cx="5863258" cy="5863258"/>
          </a:xfrm>
          <a:prstGeom prst="rect">
            <a:avLst/>
          </a:prstGeom>
        </p:spPr>
      </p:pic>
    </p:spTree>
    <p:extLst>
      <p:ext uri="{BB962C8B-B14F-4D97-AF65-F5344CB8AC3E}">
        <p14:creationId xmlns:p14="http://schemas.microsoft.com/office/powerpoint/2010/main" val="195171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27707" y="808038"/>
            <a:ext cx="10515600" cy="783378"/>
          </a:xfrm>
        </p:spPr>
        <p:txBody>
          <a:bodyPr>
            <a:normAutofit/>
          </a:bodyPr>
          <a:lstStyle/>
          <a:p>
            <a:r>
              <a:rPr lang="fr-FR" sz="3200" dirty="0"/>
              <a:t>Focus incident – cycle de vie</a:t>
            </a:r>
          </a:p>
        </p:txBody>
      </p:sp>
      <p:pic>
        <p:nvPicPr>
          <p:cNvPr id="4" name="Image 3">
            <a:extLst>
              <a:ext uri="{FF2B5EF4-FFF2-40B4-BE49-F238E27FC236}">
                <a16:creationId xmlns:a16="http://schemas.microsoft.com/office/drawing/2014/main" id="{077A5A1B-373E-FE43-76A2-2A9489E713E9}"/>
              </a:ext>
            </a:extLst>
          </p:cNvPr>
          <p:cNvPicPr>
            <a:picLocks noChangeAspect="1"/>
          </p:cNvPicPr>
          <p:nvPr/>
        </p:nvPicPr>
        <p:blipFill>
          <a:blip r:embed="rId2"/>
          <a:stretch>
            <a:fillRect/>
          </a:stretch>
        </p:blipFill>
        <p:spPr>
          <a:xfrm>
            <a:off x="1799257" y="1591416"/>
            <a:ext cx="8572500" cy="4324350"/>
          </a:xfrm>
          <a:prstGeom prst="rect">
            <a:avLst/>
          </a:prstGeom>
        </p:spPr>
      </p:pic>
    </p:spTree>
    <p:extLst>
      <p:ext uri="{BB962C8B-B14F-4D97-AF65-F5344CB8AC3E}">
        <p14:creationId xmlns:p14="http://schemas.microsoft.com/office/powerpoint/2010/main" val="25385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27707" y="808038"/>
            <a:ext cx="10515600" cy="783378"/>
          </a:xfrm>
        </p:spPr>
        <p:txBody>
          <a:bodyPr>
            <a:normAutofit/>
          </a:bodyPr>
          <a:lstStyle/>
          <a:p>
            <a:r>
              <a:rPr lang="fr-FR" sz="3200" dirty="0"/>
              <a:t>Focus incident - création</a:t>
            </a:r>
          </a:p>
        </p:txBody>
      </p:sp>
      <p:pic>
        <p:nvPicPr>
          <p:cNvPr id="5" name="Image 4">
            <a:extLst>
              <a:ext uri="{FF2B5EF4-FFF2-40B4-BE49-F238E27FC236}">
                <a16:creationId xmlns:a16="http://schemas.microsoft.com/office/drawing/2014/main" id="{B65F1CAC-F799-7B0E-A691-E32AE7A15A18}"/>
              </a:ext>
            </a:extLst>
          </p:cNvPr>
          <p:cNvPicPr>
            <a:picLocks noChangeAspect="1"/>
          </p:cNvPicPr>
          <p:nvPr/>
        </p:nvPicPr>
        <p:blipFill>
          <a:blip r:embed="rId2"/>
          <a:stretch>
            <a:fillRect/>
          </a:stretch>
        </p:blipFill>
        <p:spPr>
          <a:xfrm>
            <a:off x="738538" y="1464416"/>
            <a:ext cx="5470736" cy="3437784"/>
          </a:xfrm>
          <a:prstGeom prst="rect">
            <a:avLst/>
          </a:prstGeom>
        </p:spPr>
      </p:pic>
      <p:pic>
        <p:nvPicPr>
          <p:cNvPr id="4" name="Image 3">
            <a:extLst>
              <a:ext uri="{FF2B5EF4-FFF2-40B4-BE49-F238E27FC236}">
                <a16:creationId xmlns:a16="http://schemas.microsoft.com/office/drawing/2014/main" id="{46912FBB-1D1C-43E0-6C99-C28504BF0F46}"/>
              </a:ext>
            </a:extLst>
          </p:cNvPr>
          <p:cNvPicPr>
            <a:picLocks noChangeAspect="1"/>
          </p:cNvPicPr>
          <p:nvPr/>
        </p:nvPicPr>
        <p:blipFill>
          <a:blip r:embed="rId3"/>
          <a:stretch>
            <a:fillRect/>
          </a:stretch>
        </p:blipFill>
        <p:spPr>
          <a:xfrm>
            <a:off x="6085507" y="2739178"/>
            <a:ext cx="5268293" cy="3437784"/>
          </a:xfrm>
          <a:prstGeom prst="rect">
            <a:avLst/>
          </a:prstGeom>
        </p:spPr>
      </p:pic>
    </p:spTree>
    <p:extLst>
      <p:ext uri="{BB962C8B-B14F-4D97-AF65-F5344CB8AC3E}">
        <p14:creationId xmlns:p14="http://schemas.microsoft.com/office/powerpoint/2010/main" val="45109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38200" y="681038"/>
            <a:ext cx="10515600" cy="783378"/>
          </a:xfrm>
        </p:spPr>
        <p:txBody>
          <a:bodyPr>
            <a:normAutofit/>
          </a:bodyPr>
          <a:lstStyle/>
          <a:p>
            <a:r>
              <a:rPr lang="fr-FR" sz="3200" dirty="0"/>
              <a:t>Focus incident - détail</a:t>
            </a:r>
          </a:p>
        </p:txBody>
      </p:sp>
      <p:sp>
        <p:nvSpPr>
          <p:cNvPr id="6" name="ZoneTexte 5">
            <a:extLst>
              <a:ext uri="{FF2B5EF4-FFF2-40B4-BE49-F238E27FC236}">
                <a16:creationId xmlns:a16="http://schemas.microsoft.com/office/drawing/2014/main" id="{A7CA0B62-E92C-35E8-5521-B60FD03F7DD4}"/>
              </a:ext>
            </a:extLst>
          </p:cNvPr>
          <p:cNvSpPr txBox="1"/>
          <p:nvPr/>
        </p:nvSpPr>
        <p:spPr>
          <a:xfrm>
            <a:off x="7863298" y="1339829"/>
            <a:ext cx="2268414" cy="314189"/>
          </a:xfrm>
          <a:prstGeom prst="rect">
            <a:avLst/>
          </a:prstGeom>
          <a:noFill/>
        </p:spPr>
        <p:txBody>
          <a:bodyPr wrap="square">
            <a:spAutoFit/>
          </a:bodyPr>
          <a:lstStyle/>
          <a:p>
            <a:pPr algn="ctr">
              <a:lnSpc>
                <a:spcPct val="107000"/>
              </a:lnSpc>
              <a:spcAft>
                <a:spcPts val="800"/>
              </a:spcAft>
            </a:pPr>
            <a:r>
              <a:rPr lang="fr-FR" sz="1400" dirty="0">
                <a:latin typeface="Book Antiqua" panose="02040602050305030304" pitchFamily="18" charset="0"/>
                <a:ea typeface="Calibri" panose="020F0502020204030204" pitchFamily="34" charset="0"/>
                <a:cs typeface="Times New Roman" panose="02020603050405020304" pitchFamily="18" charset="0"/>
              </a:rPr>
              <a:t>selon son statut.</a:t>
            </a:r>
          </a:p>
        </p:txBody>
      </p:sp>
      <p:pic>
        <p:nvPicPr>
          <p:cNvPr id="9" name="Image 8">
            <a:extLst>
              <a:ext uri="{FF2B5EF4-FFF2-40B4-BE49-F238E27FC236}">
                <a16:creationId xmlns:a16="http://schemas.microsoft.com/office/drawing/2014/main" id="{86E166F9-14A5-DB7A-B9CB-F0C49F7AD91E}"/>
              </a:ext>
            </a:extLst>
          </p:cNvPr>
          <p:cNvPicPr>
            <a:picLocks noChangeAspect="1"/>
          </p:cNvPicPr>
          <p:nvPr/>
        </p:nvPicPr>
        <p:blipFill>
          <a:blip r:embed="rId2"/>
          <a:stretch>
            <a:fillRect/>
          </a:stretch>
        </p:blipFill>
        <p:spPr>
          <a:xfrm>
            <a:off x="728620" y="1621510"/>
            <a:ext cx="5467350" cy="3911449"/>
          </a:xfrm>
          <a:prstGeom prst="rect">
            <a:avLst/>
          </a:prstGeom>
        </p:spPr>
      </p:pic>
      <p:pic>
        <p:nvPicPr>
          <p:cNvPr id="4" name="Image 3">
            <a:extLst>
              <a:ext uri="{FF2B5EF4-FFF2-40B4-BE49-F238E27FC236}">
                <a16:creationId xmlns:a16="http://schemas.microsoft.com/office/drawing/2014/main" id="{41F1F279-0739-1801-CE6B-618F11AA1BAC}"/>
              </a:ext>
            </a:extLst>
          </p:cNvPr>
          <p:cNvPicPr>
            <a:picLocks noChangeAspect="1"/>
          </p:cNvPicPr>
          <p:nvPr/>
        </p:nvPicPr>
        <p:blipFill>
          <a:blip r:embed="rId3"/>
          <a:stretch>
            <a:fillRect/>
          </a:stretch>
        </p:blipFill>
        <p:spPr>
          <a:xfrm>
            <a:off x="6531630" y="1758560"/>
            <a:ext cx="4931750" cy="4104489"/>
          </a:xfrm>
          <a:prstGeom prst="rect">
            <a:avLst/>
          </a:prstGeom>
        </p:spPr>
      </p:pic>
    </p:spTree>
    <p:extLst>
      <p:ext uri="{BB962C8B-B14F-4D97-AF65-F5344CB8AC3E}">
        <p14:creationId xmlns:p14="http://schemas.microsoft.com/office/powerpoint/2010/main" val="98206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2112645" cy="1426945"/>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Base de </a:t>
            </a:r>
            <a:r>
              <a:rPr lang="en-US" sz="4000" dirty="0" err="1">
                <a:gradFill flip="none" rotWithShape="1">
                  <a:gsLst>
                    <a:gs pos="0">
                      <a:schemeClr val="accent5">
                        <a:alpha val="70000"/>
                      </a:schemeClr>
                    </a:gs>
                    <a:gs pos="100000">
                      <a:schemeClr val="accent1">
                        <a:alpha val="70000"/>
                      </a:schemeClr>
                    </a:gs>
                  </a:gsLst>
                  <a:lin ang="0" scaled="1"/>
                  <a:tileRect/>
                </a:gradFill>
              </a:rPr>
              <a:t>données</a:t>
            </a:r>
            <a:endParaRPr lang="en-US" sz="4000" dirty="0">
              <a:gradFill flip="none" rotWithShape="1">
                <a:gsLst>
                  <a:gs pos="0">
                    <a:schemeClr val="accent5">
                      <a:alpha val="70000"/>
                    </a:schemeClr>
                  </a:gs>
                  <a:gs pos="100000">
                    <a:schemeClr val="accent1">
                      <a:alpha val="70000"/>
                    </a:schemeClr>
                  </a:gs>
                </a:gsLst>
                <a:lin ang="0" scaled="1"/>
                <a:tileRect/>
              </a:gradFill>
            </a:endParaRPr>
          </a:p>
        </p:txBody>
      </p:sp>
      <p:pic>
        <p:nvPicPr>
          <p:cNvPr id="4" name="Image 3">
            <a:extLst>
              <a:ext uri="{FF2B5EF4-FFF2-40B4-BE49-F238E27FC236}">
                <a16:creationId xmlns:a16="http://schemas.microsoft.com/office/drawing/2014/main" id="{EC8C6D61-6F84-8C6A-9B27-8435521EC441}"/>
              </a:ext>
            </a:extLst>
          </p:cNvPr>
          <p:cNvPicPr>
            <a:picLocks noChangeAspect="1"/>
          </p:cNvPicPr>
          <p:nvPr/>
        </p:nvPicPr>
        <p:blipFill>
          <a:blip r:embed="rId2"/>
          <a:stretch>
            <a:fillRect/>
          </a:stretch>
        </p:blipFill>
        <p:spPr>
          <a:xfrm>
            <a:off x="3533775" y="619922"/>
            <a:ext cx="7539037" cy="5618155"/>
          </a:xfrm>
          <a:prstGeom prst="rect">
            <a:avLst/>
          </a:prstGeom>
        </p:spPr>
      </p:pic>
    </p:spTree>
    <p:extLst>
      <p:ext uri="{BB962C8B-B14F-4D97-AF65-F5344CB8AC3E}">
        <p14:creationId xmlns:p14="http://schemas.microsoft.com/office/powerpoint/2010/main" val="81880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les données </a:t>
            </a:r>
          </a:p>
        </p:txBody>
      </p:sp>
      <p:pic>
        <p:nvPicPr>
          <p:cNvPr id="4" name="Image 3">
            <a:extLst>
              <a:ext uri="{FF2B5EF4-FFF2-40B4-BE49-F238E27FC236}">
                <a16:creationId xmlns:a16="http://schemas.microsoft.com/office/drawing/2014/main" id="{C1914AA3-704E-607C-1B1B-8AE4145EDA4C}"/>
              </a:ext>
            </a:extLst>
          </p:cNvPr>
          <p:cNvPicPr>
            <a:picLocks noChangeAspect="1"/>
          </p:cNvPicPr>
          <p:nvPr/>
        </p:nvPicPr>
        <p:blipFill>
          <a:blip r:embed="rId2"/>
          <a:stretch>
            <a:fillRect/>
          </a:stretch>
        </p:blipFill>
        <p:spPr>
          <a:xfrm>
            <a:off x="8166100" y="1119187"/>
            <a:ext cx="2448067" cy="1420813"/>
          </a:xfrm>
          <a:prstGeom prst="rect">
            <a:avLst/>
          </a:prstGeom>
        </p:spPr>
      </p:pic>
      <p:sp>
        <p:nvSpPr>
          <p:cNvPr id="5" name="ZoneTexte 4">
            <a:extLst>
              <a:ext uri="{FF2B5EF4-FFF2-40B4-BE49-F238E27FC236}">
                <a16:creationId xmlns:a16="http://schemas.microsoft.com/office/drawing/2014/main" id="{0721D0CF-F9F7-F7A5-73D0-FE435617C040}"/>
              </a:ext>
            </a:extLst>
          </p:cNvPr>
          <p:cNvSpPr txBox="1"/>
          <p:nvPr/>
        </p:nvSpPr>
        <p:spPr>
          <a:xfrm>
            <a:off x="1193800" y="2200843"/>
            <a:ext cx="6972300" cy="3383875"/>
          </a:xfrm>
          <a:prstGeom prst="rect">
            <a:avLst/>
          </a:prstGeom>
          <a:noFill/>
        </p:spPr>
        <p:txBody>
          <a:bodyPr wrap="square">
            <a:spAutoFit/>
          </a:bodyPr>
          <a:lstStyle/>
          <a:p>
            <a:pPr marL="628650" lvl="1" indent="-171450">
              <a:lnSpc>
                <a:spcPct val="107000"/>
              </a:lnSpc>
              <a:spcBef>
                <a:spcPts val="1000"/>
              </a:spcBef>
              <a:buFont typeface="Wingdings" panose="05000000000000000000" pitchFamily="2" charset="2"/>
              <a:buChar char="Ø"/>
            </a:pPr>
            <a:r>
              <a:rPr lang="fr-FR" dirty="0"/>
              <a:t>UUID aléatoire comme la clé primaire pour les tables Utilisateurs et Habilitations.</a:t>
            </a:r>
          </a:p>
          <a:p>
            <a:pPr marL="628650" lvl="1" indent="-171450">
              <a:lnSpc>
                <a:spcPct val="107000"/>
              </a:lnSpc>
              <a:spcBef>
                <a:spcPts val="1000"/>
              </a:spcBef>
              <a:buFont typeface="Wingdings" panose="05000000000000000000" pitchFamily="2" charset="2"/>
              <a:buChar char="Ø"/>
            </a:pPr>
            <a:r>
              <a:rPr lang="fr-FR" dirty="0"/>
              <a:t>UUID absents de l’interface graphique.</a:t>
            </a:r>
          </a:p>
          <a:p>
            <a:pPr marL="628650" lvl="1" indent="-171450">
              <a:lnSpc>
                <a:spcPct val="107000"/>
              </a:lnSpc>
              <a:spcBef>
                <a:spcPts val="1000"/>
              </a:spcBef>
              <a:buFont typeface="Wingdings" panose="05000000000000000000" pitchFamily="2" charset="2"/>
              <a:buChar char="Ø"/>
            </a:pPr>
            <a:r>
              <a:rPr lang="fr-FR" dirty="0"/>
              <a:t>Identifiant et mail unique</a:t>
            </a:r>
          </a:p>
          <a:p>
            <a:pPr marL="628650" lvl="1" indent="-171450">
              <a:lnSpc>
                <a:spcPct val="107000"/>
              </a:lnSpc>
              <a:spcBef>
                <a:spcPts val="1000"/>
              </a:spcBef>
              <a:buFont typeface="Wingdings" panose="05000000000000000000" pitchFamily="2" charset="2"/>
              <a:buChar char="Ø"/>
            </a:pPr>
            <a:r>
              <a:rPr lang="fr-FR" dirty="0" err="1"/>
              <a:t>Hashage</a:t>
            </a:r>
            <a:r>
              <a:rPr lang="fr-FR" dirty="0"/>
              <a:t> du mot de passe (salé avec l’identifiant unique).</a:t>
            </a:r>
          </a:p>
          <a:p>
            <a:pPr marL="628650" lvl="1" indent="-171450">
              <a:lnSpc>
                <a:spcPct val="107000"/>
              </a:lnSpc>
              <a:spcBef>
                <a:spcPts val="1000"/>
              </a:spcBef>
              <a:buFont typeface="Wingdings" panose="05000000000000000000" pitchFamily="2" charset="2"/>
              <a:buChar char="Ø"/>
            </a:pPr>
            <a:r>
              <a:rPr lang="fr-FR" dirty="0"/>
              <a:t>Restriction d’accès suivant les profils.</a:t>
            </a:r>
          </a:p>
          <a:p>
            <a:pPr marL="628650" lvl="1" indent="-171450">
              <a:lnSpc>
                <a:spcPct val="107000"/>
              </a:lnSpc>
              <a:spcBef>
                <a:spcPts val="1000"/>
              </a:spcBef>
              <a:buFont typeface="Wingdings" panose="05000000000000000000" pitchFamily="2" charset="2"/>
              <a:buChar char="Ø"/>
            </a:pPr>
            <a:r>
              <a:rPr lang="fr-FR" dirty="0"/>
              <a:t>Utilisation d’un ORM pour la communication back/base de données afin d’éviter l’injection </a:t>
            </a:r>
            <a:r>
              <a:rPr lang="fr-FR" dirty="0" err="1"/>
              <a:t>Sql</a:t>
            </a:r>
            <a:r>
              <a:rPr lang="fr-FR" dirty="0"/>
              <a:t>.</a:t>
            </a:r>
          </a:p>
          <a:p>
            <a:pPr>
              <a:lnSpc>
                <a:spcPct val="107000"/>
              </a:lnSpc>
            </a:pPr>
            <a:endParaRPr lang="fr-FR" dirty="0"/>
          </a:p>
        </p:txBody>
      </p:sp>
    </p:spTree>
    <p:extLst>
      <p:ext uri="{BB962C8B-B14F-4D97-AF65-F5344CB8AC3E}">
        <p14:creationId xmlns:p14="http://schemas.microsoft.com/office/powerpoint/2010/main" val="392245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authentification</a:t>
            </a:r>
          </a:p>
        </p:txBody>
      </p:sp>
      <p:pic>
        <p:nvPicPr>
          <p:cNvPr id="6" name="Image 5">
            <a:extLst>
              <a:ext uri="{FF2B5EF4-FFF2-40B4-BE49-F238E27FC236}">
                <a16:creationId xmlns:a16="http://schemas.microsoft.com/office/drawing/2014/main" id="{9F86CBC6-A159-9285-A4D7-E5CA3E5BEEDF}"/>
              </a:ext>
            </a:extLst>
          </p:cNvPr>
          <p:cNvPicPr>
            <a:picLocks noChangeAspect="1"/>
          </p:cNvPicPr>
          <p:nvPr/>
        </p:nvPicPr>
        <p:blipFill>
          <a:blip r:embed="rId2"/>
          <a:stretch>
            <a:fillRect/>
          </a:stretch>
        </p:blipFill>
        <p:spPr>
          <a:xfrm>
            <a:off x="7494181" y="3882933"/>
            <a:ext cx="2933760" cy="229403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10" name="Image 9">
            <a:extLst>
              <a:ext uri="{FF2B5EF4-FFF2-40B4-BE49-F238E27FC236}">
                <a16:creationId xmlns:a16="http://schemas.microsoft.com/office/drawing/2014/main" id="{FE32FC81-CB3A-274B-6D18-E7F9D4723CEE}"/>
              </a:ext>
            </a:extLst>
          </p:cNvPr>
          <p:cNvPicPr>
            <a:picLocks noChangeAspect="1"/>
          </p:cNvPicPr>
          <p:nvPr/>
        </p:nvPicPr>
        <p:blipFill>
          <a:blip r:embed="rId3"/>
          <a:stretch>
            <a:fillRect/>
          </a:stretch>
        </p:blipFill>
        <p:spPr>
          <a:xfrm>
            <a:off x="919674" y="2481698"/>
            <a:ext cx="4752116" cy="271125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1" name="ZoneTexte 10">
            <a:extLst>
              <a:ext uri="{FF2B5EF4-FFF2-40B4-BE49-F238E27FC236}">
                <a16:creationId xmlns:a16="http://schemas.microsoft.com/office/drawing/2014/main" id="{96645DFB-9AE8-57E2-BC05-25E97E36D3E6}"/>
              </a:ext>
            </a:extLst>
          </p:cNvPr>
          <p:cNvSpPr txBox="1"/>
          <p:nvPr/>
        </p:nvSpPr>
        <p:spPr>
          <a:xfrm>
            <a:off x="5894131" y="4524816"/>
            <a:ext cx="2332807" cy="431593"/>
          </a:xfrm>
          <a:prstGeom prst="rect">
            <a:avLst/>
          </a:prstGeom>
          <a:noFill/>
        </p:spPr>
        <p:txBody>
          <a:bodyPr wrap="square">
            <a:spAutoFit/>
          </a:bodyPr>
          <a:lstStyle/>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Renvoie de l’identifiant par mail.</a:t>
            </a:r>
          </a:p>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Nouveau mot de passe aléatoire.</a:t>
            </a:r>
          </a:p>
        </p:txBody>
      </p:sp>
      <p:sp>
        <p:nvSpPr>
          <p:cNvPr id="12" name="ZoneTexte 11">
            <a:extLst>
              <a:ext uri="{FF2B5EF4-FFF2-40B4-BE49-F238E27FC236}">
                <a16:creationId xmlns:a16="http://schemas.microsoft.com/office/drawing/2014/main" id="{9DA1F4EE-56C3-275C-65E8-BE23C6BDAF7C}"/>
              </a:ext>
            </a:extLst>
          </p:cNvPr>
          <p:cNvSpPr txBox="1"/>
          <p:nvPr/>
        </p:nvSpPr>
        <p:spPr>
          <a:xfrm>
            <a:off x="1149351" y="5192955"/>
            <a:ext cx="4413250" cy="530210"/>
          </a:xfrm>
          <a:prstGeom prst="rect">
            <a:avLst/>
          </a:prstGeom>
          <a:noFill/>
        </p:spPr>
        <p:txBody>
          <a:bodyPr wrap="square">
            <a:spAutoFit/>
          </a:bodyPr>
          <a:lstStyle/>
          <a:p>
            <a:pPr algn="ctr">
              <a:lnSpc>
                <a:spcPct val="107000"/>
              </a:lnSpc>
            </a:pPr>
            <a:r>
              <a:rPr lang="fr-FR" sz="900" i="1" dirty="0">
                <a:latin typeface="Avenir Next LT Pro Light" panose="020B0304020202020204" pitchFamily="34" charset="0"/>
                <a:cs typeface="Times New Roman" panose="02020603050405020304" pitchFamily="18" charset="0"/>
              </a:rPr>
              <a:t>La validité du nouveau mot de passe est contrôlée avant validation.</a:t>
            </a:r>
          </a:p>
          <a:p>
            <a:pPr algn="ctr">
              <a:lnSpc>
                <a:spcPct val="107000"/>
              </a:lnSpc>
            </a:pPr>
            <a:r>
              <a:rPr lang="fr-FR" sz="900" i="1" dirty="0">
                <a:latin typeface="Avenir Next LT Pro Light" panose="020B0304020202020204" pitchFamily="34" charset="0"/>
                <a:cs typeface="Times New Roman" panose="02020603050405020304" pitchFamily="18" charset="0"/>
              </a:rPr>
              <a:t>Caractéristiques minimums : 12 caractères dont 1 majuscule, 1 minuscule,</a:t>
            </a:r>
          </a:p>
          <a:p>
            <a:pPr algn="ctr">
              <a:lnSpc>
                <a:spcPct val="107000"/>
              </a:lnSpc>
            </a:pPr>
            <a:r>
              <a:rPr lang="fr-FR" sz="900" i="1" dirty="0">
                <a:latin typeface="Avenir Next LT Pro Light" panose="020B0304020202020204" pitchFamily="34" charset="0"/>
                <a:cs typeface="Times New Roman" panose="02020603050405020304" pitchFamily="18" charset="0"/>
              </a:rPr>
              <a:t> 1 caractère spécial =&gt; ()!@#$+-*&amp;_.</a:t>
            </a:r>
          </a:p>
        </p:txBody>
      </p:sp>
      <p:pic>
        <p:nvPicPr>
          <p:cNvPr id="3" name="Image 2">
            <a:extLst>
              <a:ext uri="{FF2B5EF4-FFF2-40B4-BE49-F238E27FC236}">
                <a16:creationId xmlns:a16="http://schemas.microsoft.com/office/drawing/2014/main" id="{BA68CBA7-2E8D-A210-6D97-0BDA4B1AB463}"/>
              </a:ext>
            </a:extLst>
          </p:cNvPr>
          <p:cNvPicPr>
            <a:picLocks noChangeAspect="1"/>
          </p:cNvPicPr>
          <p:nvPr/>
        </p:nvPicPr>
        <p:blipFill>
          <a:blip r:embed="rId4"/>
          <a:stretch>
            <a:fillRect/>
          </a:stretch>
        </p:blipFill>
        <p:spPr>
          <a:xfrm>
            <a:off x="7494181" y="1531501"/>
            <a:ext cx="3148048" cy="203586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4" name="ZoneTexte 3">
            <a:extLst>
              <a:ext uri="{FF2B5EF4-FFF2-40B4-BE49-F238E27FC236}">
                <a16:creationId xmlns:a16="http://schemas.microsoft.com/office/drawing/2014/main" id="{E50F26ED-B0D3-DA4F-3474-66174E293D32}"/>
              </a:ext>
            </a:extLst>
          </p:cNvPr>
          <p:cNvSpPr txBox="1"/>
          <p:nvPr/>
        </p:nvSpPr>
        <p:spPr>
          <a:xfrm>
            <a:off x="1992520" y="2069144"/>
            <a:ext cx="5214582" cy="258725"/>
          </a:xfrm>
          <a:prstGeom prst="rect">
            <a:avLst/>
          </a:prstGeom>
          <a:noFill/>
        </p:spPr>
        <p:txBody>
          <a:bodyPr wrap="square">
            <a:spAutoFit/>
          </a:bodyPr>
          <a:lstStyle/>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Identifiant et son mot de passe communiqués par mail à la création du compte.</a:t>
            </a:r>
          </a:p>
        </p:txBody>
      </p:sp>
    </p:spTree>
    <p:extLst>
      <p:ext uri="{BB962C8B-B14F-4D97-AF65-F5344CB8AC3E}">
        <p14:creationId xmlns:p14="http://schemas.microsoft.com/office/powerpoint/2010/main" val="5147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cookie de session</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347063" y="2006600"/>
            <a:ext cx="7581900" cy="3771866"/>
          </a:xfrm>
          <a:prstGeom prst="rect">
            <a:avLst/>
          </a:prstGeom>
          <a:noFill/>
        </p:spPr>
        <p:txBody>
          <a:bodyPr wrap="square">
            <a:spAutoFit/>
          </a:bodyPr>
          <a:lstStyle/>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Données collectées lors de l’authentification.</a:t>
            </a:r>
          </a:p>
          <a:p>
            <a:pPr marL="628650" lvl="1" indent="-171450">
              <a:lnSpc>
                <a:spcPct val="107000"/>
              </a:lnSpc>
              <a:buFont typeface="Wingdings" panose="05000000000000000000" pitchFamily="2" charset="2"/>
              <a:buChar char="Ø"/>
            </a:pPr>
            <a:r>
              <a:rPr lang="fr-FR" sz="1400" u="sng"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 après authentification</a:t>
            </a:r>
          </a:p>
          <a:p>
            <a:pPr marL="628650" lvl="1" indent="-171450">
              <a:lnSpc>
                <a:spcPct val="107000"/>
              </a:lnSpc>
              <a:buFont typeface="Wingdings" panose="05000000000000000000" pitchFamily="2" charset="2"/>
              <a:buChar char="Ø"/>
            </a:pPr>
            <a:r>
              <a:rPr lang="fr-FR" sz="1400" u="sng" dirty="0">
                <a:latin typeface="Book Antiqua" panose="02040602050305030304" pitchFamily="18" charset="0"/>
                <a:ea typeface="Calibri" panose="020F0502020204030204" pitchFamily="34" charset="0"/>
                <a:cs typeface="Times New Roman" panose="02020603050405020304" pitchFamily="18" charset="0"/>
              </a:rPr>
              <a:t>profil</a:t>
            </a:r>
            <a:r>
              <a:rPr lang="fr-FR" sz="1400" dirty="0">
                <a:latin typeface="Book Antiqua" panose="02040602050305030304" pitchFamily="18" charset="0"/>
                <a:ea typeface="Calibri" panose="020F0502020204030204" pitchFamily="34" charset="0"/>
                <a:cs typeface="Times New Roman" panose="02020603050405020304" pitchFamily="18" charset="0"/>
              </a:rPr>
              <a:t> : 1 (usager), 2 (technicien), 3 (valideur) ou 4 (</a:t>
            </a:r>
            <a:r>
              <a:rPr lang="fr-FR" sz="1400" dirty="0" err="1">
                <a:latin typeface="Book Antiqua" panose="02040602050305030304" pitchFamily="18" charset="0"/>
                <a:ea typeface="Calibri" panose="020F0502020204030204" pitchFamily="34" charset="0"/>
                <a:cs typeface="Times New Roman" panose="02020603050405020304" pitchFamily="18" charset="0"/>
              </a:rPr>
              <a:t>imm</a:t>
            </a:r>
            <a:r>
              <a:rPr lang="fr-FR" sz="1400" dirty="0">
                <a:latin typeface="Book Antiqua" panose="02040602050305030304" pitchFamily="18" charset="0"/>
                <a:ea typeface="Calibri" panose="020F0502020204030204" pitchFamily="34" charset="0"/>
                <a:cs typeface="Times New Roman" panose="02020603050405020304" pitchFamily="18" charset="0"/>
              </a:rPr>
              <a:t>)</a:t>
            </a:r>
          </a:p>
          <a:p>
            <a:pPr marL="628650" lvl="1" indent="-171450">
              <a:lnSpc>
                <a:spcPct val="107000"/>
              </a:lnSpc>
              <a:buFont typeface="Wingdings" panose="05000000000000000000" pitchFamily="2" charset="2"/>
              <a:buChar char="Ø"/>
            </a:pPr>
            <a:r>
              <a:rPr lang="fr-FR" sz="1400" u="sng" dirty="0" err="1">
                <a:latin typeface="Book Antiqua" panose="02040602050305030304" pitchFamily="18" charset="0"/>
                <a:ea typeface="Calibri" panose="020F0502020204030204" pitchFamily="34" charset="0"/>
                <a:cs typeface="Times New Roman" panose="02020603050405020304" pitchFamily="18" charset="0"/>
              </a:rPr>
              <a:t>uuid</a:t>
            </a:r>
            <a:r>
              <a:rPr lang="fr-FR" sz="1400" dirty="0">
                <a:latin typeface="Book Antiqua" panose="02040602050305030304" pitchFamily="18" charset="0"/>
                <a:ea typeface="Calibri" panose="020F0502020204030204" pitchFamily="34" charset="0"/>
                <a:cs typeface="Times New Roman" panose="02020603050405020304" pitchFamily="18" charset="0"/>
              </a:rPr>
              <a:t> de l’utilisateur, attribué à la création du compte</a:t>
            </a:r>
          </a:p>
          <a:p>
            <a:pPr marL="628650" lvl="1" indent="-171450">
              <a:lnSpc>
                <a:spcPct val="107000"/>
              </a:lnSpc>
              <a:buFont typeface="Wingdings" panose="05000000000000000000" pitchFamily="2" charset="2"/>
              <a:buChar char="Ø"/>
            </a:pPr>
            <a:r>
              <a:rPr lang="fr-FR" sz="1400" u="sng" dirty="0">
                <a:latin typeface="Book Antiqua" panose="02040602050305030304" pitchFamily="18" charset="0"/>
                <a:ea typeface="Calibri" panose="020F0502020204030204" pitchFamily="34" charset="0"/>
                <a:cs typeface="Times New Roman" panose="02020603050405020304" pitchFamily="18" charset="0"/>
              </a:rPr>
              <a:t>ut</a:t>
            </a:r>
            <a:r>
              <a:rPr lang="fr-FR" sz="1400" dirty="0">
                <a:latin typeface="Book Antiqua" panose="02040602050305030304" pitchFamily="18" charset="0"/>
                <a:ea typeface="Calibri" panose="020F0502020204030204" pitchFamily="34" charset="0"/>
                <a:cs typeface="Times New Roman" panose="02020603050405020304" pitchFamily="18" charset="0"/>
              </a:rPr>
              <a:t> : identifiant unique de l’utilisateur</a:t>
            </a: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Testé à chaque connexion avec la base de données.</a:t>
            </a: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        exemples</a:t>
            </a:r>
          </a:p>
          <a:p>
            <a:pPr marL="628650" lvl="1" indent="-171450">
              <a:lnSpc>
                <a:spcPct val="107000"/>
              </a:lnSpc>
              <a:buFont typeface="Wingdings" panose="05000000000000000000" pitchFamily="2" charset="2"/>
              <a:buChar char="§"/>
            </a:pPr>
            <a:r>
              <a:rPr lang="fr-FR" sz="1400" dirty="0">
                <a:latin typeface="Book Antiqua" panose="02040602050305030304" pitchFamily="18" charset="0"/>
                <a:ea typeface="Calibri" panose="020F0502020204030204" pitchFamily="34" charset="0"/>
                <a:cs typeface="Times New Roman" panose="02020603050405020304" pitchFamily="18" charset="0"/>
              </a:rPr>
              <a:t>Création d’un nouvel utilisateur</a:t>
            </a:r>
          </a:p>
          <a:p>
            <a:pPr lvl="2">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=&gt; ? (session. </a:t>
            </a:r>
            <a:r>
              <a:rPr lang="fr-FR" sz="1400"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 &amp; session. profil == 4) 	</a:t>
            </a:r>
          </a:p>
          <a:p>
            <a:pPr marL="628650" lvl="1" indent="-171450">
              <a:lnSpc>
                <a:spcPct val="107000"/>
              </a:lnSpc>
              <a:buFont typeface="Wingdings" panose="05000000000000000000" pitchFamily="2" charset="2"/>
              <a:buChar char="§"/>
            </a:pPr>
            <a:r>
              <a:rPr lang="fr-FR" sz="1400" dirty="0">
                <a:latin typeface="Book Antiqua" panose="02040602050305030304" pitchFamily="18" charset="0"/>
                <a:ea typeface="Calibri" panose="020F0502020204030204" pitchFamily="34" charset="0"/>
                <a:cs typeface="Times New Roman" panose="02020603050405020304" pitchFamily="18" charset="0"/>
              </a:rPr>
              <a:t>Sélection des incidents de l’utilisateur connecté (fonctionnalité « Mes demandes »)</a:t>
            </a:r>
          </a:p>
          <a:p>
            <a:pPr marL="1085850" lvl="2" indent="-171450">
              <a:lnSpc>
                <a:spcPct val="107000"/>
              </a:lnSpc>
              <a:buFont typeface="Symbol" panose="05050102010706020507" pitchFamily="18" charset="2"/>
              <a:buChar char="Þ"/>
            </a:pPr>
            <a:r>
              <a:rPr lang="fr-FR" sz="1400" dirty="0">
                <a:latin typeface="Book Antiqua" panose="02040602050305030304" pitchFamily="18" charset="0"/>
                <a:ea typeface="Calibri" panose="020F0502020204030204" pitchFamily="34" charset="0"/>
                <a:cs typeface="Times New Roman" panose="02020603050405020304" pitchFamily="18" charset="0"/>
              </a:rPr>
              <a:t>? (</a:t>
            </a:r>
            <a:r>
              <a:rPr lang="fr-FR" sz="1400"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a:t>
            </a:r>
          </a:p>
          <a:p>
            <a:pPr marL="1085850" lvl="2" indent="-171450">
              <a:lnSpc>
                <a:spcPct val="107000"/>
              </a:lnSpc>
              <a:buFont typeface="Symbol" panose="05050102010706020507" pitchFamily="18" charset="2"/>
              <a:buChar char="Þ"/>
            </a:pPr>
            <a:r>
              <a:rPr lang="fr-FR" sz="1400" dirty="0">
                <a:latin typeface="Book Antiqua" panose="02040602050305030304" pitchFamily="18" charset="0"/>
                <a:ea typeface="Calibri" panose="020F0502020204030204" pitchFamily="34" charset="0"/>
                <a:cs typeface="Times New Roman" panose="02020603050405020304" pitchFamily="18" charset="0"/>
              </a:rPr>
              <a:t>Requête de sélection des incidents =&gt; ? </a:t>
            </a:r>
            <a:r>
              <a:rPr lang="fr-FR" sz="1400" dirty="0" err="1">
                <a:latin typeface="Book Antiqua" panose="02040602050305030304" pitchFamily="18" charset="0"/>
                <a:ea typeface="Calibri" panose="020F0502020204030204" pitchFamily="34" charset="0"/>
                <a:cs typeface="Times New Roman" panose="02020603050405020304" pitchFamily="18" charset="0"/>
              </a:rPr>
              <a:t>inc_signal_ut</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session.uuid</a:t>
            </a:r>
            <a:r>
              <a:rPr lang="fr-FR" sz="1400" dirty="0">
                <a:latin typeface="Book Antiqua" panose="02040602050305030304" pitchFamily="18" charset="0"/>
                <a:ea typeface="Calibri" panose="020F0502020204030204" pitchFamily="34" charset="0"/>
                <a:cs typeface="Times New Roman" panose="02020603050405020304" pitchFamily="18" charset="0"/>
              </a:rPr>
              <a:t>) </a:t>
            </a: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S’autodétruit 10 minutes après la dernière connexion.</a:t>
            </a:r>
          </a:p>
        </p:txBody>
      </p:sp>
      <p:pic>
        <p:nvPicPr>
          <p:cNvPr id="5" name="Image 4">
            <a:extLst>
              <a:ext uri="{FF2B5EF4-FFF2-40B4-BE49-F238E27FC236}">
                <a16:creationId xmlns:a16="http://schemas.microsoft.com/office/drawing/2014/main" id="{BA7A1198-FF12-82A3-1975-CA5EFABB0151}"/>
              </a:ext>
            </a:extLst>
          </p:cNvPr>
          <p:cNvPicPr>
            <a:picLocks noChangeAspect="1"/>
          </p:cNvPicPr>
          <p:nvPr/>
        </p:nvPicPr>
        <p:blipFill>
          <a:blip r:embed="rId2"/>
          <a:stretch>
            <a:fillRect/>
          </a:stretch>
        </p:blipFill>
        <p:spPr>
          <a:xfrm>
            <a:off x="8566471" y="1047704"/>
            <a:ext cx="2190750" cy="1781175"/>
          </a:xfrm>
          <a:prstGeom prst="rect">
            <a:avLst/>
          </a:prstGeom>
        </p:spPr>
      </p:pic>
    </p:spTree>
    <p:extLst>
      <p:ext uri="{BB962C8B-B14F-4D97-AF65-F5344CB8AC3E}">
        <p14:creationId xmlns:p14="http://schemas.microsoft.com/office/powerpoint/2010/main" val="224716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38200" y="681038"/>
            <a:ext cx="10515600" cy="972704"/>
          </a:xfrm>
        </p:spPr>
        <p:txBody>
          <a:bodyPr>
            <a:normAutofit/>
          </a:bodyPr>
          <a:lstStyle/>
          <a:p>
            <a:r>
              <a:rPr lang="fr-FR" sz="4000" dirty="0"/>
              <a:t>La sécurité – sauvegarde et tests</a:t>
            </a:r>
          </a:p>
        </p:txBody>
      </p:sp>
      <p:pic>
        <p:nvPicPr>
          <p:cNvPr id="4" name="Image 3">
            <a:extLst>
              <a:ext uri="{FF2B5EF4-FFF2-40B4-BE49-F238E27FC236}">
                <a16:creationId xmlns:a16="http://schemas.microsoft.com/office/drawing/2014/main" id="{BD05A891-3873-4365-62CC-FE46647530A5}"/>
              </a:ext>
            </a:extLst>
          </p:cNvPr>
          <p:cNvPicPr>
            <a:picLocks noChangeAspect="1"/>
          </p:cNvPicPr>
          <p:nvPr/>
        </p:nvPicPr>
        <p:blipFill>
          <a:blip r:embed="rId2"/>
          <a:stretch>
            <a:fillRect/>
          </a:stretch>
        </p:blipFill>
        <p:spPr>
          <a:xfrm>
            <a:off x="1080233" y="1659586"/>
            <a:ext cx="1237987" cy="972704"/>
          </a:xfrm>
          <a:prstGeom prst="rect">
            <a:avLst/>
          </a:prstGeom>
        </p:spPr>
      </p:pic>
      <p:sp>
        <p:nvSpPr>
          <p:cNvPr id="11" name="ZoneTexte 10">
            <a:extLst>
              <a:ext uri="{FF2B5EF4-FFF2-40B4-BE49-F238E27FC236}">
                <a16:creationId xmlns:a16="http://schemas.microsoft.com/office/drawing/2014/main" id="{EF9DF4BE-A068-06C1-BFE4-0B4C0E78BBCD}"/>
              </a:ext>
            </a:extLst>
          </p:cNvPr>
          <p:cNvSpPr txBox="1"/>
          <p:nvPr/>
        </p:nvSpPr>
        <p:spPr>
          <a:xfrm>
            <a:off x="2443506" y="1820208"/>
            <a:ext cx="6094070" cy="651460"/>
          </a:xfrm>
          <a:prstGeom prst="rect">
            <a:avLst/>
          </a:prstGeom>
          <a:noFill/>
        </p:spPr>
        <p:txBody>
          <a:bodyPr wrap="square">
            <a:spAutoFit/>
          </a:bodyPr>
          <a:lstStyle/>
          <a:p>
            <a:pPr>
              <a:spcAft>
                <a:spcPts val="1000"/>
              </a:spcAft>
            </a:pPr>
            <a:r>
              <a:rPr lang="fr-FR" sz="1400" dirty="0">
                <a:hlinkClick r:id="rId3"/>
              </a:rPr>
              <a:t>https://github.com/mapette/sos_immo</a:t>
            </a:r>
            <a:endParaRPr lang="fr-FR" sz="1400" dirty="0"/>
          </a:p>
          <a:p>
            <a:pPr>
              <a:spcAft>
                <a:spcPts val="1000"/>
              </a:spcAft>
            </a:pPr>
            <a:r>
              <a:rPr lang="fr-FR" sz="1400" dirty="0">
                <a:hlinkClick r:id="rId4"/>
              </a:rPr>
              <a:t>https://github.com/mapette/sos_immo_backend</a:t>
            </a:r>
            <a:endParaRPr lang="fr-FR" sz="1400" dirty="0"/>
          </a:p>
        </p:txBody>
      </p:sp>
      <p:pic>
        <p:nvPicPr>
          <p:cNvPr id="13" name="Image 12">
            <a:extLst>
              <a:ext uri="{FF2B5EF4-FFF2-40B4-BE49-F238E27FC236}">
                <a16:creationId xmlns:a16="http://schemas.microsoft.com/office/drawing/2014/main" id="{70F05F1B-186E-4E88-B0FF-19E1C8DCA6A9}"/>
              </a:ext>
            </a:extLst>
          </p:cNvPr>
          <p:cNvPicPr>
            <a:picLocks noChangeAspect="1"/>
          </p:cNvPicPr>
          <p:nvPr/>
        </p:nvPicPr>
        <p:blipFill>
          <a:blip r:embed="rId5"/>
          <a:stretch>
            <a:fillRect/>
          </a:stretch>
        </p:blipFill>
        <p:spPr>
          <a:xfrm>
            <a:off x="6183206" y="3835026"/>
            <a:ext cx="2057400" cy="1666875"/>
          </a:xfrm>
          <a:prstGeom prst="rect">
            <a:avLst/>
          </a:prstGeom>
        </p:spPr>
      </p:pic>
      <p:pic>
        <p:nvPicPr>
          <p:cNvPr id="5" name="Image 4">
            <a:extLst>
              <a:ext uri="{FF2B5EF4-FFF2-40B4-BE49-F238E27FC236}">
                <a16:creationId xmlns:a16="http://schemas.microsoft.com/office/drawing/2014/main" id="{8238E0A7-56CA-75BF-3B07-6398CD20DF9A}"/>
              </a:ext>
            </a:extLst>
          </p:cNvPr>
          <p:cNvPicPr>
            <a:picLocks noChangeAspect="1"/>
          </p:cNvPicPr>
          <p:nvPr/>
        </p:nvPicPr>
        <p:blipFill>
          <a:blip r:embed="rId6"/>
          <a:stretch>
            <a:fillRect/>
          </a:stretch>
        </p:blipFill>
        <p:spPr>
          <a:xfrm>
            <a:off x="519112" y="2826956"/>
            <a:ext cx="6824663" cy="3292856"/>
          </a:xfrm>
          <a:prstGeom prst="rect">
            <a:avLst/>
          </a:prstGeom>
        </p:spPr>
      </p:pic>
    </p:spTree>
    <p:extLst>
      <p:ext uri="{BB962C8B-B14F-4D97-AF65-F5344CB8AC3E}">
        <p14:creationId xmlns:p14="http://schemas.microsoft.com/office/powerpoint/2010/main" val="289017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Bilan</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417379" y="3918268"/>
            <a:ext cx="7581900" cy="2258695"/>
          </a:xfrm>
          <a:prstGeom prst="rect">
            <a:avLst/>
          </a:prstGeom>
          <a:noFill/>
        </p:spPr>
        <p:txBody>
          <a:bodyPr wrap="square">
            <a:spAutoFit/>
          </a:bodyPr>
          <a:lstStyle/>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Les fonctionnalités « métier » de SOS </a:t>
            </a:r>
            <a:r>
              <a:rPr lang="fr-FR" sz="1200" dirty="0" err="1">
                <a:latin typeface="Book Antiqua" panose="02040602050305030304" pitchFamily="18" charset="0"/>
                <a:ea typeface="Calibri" panose="020F0502020204030204" pitchFamily="34" charset="0"/>
                <a:cs typeface="Times New Roman" panose="02020603050405020304" pitchFamily="18" charset="0"/>
              </a:rPr>
              <a:t>Immo</a:t>
            </a:r>
            <a:r>
              <a:rPr lang="fr-FR" sz="1200" dirty="0">
                <a:latin typeface="Book Antiqua" panose="02040602050305030304" pitchFamily="18" charset="0"/>
                <a:ea typeface="Calibri" panose="020F0502020204030204" pitchFamily="34" charset="0"/>
                <a:cs typeface="Times New Roman" panose="02020603050405020304" pitchFamily="18" charset="0"/>
              </a:rPr>
              <a:t> sont opérationnelles.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Le développement de la gestion des différentes tables de données sources est en cours.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Elle reste totalement possible via </a:t>
            </a:r>
            <a:r>
              <a:rPr lang="fr-FR" sz="1200" dirty="0" err="1">
                <a:latin typeface="Book Antiqua" panose="02040602050305030304" pitchFamily="18" charset="0"/>
                <a:ea typeface="Calibri" panose="020F0502020204030204" pitchFamily="34" charset="0"/>
                <a:cs typeface="Times New Roman" panose="02020603050405020304" pitchFamily="18" charset="0"/>
              </a:rPr>
              <a:t>MySql</a:t>
            </a:r>
            <a:r>
              <a:rPr lang="fr-FR" sz="1200" dirty="0">
                <a:latin typeface="Book Antiqua" panose="02040602050305030304" pitchFamily="18" charset="0"/>
                <a:ea typeface="Calibri" panose="020F0502020204030204" pitchFamily="34" charset="0"/>
                <a:cs typeface="Times New Roman" panose="02020603050405020304" pitchFamily="18" charset="0"/>
              </a:rPr>
              <a:t>.</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La partie « statistiques/KPI » reste à développer.</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Grand merci à mon responsable, qui m’a fait confiance, et à toute l’équipe </a:t>
            </a:r>
            <a:r>
              <a:rPr lang="fr-FR" sz="1200" dirty="0" err="1">
                <a:latin typeface="Book Antiqua" panose="02040602050305030304" pitchFamily="18" charset="0"/>
                <a:ea typeface="Calibri" panose="020F0502020204030204" pitchFamily="34" charset="0"/>
                <a:cs typeface="Times New Roman" panose="02020603050405020304" pitchFamily="18" charset="0"/>
              </a:rPr>
              <a:t>FixedIncome</a:t>
            </a:r>
            <a:r>
              <a:rPr lang="fr-FR" sz="1200" dirty="0">
                <a:latin typeface="Book Antiqua" panose="02040602050305030304" pitchFamily="18" charset="0"/>
                <a:ea typeface="Calibri" panose="020F0502020204030204" pitchFamily="34" charset="0"/>
                <a:cs typeface="Times New Roman" panose="02020603050405020304" pitchFamily="18" charset="0"/>
              </a:rPr>
              <a:t> pour son soutient. Grace à eux, j’ai découvert que l’informatique c’est beaucoup de pédagogie et de patience.</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Merci beaucoup également aux responsables du service immobilier de l’immeuble Basalte pour le temps qu’ils m’ont consacrés et dont l’aide m’a été très précieuse pour ce projet. Je connais depuis des années leur gentillesse et leur disponibilité, maintenant je leur dois la suite de ma carrière.</a:t>
            </a:r>
          </a:p>
        </p:txBody>
      </p:sp>
      <p:sp>
        <p:nvSpPr>
          <p:cNvPr id="3" name="ZoneTexte 2">
            <a:extLst>
              <a:ext uri="{FF2B5EF4-FFF2-40B4-BE49-F238E27FC236}">
                <a16:creationId xmlns:a16="http://schemas.microsoft.com/office/drawing/2014/main" id="{FA335489-D205-0077-A539-1ECDA2B9562E}"/>
              </a:ext>
            </a:extLst>
          </p:cNvPr>
          <p:cNvSpPr txBox="1"/>
          <p:nvPr/>
        </p:nvSpPr>
        <p:spPr>
          <a:xfrm>
            <a:off x="1417379" y="2006600"/>
            <a:ext cx="7581900" cy="1468222"/>
          </a:xfrm>
          <a:prstGeom prst="rect">
            <a:avLst/>
          </a:prstGeom>
          <a:noFill/>
        </p:spPr>
        <p:txBody>
          <a:bodyPr wrap="square">
            <a:spAutoFit/>
          </a:bodyPr>
          <a:lstStyle/>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Je savais faire</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Je savais pas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J’ai appris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Il me reste à apprendre</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J’ai joué tous les rôles (po, </a:t>
            </a:r>
            <a:r>
              <a:rPr lang="fr-FR" sz="1200" dirty="0" err="1">
                <a:latin typeface="Book Antiqua" panose="02040602050305030304" pitchFamily="18" charset="0"/>
                <a:ea typeface="Calibri" panose="020F0502020204030204" pitchFamily="34" charset="0"/>
                <a:cs typeface="Times New Roman" panose="02020603050405020304" pitchFamily="18" charset="0"/>
              </a:rPr>
              <a:t>scrum</a:t>
            </a:r>
            <a:r>
              <a:rPr lang="fr-FR" sz="1200" dirty="0">
                <a:latin typeface="Book Antiqua" panose="02040602050305030304" pitchFamily="18" charset="0"/>
                <a:ea typeface="Calibri" panose="020F0502020204030204" pitchFamily="34" charset="0"/>
                <a:cs typeface="Times New Roman" panose="02020603050405020304" pitchFamily="18" charset="0"/>
              </a:rPr>
              <a:t>, </a:t>
            </a:r>
            <a:r>
              <a:rPr lang="fr-FR" sz="1200" dirty="0" err="1">
                <a:latin typeface="Book Antiqua" panose="02040602050305030304" pitchFamily="18" charset="0"/>
                <a:ea typeface="Calibri" panose="020F0502020204030204" pitchFamily="34" charset="0"/>
                <a:cs typeface="Times New Roman" panose="02020603050405020304" pitchFamily="18" charset="0"/>
              </a:rPr>
              <a:t>devl</a:t>
            </a: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Compétence techniques et organisationnelles</a:t>
            </a:r>
          </a:p>
        </p:txBody>
      </p:sp>
    </p:spTree>
    <p:extLst>
      <p:ext uri="{BB962C8B-B14F-4D97-AF65-F5344CB8AC3E}">
        <p14:creationId xmlns:p14="http://schemas.microsoft.com/office/powerpoint/2010/main" val="90971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12628" y="1055531"/>
            <a:ext cx="10515600" cy="677750"/>
          </a:xfrm>
        </p:spPr>
        <p:txBody>
          <a:bodyPr>
            <a:normAutofit/>
          </a:bodyPr>
          <a:lstStyle/>
          <a:p>
            <a:r>
              <a:rPr lang="fr-FR" sz="3200" dirty="0"/>
              <a:t>Contexte SG</a:t>
            </a:r>
          </a:p>
        </p:txBody>
      </p:sp>
      <p:pic>
        <p:nvPicPr>
          <p:cNvPr id="7" name="Espace réservé du contenu 6" descr="Une image contenant flèche&#10;&#10;Description générée automatiquement">
            <a:extLst>
              <a:ext uri="{FF2B5EF4-FFF2-40B4-BE49-F238E27FC236}">
                <a16:creationId xmlns:a16="http://schemas.microsoft.com/office/drawing/2014/main" id="{520C8AB2-C7FA-4E85-F4DE-20ECC580A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561" y="681038"/>
            <a:ext cx="1186827" cy="1186827"/>
          </a:xfrm>
        </p:spPr>
      </p:pic>
      <p:sp>
        <p:nvSpPr>
          <p:cNvPr id="9" name="ZoneTexte 8">
            <a:extLst>
              <a:ext uri="{FF2B5EF4-FFF2-40B4-BE49-F238E27FC236}">
                <a16:creationId xmlns:a16="http://schemas.microsoft.com/office/drawing/2014/main" id="{BC23ED4F-C6A3-6A63-6E53-A21EC4FABCD5}"/>
              </a:ext>
            </a:extLst>
          </p:cNvPr>
          <p:cNvSpPr txBox="1"/>
          <p:nvPr/>
        </p:nvSpPr>
        <p:spPr>
          <a:xfrm>
            <a:off x="1148178" y="1805908"/>
            <a:ext cx="2367864" cy="480131"/>
          </a:xfrm>
          <a:prstGeom prst="rect">
            <a:avLst/>
          </a:prstGeom>
          <a:noFill/>
        </p:spPr>
        <p:txBody>
          <a:bodyPr wrap="square">
            <a:spAutoFit/>
          </a:bodyPr>
          <a:lstStyle/>
          <a:p>
            <a:pPr>
              <a:lnSpc>
                <a:spcPct val="107000"/>
              </a:lnSpc>
              <a:spcAft>
                <a:spcPts val="800"/>
              </a:spcAft>
            </a:pPr>
            <a:r>
              <a:rPr lang="fr-FR" sz="1200" dirty="0">
                <a:effectLst/>
                <a:latin typeface="Book Antiqua" panose="02040602050305030304" pitchFamily="18" charset="0"/>
                <a:ea typeface="Calibri" panose="020F0502020204030204" pitchFamily="34" charset="0"/>
                <a:cs typeface="Times New Roman" panose="02020603050405020304" pitchFamily="18" charset="0"/>
              </a:rPr>
              <a:t>Besoin grandissant de savoir-faire en informatiques.</a:t>
            </a:r>
          </a:p>
        </p:txBody>
      </p:sp>
      <p:sp>
        <p:nvSpPr>
          <p:cNvPr id="10" name="Flèche : bas 9">
            <a:extLst>
              <a:ext uri="{FF2B5EF4-FFF2-40B4-BE49-F238E27FC236}">
                <a16:creationId xmlns:a16="http://schemas.microsoft.com/office/drawing/2014/main" id="{F2A1D092-7AB1-063D-9DE4-C38D720E376D}"/>
              </a:ext>
            </a:extLst>
          </p:cNvPr>
          <p:cNvSpPr/>
          <p:nvPr/>
        </p:nvSpPr>
        <p:spPr>
          <a:xfrm rot="16200000">
            <a:off x="3506418" y="1692125"/>
            <a:ext cx="41632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39E74EE8-C0A2-9442-6AC0-6F88A2FD11E3}"/>
              </a:ext>
            </a:extLst>
          </p:cNvPr>
          <p:cNvSpPr txBox="1"/>
          <p:nvPr/>
        </p:nvSpPr>
        <p:spPr>
          <a:xfrm>
            <a:off x="7982313" y="1919581"/>
            <a:ext cx="1959377" cy="376385"/>
          </a:xfrm>
          <a:prstGeom prst="rect">
            <a:avLst/>
          </a:prstGeom>
          <a:noFill/>
        </p:spPr>
        <p:txBody>
          <a:bodyPr wrap="square">
            <a:spAutoFit/>
          </a:bodyPr>
          <a:lstStyle/>
          <a:p>
            <a:pPr>
              <a:lnSpc>
                <a:spcPct val="107000"/>
              </a:lnSpc>
              <a:spcAft>
                <a:spcPts val="800"/>
              </a:spcAft>
            </a:pPr>
            <a:r>
              <a:rPr lang="fr-FR" b="1" dirty="0">
                <a:solidFill>
                  <a:schemeClr val="accent1">
                    <a:lumMod val="50000"/>
                  </a:schemeClr>
                </a:solidFill>
                <a:effectLst/>
                <a:latin typeface="Book Antiqua" panose="02040602050305030304" pitchFamily="18" charset="0"/>
                <a:ea typeface="Calibri" panose="020F0502020204030204" pitchFamily="34" charset="0"/>
                <a:cs typeface="Times New Roman" panose="02020603050405020304" pitchFamily="18" charset="0"/>
              </a:rPr>
              <a:t>RESKILLING !!!</a:t>
            </a:r>
          </a:p>
        </p:txBody>
      </p:sp>
      <p:sp>
        <p:nvSpPr>
          <p:cNvPr id="4" name="ZoneTexte 3">
            <a:extLst>
              <a:ext uri="{FF2B5EF4-FFF2-40B4-BE49-F238E27FC236}">
                <a16:creationId xmlns:a16="http://schemas.microsoft.com/office/drawing/2014/main" id="{ACBFB3C2-24E4-1B23-1AB4-B4C8AD4DA46F}"/>
              </a:ext>
            </a:extLst>
          </p:cNvPr>
          <p:cNvSpPr txBox="1"/>
          <p:nvPr/>
        </p:nvSpPr>
        <p:spPr>
          <a:xfrm>
            <a:off x="4230635" y="1699578"/>
            <a:ext cx="2797595" cy="677750"/>
          </a:xfrm>
          <a:prstGeom prst="rect">
            <a:avLst/>
          </a:prstGeom>
          <a:noFill/>
        </p:spPr>
        <p:txBody>
          <a:bodyPr wrap="square">
            <a:spAutoFit/>
          </a:bodyPr>
          <a:lstStyle/>
          <a:p>
            <a:pPr>
              <a:lnSpc>
                <a:spcPct val="107000"/>
              </a:lnSpc>
              <a:spcAft>
                <a:spcPts val="800"/>
              </a:spcAft>
            </a:pPr>
            <a:r>
              <a:rPr lang="fr-FR" sz="1200" dirty="0">
                <a:effectLst/>
                <a:latin typeface="Book Antiqua" panose="02040602050305030304" pitchFamily="18" charset="0"/>
                <a:ea typeface="Calibri" panose="020F0502020204030204" pitchFamily="34" charset="0"/>
                <a:cs typeface="Times New Roman" panose="02020603050405020304" pitchFamily="18" charset="0"/>
              </a:rPr>
              <a:t>Plan de formation pour adapter les savoirs-faires aux nouveaux besoins de l’entreprise.</a:t>
            </a:r>
          </a:p>
        </p:txBody>
      </p:sp>
      <p:sp>
        <p:nvSpPr>
          <p:cNvPr id="5" name="Flèche : bas 4">
            <a:extLst>
              <a:ext uri="{FF2B5EF4-FFF2-40B4-BE49-F238E27FC236}">
                <a16:creationId xmlns:a16="http://schemas.microsoft.com/office/drawing/2014/main" id="{15423034-802C-91CE-54E2-F590817CEE11}"/>
              </a:ext>
            </a:extLst>
          </p:cNvPr>
          <p:cNvSpPr/>
          <p:nvPr/>
        </p:nvSpPr>
        <p:spPr>
          <a:xfrm rot="16200000">
            <a:off x="7297108" y="1776653"/>
            <a:ext cx="416327" cy="598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14A758CC-D953-92A8-7091-B2C502398684}"/>
              </a:ext>
            </a:extLst>
          </p:cNvPr>
          <p:cNvSpPr txBox="1"/>
          <p:nvPr/>
        </p:nvSpPr>
        <p:spPr>
          <a:xfrm>
            <a:off x="2267281" y="3031633"/>
            <a:ext cx="7263076" cy="1578381"/>
          </a:xfrm>
          <a:prstGeom prst="rect">
            <a:avLst/>
          </a:prstGeom>
          <a:noFill/>
        </p:spPr>
        <p:txBody>
          <a:bodyPr wrap="square">
            <a:spAutoFit/>
          </a:bodyPr>
          <a:lstStyle/>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Décommissionnement en cours de l’outil Eole vers la plateforme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sur la partie Bonds.</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Maintenance de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sur les fonctionnalités en production.</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Développement des nouvelles fonctionnalités.</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Implémentation du code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concernant la gestion des flux comptables, toujours générés par Eole.</a:t>
            </a:r>
          </a:p>
          <a:p>
            <a:pPr algn="ctr">
              <a:lnSpc>
                <a:spcPct val="107000"/>
              </a:lnSpc>
              <a:spcAft>
                <a:spcPts val="800"/>
              </a:spcAft>
            </a:pPr>
            <a:endParaRPr lang="fr-FR" dirty="0">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Titre 1">
            <a:extLst>
              <a:ext uri="{FF2B5EF4-FFF2-40B4-BE49-F238E27FC236}">
                <a16:creationId xmlns:a16="http://schemas.microsoft.com/office/drawing/2014/main" id="{472F6CE5-DE74-A322-A738-C53D7DBFF9E6}"/>
              </a:ext>
            </a:extLst>
          </p:cNvPr>
          <p:cNvSpPr txBox="1">
            <a:spLocks/>
          </p:cNvSpPr>
          <p:nvPr/>
        </p:nvSpPr>
        <p:spPr>
          <a:xfrm>
            <a:off x="2018414" y="2563628"/>
            <a:ext cx="7738933" cy="55033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sz="3200" dirty="0" err="1"/>
              <a:t>FixedIncome</a:t>
            </a:r>
            <a:endParaRPr lang="fr-FR" sz="3200" dirty="0"/>
          </a:p>
        </p:txBody>
      </p:sp>
      <p:sp>
        <p:nvSpPr>
          <p:cNvPr id="11" name="Titre 1">
            <a:extLst>
              <a:ext uri="{FF2B5EF4-FFF2-40B4-BE49-F238E27FC236}">
                <a16:creationId xmlns:a16="http://schemas.microsoft.com/office/drawing/2014/main" id="{2A0F28B1-E086-F076-13D2-63284AC23C49}"/>
              </a:ext>
            </a:extLst>
          </p:cNvPr>
          <p:cNvSpPr txBox="1">
            <a:spLocks/>
          </p:cNvSpPr>
          <p:nvPr/>
        </p:nvSpPr>
        <p:spPr>
          <a:xfrm>
            <a:off x="3494165" y="4326196"/>
            <a:ext cx="6508898" cy="550333"/>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sz="3200" dirty="0"/>
              <a:t>Et moi dans tout ça…</a:t>
            </a:r>
          </a:p>
        </p:txBody>
      </p:sp>
      <p:sp>
        <p:nvSpPr>
          <p:cNvPr id="12" name="ZoneTexte 11">
            <a:extLst>
              <a:ext uri="{FF2B5EF4-FFF2-40B4-BE49-F238E27FC236}">
                <a16:creationId xmlns:a16="http://schemas.microsoft.com/office/drawing/2014/main" id="{FEE3E477-56C2-2997-D394-91FD365149F5}"/>
              </a:ext>
            </a:extLst>
          </p:cNvPr>
          <p:cNvSpPr txBox="1"/>
          <p:nvPr/>
        </p:nvSpPr>
        <p:spPr>
          <a:xfrm>
            <a:off x="3729714" y="4879086"/>
            <a:ext cx="6108674" cy="118314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fr-FR" sz="1200" dirty="0" err="1">
                <a:latin typeface="Book Antiqua" panose="02040602050305030304" pitchFamily="18" charset="0"/>
                <a:ea typeface="Calibri" panose="020F0502020204030204" pitchFamily="34" charset="0"/>
                <a:cs typeface="Times New Roman" panose="02020603050405020304" pitchFamily="18" charset="0"/>
              </a:rPr>
              <a:t>Reskilling</a:t>
            </a:r>
            <a:r>
              <a:rPr lang="fr-FR" sz="1200" dirty="0">
                <a:latin typeface="Book Antiqua" panose="02040602050305030304" pitchFamily="18" charset="0"/>
                <a:ea typeface="Calibri" panose="020F0502020204030204" pitchFamily="34" charset="0"/>
                <a:cs typeface="Times New Roman" panose="02020603050405020304" pitchFamily="18" charset="0"/>
              </a:rPr>
              <a:t> pour changer de carrière</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Participation aux tests de non régression à chaque release (toutes les 6 semaines)</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Implémentation des flux comptables</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Développement d’outils de tests pour ces flux</a:t>
            </a:r>
          </a:p>
        </p:txBody>
      </p:sp>
    </p:spTree>
    <p:extLst>
      <p:ext uri="{BB962C8B-B14F-4D97-AF65-F5344CB8AC3E}">
        <p14:creationId xmlns:p14="http://schemas.microsoft.com/office/powerpoint/2010/main" val="135337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Présentation SOS IMMO</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174811" y="2092991"/>
            <a:ext cx="6096000" cy="3106043"/>
          </a:xfrm>
          <a:prstGeom prst="rect">
            <a:avLst/>
          </a:prstGeom>
          <a:noFill/>
        </p:spPr>
        <p:txBody>
          <a:bodyPr wrap="square">
            <a:spAutoFit/>
          </a:bodyPr>
          <a:lstStyle/>
          <a:p>
            <a:pPr algn="ctr">
              <a:lnSpc>
                <a:spcPct val="107000"/>
              </a:lnSpc>
              <a:spcAft>
                <a:spcPts val="800"/>
              </a:spcAft>
            </a:pPr>
            <a:endParaRPr lang="fr-FR" sz="1400" dirty="0">
              <a:effectLst/>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Gestion des incidents pouvant survenir dans un immeuble de bureau de grande taille.</a:t>
            </a:r>
          </a:p>
          <a:p>
            <a:pPr algn="ctr">
              <a:lnSpc>
                <a:spcPct val="107000"/>
              </a:lnSpc>
              <a:spcAft>
                <a:spcPts val="800"/>
              </a:spcAft>
            </a:pPr>
            <a:endPar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Plateforme unique pour les occupants, intervenants et gestionnaires d’immeuble.</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Saisie et suivi des incidents</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Identifier les points de vigilance</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Recueillir le sentiment des usagers</a:t>
            </a:r>
          </a:p>
          <a:p>
            <a:pPr algn="ctr">
              <a:lnSpc>
                <a:spcPct val="107000"/>
              </a:lnSpc>
              <a:spcAft>
                <a:spcPts val="800"/>
              </a:spcAft>
            </a:pPr>
            <a:endPar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5009788-8186-24B6-82B6-48A10A10E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8915" y="2466975"/>
            <a:ext cx="1924050" cy="1924050"/>
          </a:xfrm>
        </p:spPr>
      </p:pic>
    </p:spTree>
    <p:extLst>
      <p:ext uri="{BB962C8B-B14F-4D97-AF65-F5344CB8AC3E}">
        <p14:creationId xmlns:p14="http://schemas.microsoft.com/office/powerpoint/2010/main" val="91478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ame 1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5"/>
            <a:ext cx="5553075" cy="733942"/>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Use case diagram</a:t>
            </a:r>
          </a:p>
        </p:txBody>
      </p:sp>
      <p:sp>
        <p:nvSpPr>
          <p:cNvPr id="5" name="ZoneTexte 4">
            <a:extLst>
              <a:ext uri="{FF2B5EF4-FFF2-40B4-BE49-F238E27FC236}">
                <a16:creationId xmlns:a16="http://schemas.microsoft.com/office/drawing/2014/main" id="{32A189A6-DB59-24BA-0818-C111E109B6A5}"/>
              </a:ext>
            </a:extLst>
          </p:cNvPr>
          <p:cNvSpPr txBox="1"/>
          <p:nvPr/>
        </p:nvSpPr>
        <p:spPr>
          <a:xfrm>
            <a:off x="1174811" y="2092991"/>
            <a:ext cx="3082864" cy="3467103"/>
          </a:xfrm>
          <a:prstGeom prst="rect">
            <a:avLst/>
          </a:prstGeom>
          <a:noFill/>
        </p:spPr>
        <p:txBody>
          <a:bodyPr wrap="square">
            <a:spAutoFit/>
          </a:bodyPr>
          <a:lstStyle/>
          <a:p>
            <a:pPr>
              <a:lnSpc>
                <a:spcPct val="107000"/>
              </a:lnSpc>
              <a:spcAft>
                <a:spcPts val="800"/>
              </a:spcAft>
            </a:pPr>
            <a:r>
              <a:rPr lang="fr-FR" sz="1200" dirty="0">
                <a:latin typeface="Book Antiqua" panose="02040602050305030304" pitchFamily="18" charset="0"/>
                <a:ea typeface="Calibri" panose="020F0502020204030204" pitchFamily="34" charset="0"/>
                <a:cs typeface="Times New Roman" panose="02020603050405020304" pitchFamily="18" charset="0"/>
              </a:rPr>
              <a:t>2 profils internes :</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Usager</a:t>
            </a:r>
            <a:r>
              <a:rPr lang="fr-FR" sz="1200" dirty="0">
                <a:latin typeface="Book Antiqua" panose="02040602050305030304" pitchFamily="18" charset="0"/>
                <a:ea typeface="Calibri" panose="020F0502020204030204" pitchFamily="34" charset="0"/>
                <a:cs typeface="Times New Roman" panose="02020603050405020304" pitchFamily="18" charset="0"/>
              </a:rPr>
              <a:t> : occupant de l’immeuble. Il signale les incidents et valide la fin d’intervention. Il peut ajouter un commentaire à tout moment.</a:t>
            </a:r>
          </a:p>
          <a:p>
            <a:pPr>
              <a:lnSpc>
                <a:spcPct val="107000"/>
              </a:lnSpc>
              <a:spcAft>
                <a:spcPts val="800"/>
              </a:spcAft>
            </a:pPr>
            <a:r>
              <a:rPr lang="fr-FR" sz="1200" u="sng" dirty="0" err="1">
                <a:latin typeface="Book Antiqua" panose="02040602050305030304" pitchFamily="18" charset="0"/>
                <a:ea typeface="Calibri" panose="020F0502020204030204" pitchFamily="34" charset="0"/>
                <a:cs typeface="Times New Roman" panose="02020603050405020304" pitchFamily="18" charset="0"/>
              </a:rPr>
              <a:t>Imm</a:t>
            </a:r>
            <a:r>
              <a:rPr lang="fr-FR" sz="1200" dirty="0">
                <a:latin typeface="Book Antiqua" panose="02040602050305030304" pitchFamily="18" charset="0"/>
                <a:ea typeface="Calibri" panose="020F0502020204030204" pitchFamily="34" charset="0"/>
                <a:cs typeface="Times New Roman" panose="02020603050405020304" pitchFamily="18" charset="0"/>
              </a:rPr>
              <a:t> : service immobilier. Il a tous les droits.</a:t>
            </a:r>
          </a:p>
          <a:p>
            <a:pPr>
              <a:lnSpc>
                <a:spcPct val="107000"/>
              </a:lnSpc>
              <a:spcAft>
                <a:spcPts val="800"/>
              </a:spcAft>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200" dirty="0">
                <a:latin typeface="Book Antiqua" panose="02040602050305030304" pitchFamily="18" charset="0"/>
                <a:ea typeface="Calibri" panose="020F0502020204030204" pitchFamily="34" charset="0"/>
                <a:cs typeface="Times New Roman" panose="02020603050405020304" pitchFamily="18" charset="0"/>
              </a:rPr>
              <a:t>2 profils externes / prestataires :</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Technicien</a:t>
            </a:r>
            <a:r>
              <a:rPr lang="fr-FR" sz="1200" dirty="0">
                <a:latin typeface="Book Antiqua" panose="02040602050305030304" pitchFamily="18" charset="0"/>
                <a:ea typeface="Calibri" panose="020F0502020204030204" pitchFamily="34" charset="0"/>
                <a:cs typeface="Times New Roman" panose="02020603050405020304" pitchFamily="18" charset="0"/>
              </a:rPr>
              <a:t> : En charge de la résolution des incidents.</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Valideur</a:t>
            </a:r>
            <a:r>
              <a:rPr lang="fr-FR" sz="1200" dirty="0">
                <a:latin typeface="Book Antiqua" panose="02040602050305030304" pitchFamily="18" charset="0"/>
                <a:ea typeface="Calibri" panose="020F0502020204030204" pitchFamily="34" charset="0"/>
                <a:cs typeface="Times New Roman" panose="02020603050405020304" pitchFamily="18" charset="0"/>
              </a:rPr>
              <a:t> : responsable des techniciens. Il affecte et surveille l’avancement des interventions.</a:t>
            </a:r>
          </a:p>
        </p:txBody>
      </p:sp>
      <p:pic>
        <p:nvPicPr>
          <p:cNvPr id="7" name="Image 6">
            <a:extLst>
              <a:ext uri="{FF2B5EF4-FFF2-40B4-BE49-F238E27FC236}">
                <a16:creationId xmlns:a16="http://schemas.microsoft.com/office/drawing/2014/main" id="{D216AB41-B45C-FC93-760A-37177574D456}"/>
              </a:ext>
            </a:extLst>
          </p:cNvPr>
          <p:cNvPicPr>
            <a:picLocks noChangeAspect="1"/>
          </p:cNvPicPr>
          <p:nvPr/>
        </p:nvPicPr>
        <p:blipFill>
          <a:blip r:embed="rId2"/>
          <a:stretch>
            <a:fillRect/>
          </a:stretch>
        </p:blipFill>
        <p:spPr>
          <a:xfrm>
            <a:off x="4638675" y="1865317"/>
            <a:ext cx="6378514" cy="3694777"/>
          </a:xfrm>
          <a:prstGeom prst="rect">
            <a:avLst/>
          </a:prstGeom>
        </p:spPr>
      </p:pic>
    </p:spTree>
    <p:extLst>
      <p:ext uri="{BB962C8B-B14F-4D97-AF65-F5344CB8AC3E}">
        <p14:creationId xmlns:p14="http://schemas.microsoft.com/office/powerpoint/2010/main" val="42029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Architecture du projet</a:t>
            </a:r>
          </a:p>
        </p:txBody>
      </p:sp>
      <p:pic>
        <p:nvPicPr>
          <p:cNvPr id="7" name="Image 6">
            <a:extLst>
              <a:ext uri="{FF2B5EF4-FFF2-40B4-BE49-F238E27FC236}">
                <a16:creationId xmlns:a16="http://schemas.microsoft.com/office/drawing/2014/main" id="{D9C1F099-0162-3C01-8F9F-000473AA0E9C}"/>
              </a:ext>
            </a:extLst>
          </p:cNvPr>
          <p:cNvPicPr>
            <a:picLocks noChangeAspect="1"/>
          </p:cNvPicPr>
          <p:nvPr/>
        </p:nvPicPr>
        <p:blipFill>
          <a:blip r:embed="rId2"/>
          <a:stretch>
            <a:fillRect/>
          </a:stretch>
        </p:blipFill>
        <p:spPr>
          <a:xfrm>
            <a:off x="1032192" y="1750378"/>
            <a:ext cx="3990975" cy="4391025"/>
          </a:xfrm>
          <a:prstGeom prst="rect">
            <a:avLst/>
          </a:prstGeom>
        </p:spPr>
      </p:pic>
    </p:spTree>
    <p:extLst>
      <p:ext uri="{BB962C8B-B14F-4D97-AF65-F5344CB8AC3E}">
        <p14:creationId xmlns:p14="http://schemas.microsoft.com/office/powerpoint/2010/main" val="167164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C9EE59C1-2A59-A158-5887-E357CCAE8B93}"/>
              </a:ext>
            </a:extLst>
          </p:cNvPr>
          <p:cNvPicPr>
            <a:picLocks noChangeAspect="1"/>
          </p:cNvPicPr>
          <p:nvPr/>
        </p:nvPicPr>
        <p:blipFill>
          <a:blip r:embed="rId2"/>
          <a:stretch>
            <a:fillRect/>
          </a:stretch>
        </p:blipFill>
        <p:spPr>
          <a:xfrm>
            <a:off x="1465833" y="1190625"/>
            <a:ext cx="8944992" cy="4305300"/>
          </a:xfrm>
          <a:prstGeom prst="rect">
            <a:avLst/>
          </a:prstGeom>
        </p:spPr>
      </p:pic>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3748148" cy="699027"/>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Focus front</a:t>
            </a:r>
          </a:p>
        </p:txBody>
      </p:sp>
    </p:spTree>
    <p:extLst>
      <p:ext uri="{BB962C8B-B14F-4D97-AF65-F5344CB8AC3E}">
        <p14:creationId xmlns:p14="http://schemas.microsoft.com/office/powerpoint/2010/main" val="270030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3748148" cy="699027"/>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Focus backend</a:t>
            </a:r>
          </a:p>
        </p:txBody>
      </p:sp>
      <p:pic>
        <p:nvPicPr>
          <p:cNvPr id="5" name="Image 4">
            <a:extLst>
              <a:ext uri="{FF2B5EF4-FFF2-40B4-BE49-F238E27FC236}">
                <a16:creationId xmlns:a16="http://schemas.microsoft.com/office/drawing/2014/main" id="{B6A295F4-CB0B-8501-EBD9-119A10ECFF55}"/>
              </a:ext>
            </a:extLst>
          </p:cNvPr>
          <p:cNvPicPr>
            <a:picLocks noChangeAspect="1"/>
          </p:cNvPicPr>
          <p:nvPr/>
        </p:nvPicPr>
        <p:blipFill>
          <a:blip r:embed="rId2"/>
          <a:stretch>
            <a:fillRect/>
          </a:stretch>
        </p:blipFill>
        <p:spPr>
          <a:xfrm>
            <a:off x="2207351" y="1940001"/>
            <a:ext cx="7205652" cy="3384473"/>
          </a:xfrm>
          <a:prstGeom prst="rect">
            <a:avLst/>
          </a:prstGeom>
        </p:spPr>
      </p:pic>
    </p:spTree>
    <p:extLst>
      <p:ext uri="{BB962C8B-B14F-4D97-AF65-F5344CB8AC3E}">
        <p14:creationId xmlns:p14="http://schemas.microsoft.com/office/powerpoint/2010/main" val="293408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Accueil</a:t>
            </a:r>
          </a:p>
        </p:txBody>
      </p:sp>
      <p:pic>
        <p:nvPicPr>
          <p:cNvPr id="8" name="Image 7">
            <a:extLst>
              <a:ext uri="{FF2B5EF4-FFF2-40B4-BE49-F238E27FC236}">
                <a16:creationId xmlns:a16="http://schemas.microsoft.com/office/drawing/2014/main" id="{213B8624-539A-F88A-7600-36ADE2526E99}"/>
              </a:ext>
            </a:extLst>
          </p:cNvPr>
          <p:cNvPicPr>
            <a:picLocks noChangeAspect="1"/>
          </p:cNvPicPr>
          <p:nvPr/>
        </p:nvPicPr>
        <p:blipFill>
          <a:blip r:embed="rId2"/>
          <a:stretch>
            <a:fillRect/>
          </a:stretch>
        </p:blipFill>
        <p:spPr>
          <a:xfrm>
            <a:off x="2824480" y="804681"/>
            <a:ext cx="7695247" cy="5248638"/>
          </a:xfrm>
          <a:prstGeom prst="rect">
            <a:avLst/>
          </a:prstGeom>
        </p:spPr>
      </p:pic>
    </p:spTree>
    <p:extLst>
      <p:ext uri="{BB962C8B-B14F-4D97-AF65-F5344CB8AC3E}">
        <p14:creationId xmlns:p14="http://schemas.microsoft.com/office/powerpoint/2010/main" val="112988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5"/>
            <a:ext cx="5553075" cy="733942"/>
          </a:xfrm>
        </p:spPr>
        <p:txBody>
          <a:bodyPr vert="horz" lIns="91440" tIns="45720" rIns="91440" bIns="45720" rtlCol="0" anchor="b">
            <a:normAutofit/>
          </a:bodyPr>
          <a:lstStyle/>
          <a:p>
            <a:r>
              <a:rPr lang="fr-FR" sz="4000" dirty="0"/>
              <a:t>Cinématique </a:t>
            </a:r>
            <a:r>
              <a:rPr lang="fr-FR" sz="4000" dirty="0" err="1"/>
              <a:t>imm</a:t>
            </a:r>
            <a:endParaRPr lang="en-US" sz="4000" dirty="0">
              <a:gradFill flip="none" rotWithShape="1">
                <a:gsLst>
                  <a:gs pos="0">
                    <a:schemeClr val="accent5">
                      <a:alpha val="70000"/>
                    </a:schemeClr>
                  </a:gs>
                  <a:gs pos="100000">
                    <a:schemeClr val="accent1">
                      <a:alpha val="70000"/>
                    </a:schemeClr>
                  </a:gs>
                </a:gsLst>
                <a:lin ang="0" scaled="1"/>
                <a:tileRect/>
              </a:gradFill>
            </a:endParaRPr>
          </a:p>
        </p:txBody>
      </p:sp>
      <p:pic>
        <p:nvPicPr>
          <p:cNvPr id="10" name="Image 9">
            <a:extLst>
              <a:ext uri="{FF2B5EF4-FFF2-40B4-BE49-F238E27FC236}">
                <a16:creationId xmlns:a16="http://schemas.microsoft.com/office/drawing/2014/main" id="{69FEF16B-7537-4406-ED2D-1C227EB39CBD}"/>
              </a:ext>
            </a:extLst>
          </p:cNvPr>
          <p:cNvPicPr>
            <a:picLocks noChangeAspect="1"/>
          </p:cNvPicPr>
          <p:nvPr/>
        </p:nvPicPr>
        <p:blipFill>
          <a:blip r:embed="rId2"/>
          <a:stretch>
            <a:fillRect/>
          </a:stretch>
        </p:blipFill>
        <p:spPr>
          <a:xfrm>
            <a:off x="775494" y="1643797"/>
            <a:ext cx="10641011" cy="4381083"/>
          </a:xfrm>
          <a:prstGeom prst="rect">
            <a:avLst/>
          </a:prstGeom>
        </p:spPr>
      </p:pic>
    </p:spTree>
    <p:extLst>
      <p:ext uri="{BB962C8B-B14F-4D97-AF65-F5344CB8AC3E}">
        <p14:creationId xmlns:p14="http://schemas.microsoft.com/office/powerpoint/2010/main" val="1066339523"/>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2345</TotalTime>
  <Words>699</Words>
  <Application>Microsoft Office PowerPoint</Application>
  <PresentationFormat>Grand écran</PresentationFormat>
  <Paragraphs>94</Paragraphs>
  <Slides>18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Avenir Next LT Pro</vt:lpstr>
      <vt:lpstr>Avenir Next LT Pro Light</vt:lpstr>
      <vt:lpstr>Book Antiqua</vt:lpstr>
      <vt:lpstr>Sabon Next LT</vt:lpstr>
      <vt:lpstr>Symbol</vt:lpstr>
      <vt:lpstr>Wingdings</vt:lpstr>
      <vt:lpstr>LuminousVTI</vt:lpstr>
      <vt:lpstr>SOS IMMO</vt:lpstr>
      <vt:lpstr>Contexte SG</vt:lpstr>
      <vt:lpstr>Présentation SOS IMMO</vt:lpstr>
      <vt:lpstr>Use case diagram</vt:lpstr>
      <vt:lpstr>Architecture du projet</vt:lpstr>
      <vt:lpstr>Focus front</vt:lpstr>
      <vt:lpstr>Focus backend</vt:lpstr>
      <vt:lpstr>Accueil</vt:lpstr>
      <vt:lpstr>Cinématique imm</vt:lpstr>
      <vt:lpstr>Focus incident – cycle de vie</vt:lpstr>
      <vt:lpstr>Focus incident - création</vt:lpstr>
      <vt:lpstr>Focus incident - détail</vt:lpstr>
      <vt:lpstr>Base de données</vt:lpstr>
      <vt:lpstr>La sécurité – les données </vt:lpstr>
      <vt:lpstr>La sécurité - authentification</vt:lpstr>
      <vt:lpstr>La sécurité – cookie de session</vt:lpstr>
      <vt:lpstr>La sécurité – sauvegarde et tests</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 IMMO</dc:title>
  <dc:creator>Sophie JOFFRE</dc:creator>
  <cp:lastModifiedBy>Sophie JOFFRE</cp:lastModifiedBy>
  <cp:revision>21</cp:revision>
  <cp:lastPrinted>2022-10-13T15:10:47Z</cp:lastPrinted>
  <dcterms:created xsi:type="dcterms:W3CDTF">2022-10-13T13:23:46Z</dcterms:created>
  <dcterms:modified xsi:type="dcterms:W3CDTF">2022-10-20T08:40:34Z</dcterms:modified>
</cp:coreProperties>
</file>