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0" r:id="rId4"/>
    <p:sldId id="261" r:id="rId5"/>
    <p:sldId id="275" r:id="rId6"/>
    <p:sldId id="284" r:id="rId7"/>
    <p:sldId id="268" r:id="rId8"/>
    <p:sldId id="262" r:id="rId9"/>
    <p:sldId id="270" r:id="rId10"/>
    <p:sldId id="278" r:id="rId11"/>
    <p:sldId id="281" r:id="rId12"/>
    <p:sldId id="264" r:id="rId13"/>
    <p:sldId id="283" r:id="rId14"/>
    <p:sldId id="280" r:id="rId15"/>
    <p:sldId id="285" r:id="rId16"/>
    <p:sldId id="286" r:id="rId17"/>
    <p:sldId id="282" r:id="rId18"/>
    <p:sldId id="274" r:id="rId19"/>
    <p:sldId id="277" r:id="rId20"/>
    <p:sldId id="276" r:id="rId21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pette/sos_immo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github.com/mapette/sos_immo_backen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4242472" cy="2387600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02510C-36BD-2A70-8913-08EED6566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602037"/>
            <a:ext cx="4242472" cy="2763837"/>
          </a:xfrm>
        </p:spPr>
        <p:txBody>
          <a:bodyPr>
            <a:normAutofit/>
          </a:bodyPr>
          <a:lstStyle/>
          <a:p>
            <a:endParaRPr lang="fr-FR" sz="2200" dirty="0">
              <a:solidFill>
                <a:srgbClr val="FFFFFF"/>
              </a:solidFill>
            </a:endParaRPr>
          </a:p>
          <a:p>
            <a:r>
              <a:rPr lang="fr-FR" sz="2200" dirty="0">
                <a:solidFill>
                  <a:srgbClr val="FFFFFF"/>
                </a:solidFill>
              </a:rPr>
              <a:t>Pas de problème</a:t>
            </a:r>
          </a:p>
          <a:p>
            <a:r>
              <a:rPr lang="fr-FR" sz="2200" dirty="0">
                <a:solidFill>
                  <a:srgbClr val="FFFFFF"/>
                </a:solidFill>
              </a:rPr>
              <a:t>Que des solutions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8" y="502617"/>
            <a:ext cx="5863258" cy="58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– cycle de vie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2521DB-92C4-5C22-B213-04EC79B93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24" y="1681162"/>
            <a:ext cx="7411528" cy="377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F1CAC-F799-7B0E-A691-E32AE7A1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38" y="1464416"/>
            <a:ext cx="6128115" cy="38508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68" y="2151504"/>
            <a:ext cx="5901348" cy="38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>
            <a:normAutofit/>
          </a:bodyPr>
          <a:lstStyle/>
          <a:p>
            <a:r>
              <a:rPr lang="fr-FR" sz="3200" dirty="0"/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E166F9-14A5-DB7A-B9CB-F0C49F7A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0" y="1621510"/>
            <a:ext cx="5467350" cy="39114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C462534-566A-5EE3-199E-D853D94F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871" y="807843"/>
            <a:ext cx="8856468" cy="524231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2112645" cy="1426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34AD3AF-3497-B948-4228-6480FBD7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99" y="1761172"/>
            <a:ext cx="8810625" cy="40671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utilisateur</a:t>
            </a:r>
          </a:p>
        </p:txBody>
      </p:sp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326B4E9-3D1D-0063-66F1-DB2D5B8A9EA4}"/>
              </a:ext>
            </a:extLst>
          </p:cNvPr>
          <p:cNvGrpSpPr/>
          <p:nvPr/>
        </p:nvGrpSpPr>
        <p:grpSpPr>
          <a:xfrm>
            <a:off x="6454982" y="1856272"/>
            <a:ext cx="4304113" cy="3133246"/>
            <a:chOff x="6454982" y="1856272"/>
            <a:chExt cx="4304113" cy="313324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E32FC81-CB3A-274B-6D18-E7F9D472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4982" y="1856272"/>
              <a:ext cx="4304112" cy="2455654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DA1F4EE-56C3-275C-65E8-BE23C6BDAF7C}"/>
                </a:ext>
              </a:extLst>
            </p:cNvPr>
            <p:cNvSpPr txBox="1"/>
            <p:nvPr/>
          </p:nvSpPr>
          <p:spPr>
            <a:xfrm>
              <a:off x="6454983" y="4459308"/>
              <a:ext cx="4304112" cy="530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La validité du nouveau mot de passe est contrôlée avant validation.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Caractéristiques minimums : 12 caractères dont 1 majuscule, 1 minuscule,</a:t>
              </a:r>
            </a:p>
            <a:p>
              <a:pPr algn="ctr">
                <a:lnSpc>
                  <a:spcPct val="107000"/>
                </a:lnSpc>
              </a:pPr>
              <a:r>
                <a:rPr lang="fr-FR" sz="900" i="1" dirty="0">
                  <a:latin typeface="Avenir Next LT Pro Light" panose="020B0304020202020204" pitchFamily="34" charset="0"/>
                  <a:cs typeface="Times New Roman" panose="02020603050405020304" pitchFamily="18" charset="0"/>
                </a:rPr>
                <a:t> 1 caractère spécial =&gt; ()!@#$+-*&amp;_.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815797" y="4151209"/>
            <a:ext cx="2709894" cy="863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936290" y="4151209"/>
            <a:ext cx="2844654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1347FF-9E18-2348-1C10-BD65E2EDA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2237303"/>
            <a:ext cx="6553200" cy="15525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B05EBF7-F32B-2504-8A68-29884C060E16}"/>
              </a:ext>
            </a:extLst>
          </p:cNvPr>
          <p:cNvSpPr txBox="1"/>
          <p:nvPr/>
        </p:nvSpPr>
        <p:spPr>
          <a:xfrm>
            <a:off x="2251074" y="4458534"/>
            <a:ext cx="221508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salé avec l’identifiant unique</a:t>
            </a:r>
          </a:p>
        </p:txBody>
      </p:sp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C0FCA05-F6CD-6D46-6212-6796B010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13" y="1740140"/>
            <a:ext cx="4620387" cy="435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47063" y="2006600"/>
            <a:ext cx="7010128" cy="3771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4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4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imm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4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4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sz="1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lvl="2">
              <a:lnSpc>
                <a:spcPct val="107000"/>
              </a:lnSpc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=&gt; ? (session.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 4) 	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de l’incident =&gt; ?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4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07000"/>
              </a:lnSpc>
            </a:pPr>
            <a:endParaRPr lang="fr-FR" sz="1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du travail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05A891-3873-4365-62CC-FE466475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1" y="1565098"/>
            <a:ext cx="1094915" cy="86029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F9DF4BE-A068-06C1-BFE4-0B4C0E78BBCD}"/>
              </a:ext>
            </a:extLst>
          </p:cNvPr>
          <p:cNvSpPr txBox="1"/>
          <p:nvPr/>
        </p:nvSpPr>
        <p:spPr>
          <a:xfrm>
            <a:off x="758300" y="2412306"/>
            <a:ext cx="4230950" cy="574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fr-FR" sz="1400" dirty="0">
                <a:hlinkClick r:id="rId3"/>
              </a:rPr>
              <a:t>https://github.com/mapette/sos_immo</a:t>
            </a:r>
            <a:endParaRPr lang="fr-FR" sz="1400" dirty="0"/>
          </a:p>
          <a:p>
            <a:pPr>
              <a:spcAft>
                <a:spcPts val="400"/>
              </a:spcAft>
            </a:pPr>
            <a:r>
              <a:rPr lang="fr-FR" sz="1400" dirty="0">
                <a:hlinkClick r:id="rId4"/>
              </a:rPr>
              <a:t>https://github.com/mapette/sos_immo_backend</a:t>
            </a:r>
            <a:endParaRPr lang="fr-FR" sz="14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331" y="2113877"/>
            <a:ext cx="931922" cy="7550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8778" y="4084960"/>
            <a:ext cx="1022445" cy="770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D82431-573B-CC46-70D0-FF4D5003B73D}"/>
              </a:ext>
            </a:extLst>
          </p:cNvPr>
          <p:cNvSpPr txBox="1"/>
          <p:nvPr/>
        </p:nvSpPr>
        <p:spPr>
          <a:xfrm>
            <a:off x="7702855" y="1689803"/>
            <a:ext cx="2356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Front        tests unitaires</a:t>
            </a:r>
          </a:p>
        </p:txBody>
      </p:sp>
      <p:sp>
        <p:nvSpPr>
          <p:cNvPr id="8" name="Flèche : droite à entaille 7">
            <a:extLst>
              <a:ext uri="{FF2B5EF4-FFF2-40B4-BE49-F238E27FC236}">
                <a16:creationId xmlns:a16="http://schemas.microsoft.com/office/drawing/2014/main" id="{CD06097B-4338-B765-6B93-826D05B33B5A}"/>
              </a:ext>
            </a:extLst>
          </p:cNvPr>
          <p:cNvSpPr/>
          <p:nvPr/>
        </p:nvSpPr>
        <p:spPr>
          <a:xfrm>
            <a:off x="8356824" y="1791016"/>
            <a:ext cx="276040" cy="169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3EE4EA-0768-B97E-6ADA-A79B721CBAD7}"/>
              </a:ext>
            </a:extLst>
          </p:cNvPr>
          <p:cNvSpPr txBox="1"/>
          <p:nvPr/>
        </p:nvSpPr>
        <p:spPr>
          <a:xfrm>
            <a:off x="7858778" y="3602112"/>
            <a:ext cx="2772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Back         tests d’intégration</a:t>
            </a:r>
          </a:p>
        </p:txBody>
      </p:sp>
      <p:sp>
        <p:nvSpPr>
          <p:cNvPr id="10" name="Flèche : droite à entaille 9">
            <a:extLst>
              <a:ext uri="{FF2B5EF4-FFF2-40B4-BE49-F238E27FC236}">
                <a16:creationId xmlns:a16="http://schemas.microsoft.com/office/drawing/2014/main" id="{27362EAD-71F2-2959-699A-A17D0DC62A01}"/>
              </a:ext>
            </a:extLst>
          </p:cNvPr>
          <p:cNvSpPr/>
          <p:nvPr/>
        </p:nvSpPr>
        <p:spPr>
          <a:xfrm>
            <a:off x="8489273" y="3703325"/>
            <a:ext cx="276040" cy="1696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056DB4-F043-93F9-188E-ACDA99A25481}"/>
              </a:ext>
            </a:extLst>
          </p:cNvPr>
          <p:cNvSpPr txBox="1"/>
          <p:nvPr/>
        </p:nvSpPr>
        <p:spPr>
          <a:xfrm>
            <a:off x="8973138" y="3995959"/>
            <a:ext cx="21805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Scenario 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Un 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fait un signalement.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Un technicien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fait en charge l’incident.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/>
              <a:t>Il signale la fin de l’intervention.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L’usager s’authentifie.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Il clôture l’incident.</a:t>
            </a:r>
          </a:p>
          <a:p>
            <a:r>
              <a:rPr lang="fr-FR" sz="900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4F4C1-0653-232F-FDD6-E00582DDEA9E}"/>
              </a:ext>
            </a:extLst>
          </p:cNvPr>
          <p:cNvSpPr txBox="1"/>
          <p:nvPr/>
        </p:nvSpPr>
        <p:spPr>
          <a:xfrm>
            <a:off x="8274823" y="2072756"/>
            <a:ext cx="27190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exemple :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Gestion des formats </a:t>
            </a:r>
            <a:r>
              <a:rPr lang="fr-FR" sz="900" dirty="0" err="1"/>
              <a:t>css</a:t>
            </a:r>
            <a:r>
              <a:rPr lang="fr-FR" sz="900" dirty="0"/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Détermination du status d’incident selon les données de l’objet.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fr-FR" sz="900" dirty="0"/>
              <a:t>Retour au bon format des date et heures d’un objet</a:t>
            </a:r>
          </a:p>
          <a:p>
            <a:r>
              <a:rPr lang="fr-FR" sz="900" dirty="0"/>
              <a:t>	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267082"/>
            <a:ext cx="6774713" cy="280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SG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148178" y="1805908"/>
            <a:ext cx="23678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Besoin grandissant de savoir-faire en informatiques.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3AAFA87-9B00-C75A-4EEA-6A4D5659BE1F}"/>
              </a:ext>
            </a:extLst>
          </p:cNvPr>
          <p:cNvGrpSpPr/>
          <p:nvPr/>
        </p:nvGrpSpPr>
        <p:grpSpPr>
          <a:xfrm>
            <a:off x="3405665" y="1699578"/>
            <a:ext cx="3622565" cy="677750"/>
            <a:chOff x="3405665" y="1699578"/>
            <a:chExt cx="3622565" cy="677750"/>
          </a:xfrm>
        </p:grpSpPr>
        <p:sp>
          <p:nvSpPr>
            <p:cNvPr id="10" name="Flèche : bas 9">
              <a:extLst>
                <a:ext uri="{FF2B5EF4-FFF2-40B4-BE49-F238E27FC236}">
                  <a16:creationId xmlns:a16="http://schemas.microsoft.com/office/drawing/2014/main" id="{F2A1D092-7AB1-063D-9DE4-C38D720E376D}"/>
                </a:ext>
              </a:extLst>
            </p:cNvPr>
            <p:cNvSpPr/>
            <p:nvPr/>
          </p:nvSpPr>
          <p:spPr>
            <a:xfrm rot="16200000">
              <a:off x="3506418" y="1692125"/>
              <a:ext cx="416327" cy="6178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CBFB3C2-24E4-1B23-1AB4-B4C8AD4DA46F}"/>
                </a:ext>
              </a:extLst>
            </p:cNvPr>
            <p:cNvSpPr txBox="1"/>
            <p:nvPr/>
          </p:nvSpPr>
          <p:spPr>
            <a:xfrm>
              <a:off x="4230635" y="1699578"/>
              <a:ext cx="2797595" cy="6777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 de formation pour adapter les savoirs-faires aux nouveaux besoins de l’entreprise.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548DCFAB-7C84-1814-B93A-C1ACEC3DDFA8}"/>
              </a:ext>
            </a:extLst>
          </p:cNvPr>
          <p:cNvGrpSpPr/>
          <p:nvPr/>
        </p:nvGrpSpPr>
        <p:grpSpPr>
          <a:xfrm>
            <a:off x="7205896" y="1867865"/>
            <a:ext cx="2735794" cy="428101"/>
            <a:chOff x="7205896" y="1867865"/>
            <a:chExt cx="2735794" cy="428101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39E74EE8-C0A2-9442-6AC0-6F88A2FD11E3}"/>
                </a:ext>
              </a:extLst>
            </p:cNvPr>
            <p:cNvSpPr txBox="1"/>
            <p:nvPr/>
          </p:nvSpPr>
          <p:spPr>
            <a:xfrm>
              <a:off x="7982313" y="1919581"/>
              <a:ext cx="1959377" cy="3763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 !!!</a:t>
              </a:r>
            </a:p>
          </p:txBody>
        </p:sp>
        <p:sp>
          <p:nvSpPr>
            <p:cNvPr id="5" name="Flèche : bas 4">
              <a:extLst>
                <a:ext uri="{FF2B5EF4-FFF2-40B4-BE49-F238E27FC236}">
                  <a16:creationId xmlns:a16="http://schemas.microsoft.com/office/drawing/2014/main" id="{15423034-802C-91CE-54E2-F590817CEE11}"/>
                </a:ext>
              </a:extLst>
            </p:cNvPr>
            <p:cNvSpPr/>
            <p:nvPr/>
          </p:nvSpPr>
          <p:spPr>
            <a:xfrm rot="16200000">
              <a:off x="7297108" y="1776653"/>
              <a:ext cx="416327" cy="5987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2018414" y="2563628"/>
            <a:ext cx="7738933" cy="1651149"/>
            <a:chOff x="2018414" y="2563628"/>
            <a:chExt cx="7738933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Décommissionnement de l’outil Eole vers la plateforme </a:t>
              </a: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Xone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sur la partie Bonds.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 de </a:t>
              </a: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Xone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sur les fonctionnalités en production.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 des nouvelles fonctionnalités.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Implémentation du code </a:t>
              </a: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Xone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concernant la gestion des flux comptables, toujours générés par Eole.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4" y="2563628"/>
              <a:ext cx="7738933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FixedIncome</a:t>
              </a:r>
              <a:endParaRPr lang="fr-FR" sz="28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3494165" y="4326196"/>
            <a:ext cx="6344223" cy="1736034"/>
            <a:chOff x="3494165" y="4326196"/>
            <a:chExt cx="6344223" cy="173603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4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4" y="4879086"/>
              <a:ext cx="6108674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Implémentation des flux comptables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 d’outils de tests pour ces flux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Participation aux tests de non régression à chaque release (toutes les 6 semaines)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65B95F-F38D-A5EC-7220-44447764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162" y="4109407"/>
            <a:ext cx="2121558" cy="15467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924" y="4576562"/>
            <a:ext cx="2121558" cy="137598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3BB03B3-C8F9-A8A2-0D1D-0F47C80FD991}"/>
              </a:ext>
            </a:extLst>
          </p:cNvPr>
          <p:cNvSpPr txBox="1"/>
          <p:nvPr/>
        </p:nvSpPr>
        <p:spPr>
          <a:xfrm>
            <a:off x="2268444" y="2054564"/>
            <a:ext cx="479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Acquisition/consolidation de connaissances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CCB28F-E72B-5F9A-69AA-A92BFEE605F8}"/>
              </a:ext>
            </a:extLst>
          </p:cNvPr>
          <p:cNvSpPr txBox="1"/>
          <p:nvPr/>
        </p:nvSpPr>
        <p:spPr>
          <a:xfrm>
            <a:off x="3377335" y="2723449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Rôles multiples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0E4B0B-40A7-FBAE-99DD-EAC551C006D1}"/>
              </a:ext>
            </a:extLst>
          </p:cNvPr>
          <p:cNvSpPr txBox="1"/>
          <p:nvPr/>
        </p:nvSpPr>
        <p:spPr>
          <a:xfrm>
            <a:off x="3943911" y="3069569"/>
            <a:ext cx="17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C’est pas fini…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246098-10A2-5287-8047-B97F7276AA9E}"/>
              </a:ext>
            </a:extLst>
          </p:cNvPr>
          <p:cNvSpPr txBox="1"/>
          <p:nvPr/>
        </p:nvSpPr>
        <p:spPr>
          <a:xfrm>
            <a:off x="2778002" y="2402304"/>
            <a:ext cx="224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Remise en question</a:t>
            </a:r>
          </a:p>
        </p:txBody>
      </p:sp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SOS IMMO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327211" y="3540791"/>
            <a:ext cx="6096000" cy="1876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solidFill>
                <a:schemeClr val="accent1">
                  <a:lumMod val="50000"/>
                </a:schemeClr>
              </a:solidFill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15" y="2466975"/>
            <a:ext cx="1924050" cy="192405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327211" y="2245391"/>
            <a:ext cx="6096000" cy="876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 diagram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Imm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7A925D-3FCA-7AE4-4130-9EBF571A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836" y="1727045"/>
            <a:ext cx="6766505" cy="383304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1070659" y="2462522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34817" y="4243910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34817" y="4782446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Architecture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CDE620-9817-E440-0D8E-34BE7EDA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54" y="1843087"/>
            <a:ext cx="10018317" cy="37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4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05C598-661E-D4EC-C543-B90D3A98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34" y="1899574"/>
            <a:ext cx="7173821" cy="36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0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11321F-A794-7317-6DA8-800ADE9F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9" y="1902210"/>
            <a:ext cx="8899241" cy="31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fonctionnalités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3F8BB3-50D0-8856-240B-42FA5391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230" y="971413"/>
            <a:ext cx="7220917" cy="51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 </a:t>
            </a:r>
            <a:r>
              <a:rPr lang="fr-FR" sz="4000" dirty="0" err="1"/>
              <a:t>imm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9FEF16B-7537-4406-ED2D-1C227EB3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94" y="1643797"/>
            <a:ext cx="10641011" cy="43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575</Words>
  <Application>Microsoft Office PowerPoint</Application>
  <PresentationFormat>Grand écran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Avenir Next LT Pro</vt:lpstr>
      <vt:lpstr>Avenir Next LT Pro Light</vt:lpstr>
      <vt:lpstr>Book Antiqua</vt:lpstr>
      <vt:lpstr>Sabon Next LT</vt:lpstr>
      <vt:lpstr>Symbol</vt:lpstr>
      <vt:lpstr>Wingdings</vt:lpstr>
      <vt:lpstr>LuminousVTI</vt:lpstr>
      <vt:lpstr>SOS IMMO</vt:lpstr>
      <vt:lpstr>Contexte SG</vt:lpstr>
      <vt:lpstr>Présentation SOS IMMO</vt:lpstr>
      <vt:lpstr>Use case diagram</vt:lpstr>
      <vt:lpstr>Architecture du projet</vt:lpstr>
      <vt:lpstr>Focus front</vt:lpstr>
      <vt:lpstr>Focus backend</vt:lpstr>
      <vt:lpstr>fonctionnalités</vt:lpstr>
      <vt:lpstr>Cinématique imm</vt:lpstr>
      <vt:lpstr>Focus incident – cycle de vie</vt:lpstr>
      <vt:lpstr>Focus incident - création</vt:lpstr>
      <vt:lpstr>Focus incident - détail</vt:lpstr>
      <vt:lpstr>Base de données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Organisation du travail</vt:lpstr>
      <vt:lpstr>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39</cp:revision>
  <cp:lastPrinted>2022-10-13T15:10:47Z</cp:lastPrinted>
  <dcterms:created xsi:type="dcterms:W3CDTF">2022-10-13T13:23:46Z</dcterms:created>
  <dcterms:modified xsi:type="dcterms:W3CDTF">2022-10-25T15:53:57Z</dcterms:modified>
</cp:coreProperties>
</file>