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0" r:id="rId4"/>
    <p:sldId id="261" r:id="rId5"/>
    <p:sldId id="275" r:id="rId6"/>
    <p:sldId id="284" r:id="rId7"/>
    <p:sldId id="268" r:id="rId8"/>
    <p:sldId id="262" r:id="rId9"/>
    <p:sldId id="270" r:id="rId10"/>
    <p:sldId id="278" r:id="rId11"/>
    <p:sldId id="281" r:id="rId12"/>
    <p:sldId id="264" r:id="rId13"/>
    <p:sldId id="283" r:id="rId14"/>
    <p:sldId id="282" r:id="rId15"/>
    <p:sldId id="280" r:id="rId16"/>
    <p:sldId id="274" r:id="rId17"/>
    <p:sldId id="277" r:id="rId18"/>
    <p:sldId id="276" r:id="rId19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0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0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2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0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pette/sos_immo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github.com/mapette/sos_immo_backen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3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122363"/>
            <a:ext cx="4242472" cy="2387600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02510C-36BD-2A70-8913-08EED6566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3602037"/>
            <a:ext cx="4242472" cy="2763837"/>
          </a:xfrm>
        </p:spPr>
        <p:txBody>
          <a:bodyPr>
            <a:normAutofit/>
          </a:bodyPr>
          <a:lstStyle/>
          <a:p>
            <a:endParaRPr lang="fr-FR" sz="2200" dirty="0">
              <a:solidFill>
                <a:srgbClr val="FFFFFF"/>
              </a:solidFill>
            </a:endParaRPr>
          </a:p>
          <a:p>
            <a:r>
              <a:rPr lang="fr-FR" sz="2200" dirty="0">
                <a:solidFill>
                  <a:srgbClr val="FFFFFF"/>
                </a:solidFill>
              </a:rPr>
              <a:t>Pas de problème</a:t>
            </a:r>
          </a:p>
          <a:p>
            <a:r>
              <a:rPr lang="fr-FR" sz="2200" dirty="0">
                <a:solidFill>
                  <a:srgbClr val="FFFFFF"/>
                </a:solidFill>
              </a:rPr>
              <a:t>Que des solutions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28" y="502617"/>
            <a:ext cx="5863258" cy="58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– cycle de vie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7A5A1B-373E-FE43-76A2-2A9489E71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257" y="1591416"/>
            <a:ext cx="85725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création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5F1CAC-F799-7B0E-A691-E32AE7A1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38" y="1464416"/>
            <a:ext cx="5470736" cy="343778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507" y="2739178"/>
            <a:ext cx="5268293" cy="34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7863298" y="1339829"/>
            <a:ext cx="2268414" cy="31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6E166F9-14A5-DB7A-B9CB-F0C49F7A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20" y="1621510"/>
            <a:ext cx="5467350" cy="39114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2112645" cy="14269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8C6D61-6F84-8C6A-9B27-8435521EC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619922"/>
            <a:ext cx="7539037" cy="561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14AA3-704E-607C-1B1B-8AE4145ED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100" y="1119187"/>
            <a:ext cx="2448067" cy="142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21D0CF-F9F7-F7A5-73D0-FE435617C040}"/>
              </a:ext>
            </a:extLst>
          </p:cNvPr>
          <p:cNvSpPr txBox="1"/>
          <p:nvPr/>
        </p:nvSpPr>
        <p:spPr>
          <a:xfrm>
            <a:off x="1193800" y="2200843"/>
            <a:ext cx="6972300" cy="338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dirty="0"/>
              <a:t>UUID aléatoire comme la clé primaire pour les tables Utilisateurs et Habilitations.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dirty="0"/>
              <a:t>UUID absents de l’interface graphique.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dirty="0"/>
              <a:t>Identifiant et mail unique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dirty="0" err="1"/>
              <a:t>Hashage</a:t>
            </a:r>
            <a:r>
              <a:rPr lang="fr-FR" dirty="0"/>
              <a:t> du mot de passe (salé avec l’identifiant unique).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dirty="0"/>
              <a:t>Restriction d’accès suivant les profils.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dirty="0"/>
              <a:t>Utilisation d’un ORM pour la communication back/base de données afin d’éviter l’injection </a:t>
            </a:r>
            <a:r>
              <a:rPr lang="fr-FR" dirty="0" err="1"/>
              <a:t>Sql</a:t>
            </a:r>
            <a:r>
              <a:rPr lang="fr-FR" dirty="0"/>
              <a:t>.</a:t>
            </a:r>
          </a:p>
          <a:p>
            <a:pPr>
              <a:lnSpc>
                <a:spcPct val="107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2459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181" y="3882933"/>
            <a:ext cx="2933760" cy="229403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E32FC81-CB3A-274B-6D18-E7F9D472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74" y="2481698"/>
            <a:ext cx="4752116" cy="271125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6645DFB-9AE8-57E2-BC05-25E97E36D3E6}"/>
              </a:ext>
            </a:extLst>
          </p:cNvPr>
          <p:cNvSpPr txBox="1"/>
          <p:nvPr/>
        </p:nvSpPr>
        <p:spPr>
          <a:xfrm>
            <a:off x="5894131" y="4524816"/>
            <a:ext cx="2332807" cy="43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Renvoie de l’identifiant par mail.</a:t>
            </a:r>
          </a:p>
          <a:p>
            <a:pPr algn="r">
              <a:lnSpc>
                <a:spcPct val="107000"/>
              </a:lnSpc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Nouveau mot de passe aléatoire.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DA1F4EE-56C3-275C-65E8-BE23C6BDAF7C}"/>
              </a:ext>
            </a:extLst>
          </p:cNvPr>
          <p:cNvSpPr txBox="1"/>
          <p:nvPr/>
        </p:nvSpPr>
        <p:spPr>
          <a:xfrm>
            <a:off x="1149351" y="5192955"/>
            <a:ext cx="4413250" cy="530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La validité du nouveau mot de passe est contrôlée avant validation.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Caractéristiques minimums : 12 caractères dont 1 majuscule, 1 minuscule,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 1 caractère spécial =&gt; ()!@#$+-*&amp;_.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181" y="1531501"/>
            <a:ext cx="3148048" cy="2035863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50F26ED-B0D3-DA4F-3474-66174E293D32}"/>
              </a:ext>
            </a:extLst>
          </p:cNvPr>
          <p:cNvSpPr txBox="1"/>
          <p:nvPr/>
        </p:nvSpPr>
        <p:spPr>
          <a:xfrm>
            <a:off x="1992520" y="2069144"/>
            <a:ext cx="5214582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Identifiant et son mot de passe communiqués par mail à la création du compte.</a:t>
            </a:r>
          </a:p>
        </p:txBody>
      </p:sp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347063" y="2006600"/>
            <a:ext cx="7581900" cy="3771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4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4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4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</a:t>
            </a:r>
            <a:r>
              <a:rPr lang="fr-FR" sz="14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imm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4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4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sz="14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connexion avec la base de données.</a:t>
            </a:r>
          </a:p>
          <a:p>
            <a:pPr>
              <a:lnSpc>
                <a:spcPct val="107000"/>
              </a:lnSpc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lvl="2">
              <a:lnSpc>
                <a:spcPct val="107000"/>
              </a:lnSpc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 ? (session. </a:t>
            </a:r>
            <a:r>
              <a:rPr lang="fr-FR" sz="14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4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 4) 	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Sélection des incidents de l’utilisateur connecté (fonctionnalité « Mes demandes »)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4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4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des incidents =&gt; ? </a:t>
            </a:r>
            <a:r>
              <a:rPr lang="fr-FR" sz="14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4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</a:pPr>
            <a:endParaRPr lang="fr-FR" sz="14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4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La sécurité – sauvegarde et tests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D05A891-3873-4365-62CC-FE466475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33" y="1659586"/>
            <a:ext cx="1237987" cy="97270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F9DF4BE-A068-06C1-BFE4-0B4C0E78BBCD}"/>
              </a:ext>
            </a:extLst>
          </p:cNvPr>
          <p:cNvSpPr txBox="1"/>
          <p:nvPr/>
        </p:nvSpPr>
        <p:spPr>
          <a:xfrm>
            <a:off x="2443506" y="1820208"/>
            <a:ext cx="6094070" cy="651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fr-FR" sz="1400" dirty="0">
                <a:hlinkClick r:id="rId3"/>
              </a:rPr>
              <a:t>https://github.com/mapette/sos_immo</a:t>
            </a:r>
            <a:endParaRPr lang="fr-FR" sz="1400" dirty="0"/>
          </a:p>
          <a:p>
            <a:pPr>
              <a:spcAft>
                <a:spcPts val="1000"/>
              </a:spcAft>
            </a:pPr>
            <a:r>
              <a:rPr lang="fr-FR" sz="1400" dirty="0">
                <a:hlinkClick r:id="rId4"/>
              </a:rPr>
              <a:t>https://github.com/mapette/sos_immo_backend</a:t>
            </a:r>
            <a:endParaRPr lang="fr-FR" sz="14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0301" y="4029507"/>
            <a:ext cx="2057400" cy="16668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4479" y="4029507"/>
            <a:ext cx="2263180" cy="17054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D82431-573B-CC46-70D0-FF4D5003B73D}"/>
              </a:ext>
            </a:extLst>
          </p:cNvPr>
          <p:cNvSpPr txBox="1"/>
          <p:nvPr/>
        </p:nvSpPr>
        <p:spPr>
          <a:xfrm>
            <a:off x="2523404" y="3421643"/>
            <a:ext cx="2356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Front        tests unitaires</a:t>
            </a:r>
          </a:p>
        </p:txBody>
      </p:sp>
      <p:sp>
        <p:nvSpPr>
          <p:cNvPr id="8" name="Flèche : droite à entaille 7">
            <a:extLst>
              <a:ext uri="{FF2B5EF4-FFF2-40B4-BE49-F238E27FC236}">
                <a16:creationId xmlns:a16="http://schemas.microsoft.com/office/drawing/2014/main" id="{CD06097B-4338-B765-6B93-826D05B33B5A}"/>
              </a:ext>
            </a:extLst>
          </p:cNvPr>
          <p:cNvSpPr/>
          <p:nvPr/>
        </p:nvSpPr>
        <p:spPr>
          <a:xfrm>
            <a:off x="3177373" y="3522856"/>
            <a:ext cx="276040" cy="1696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A3EE4EA-0768-B97E-6ADA-A79B721CBAD7}"/>
              </a:ext>
            </a:extLst>
          </p:cNvPr>
          <p:cNvSpPr txBox="1"/>
          <p:nvPr/>
        </p:nvSpPr>
        <p:spPr>
          <a:xfrm>
            <a:off x="6661880" y="3421643"/>
            <a:ext cx="2772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Back         tests d’intégration</a:t>
            </a:r>
          </a:p>
        </p:txBody>
      </p:sp>
      <p:sp>
        <p:nvSpPr>
          <p:cNvPr id="10" name="Flèche : droite à entaille 9">
            <a:extLst>
              <a:ext uri="{FF2B5EF4-FFF2-40B4-BE49-F238E27FC236}">
                <a16:creationId xmlns:a16="http://schemas.microsoft.com/office/drawing/2014/main" id="{27362EAD-71F2-2959-699A-A17D0DC62A01}"/>
              </a:ext>
            </a:extLst>
          </p:cNvPr>
          <p:cNvSpPr/>
          <p:nvPr/>
        </p:nvSpPr>
        <p:spPr>
          <a:xfrm>
            <a:off x="7292375" y="3522856"/>
            <a:ext cx="276040" cy="1696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65B95F-F38D-A5EC-7220-44447764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524" y="2057795"/>
            <a:ext cx="2543714" cy="18545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10" y="3429000"/>
            <a:ext cx="2768508" cy="17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5531"/>
            <a:ext cx="10515600" cy="677750"/>
          </a:xfrm>
        </p:spPr>
        <p:txBody>
          <a:bodyPr>
            <a:normAutofit/>
          </a:bodyPr>
          <a:lstStyle/>
          <a:p>
            <a:r>
              <a:rPr lang="fr-FR" sz="3200" dirty="0"/>
              <a:t>Contexte SG</a:t>
            </a:r>
          </a:p>
        </p:txBody>
      </p:sp>
      <p:pic>
        <p:nvPicPr>
          <p:cNvPr id="7" name="Espace réservé du contenu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520C8AB2-C7FA-4E85-F4DE-20ECC580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1" y="681038"/>
            <a:ext cx="1186827" cy="1186827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148178" y="1805908"/>
            <a:ext cx="23678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Besoin grandissant de savoir-faire en informatiques.</a:t>
            </a:r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F2A1D092-7AB1-063D-9DE4-C38D720E376D}"/>
              </a:ext>
            </a:extLst>
          </p:cNvPr>
          <p:cNvSpPr/>
          <p:nvPr/>
        </p:nvSpPr>
        <p:spPr>
          <a:xfrm rot="16200000">
            <a:off x="3506418" y="1692125"/>
            <a:ext cx="416327" cy="617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E74EE8-C0A2-9442-6AC0-6F88A2FD11E3}"/>
              </a:ext>
            </a:extLst>
          </p:cNvPr>
          <p:cNvSpPr txBox="1"/>
          <p:nvPr/>
        </p:nvSpPr>
        <p:spPr>
          <a:xfrm>
            <a:off x="7982313" y="1919581"/>
            <a:ext cx="1959377" cy="376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RESKILLING !!!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BFB3C2-24E4-1B23-1AB4-B4C8AD4DA46F}"/>
              </a:ext>
            </a:extLst>
          </p:cNvPr>
          <p:cNvSpPr txBox="1"/>
          <p:nvPr/>
        </p:nvSpPr>
        <p:spPr>
          <a:xfrm>
            <a:off x="4230635" y="1699578"/>
            <a:ext cx="2797595" cy="677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 de formation pour adapter les savoirs-faires aux nouveaux besoins de l’entreprise.</a:t>
            </a:r>
          </a:p>
        </p:txBody>
      </p:sp>
      <p:sp>
        <p:nvSpPr>
          <p:cNvPr id="5" name="Flèche : bas 4">
            <a:extLst>
              <a:ext uri="{FF2B5EF4-FFF2-40B4-BE49-F238E27FC236}">
                <a16:creationId xmlns:a16="http://schemas.microsoft.com/office/drawing/2014/main" id="{15423034-802C-91CE-54E2-F590817CEE11}"/>
              </a:ext>
            </a:extLst>
          </p:cNvPr>
          <p:cNvSpPr/>
          <p:nvPr/>
        </p:nvSpPr>
        <p:spPr>
          <a:xfrm rot="16200000">
            <a:off x="7297108" y="1776653"/>
            <a:ext cx="416327" cy="598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A758CC-D953-92A8-7091-B2C502398684}"/>
              </a:ext>
            </a:extLst>
          </p:cNvPr>
          <p:cNvSpPr txBox="1"/>
          <p:nvPr/>
        </p:nvSpPr>
        <p:spPr>
          <a:xfrm>
            <a:off x="2267281" y="3031633"/>
            <a:ext cx="7263076" cy="1578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Décommissionnement en cours de l’outil Eole vers la plateforme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Xone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sur la partie Bonds.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Maintenance de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Xone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sur les fonctionnalités en production.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Développement des nouvelles fonctionnalités.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Implémentation du code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Xone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concernant la gestion des flux comptables, toujours générés par Eole.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472F6CE5-DE74-A322-A738-C53D7DBFF9E6}"/>
              </a:ext>
            </a:extLst>
          </p:cNvPr>
          <p:cNvSpPr txBox="1">
            <a:spLocks/>
          </p:cNvSpPr>
          <p:nvPr/>
        </p:nvSpPr>
        <p:spPr>
          <a:xfrm>
            <a:off x="2018414" y="2563628"/>
            <a:ext cx="7738933" cy="550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fr-FR" sz="3200" dirty="0" err="1"/>
              <a:t>FixedIncome</a:t>
            </a:r>
            <a:endParaRPr lang="fr-FR" sz="3200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2A0F28B1-E086-F076-13D2-63284AC23C49}"/>
              </a:ext>
            </a:extLst>
          </p:cNvPr>
          <p:cNvSpPr txBox="1">
            <a:spLocks/>
          </p:cNvSpPr>
          <p:nvPr/>
        </p:nvSpPr>
        <p:spPr>
          <a:xfrm>
            <a:off x="3494165" y="4326196"/>
            <a:ext cx="6508898" cy="550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fr-FR" sz="3200" dirty="0"/>
              <a:t>Et moi dans tout ça…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EE3E477-56C2-2997-D394-91FD365149F5}"/>
              </a:ext>
            </a:extLst>
          </p:cNvPr>
          <p:cNvSpPr txBox="1"/>
          <p:nvPr/>
        </p:nvSpPr>
        <p:spPr>
          <a:xfrm>
            <a:off x="3729714" y="4879086"/>
            <a:ext cx="6108674" cy="118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Reskilling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pour changer de carrière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Participation aux tests de non régression à chaque release (toutes les 6 semaines)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Implémentation des flux comptables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Développement d’outils de tests pour ces flux</a:t>
            </a:r>
          </a:p>
        </p:txBody>
      </p:sp>
    </p:spTree>
    <p:extLst>
      <p:ext uri="{BB962C8B-B14F-4D97-AF65-F5344CB8AC3E}">
        <p14:creationId xmlns:p14="http://schemas.microsoft.com/office/powerpoint/2010/main" val="135337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Présentation SOS IMMO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174811" y="2092991"/>
            <a:ext cx="6096000" cy="310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15" y="2466975"/>
            <a:ext cx="1924050" cy="1924050"/>
          </a:xfrm>
        </p:spPr>
      </p:pic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 diagram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174811" y="2092991"/>
            <a:ext cx="3082864" cy="3467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Imm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216AB41-B45C-FC93-760A-37177574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5" y="1865317"/>
            <a:ext cx="6378514" cy="369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Architecture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9A3ECB-D81E-4AB3-CA89-447F7D566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006600"/>
            <a:ext cx="99345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4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C9EE59C1-2A59-A158-5887-E357CCAE8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833" y="1190625"/>
            <a:ext cx="8944992" cy="43053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</a:t>
            </a:r>
          </a:p>
        </p:txBody>
      </p:sp>
    </p:spTree>
    <p:extLst>
      <p:ext uri="{BB962C8B-B14F-4D97-AF65-F5344CB8AC3E}">
        <p14:creationId xmlns:p14="http://schemas.microsoft.com/office/powerpoint/2010/main" val="270030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backend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A295F4-CB0B-8501-EBD9-119A10EC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51" y="1940001"/>
            <a:ext cx="7205652" cy="338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Accueil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13B8624-539A-F88A-7600-36ADE2526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480" y="804681"/>
            <a:ext cx="7695247" cy="52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Cinématique </a:t>
            </a:r>
            <a:r>
              <a:rPr lang="fr-FR" sz="4000" dirty="0" err="1"/>
              <a:t>imm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9FEF16B-7537-4406-ED2D-1C227EB39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94" y="1643797"/>
            <a:ext cx="10641011" cy="43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952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548</Words>
  <Application>Microsoft Office PowerPoint</Application>
  <PresentationFormat>Grand écran</PresentationFormat>
  <Paragraphs>81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Avenir Next LT Pro</vt:lpstr>
      <vt:lpstr>Avenir Next LT Pro Light</vt:lpstr>
      <vt:lpstr>Book Antiqua</vt:lpstr>
      <vt:lpstr>Sabon Next LT</vt:lpstr>
      <vt:lpstr>Symbol</vt:lpstr>
      <vt:lpstr>Wingdings</vt:lpstr>
      <vt:lpstr>LuminousVTI</vt:lpstr>
      <vt:lpstr>SOS IMMO</vt:lpstr>
      <vt:lpstr>Contexte SG</vt:lpstr>
      <vt:lpstr>Présentation SOS IMMO</vt:lpstr>
      <vt:lpstr>Use case diagram</vt:lpstr>
      <vt:lpstr>Architecture du projet</vt:lpstr>
      <vt:lpstr>Focus front</vt:lpstr>
      <vt:lpstr>Focus backend</vt:lpstr>
      <vt:lpstr>Accueil</vt:lpstr>
      <vt:lpstr>Cinématique imm</vt:lpstr>
      <vt:lpstr>Focus incident – cycle de vie</vt:lpstr>
      <vt:lpstr>Focus incident - création</vt:lpstr>
      <vt:lpstr>Focus incident - détail</vt:lpstr>
      <vt:lpstr>Base de données</vt:lpstr>
      <vt:lpstr>La sécurité – les données </vt:lpstr>
      <vt:lpstr>La sécurité - authentification</vt:lpstr>
      <vt:lpstr>La sécurité – cookie de session</vt:lpstr>
      <vt:lpstr>La sécurité – sauvegarde et tests</vt:lpstr>
      <vt:lpstr>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24</cp:revision>
  <cp:lastPrinted>2022-10-13T15:10:47Z</cp:lastPrinted>
  <dcterms:created xsi:type="dcterms:W3CDTF">2022-10-13T13:23:46Z</dcterms:created>
  <dcterms:modified xsi:type="dcterms:W3CDTF">2022-10-21T12:01:35Z</dcterms:modified>
</cp:coreProperties>
</file>