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581961-DA1D-498E-98F3-8B6E5332B0C3}">
  <a:tblStyle styleId="{5B581961-DA1D-498E-98F3-8B6E5332B0C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e7c3a62b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e7c3a62b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e7c3a62b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e7c3a62b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explanatory variable expenditure alone may not be a good predictor for crime rate and a richer model with various other explanatory variables needs to be assessed.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bd8ef50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bd8ef50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v) Can the number of families below half wage predict crime rate?</a:t>
            </a:r>
            <a:endParaRPr i="1"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i="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e7c3a62b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e7c3a62b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dbd8ef50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dbd8ef50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What are the best variables in the dataset for prediction of crime rate in a multiple regression? </a:t>
            </a:r>
            <a:r>
              <a:rPr lang="en" sz="1200">
                <a:solidFill>
                  <a:schemeClr val="dk1"/>
                </a:solidFill>
                <a:latin typeface="Times New Roman"/>
                <a:ea typeface="Times New Roman"/>
                <a:cs typeface="Times New Roman"/>
                <a:sym typeface="Times New Roman"/>
              </a:rPr>
              <a:t> multiple R</a:t>
            </a:r>
            <a:r>
              <a:rPr baseline="30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 value of 0.65 indicating that 65% percent of the variation of CrimeRate around its mean is explained by this reduced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e7c3a62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e7c3a62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Next, we observed diagnostic plots of the reduced model. In (</a:t>
            </a:r>
            <a:r>
              <a:rPr b="1" lang="en" sz="1200">
                <a:solidFill>
                  <a:schemeClr val="dk1"/>
                </a:solidFill>
                <a:latin typeface="Times New Roman"/>
                <a:ea typeface="Times New Roman"/>
                <a:cs typeface="Times New Roman"/>
                <a:sym typeface="Times New Roman"/>
              </a:rPr>
              <a:t>Figure 11A)</a:t>
            </a:r>
            <a:r>
              <a:rPr lang="en" sz="1200">
                <a:solidFill>
                  <a:schemeClr val="dk1"/>
                </a:solidFill>
                <a:latin typeface="Times New Roman"/>
                <a:ea typeface="Times New Roman"/>
                <a:cs typeface="Times New Roman"/>
                <a:sym typeface="Times New Roman"/>
              </a:rPr>
              <a:t>, we see a slight horn-shaped pattern in the center of the graph as the residuals depart from zero in the graph of residuals vs. fitted values which may indicate that the dataset violates the assumption of linearity for the model - indicating the model should be used with caution. The graph also shows 3 potential outliers at points 5, 42, and 43. A Normal Q-Q plot was then used to assess normality of the data (</a:t>
            </a:r>
            <a:r>
              <a:rPr b="1" lang="en" sz="1200">
                <a:solidFill>
                  <a:schemeClr val="dk1"/>
                </a:solidFill>
                <a:latin typeface="Times New Roman"/>
                <a:ea typeface="Times New Roman"/>
                <a:cs typeface="Times New Roman"/>
                <a:sym typeface="Times New Roman"/>
              </a:rPr>
              <a:t>Figure 11B</a:t>
            </a:r>
            <a:r>
              <a:rPr lang="en" sz="1200">
                <a:solidFill>
                  <a:schemeClr val="dk1"/>
                </a:solidFill>
                <a:latin typeface="Times New Roman"/>
                <a:ea typeface="Times New Roman"/>
                <a:cs typeface="Times New Roman"/>
                <a:sym typeface="Times New Roman"/>
              </a:rPr>
              <a:t>). The linearity of the plot seems to indicate the majority of the data is normally distributed, however the outliers may be contributing some skew as seen at the tails.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7c3a6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e7c3a6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then applied the influence statistic, Cook’s Distance, to determine whether the points identified as outliers were heavily influencing the slope.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dbd8ef50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dbd8ef50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 summary of results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e7c3a62b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e7c3a62b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 summary of results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e7c3a62b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e7c3a62b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 summary of results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bd8ef50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bd8ef5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dataset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e7c3a62b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e7c3a62b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bd8ef5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bd8ef5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bd8ef50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bd8ef50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statistical difference between education before and after 10 yrs and </a:t>
            </a:r>
            <a:r>
              <a:rPr lang="en">
                <a:solidFill>
                  <a:schemeClr val="dk1"/>
                </a:solidFill>
              </a:rPr>
              <a:t>Is there a statistical difference between crime rate before and after 10 yrs?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dbd8ef50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dbd8ef50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33333"/>
                </a:solidFill>
                <a:highlight>
                  <a:srgbClr val="FFFFFF"/>
                </a:highlight>
                <a:latin typeface="Verdana"/>
                <a:ea typeface="Verdana"/>
                <a:cs typeface="Verdana"/>
                <a:sym typeface="Verdana"/>
              </a:rPr>
              <a:t>Indicating that there is no statistical evidence that changes in the predictor variable, Education, are associated with changes in the response variable, Crime Rate in either year zero or year 10. Average years of education in a particular state alone is not enough to predict crime rate.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bd8ef50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bd8ef50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Has Southern State Crime Rate changed significantly within the last ten years?</a:t>
            </a:r>
            <a:endParaRPr i="1"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With the outliers: </a:t>
            </a:r>
            <a:r>
              <a:rPr lang="en" sz="1200">
                <a:solidFill>
                  <a:schemeClr val="dk1"/>
                </a:solidFill>
                <a:latin typeface="Times New Roman"/>
                <a:ea typeface="Times New Roman"/>
                <a:cs typeface="Times New Roman"/>
                <a:sym typeface="Times New Roman"/>
              </a:rPr>
              <a:t>no statistical evidence that the mean difference between crime rate in southern states before and after a 10-year period is different than zero</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With the two outliers removed: no statistical evidence that the mean difference between crime rate in southern states before and after a 10-year period is different than zero</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dbd8ef5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dbd8ef5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Has Northern State Crime Rate changed significantly within the last ten years?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dbd8ef5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dbd8ef5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What is the relationship between crime rate and police expenditure?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e7c3a62b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e7c3a62b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explanatory variable expenditure alone may not be a good predictor for crime rate and a richer model with various other explanatory variables needs to be assessed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sheffield.ac.uk/mash/statistics/datase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4897"/>
          <a:stretch/>
        </p:blipFill>
        <p:spPr>
          <a:xfrm>
            <a:off x="0" y="0"/>
            <a:ext cx="9144000" cy="5324275"/>
          </a:xfrm>
          <a:prstGeom prst="rect">
            <a:avLst/>
          </a:prstGeom>
          <a:noFill/>
          <a:ln>
            <a:noFill/>
          </a:ln>
        </p:spPr>
      </p:pic>
      <p:sp>
        <p:nvSpPr>
          <p:cNvPr id="55" name="Google Shape;55;p13"/>
          <p:cNvSpPr txBox="1"/>
          <p:nvPr/>
        </p:nvSpPr>
        <p:spPr>
          <a:xfrm>
            <a:off x="404800" y="2364425"/>
            <a:ext cx="3429000" cy="20289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highlight>
                  <a:schemeClr val="lt1"/>
                </a:highlight>
                <a:latin typeface="Times New Roman"/>
                <a:ea typeface="Times New Roman"/>
                <a:cs typeface="Times New Roman"/>
                <a:sym typeface="Times New Roman"/>
              </a:rPr>
              <a:t>A Statistical Analysis of Crime Rate Correlation to Several Variables Measured Within 47 Unknown U.S. States</a:t>
            </a:r>
            <a:endParaRPr sz="2000">
              <a:solidFill>
                <a:schemeClr val="dk1"/>
              </a:solidFill>
              <a:highlight>
                <a:schemeClr val="lt1"/>
              </a:highlight>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0" lvl="0" marL="0" rtl="0" algn="ctr">
              <a:spcBef>
                <a:spcPts val="0"/>
              </a:spcBef>
              <a:spcAft>
                <a:spcPts val="0"/>
              </a:spcAft>
              <a:buNone/>
            </a:pPr>
            <a:r>
              <a:rPr lang="en" sz="2000">
                <a:solidFill>
                  <a:schemeClr val="dk1"/>
                </a:solidFill>
                <a:highlight>
                  <a:schemeClr val="lt1"/>
                </a:highlight>
                <a:latin typeface="Times New Roman"/>
                <a:ea typeface="Times New Roman"/>
                <a:cs typeface="Times New Roman"/>
                <a:sym typeface="Times New Roman"/>
              </a:rPr>
              <a:t>Samip Thapa &amp; Ellis Torrance</a:t>
            </a:r>
            <a:endParaRPr sz="2200">
              <a:highlight>
                <a:schemeClr val="l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380850" y="4330925"/>
            <a:ext cx="8531700" cy="575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Fig:7</a:t>
            </a:r>
            <a:r>
              <a:rPr lang="en" sz="1200">
                <a:solidFill>
                  <a:schemeClr val="dk1"/>
                </a:solidFill>
                <a:latin typeface="Times New Roman"/>
                <a:ea typeface="Times New Roman"/>
                <a:cs typeface="Times New Roman"/>
                <a:sym typeface="Times New Roman"/>
              </a:rPr>
              <a:t>. Scatterplot (A), Scatterplot with the fitted line (B), Residual vs Fitted plot (C), and the Normal Q-Q (D) plot to assess linear regression model between crime rate and expenditure year 10  </a:t>
            </a:r>
            <a:endParaRPr/>
          </a:p>
        </p:txBody>
      </p:sp>
      <p:pic>
        <p:nvPicPr>
          <p:cNvPr id="133" name="Google Shape;133;p22"/>
          <p:cNvPicPr preferRelativeResize="0"/>
          <p:nvPr/>
        </p:nvPicPr>
        <p:blipFill>
          <a:blip r:embed="rId3">
            <a:alphaModFix/>
          </a:blip>
          <a:stretch>
            <a:fillRect/>
          </a:stretch>
        </p:blipFill>
        <p:spPr>
          <a:xfrm>
            <a:off x="0" y="256150"/>
            <a:ext cx="5077550" cy="3947950"/>
          </a:xfrm>
          <a:prstGeom prst="rect">
            <a:avLst/>
          </a:prstGeom>
          <a:noFill/>
          <a:ln>
            <a:noFill/>
          </a:ln>
        </p:spPr>
      </p:pic>
      <p:sp>
        <p:nvSpPr>
          <p:cNvPr id="134" name="Google Shape;134;p22"/>
          <p:cNvSpPr txBox="1"/>
          <p:nvPr/>
        </p:nvSpPr>
        <p:spPr>
          <a:xfrm>
            <a:off x="5212800" y="1149725"/>
            <a:ext cx="3931200" cy="39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Spearman’s correlation coefficient between crime rate and the expenditure year 10 = 0.6502011</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R</a:t>
            </a:r>
            <a:r>
              <a:rPr baseline="30000" lang="en" sz="1800">
                <a:solidFill>
                  <a:schemeClr val="dk1"/>
                </a:solidFill>
                <a:latin typeface="Times New Roman"/>
                <a:ea typeface="Times New Roman"/>
                <a:cs typeface="Times New Roman"/>
                <a:sym typeface="Times New Roman"/>
              </a:rPr>
              <a:t>2</a:t>
            </a:r>
            <a:r>
              <a:rPr baseline="30000"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 0.3977</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body"/>
          </p:nvPr>
        </p:nvSpPr>
        <p:spPr>
          <a:xfrm>
            <a:off x="363575" y="4352175"/>
            <a:ext cx="8531700" cy="6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Fig:8</a:t>
            </a:r>
            <a:r>
              <a:rPr lang="en" sz="1200">
                <a:solidFill>
                  <a:schemeClr val="dk1"/>
                </a:solidFill>
                <a:latin typeface="Times New Roman"/>
                <a:ea typeface="Times New Roman"/>
                <a:cs typeface="Times New Roman"/>
                <a:sym typeface="Times New Roman"/>
              </a:rPr>
              <a:t>. Scatterplot (A), Scatterplot with the fitted line (B), Residual vs Fitted plot (C), and the Normal Q-Q (D) plot to assess linear regression model between crime rate and log (expenditure year 10) </a:t>
            </a:r>
            <a:endParaRPr/>
          </a:p>
        </p:txBody>
      </p:sp>
      <p:pic>
        <p:nvPicPr>
          <p:cNvPr id="140" name="Google Shape;140;p23"/>
          <p:cNvPicPr preferRelativeResize="0"/>
          <p:nvPr/>
        </p:nvPicPr>
        <p:blipFill>
          <a:blip r:embed="rId3">
            <a:alphaModFix/>
          </a:blip>
          <a:stretch>
            <a:fillRect/>
          </a:stretch>
        </p:blipFill>
        <p:spPr>
          <a:xfrm>
            <a:off x="0" y="83250"/>
            <a:ext cx="5492500" cy="4268925"/>
          </a:xfrm>
          <a:prstGeom prst="rect">
            <a:avLst/>
          </a:prstGeom>
          <a:noFill/>
          <a:ln>
            <a:noFill/>
          </a:ln>
        </p:spPr>
      </p:pic>
      <p:sp>
        <p:nvSpPr>
          <p:cNvPr id="141" name="Google Shape;141;p23"/>
          <p:cNvSpPr txBox="1"/>
          <p:nvPr/>
        </p:nvSpPr>
        <p:spPr>
          <a:xfrm>
            <a:off x="5627700" y="1236175"/>
            <a:ext cx="3516300" cy="42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R</a:t>
            </a:r>
            <a:r>
              <a:rPr baseline="30000" lang="en" sz="1800">
                <a:solidFill>
                  <a:schemeClr val="dk1"/>
                </a:solidFill>
                <a:latin typeface="Times New Roman"/>
                <a:ea typeface="Times New Roman"/>
                <a:cs typeface="Times New Roman"/>
                <a:sym typeface="Times New Roman"/>
              </a:rPr>
              <a:t>2 </a:t>
            </a:r>
            <a:r>
              <a:rPr lang="en">
                <a:latin typeface="Times New Roman"/>
                <a:ea typeface="Times New Roman"/>
                <a:cs typeface="Times New Roman"/>
                <a:sym typeface="Times New Roman"/>
              </a:rPr>
              <a:t>= 0.4264</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4.21% increase in variation explained by the model in predicting crime rate around its mean</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 type="body"/>
          </p:nvPr>
        </p:nvSpPr>
        <p:spPr>
          <a:xfrm>
            <a:off x="406775" y="4348200"/>
            <a:ext cx="8497200" cy="696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Fig:9</a:t>
            </a:r>
            <a:r>
              <a:rPr lang="en" sz="1200">
                <a:solidFill>
                  <a:schemeClr val="dk1"/>
                </a:solidFill>
                <a:latin typeface="Times New Roman"/>
                <a:ea typeface="Times New Roman"/>
                <a:cs typeface="Times New Roman"/>
                <a:sym typeface="Times New Roman"/>
              </a:rPr>
              <a:t>. Scatterplot (A), Scatterplot with the fitted line (B), Residual vs Fitted plot (C), and the Normal Q-Q (D) plot to assess linear regression model between crime rate and Below Wage at base year </a:t>
            </a:r>
            <a:endParaRPr/>
          </a:p>
        </p:txBody>
      </p:sp>
      <p:pic>
        <p:nvPicPr>
          <p:cNvPr id="147" name="Google Shape;147;p24"/>
          <p:cNvPicPr preferRelativeResize="0"/>
          <p:nvPr/>
        </p:nvPicPr>
        <p:blipFill>
          <a:blip r:embed="rId3">
            <a:alphaModFix/>
          </a:blip>
          <a:stretch>
            <a:fillRect/>
          </a:stretch>
        </p:blipFill>
        <p:spPr>
          <a:xfrm>
            <a:off x="0" y="221550"/>
            <a:ext cx="5178300" cy="4014300"/>
          </a:xfrm>
          <a:prstGeom prst="rect">
            <a:avLst/>
          </a:prstGeom>
          <a:noFill/>
          <a:ln>
            <a:noFill/>
          </a:ln>
        </p:spPr>
      </p:pic>
      <p:sp>
        <p:nvSpPr>
          <p:cNvPr id="148" name="Google Shape;148;p24"/>
          <p:cNvSpPr txBox="1"/>
          <p:nvPr/>
        </p:nvSpPr>
        <p:spPr>
          <a:xfrm>
            <a:off x="5342400" y="933600"/>
            <a:ext cx="3801600" cy="40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Most of the points do not lie close to the fitted line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residual tends to depart away from the 0 line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normal probability plot also does not seem to be close to the straight line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R</a:t>
            </a:r>
            <a:r>
              <a:rPr baseline="30000" lang="en">
                <a:solidFill>
                  <a:schemeClr val="dk1"/>
                </a:solidFill>
                <a:latin typeface="Times New Roman"/>
                <a:ea typeface="Times New Roman"/>
                <a:cs typeface="Times New Roman"/>
                <a:sym typeface="Times New Roman"/>
              </a:rPr>
              <a:t>2 </a:t>
            </a:r>
            <a:r>
              <a:rPr lang="en">
                <a:solidFill>
                  <a:schemeClr val="dk1"/>
                </a:solidFill>
                <a:latin typeface="Times New Roman"/>
                <a:ea typeface="Times New Roman"/>
                <a:cs typeface="Times New Roman"/>
                <a:sym typeface="Times New Roman"/>
              </a:rPr>
              <a:t>= 0.028</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363575" y="4413000"/>
            <a:ext cx="8549100" cy="730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Fig:10</a:t>
            </a:r>
            <a:r>
              <a:rPr lang="en" sz="1200">
                <a:solidFill>
                  <a:schemeClr val="dk1"/>
                </a:solidFill>
                <a:latin typeface="Times New Roman"/>
                <a:ea typeface="Times New Roman"/>
                <a:cs typeface="Times New Roman"/>
                <a:sym typeface="Times New Roman"/>
              </a:rPr>
              <a:t>. Scatterplot (A), Scatterplot with the fitted line (B), Residual vs Fitted plot (C), and the Normal Q-Q plot (D) to assess linear regression model between crime rate and Below Wage at year 10</a:t>
            </a:r>
            <a:endParaRPr/>
          </a:p>
        </p:txBody>
      </p:sp>
      <p:pic>
        <p:nvPicPr>
          <p:cNvPr id="154" name="Google Shape;154;p25"/>
          <p:cNvPicPr preferRelativeResize="0"/>
          <p:nvPr/>
        </p:nvPicPr>
        <p:blipFill>
          <a:blip r:embed="rId3">
            <a:alphaModFix/>
          </a:blip>
          <a:stretch>
            <a:fillRect/>
          </a:stretch>
        </p:blipFill>
        <p:spPr>
          <a:xfrm>
            <a:off x="0" y="124550"/>
            <a:ext cx="5509775" cy="4288450"/>
          </a:xfrm>
          <a:prstGeom prst="rect">
            <a:avLst/>
          </a:prstGeom>
          <a:noFill/>
          <a:ln>
            <a:noFill/>
          </a:ln>
        </p:spPr>
      </p:pic>
      <p:sp>
        <p:nvSpPr>
          <p:cNvPr id="155" name="Google Shape;155;p25"/>
          <p:cNvSpPr txBox="1"/>
          <p:nvPr/>
        </p:nvSpPr>
        <p:spPr>
          <a:xfrm>
            <a:off x="5509775" y="803925"/>
            <a:ext cx="3646200" cy="40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Most of the points do not lie close to the fitted line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residual tends to depart away from the 0 line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normal probability plot also does not seem to be close to the straight line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R</a:t>
            </a:r>
            <a:r>
              <a:rPr baseline="30000" lang="en">
                <a:solidFill>
                  <a:schemeClr val="dk1"/>
                </a:solidFill>
                <a:latin typeface="Times New Roman"/>
                <a:ea typeface="Times New Roman"/>
                <a:cs typeface="Times New Roman"/>
                <a:sym typeface="Times New Roman"/>
              </a:rPr>
              <a:t>2 </a:t>
            </a:r>
            <a:r>
              <a:rPr lang="en">
                <a:solidFill>
                  <a:schemeClr val="dk1"/>
                </a:solidFill>
                <a:latin typeface="Times New Roman"/>
                <a:ea typeface="Times New Roman"/>
                <a:cs typeface="Times New Roman"/>
                <a:sym typeface="Times New Roman"/>
              </a:rPr>
              <a:t>= 0.004351</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1353525"/>
            <a:ext cx="8520600" cy="2589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Using computer assisted variable selection, all 13 predictors were assessed to determine best subsets of predictors for CrimeRate using Mallow’s C</a:t>
            </a:r>
            <a:r>
              <a:rPr baseline="-25000" lang="en" sz="1600">
                <a:latin typeface="Times New Roman"/>
                <a:ea typeface="Times New Roman"/>
                <a:cs typeface="Times New Roman"/>
                <a:sym typeface="Times New Roman"/>
              </a:rPr>
              <a:t>p </a:t>
            </a:r>
            <a:r>
              <a:rPr lang="en" sz="1600">
                <a:latin typeface="Times New Roman"/>
                <a:ea typeface="Times New Roman"/>
                <a:cs typeface="Times New Roman"/>
                <a:sym typeface="Times New Roman"/>
              </a:rPr>
              <a:t>as a measure of comparison between the models.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The lowest C</a:t>
            </a:r>
            <a:r>
              <a:rPr baseline="-25000" lang="en" sz="1800">
                <a:latin typeface="Times New Roman"/>
                <a:ea typeface="Times New Roman"/>
                <a:cs typeface="Times New Roman"/>
                <a:sym typeface="Times New Roman"/>
              </a:rPr>
              <a:t>p </a:t>
            </a:r>
            <a:r>
              <a:rPr lang="en" sz="1800">
                <a:latin typeface="Times New Roman"/>
                <a:ea typeface="Times New Roman"/>
                <a:cs typeface="Times New Roman"/>
                <a:sym typeface="Times New Roman"/>
              </a:rPr>
              <a:t>score was 3.29 for the model </a:t>
            </a:r>
            <a:r>
              <a:rPr b="1" lang="en" sz="1800">
                <a:latin typeface="Times New Roman"/>
                <a:ea typeface="Times New Roman"/>
                <a:cs typeface="Times New Roman"/>
                <a:sym typeface="Times New Roman"/>
              </a:rPr>
              <a:t>𝜇(CrimeRate|Youth, MoreMales,Education, ExpenditureYear0, Wage, BelowWage) = -339.3 + 0.77(Youth) +10.4(MoreMales) + 4.8(Education) + 0.7(ExpenditureYear0) + 0.2(Wage) + 0.6(BelowWage) </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Multiple R</a:t>
            </a:r>
            <a:r>
              <a:rPr baseline="30000" lang="en" sz="1800">
                <a:latin typeface="Times New Roman"/>
                <a:ea typeface="Times New Roman"/>
                <a:cs typeface="Times New Roman"/>
                <a:sym typeface="Times New Roman"/>
              </a:rPr>
              <a:t>2</a:t>
            </a:r>
            <a:r>
              <a:rPr lang="en" sz="1800">
                <a:latin typeface="Times New Roman"/>
                <a:ea typeface="Times New Roman"/>
                <a:cs typeface="Times New Roman"/>
                <a:sym typeface="Times New Roman"/>
              </a:rPr>
              <a:t> value of 0.65</a:t>
            </a:r>
            <a:endParaRPr b="1"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7"/>
          <p:cNvPicPr preferRelativeResize="0"/>
          <p:nvPr/>
        </p:nvPicPr>
        <p:blipFill>
          <a:blip r:embed="rId3">
            <a:alphaModFix/>
          </a:blip>
          <a:stretch>
            <a:fillRect/>
          </a:stretch>
        </p:blipFill>
        <p:spPr>
          <a:xfrm>
            <a:off x="0" y="152400"/>
            <a:ext cx="9144000" cy="49215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52400" y="152400"/>
            <a:ext cx="4965850" cy="4903000"/>
          </a:xfrm>
          <a:prstGeom prst="rect">
            <a:avLst/>
          </a:prstGeom>
          <a:noFill/>
          <a:ln>
            <a:noFill/>
          </a:ln>
        </p:spPr>
      </p:pic>
      <p:sp>
        <p:nvSpPr>
          <p:cNvPr id="173" name="Google Shape;173;p28"/>
          <p:cNvSpPr/>
          <p:nvPr/>
        </p:nvSpPr>
        <p:spPr>
          <a:xfrm>
            <a:off x="4072425" y="247175"/>
            <a:ext cx="553200" cy="52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nvSpPr>
        <p:spPr>
          <a:xfrm>
            <a:off x="5460675" y="576875"/>
            <a:ext cx="3000000" cy="9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Removal of these points was found to affect the regression coefficients and their p-values and so they were excluded from the analysis. </a:t>
            </a:r>
            <a:endParaRPr sz="1900"/>
          </a:p>
        </p:txBody>
      </p:sp>
      <p:sp>
        <p:nvSpPr>
          <p:cNvPr id="175" name="Google Shape;175;p28"/>
          <p:cNvSpPr txBox="1"/>
          <p:nvPr/>
        </p:nvSpPr>
        <p:spPr>
          <a:xfrm>
            <a:off x="5294800" y="2150900"/>
            <a:ext cx="3709200" cy="9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new suggested model for CrimeRate prediction with outliers (point 42 and 43) removed is 𝜇(CrimeRate|Youth, MoreMales,Education, ExpenditureYear0, Wage, BelowWage) = -410.1 + 0.73(Youth) +12.4(MoreMales) + 5.5(Education) + 0.5(ExpenditureYear0) + 0.3(Wage) + 0.7(BelowWage) with a multiple R-squared value of 0.70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1" name="Google Shape;181;p29"/>
          <p:cNvSpPr txBox="1"/>
          <p:nvPr/>
        </p:nvSpPr>
        <p:spPr>
          <a:xfrm>
            <a:off x="376675" y="1270175"/>
            <a:ext cx="70032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1"/>
                </a:solidFill>
                <a:latin typeface="Times New Roman"/>
                <a:ea typeface="Times New Roman"/>
                <a:cs typeface="Times New Roman"/>
                <a:sym typeface="Times New Roman"/>
              </a:rPr>
              <a:t>i) Does the average crime rate change over a ten-year period and how does it relate to the change in education over ten-years?</a:t>
            </a:r>
            <a:endParaRPr i="1"/>
          </a:p>
        </p:txBody>
      </p:sp>
      <p:sp>
        <p:nvSpPr>
          <p:cNvPr id="182" name="Google Shape;182;p29"/>
          <p:cNvSpPr txBox="1"/>
          <p:nvPr/>
        </p:nvSpPr>
        <p:spPr>
          <a:xfrm>
            <a:off x="1141100" y="1973975"/>
            <a:ext cx="70032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There is no evidence of a mean change in education or crime rate over a 10-year period. Furthermore, Education and CrimeRate are not linearly related. </a:t>
            </a:r>
            <a:endParaRPr/>
          </a:p>
        </p:txBody>
      </p:sp>
      <p:sp>
        <p:nvSpPr>
          <p:cNvPr id="183" name="Google Shape;183;p29"/>
          <p:cNvSpPr txBox="1"/>
          <p:nvPr/>
        </p:nvSpPr>
        <p:spPr>
          <a:xfrm>
            <a:off x="376675" y="2989600"/>
            <a:ext cx="7415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1"/>
                </a:solidFill>
                <a:latin typeface="Times New Roman"/>
                <a:ea typeface="Times New Roman"/>
                <a:cs typeface="Times New Roman"/>
                <a:sym typeface="Times New Roman"/>
              </a:rPr>
              <a:t> ii) Has </a:t>
            </a:r>
            <a:r>
              <a:rPr b="1" i="1" lang="en" sz="1800">
                <a:solidFill>
                  <a:schemeClr val="dk1"/>
                </a:solidFill>
                <a:latin typeface="Times New Roman"/>
                <a:ea typeface="Times New Roman"/>
                <a:cs typeface="Times New Roman"/>
                <a:sym typeface="Times New Roman"/>
              </a:rPr>
              <a:t>Southern </a:t>
            </a:r>
            <a:r>
              <a:rPr b="1" i="1" lang="en" sz="1800">
                <a:solidFill>
                  <a:schemeClr val="dk1"/>
                </a:solidFill>
                <a:latin typeface="Times New Roman"/>
                <a:ea typeface="Times New Roman"/>
                <a:cs typeface="Times New Roman"/>
                <a:sym typeface="Times New Roman"/>
              </a:rPr>
              <a:t>State Crime Rate changed significantly within the last ten years? iii) Has </a:t>
            </a:r>
            <a:r>
              <a:rPr b="1" i="1" lang="en" sz="1800">
                <a:solidFill>
                  <a:schemeClr val="dk1"/>
                </a:solidFill>
                <a:latin typeface="Times New Roman"/>
                <a:ea typeface="Times New Roman"/>
                <a:cs typeface="Times New Roman"/>
                <a:sym typeface="Times New Roman"/>
              </a:rPr>
              <a:t>Northern </a:t>
            </a:r>
            <a:r>
              <a:rPr b="1" i="1" lang="en" sz="1800">
                <a:solidFill>
                  <a:schemeClr val="dk1"/>
                </a:solidFill>
                <a:latin typeface="Times New Roman"/>
                <a:ea typeface="Times New Roman"/>
                <a:cs typeface="Times New Roman"/>
                <a:sym typeface="Times New Roman"/>
              </a:rPr>
              <a:t>state? </a:t>
            </a:r>
            <a:endParaRPr i="1"/>
          </a:p>
        </p:txBody>
      </p:sp>
      <p:sp>
        <p:nvSpPr>
          <p:cNvPr id="184" name="Google Shape;184;p29"/>
          <p:cNvSpPr txBox="1"/>
          <p:nvPr/>
        </p:nvSpPr>
        <p:spPr>
          <a:xfrm>
            <a:off x="1141100" y="3797725"/>
            <a:ext cx="70032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There is no evidence of a mean change in crime rate by Southern or Northern state over a 10-year period.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0" name="Google Shape;190;p30"/>
          <p:cNvSpPr txBox="1"/>
          <p:nvPr/>
        </p:nvSpPr>
        <p:spPr>
          <a:xfrm>
            <a:off x="376675" y="1105400"/>
            <a:ext cx="70032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1"/>
                </a:solidFill>
                <a:latin typeface="Times New Roman"/>
                <a:ea typeface="Times New Roman"/>
                <a:cs typeface="Times New Roman"/>
                <a:sym typeface="Times New Roman"/>
              </a:rPr>
              <a:t>iv) What is the relationship between crime rate and police expenditure? </a:t>
            </a:r>
            <a:endParaRPr i="1"/>
          </a:p>
        </p:txBody>
      </p:sp>
      <p:sp>
        <p:nvSpPr>
          <p:cNvPr id="191" name="Google Shape;191;p30"/>
          <p:cNvSpPr txBox="1"/>
          <p:nvPr/>
        </p:nvSpPr>
        <p:spPr>
          <a:xfrm>
            <a:off x="1141100" y="1514925"/>
            <a:ext cx="70032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There was a positive correlation between the crime rate and police expenditure in both years of measurement. However, the explanatory variable expenditure alone was not good enough to predict crime rate and a richer model with various other explanatory variables were needed to be accounted for predicting crime rate.</a:t>
            </a:r>
            <a:endParaRPr b="1" sz="1800">
              <a:latin typeface="Times New Roman"/>
              <a:ea typeface="Times New Roman"/>
              <a:cs typeface="Times New Roman"/>
              <a:sym typeface="Times New Roman"/>
            </a:endParaRPr>
          </a:p>
        </p:txBody>
      </p:sp>
      <p:sp>
        <p:nvSpPr>
          <p:cNvPr id="192" name="Google Shape;192;p30"/>
          <p:cNvSpPr txBox="1"/>
          <p:nvPr/>
        </p:nvSpPr>
        <p:spPr>
          <a:xfrm>
            <a:off x="376675" y="3283850"/>
            <a:ext cx="7415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1"/>
                </a:solidFill>
                <a:latin typeface="Times New Roman"/>
                <a:ea typeface="Times New Roman"/>
                <a:cs typeface="Times New Roman"/>
                <a:sym typeface="Times New Roman"/>
              </a:rPr>
              <a:t>v) Can the number of families below half wage predict crime rate? </a:t>
            </a:r>
            <a:endParaRPr i="1"/>
          </a:p>
        </p:txBody>
      </p:sp>
      <p:sp>
        <p:nvSpPr>
          <p:cNvPr id="193" name="Google Shape;193;p30"/>
          <p:cNvSpPr txBox="1"/>
          <p:nvPr/>
        </p:nvSpPr>
        <p:spPr>
          <a:xfrm>
            <a:off x="1141100" y="3785975"/>
            <a:ext cx="70032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Below wage is not a good predictor for crime rate using the simple linear regression in year 0 or year 10 due to violations of linearity even after transformation.</a:t>
            </a:r>
            <a:endParaRPr b="1"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9" name="Google Shape;199;p31"/>
          <p:cNvSpPr txBox="1"/>
          <p:nvPr/>
        </p:nvSpPr>
        <p:spPr>
          <a:xfrm>
            <a:off x="311700" y="1414663"/>
            <a:ext cx="70032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1"/>
                </a:solidFill>
                <a:latin typeface="Times New Roman"/>
                <a:ea typeface="Times New Roman"/>
                <a:cs typeface="Times New Roman"/>
                <a:sym typeface="Times New Roman"/>
              </a:rPr>
              <a:t>vi) </a:t>
            </a:r>
            <a:r>
              <a:rPr b="1" i="1" lang="en" sz="1800">
                <a:solidFill>
                  <a:schemeClr val="dk1"/>
                </a:solidFill>
                <a:latin typeface="Times New Roman"/>
                <a:ea typeface="Times New Roman"/>
                <a:cs typeface="Times New Roman"/>
                <a:sym typeface="Times New Roman"/>
              </a:rPr>
              <a:t>What are the best variables in the dataset for prediction of crime rate in a multiple regression?</a:t>
            </a:r>
            <a:r>
              <a:rPr b="1" i="1" lang="en" sz="1800">
                <a:solidFill>
                  <a:schemeClr val="dk1"/>
                </a:solidFill>
                <a:latin typeface="Times New Roman"/>
                <a:ea typeface="Times New Roman"/>
                <a:cs typeface="Times New Roman"/>
                <a:sym typeface="Times New Roman"/>
              </a:rPr>
              <a:t> </a:t>
            </a:r>
            <a:endParaRPr i="1"/>
          </a:p>
        </p:txBody>
      </p:sp>
      <p:sp>
        <p:nvSpPr>
          <p:cNvPr id="200" name="Google Shape;200;p31"/>
          <p:cNvSpPr txBox="1"/>
          <p:nvPr/>
        </p:nvSpPr>
        <p:spPr>
          <a:xfrm>
            <a:off x="1070400" y="2515400"/>
            <a:ext cx="70032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The Variables Youth, MoreMales, Education, ExpenditureYear0, Wage, BelowWage were found to predict crime rate in the dataset with the highest accuracy.</a:t>
            </a:r>
            <a:endParaRPr b="1"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aphicFrame>
        <p:nvGraphicFramePr>
          <p:cNvPr id="60" name="Google Shape;60;p14"/>
          <p:cNvGraphicFramePr/>
          <p:nvPr/>
        </p:nvGraphicFramePr>
        <p:xfrm>
          <a:off x="0" y="927400"/>
          <a:ext cx="3000000" cy="3000000"/>
        </p:xfrm>
        <a:graphic>
          <a:graphicData uri="http://schemas.openxmlformats.org/drawingml/2006/table">
            <a:tbl>
              <a:tblPr>
                <a:noFill/>
                <a:tableStyleId>{5B581961-DA1D-498E-98F3-8B6E5332B0C3}</a:tableStyleId>
              </a:tblPr>
              <a:tblGrid>
                <a:gridCol w="2030725"/>
                <a:gridCol w="5965975"/>
                <a:gridCol w="1147300"/>
              </a:tblGrid>
              <a:tr h="336100">
                <a:tc>
                  <a:txBody>
                    <a:bodyPr/>
                    <a:lstStyle/>
                    <a:p>
                      <a:pPr indent="0" lvl="0" marL="0" rtl="0" algn="ctr">
                        <a:lnSpc>
                          <a:spcPct val="115000"/>
                        </a:lnSpc>
                        <a:spcBef>
                          <a:spcPts val="0"/>
                        </a:spcBef>
                        <a:spcAft>
                          <a:spcPts val="0"/>
                        </a:spcAft>
                        <a:buNone/>
                      </a:pPr>
                      <a:r>
                        <a:rPr b="1" lang="en" sz="1200"/>
                        <a:t>Dataset Variable Names</a:t>
                      </a:r>
                      <a:endParaRPr b="1" sz="12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100"/>
                        <a:t>Variable Description</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100"/>
                        <a:t>Variable Type</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264675">
                <a:tc>
                  <a:txBody>
                    <a:bodyPr/>
                    <a:lstStyle/>
                    <a:p>
                      <a:pPr indent="0" lvl="0" marL="0" rtl="0" algn="ctr">
                        <a:lnSpc>
                          <a:spcPct val="115000"/>
                        </a:lnSpc>
                        <a:spcBef>
                          <a:spcPts val="0"/>
                        </a:spcBef>
                        <a:spcAft>
                          <a:spcPts val="0"/>
                        </a:spcAft>
                        <a:buNone/>
                      </a:pPr>
                      <a:r>
                        <a:rPr lang="en" sz="1300"/>
                        <a:t>CrimeRate</a:t>
                      </a:r>
                      <a:endParaRPr sz="13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Incidence of crime per one-million citizens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 sz="1100"/>
                        <a:t>Continuous</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264675">
                <a:tc>
                  <a:txBody>
                    <a:bodyPr/>
                    <a:lstStyle/>
                    <a:p>
                      <a:pPr indent="0" lvl="0" marL="0" rtl="0" algn="ctr">
                        <a:lnSpc>
                          <a:spcPct val="115000"/>
                        </a:lnSpc>
                        <a:spcBef>
                          <a:spcPts val="0"/>
                        </a:spcBef>
                        <a:spcAft>
                          <a:spcPts val="0"/>
                        </a:spcAft>
                        <a:buNone/>
                      </a:pPr>
                      <a:r>
                        <a:rPr lang="en" sz="1300"/>
                        <a:t>Southern</a:t>
                      </a:r>
                      <a:endParaRPr sz="13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The state being measured is a southern state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t>Categorical</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64675">
                <a:tc>
                  <a:txBody>
                    <a:bodyPr/>
                    <a:lstStyle/>
                    <a:p>
                      <a:pPr indent="0" lvl="0" marL="0" rtl="0" algn="ctr">
                        <a:lnSpc>
                          <a:spcPct val="115000"/>
                        </a:lnSpc>
                        <a:spcBef>
                          <a:spcPts val="0"/>
                        </a:spcBef>
                        <a:spcAft>
                          <a:spcPts val="0"/>
                        </a:spcAft>
                        <a:buNone/>
                      </a:pPr>
                      <a:r>
                        <a:rPr lang="en" sz="1300"/>
                        <a:t>Youth</a:t>
                      </a:r>
                      <a:endParaRPr sz="13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The number of males between 18-34yo per 1000 individuals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100"/>
                        <a:t>Discrete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264675">
                <a:tc>
                  <a:txBody>
                    <a:bodyPr/>
                    <a:lstStyle/>
                    <a:p>
                      <a:pPr indent="0" lvl="0" marL="0" rtl="0" algn="ctr">
                        <a:lnSpc>
                          <a:spcPct val="115000"/>
                        </a:lnSpc>
                        <a:spcBef>
                          <a:spcPts val="0"/>
                        </a:spcBef>
                        <a:spcAft>
                          <a:spcPts val="0"/>
                        </a:spcAft>
                        <a:buNone/>
                      </a:pPr>
                      <a:r>
                        <a:rPr lang="en" sz="1300"/>
                        <a:t>Education</a:t>
                      </a:r>
                      <a:endParaRPr sz="13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The average number of years school was attended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t>Discrete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64675">
                <a:tc>
                  <a:txBody>
                    <a:bodyPr/>
                    <a:lstStyle/>
                    <a:p>
                      <a:pPr indent="0" lvl="0" marL="0" rtl="0" algn="ctr">
                        <a:lnSpc>
                          <a:spcPct val="115000"/>
                        </a:lnSpc>
                        <a:spcBef>
                          <a:spcPts val="0"/>
                        </a:spcBef>
                        <a:spcAft>
                          <a:spcPts val="0"/>
                        </a:spcAft>
                        <a:buNone/>
                      </a:pPr>
                      <a:r>
                        <a:rPr lang="en" sz="1200"/>
                        <a:t>ExpenditureYear</a:t>
                      </a:r>
                      <a:endParaRPr sz="12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Amount of money spent on police per capita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100"/>
                        <a:t>Continuous</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264675">
                <a:tc>
                  <a:txBody>
                    <a:bodyPr/>
                    <a:lstStyle/>
                    <a:p>
                      <a:pPr indent="0" lvl="0" marL="0" rtl="0" algn="ctr">
                        <a:lnSpc>
                          <a:spcPct val="115000"/>
                        </a:lnSpc>
                        <a:spcBef>
                          <a:spcPts val="0"/>
                        </a:spcBef>
                        <a:spcAft>
                          <a:spcPts val="0"/>
                        </a:spcAft>
                        <a:buNone/>
                      </a:pPr>
                      <a:r>
                        <a:rPr lang="en" sz="1200"/>
                        <a:t>Males</a:t>
                      </a:r>
                      <a:endParaRPr sz="12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The number of males per 1000 females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t>Discrete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64675">
                <a:tc>
                  <a:txBody>
                    <a:bodyPr/>
                    <a:lstStyle/>
                    <a:p>
                      <a:pPr indent="0" lvl="0" marL="0" rtl="0" algn="ctr">
                        <a:lnSpc>
                          <a:spcPct val="115000"/>
                        </a:lnSpc>
                        <a:spcBef>
                          <a:spcPts val="0"/>
                        </a:spcBef>
                        <a:spcAft>
                          <a:spcPts val="0"/>
                        </a:spcAft>
                        <a:buNone/>
                      </a:pPr>
                      <a:r>
                        <a:rPr lang="en" sz="1200"/>
                        <a:t>LabourForce</a:t>
                      </a:r>
                      <a:endParaRPr sz="12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Males from 18-24yo that are employed per 1000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100"/>
                        <a:t>Discrete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264675">
                <a:tc>
                  <a:txBody>
                    <a:bodyPr/>
                    <a:lstStyle/>
                    <a:p>
                      <a:pPr indent="0" lvl="0" marL="0" rtl="0" algn="ctr">
                        <a:lnSpc>
                          <a:spcPct val="115000"/>
                        </a:lnSpc>
                        <a:spcBef>
                          <a:spcPts val="0"/>
                        </a:spcBef>
                        <a:spcAft>
                          <a:spcPts val="0"/>
                        </a:spcAft>
                        <a:buNone/>
                      </a:pPr>
                      <a:r>
                        <a:rPr lang="en" sz="1300"/>
                        <a:t>Wage</a:t>
                      </a:r>
                      <a:endParaRPr sz="13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Median weekly wage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t>Continuous</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64675">
                <a:tc>
                  <a:txBody>
                    <a:bodyPr/>
                    <a:lstStyle/>
                    <a:p>
                      <a:pPr indent="0" lvl="0" marL="0" rtl="0" algn="ctr">
                        <a:lnSpc>
                          <a:spcPct val="115000"/>
                        </a:lnSpc>
                        <a:spcBef>
                          <a:spcPts val="0"/>
                        </a:spcBef>
                        <a:spcAft>
                          <a:spcPts val="0"/>
                        </a:spcAft>
                        <a:buNone/>
                      </a:pPr>
                      <a:r>
                        <a:rPr lang="en" sz="1300"/>
                        <a:t>BelowWage</a:t>
                      </a:r>
                      <a:endParaRPr sz="13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Number of families that make &lt; median wage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100"/>
                        <a:t>Discrete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264675">
                <a:tc>
                  <a:txBody>
                    <a:bodyPr/>
                    <a:lstStyle/>
                    <a:p>
                      <a:pPr indent="0" lvl="0" marL="0" rtl="0" algn="ctr">
                        <a:lnSpc>
                          <a:spcPct val="115000"/>
                        </a:lnSpc>
                        <a:spcBef>
                          <a:spcPts val="0"/>
                        </a:spcBef>
                        <a:spcAft>
                          <a:spcPts val="0"/>
                        </a:spcAft>
                        <a:buNone/>
                      </a:pPr>
                      <a:r>
                        <a:rPr lang="en" sz="1200"/>
                        <a:t>HighYouthUnemploy</a:t>
                      </a:r>
                      <a:endParaRPr sz="12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Youth unemployment high (“1”) when YouthUnemployment is &gt; 3x MatureUnemployment</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t>Binary</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64675">
                <a:tc>
                  <a:txBody>
                    <a:bodyPr/>
                    <a:lstStyle/>
                    <a:p>
                      <a:pPr indent="0" lvl="0" marL="0" rtl="0" algn="ctr">
                        <a:lnSpc>
                          <a:spcPct val="115000"/>
                        </a:lnSpc>
                        <a:spcBef>
                          <a:spcPts val="0"/>
                        </a:spcBef>
                        <a:spcAft>
                          <a:spcPts val="0"/>
                        </a:spcAft>
                        <a:buNone/>
                      </a:pPr>
                      <a:r>
                        <a:rPr lang="en" sz="1200"/>
                        <a:t>MatureUnemployment</a:t>
                      </a:r>
                      <a:endParaRPr sz="12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Number of males between 35-39 who are unemployed per 1000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100"/>
                        <a:t>Discrete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264675">
                <a:tc>
                  <a:txBody>
                    <a:bodyPr/>
                    <a:lstStyle/>
                    <a:p>
                      <a:pPr indent="0" lvl="0" marL="0" rtl="0" algn="ctr">
                        <a:lnSpc>
                          <a:spcPct val="115000"/>
                        </a:lnSpc>
                        <a:spcBef>
                          <a:spcPts val="0"/>
                        </a:spcBef>
                        <a:spcAft>
                          <a:spcPts val="0"/>
                        </a:spcAft>
                        <a:buNone/>
                      </a:pPr>
                      <a:r>
                        <a:rPr lang="en" sz="1300"/>
                        <a:t>StateSize</a:t>
                      </a:r>
                      <a:endParaRPr sz="1300"/>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Size of the state population measured in units of hundred thousands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t>Discrete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00000">
                <a:tc>
                  <a:txBody>
                    <a:bodyPr/>
                    <a:lstStyle/>
                    <a:p>
                      <a:pPr indent="0" lvl="0" marL="0" rtl="0" algn="ctr">
                        <a:lnSpc>
                          <a:spcPct val="115000"/>
                        </a:lnSpc>
                        <a:spcBef>
                          <a:spcPts val="0"/>
                        </a:spcBef>
                        <a:spcAft>
                          <a:spcPts val="0"/>
                        </a:spcAft>
                        <a:buNone/>
                      </a:pPr>
                      <a:r>
                        <a:rPr lang="en"/>
                        <a:t>MoreMales</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Yes = “1” when male/female ratio in Males &gt; 1</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100"/>
                        <a:t>Binary</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bl>
          </a:graphicData>
        </a:graphic>
      </p:graphicFrame>
      <p:sp>
        <p:nvSpPr>
          <p:cNvPr id="61" name="Google Shape;61;p14"/>
          <p:cNvSpPr txBox="1"/>
          <p:nvPr/>
        </p:nvSpPr>
        <p:spPr>
          <a:xfrm>
            <a:off x="47650" y="107150"/>
            <a:ext cx="42030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The Dataset Variables (</a:t>
            </a:r>
            <a:r>
              <a:rPr lang="en" sz="1900">
                <a:solidFill>
                  <a:schemeClr val="dk1"/>
                </a:solidFill>
                <a:latin typeface="Times New Roman"/>
                <a:ea typeface="Times New Roman"/>
                <a:cs typeface="Times New Roman"/>
                <a:sym typeface="Times New Roman"/>
              </a:rPr>
              <a:t>N=47)</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Measured at a time ‘0’ and 10 years later</a:t>
            </a:r>
            <a:endParaRPr sz="19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20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Dataset</a:t>
            </a:r>
            <a:r>
              <a:rPr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Katy Dobson, “Crime Rate Data” </a:t>
            </a:r>
            <a:r>
              <a:rPr lang="en" sz="18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https://www.sheffield.ac.uk/mash/statistics/datasets</a:t>
            </a:r>
            <a:r>
              <a:rPr lang="en" sz="1800">
                <a:latin typeface="Times New Roman"/>
                <a:ea typeface="Times New Roman"/>
                <a:cs typeface="Times New Roman"/>
                <a:sym typeface="Times New Roman"/>
              </a:rPr>
              <a:t>, University of Leeds (Date Unknown)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06" name="Google Shape;206;p32"/>
          <p:cNvSpPr txBox="1"/>
          <p:nvPr/>
        </p:nvSpPr>
        <p:spPr>
          <a:xfrm>
            <a:off x="918050" y="1659575"/>
            <a:ext cx="6909000" cy="14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Thank you for your time and attention!</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Questions?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Our Questions:</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9977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i) Does the average crime rate change over a ten-year period and how does it relate to the change in education over ten-years?</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 ii) Has </a:t>
            </a:r>
            <a:r>
              <a:rPr b="1" lang="en">
                <a:solidFill>
                  <a:schemeClr val="dk1"/>
                </a:solidFill>
                <a:latin typeface="Times New Roman"/>
                <a:ea typeface="Times New Roman"/>
                <a:cs typeface="Times New Roman"/>
                <a:sym typeface="Times New Roman"/>
              </a:rPr>
              <a:t>Southern</a:t>
            </a:r>
            <a:r>
              <a:rPr b="1" lang="en">
                <a:solidFill>
                  <a:schemeClr val="dk1"/>
                </a:solidFill>
                <a:latin typeface="Times New Roman"/>
                <a:ea typeface="Times New Roman"/>
                <a:cs typeface="Times New Roman"/>
                <a:sym typeface="Times New Roman"/>
              </a:rPr>
              <a:t> State Crime Rate changed significantly within the last ten years?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iii) Has </a:t>
            </a:r>
            <a:r>
              <a:rPr b="1" lang="en">
                <a:solidFill>
                  <a:schemeClr val="dk1"/>
                </a:solidFill>
                <a:latin typeface="Times New Roman"/>
                <a:ea typeface="Times New Roman"/>
                <a:cs typeface="Times New Roman"/>
                <a:sym typeface="Times New Roman"/>
              </a:rPr>
              <a:t>Northern</a:t>
            </a:r>
            <a:r>
              <a:rPr b="1" lang="en">
                <a:solidFill>
                  <a:schemeClr val="dk1"/>
                </a:solidFill>
                <a:latin typeface="Times New Roman"/>
                <a:ea typeface="Times New Roman"/>
                <a:cs typeface="Times New Roman"/>
                <a:sym typeface="Times New Roman"/>
              </a:rPr>
              <a:t> State Crime Rate changed significantly within the last ten years?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iv) What is the relationship between crime rate and police expenditure?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v) Can the number of families below half wage predict crime rate?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vi) What are the best variables in the dataset for prediction of crime rate in a multiple regression?</a:t>
            </a:r>
            <a:endParaRPr b="1"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17849" y="226473"/>
            <a:ext cx="4213851" cy="4239852"/>
          </a:xfrm>
          <a:prstGeom prst="rect">
            <a:avLst/>
          </a:prstGeom>
          <a:noFill/>
          <a:ln>
            <a:noFill/>
          </a:ln>
        </p:spPr>
      </p:pic>
      <p:sp>
        <p:nvSpPr>
          <p:cNvPr id="73" name="Google Shape;73;p16"/>
          <p:cNvSpPr txBox="1"/>
          <p:nvPr/>
        </p:nvSpPr>
        <p:spPr>
          <a:xfrm>
            <a:off x="931450" y="4119225"/>
            <a:ext cx="1626900" cy="347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CrimeRate</a:t>
            </a:r>
            <a:endParaRPr/>
          </a:p>
        </p:txBody>
      </p:sp>
      <p:sp>
        <p:nvSpPr>
          <p:cNvPr id="74" name="Google Shape;74;p16"/>
          <p:cNvSpPr txBox="1"/>
          <p:nvPr/>
        </p:nvSpPr>
        <p:spPr>
          <a:xfrm>
            <a:off x="2671275" y="4119225"/>
            <a:ext cx="1626900" cy="347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CrimeRate10</a:t>
            </a:r>
            <a:endParaRPr/>
          </a:p>
        </p:txBody>
      </p:sp>
      <p:sp>
        <p:nvSpPr>
          <p:cNvPr id="75" name="Google Shape;75;p16"/>
          <p:cNvSpPr txBox="1"/>
          <p:nvPr/>
        </p:nvSpPr>
        <p:spPr>
          <a:xfrm>
            <a:off x="847075" y="1876600"/>
            <a:ext cx="16269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Mean = 102.81±28.9</a:t>
            </a:r>
            <a:endParaRPr sz="1200">
              <a:latin typeface="Times New Roman"/>
              <a:ea typeface="Times New Roman"/>
              <a:cs typeface="Times New Roman"/>
              <a:sym typeface="Times New Roman"/>
            </a:endParaRPr>
          </a:p>
        </p:txBody>
      </p:sp>
      <p:sp>
        <p:nvSpPr>
          <p:cNvPr id="76" name="Google Shape;76;p16"/>
          <p:cNvSpPr txBox="1"/>
          <p:nvPr/>
        </p:nvSpPr>
        <p:spPr>
          <a:xfrm>
            <a:off x="2558350" y="1876600"/>
            <a:ext cx="16269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Mean = 102.07±39.3</a:t>
            </a:r>
            <a:endParaRPr sz="1200">
              <a:latin typeface="Times New Roman"/>
              <a:ea typeface="Times New Roman"/>
              <a:cs typeface="Times New Roman"/>
              <a:sym typeface="Times New Roman"/>
            </a:endParaRPr>
          </a:p>
        </p:txBody>
      </p:sp>
      <p:sp>
        <p:nvSpPr>
          <p:cNvPr id="77" name="Google Shape;77;p16"/>
          <p:cNvSpPr txBox="1"/>
          <p:nvPr/>
        </p:nvSpPr>
        <p:spPr>
          <a:xfrm>
            <a:off x="374775" y="4381950"/>
            <a:ext cx="8336700" cy="8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Figure 1</a:t>
            </a:r>
            <a:r>
              <a:rPr lang="en" sz="1300">
                <a:latin typeface="Times New Roman"/>
                <a:ea typeface="Times New Roman"/>
                <a:cs typeface="Times New Roman"/>
                <a:sym typeface="Times New Roman"/>
              </a:rPr>
              <a:t>: Visual demonstration of the distribution in </a:t>
            </a:r>
            <a:r>
              <a:rPr b="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Crime Rate (N=47 per group) across the U.S.A. before and after a 10-year period and </a:t>
            </a:r>
            <a:r>
              <a:rPr b="1" lang="en" sz="1300">
                <a:latin typeface="Times New Roman"/>
                <a:ea typeface="Times New Roman"/>
                <a:cs typeface="Times New Roman"/>
                <a:sym typeface="Times New Roman"/>
              </a:rPr>
              <a:t>B) </a:t>
            </a:r>
            <a:r>
              <a:rPr lang="en" sz="1300">
                <a:latin typeface="Times New Roman"/>
                <a:ea typeface="Times New Roman"/>
                <a:cs typeface="Times New Roman"/>
                <a:sym typeface="Times New Roman"/>
              </a:rPr>
              <a:t>average years of Education </a:t>
            </a:r>
            <a:r>
              <a:rPr b="1" lang="en" sz="1300">
                <a:latin typeface="Times New Roman"/>
                <a:ea typeface="Times New Roman"/>
                <a:cs typeface="Times New Roman"/>
                <a:sym typeface="Times New Roman"/>
              </a:rPr>
              <a:t>(</a:t>
            </a:r>
            <a:r>
              <a:rPr lang="en" sz="1300">
                <a:solidFill>
                  <a:schemeClr val="dk1"/>
                </a:solidFill>
                <a:latin typeface="Times New Roman"/>
                <a:ea typeface="Times New Roman"/>
                <a:cs typeface="Times New Roman"/>
                <a:sym typeface="Times New Roman"/>
              </a:rPr>
              <a:t>N=47 per group) of the same regions across the U.S.A. before and after a 10-year period.</a:t>
            </a:r>
            <a:endParaRPr b="1" sz="1300">
              <a:latin typeface="Times New Roman"/>
              <a:ea typeface="Times New Roman"/>
              <a:cs typeface="Times New Roman"/>
              <a:sym typeface="Times New Roman"/>
            </a:endParaRPr>
          </a:p>
        </p:txBody>
      </p:sp>
      <p:grpSp>
        <p:nvGrpSpPr>
          <p:cNvPr id="78" name="Google Shape;78;p16"/>
          <p:cNvGrpSpPr/>
          <p:nvPr/>
        </p:nvGrpSpPr>
        <p:grpSpPr>
          <a:xfrm>
            <a:off x="4572000" y="422113"/>
            <a:ext cx="4213850" cy="4092225"/>
            <a:chOff x="311700" y="451813"/>
            <a:chExt cx="4213850" cy="4092225"/>
          </a:xfrm>
        </p:grpSpPr>
        <p:pic>
          <p:nvPicPr>
            <p:cNvPr id="79" name="Google Shape;79;p16"/>
            <p:cNvPicPr preferRelativeResize="0"/>
            <p:nvPr/>
          </p:nvPicPr>
          <p:blipFill rotWithShape="1">
            <a:blip r:embed="rId4">
              <a:alphaModFix/>
            </a:blip>
            <a:srcRect b="-2319" l="0" r="0" t="2320"/>
            <a:stretch/>
          </p:blipFill>
          <p:spPr>
            <a:xfrm>
              <a:off x="311700" y="451813"/>
              <a:ext cx="4213850" cy="4092225"/>
            </a:xfrm>
            <a:prstGeom prst="rect">
              <a:avLst/>
            </a:prstGeom>
            <a:noFill/>
            <a:ln>
              <a:noFill/>
            </a:ln>
          </p:spPr>
        </p:pic>
        <p:sp>
          <p:nvSpPr>
            <p:cNvPr id="80" name="Google Shape;80;p16"/>
            <p:cNvSpPr txBox="1"/>
            <p:nvPr/>
          </p:nvSpPr>
          <p:spPr>
            <a:xfrm>
              <a:off x="1200400" y="4148925"/>
              <a:ext cx="1626900" cy="347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endParaRPr/>
            </a:p>
          </p:txBody>
        </p:sp>
        <p:sp>
          <p:nvSpPr>
            <p:cNvPr id="81" name="Google Shape;81;p16"/>
            <p:cNvSpPr txBox="1"/>
            <p:nvPr/>
          </p:nvSpPr>
          <p:spPr>
            <a:xfrm>
              <a:off x="2898650" y="4148925"/>
              <a:ext cx="1626900" cy="347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Education10</a:t>
              </a:r>
              <a:endParaRPr/>
            </a:p>
          </p:txBody>
        </p:sp>
      </p:grpSp>
      <p:sp>
        <p:nvSpPr>
          <p:cNvPr id="82" name="Google Shape;82;p16"/>
          <p:cNvSpPr txBox="1"/>
          <p:nvPr/>
        </p:nvSpPr>
        <p:spPr>
          <a:xfrm>
            <a:off x="5313100" y="1997375"/>
            <a:ext cx="16269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Mean = 12.39±1.12</a:t>
            </a:r>
            <a:endParaRPr sz="1200">
              <a:latin typeface="Times New Roman"/>
              <a:ea typeface="Times New Roman"/>
              <a:cs typeface="Times New Roman"/>
              <a:sym typeface="Times New Roman"/>
            </a:endParaRPr>
          </a:p>
        </p:txBody>
      </p:sp>
      <p:sp>
        <p:nvSpPr>
          <p:cNvPr id="83" name="Google Shape;83;p16"/>
          <p:cNvSpPr/>
          <p:nvPr/>
        </p:nvSpPr>
        <p:spPr>
          <a:xfrm>
            <a:off x="658199" y="496175"/>
            <a:ext cx="188875" cy="2210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00"/>
                </a:solidFill>
                <a:latin typeface="Times New Roman"/>
              </a:rPr>
              <a:t>A</a:t>
            </a:r>
          </a:p>
        </p:txBody>
      </p:sp>
      <p:sp>
        <p:nvSpPr>
          <p:cNvPr id="84" name="Google Shape;84;p16"/>
          <p:cNvSpPr/>
          <p:nvPr/>
        </p:nvSpPr>
        <p:spPr>
          <a:xfrm>
            <a:off x="5103075" y="478575"/>
            <a:ext cx="188875" cy="2210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00"/>
                </a:solidFill>
                <a:latin typeface="Times New Roman"/>
              </a:rPr>
              <a:t>B</a:t>
            </a:r>
          </a:p>
        </p:txBody>
      </p:sp>
      <p:sp>
        <p:nvSpPr>
          <p:cNvPr id="85" name="Google Shape;85;p16"/>
          <p:cNvSpPr txBox="1"/>
          <p:nvPr/>
        </p:nvSpPr>
        <p:spPr>
          <a:xfrm>
            <a:off x="7015875" y="1997375"/>
            <a:ext cx="16269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Mean = 12.40±1.17</a:t>
            </a:r>
            <a:endParaRPr sz="1200">
              <a:latin typeface="Times New Roman"/>
              <a:ea typeface="Times New Roman"/>
              <a:cs typeface="Times New Roman"/>
              <a:sym typeface="Times New Roman"/>
            </a:endParaRPr>
          </a:p>
        </p:txBody>
      </p:sp>
      <p:sp>
        <p:nvSpPr>
          <p:cNvPr id="86" name="Google Shape;86;p16"/>
          <p:cNvSpPr txBox="1"/>
          <p:nvPr/>
        </p:nvSpPr>
        <p:spPr>
          <a:xfrm>
            <a:off x="117850" y="83325"/>
            <a:ext cx="4384500" cy="30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dk1"/>
                </a:solidFill>
                <a:latin typeface="Times New Roman"/>
                <a:ea typeface="Times New Roman"/>
                <a:cs typeface="Times New Roman"/>
                <a:sym typeface="Times New Roman"/>
              </a:rPr>
              <a:t>Paired T-test two-tailed p-value = 0.64, d.f. = 46</a:t>
            </a:r>
            <a:endParaRPr sz="1600"/>
          </a:p>
        </p:txBody>
      </p:sp>
      <p:sp>
        <p:nvSpPr>
          <p:cNvPr id="87" name="Google Shape;87;p16"/>
          <p:cNvSpPr txBox="1"/>
          <p:nvPr/>
        </p:nvSpPr>
        <p:spPr>
          <a:xfrm>
            <a:off x="4572000" y="83325"/>
            <a:ext cx="4384500" cy="30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dk1"/>
                </a:solidFill>
                <a:latin typeface="Times New Roman"/>
                <a:ea typeface="Times New Roman"/>
                <a:cs typeface="Times New Roman"/>
                <a:sym typeface="Times New Roman"/>
              </a:rPr>
              <a:t>Paired T-test two-tailed p-value = 0.56, d.f. = 46</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0" y="282175"/>
            <a:ext cx="4370299" cy="4156576"/>
          </a:xfrm>
          <a:prstGeom prst="rect">
            <a:avLst/>
          </a:prstGeom>
          <a:noFill/>
          <a:ln>
            <a:noFill/>
          </a:ln>
        </p:spPr>
      </p:pic>
      <p:pic>
        <p:nvPicPr>
          <p:cNvPr id="93" name="Google Shape;93;p17"/>
          <p:cNvPicPr preferRelativeResize="0"/>
          <p:nvPr/>
        </p:nvPicPr>
        <p:blipFill>
          <a:blip r:embed="rId4">
            <a:alphaModFix/>
          </a:blip>
          <a:stretch>
            <a:fillRect/>
          </a:stretch>
        </p:blipFill>
        <p:spPr>
          <a:xfrm>
            <a:off x="4370295" y="282175"/>
            <a:ext cx="4683582" cy="4156574"/>
          </a:xfrm>
          <a:prstGeom prst="rect">
            <a:avLst/>
          </a:prstGeom>
          <a:noFill/>
          <a:ln>
            <a:noFill/>
          </a:ln>
        </p:spPr>
      </p:pic>
      <p:sp>
        <p:nvSpPr>
          <p:cNvPr id="94" name="Google Shape;94;p17"/>
          <p:cNvSpPr/>
          <p:nvPr/>
        </p:nvSpPr>
        <p:spPr>
          <a:xfrm>
            <a:off x="656425" y="464325"/>
            <a:ext cx="188875" cy="16427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00"/>
                </a:solidFill>
                <a:latin typeface="Times New Roman"/>
              </a:rPr>
              <a:t>A</a:t>
            </a:r>
          </a:p>
        </p:txBody>
      </p:sp>
      <p:sp>
        <p:nvSpPr>
          <p:cNvPr id="95" name="Google Shape;95;p17"/>
          <p:cNvSpPr/>
          <p:nvPr/>
        </p:nvSpPr>
        <p:spPr>
          <a:xfrm>
            <a:off x="5080725" y="348100"/>
            <a:ext cx="188875" cy="1642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00"/>
                </a:solidFill>
                <a:latin typeface="Times New Roman"/>
              </a:rPr>
              <a:t>B</a:t>
            </a:r>
          </a:p>
        </p:txBody>
      </p:sp>
      <p:sp>
        <p:nvSpPr>
          <p:cNvPr id="96" name="Google Shape;96;p17"/>
          <p:cNvSpPr txBox="1"/>
          <p:nvPr/>
        </p:nvSpPr>
        <p:spPr>
          <a:xfrm>
            <a:off x="506375" y="4438750"/>
            <a:ext cx="8247600" cy="11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Figure 2</a:t>
            </a:r>
            <a:r>
              <a:rPr lang="en" sz="1300">
                <a:latin typeface="Times New Roman"/>
                <a:ea typeface="Times New Roman"/>
                <a:cs typeface="Times New Roman"/>
                <a:sym typeface="Times New Roman"/>
              </a:rPr>
              <a:t>: Scatter Plot of the relationship between CrimeRate and Education before 10 years (</a:t>
            </a:r>
            <a:r>
              <a:rPr b="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and CrimeRate10 and </a:t>
            </a:r>
            <a:r>
              <a:rPr lang="en" sz="1300">
                <a:latin typeface="Times New Roman"/>
                <a:ea typeface="Times New Roman"/>
                <a:cs typeface="Times New Roman"/>
                <a:sym typeface="Times New Roman"/>
              </a:rPr>
              <a:t>Education10</a:t>
            </a:r>
            <a:r>
              <a:rPr lang="en" sz="1300">
                <a:latin typeface="Times New Roman"/>
                <a:ea typeface="Times New Roman"/>
                <a:cs typeface="Times New Roman"/>
                <a:sym typeface="Times New Roman"/>
              </a:rPr>
              <a:t> after 10 years (</a:t>
            </a:r>
            <a:r>
              <a:rPr b="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with a linear regression model applied in red. </a:t>
            </a:r>
            <a:endParaRPr sz="1300">
              <a:latin typeface="Times New Roman"/>
              <a:ea typeface="Times New Roman"/>
              <a:cs typeface="Times New Roman"/>
              <a:sym typeface="Times New Roman"/>
            </a:endParaRPr>
          </a:p>
        </p:txBody>
      </p:sp>
      <p:sp>
        <p:nvSpPr>
          <p:cNvPr id="97" name="Google Shape;97;p17"/>
          <p:cNvSpPr txBox="1"/>
          <p:nvPr/>
        </p:nvSpPr>
        <p:spPr>
          <a:xfrm>
            <a:off x="161100" y="0"/>
            <a:ext cx="4279800" cy="30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dk1"/>
                </a:solidFill>
                <a:latin typeface="Times New Roman"/>
                <a:ea typeface="Times New Roman"/>
                <a:cs typeface="Times New Roman"/>
                <a:sym typeface="Times New Roman"/>
              </a:rPr>
              <a:t>Regression analysis </a:t>
            </a:r>
            <a:r>
              <a:rPr lang="en">
                <a:solidFill>
                  <a:schemeClr val="dk1"/>
                </a:solidFill>
                <a:latin typeface="Times New Roman"/>
                <a:ea typeface="Times New Roman"/>
                <a:cs typeface="Times New Roman"/>
                <a:sym typeface="Times New Roman"/>
              </a:rPr>
              <a:t>two-tailed p-value of  0.37</a:t>
            </a:r>
            <a:endParaRPr sz="1600"/>
          </a:p>
        </p:txBody>
      </p:sp>
      <p:sp>
        <p:nvSpPr>
          <p:cNvPr id="98" name="Google Shape;98;p17"/>
          <p:cNvSpPr txBox="1"/>
          <p:nvPr/>
        </p:nvSpPr>
        <p:spPr>
          <a:xfrm>
            <a:off x="4683100" y="0"/>
            <a:ext cx="4279800" cy="30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dk1"/>
                </a:solidFill>
                <a:latin typeface="Times New Roman"/>
                <a:ea typeface="Times New Roman"/>
                <a:cs typeface="Times New Roman"/>
                <a:sym typeface="Times New Roman"/>
              </a:rPr>
              <a:t>Regression Analysis </a:t>
            </a:r>
            <a:r>
              <a:rPr lang="en">
                <a:solidFill>
                  <a:schemeClr val="dk1"/>
                </a:solidFill>
                <a:latin typeface="Times New Roman"/>
                <a:ea typeface="Times New Roman"/>
                <a:cs typeface="Times New Roman"/>
                <a:sym typeface="Times New Roman"/>
              </a:rPr>
              <a:t>two-tailed p-value of  0.52</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 type="body"/>
          </p:nvPr>
        </p:nvSpPr>
        <p:spPr>
          <a:xfrm>
            <a:off x="259550" y="4322300"/>
            <a:ext cx="8555700" cy="877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Fig:3</a:t>
            </a:r>
            <a:r>
              <a:rPr lang="en" sz="1200">
                <a:solidFill>
                  <a:schemeClr val="dk1"/>
                </a:solidFill>
                <a:latin typeface="Times New Roman"/>
                <a:ea typeface="Times New Roman"/>
                <a:cs typeface="Times New Roman"/>
                <a:sym typeface="Times New Roman"/>
              </a:rPr>
              <a:t>. Difference in Crime rate before and after 10-year period of the Southern state</a:t>
            </a:r>
            <a:endParaRPr/>
          </a:p>
        </p:txBody>
      </p:sp>
      <p:pic>
        <p:nvPicPr>
          <p:cNvPr id="104" name="Google Shape;104;p18"/>
          <p:cNvPicPr preferRelativeResize="0"/>
          <p:nvPr/>
        </p:nvPicPr>
        <p:blipFill rotWithShape="1">
          <a:blip r:embed="rId3">
            <a:alphaModFix/>
          </a:blip>
          <a:srcRect b="0" l="8650" r="0" t="3873"/>
          <a:stretch/>
        </p:blipFill>
        <p:spPr>
          <a:xfrm>
            <a:off x="316675" y="181000"/>
            <a:ext cx="5042214" cy="4141300"/>
          </a:xfrm>
          <a:prstGeom prst="rect">
            <a:avLst/>
          </a:prstGeom>
          <a:noFill/>
          <a:ln>
            <a:noFill/>
          </a:ln>
        </p:spPr>
      </p:pic>
      <p:sp>
        <p:nvSpPr>
          <p:cNvPr id="105" name="Google Shape;105;p18"/>
          <p:cNvSpPr/>
          <p:nvPr/>
        </p:nvSpPr>
        <p:spPr>
          <a:xfrm>
            <a:off x="1964016" y="1971497"/>
            <a:ext cx="315300" cy="272950"/>
          </a:xfrm>
          <a:custGeom>
            <a:rect b="b" l="l" r="r" t="t"/>
            <a:pathLst>
              <a:path extrusionOk="0" h="10918" w="12612">
                <a:moveTo>
                  <a:pt x="10651" y="1707"/>
                </a:moveTo>
                <a:cubicBezTo>
                  <a:pt x="7460" y="1175"/>
                  <a:pt x="3257" y="-1272"/>
                  <a:pt x="969" y="1016"/>
                </a:cubicBezTo>
                <a:cubicBezTo>
                  <a:pt x="-669" y="2654"/>
                  <a:pt x="22" y="6293"/>
                  <a:pt x="1660" y="7931"/>
                </a:cubicBezTo>
                <a:cubicBezTo>
                  <a:pt x="3933" y="10204"/>
                  <a:pt x="8121" y="11791"/>
                  <a:pt x="10996" y="10352"/>
                </a:cubicBezTo>
                <a:cubicBezTo>
                  <a:pt x="13708" y="8995"/>
                  <a:pt x="12645" y="1361"/>
                  <a:pt x="9613" y="1361"/>
                </a:cubicBezTo>
              </a:path>
            </a:pathLst>
          </a:custGeom>
          <a:noFill/>
          <a:ln cap="flat" cmpd="sng" w="9525">
            <a:solidFill>
              <a:schemeClr val="dk2"/>
            </a:solidFill>
            <a:prstDash val="solid"/>
            <a:round/>
            <a:headEnd len="med" w="med" type="none"/>
            <a:tailEnd len="med" w="med" type="none"/>
          </a:ln>
        </p:spPr>
      </p:sp>
      <p:sp>
        <p:nvSpPr>
          <p:cNvPr id="106" name="Google Shape;106;p18"/>
          <p:cNvSpPr txBox="1"/>
          <p:nvPr/>
        </p:nvSpPr>
        <p:spPr>
          <a:xfrm>
            <a:off x="5501450" y="1265200"/>
            <a:ext cx="3313800" cy="19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Findings from the paired t-test: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With the outliers: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P-value = </a:t>
            </a:r>
            <a:r>
              <a:rPr lang="en">
                <a:solidFill>
                  <a:schemeClr val="dk1"/>
                </a:solidFill>
                <a:latin typeface="Times New Roman"/>
                <a:ea typeface="Times New Roman"/>
                <a:cs typeface="Times New Roman"/>
                <a:sym typeface="Times New Roman"/>
              </a:rPr>
              <a:t>0.9443</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With the two outliers removed: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P-value = 0.1138</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 type="body"/>
          </p:nvPr>
        </p:nvSpPr>
        <p:spPr>
          <a:xfrm>
            <a:off x="314850" y="4525200"/>
            <a:ext cx="8514300" cy="618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Fig:4</a:t>
            </a:r>
            <a:r>
              <a:rPr lang="en" sz="1200">
                <a:solidFill>
                  <a:schemeClr val="dk1"/>
                </a:solidFill>
                <a:latin typeface="Times New Roman"/>
                <a:ea typeface="Times New Roman"/>
                <a:cs typeface="Times New Roman"/>
                <a:sym typeface="Times New Roman"/>
              </a:rPr>
              <a:t>. Difference in Crime rate before and after 10-year period of the Northern state.</a:t>
            </a:r>
            <a:endParaRPr sz="12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12" name="Google Shape;112;p19"/>
          <p:cNvPicPr preferRelativeResize="0"/>
          <p:nvPr/>
        </p:nvPicPr>
        <p:blipFill rotWithShape="1">
          <a:blip r:embed="rId3">
            <a:alphaModFix/>
          </a:blip>
          <a:srcRect b="0" l="7535" r="0" t="3707"/>
          <a:stretch/>
        </p:blipFill>
        <p:spPr>
          <a:xfrm>
            <a:off x="314850" y="142450"/>
            <a:ext cx="5038344" cy="4050792"/>
          </a:xfrm>
          <a:prstGeom prst="rect">
            <a:avLst/>
          </a:prstGeom>
          <a:noFill/>
          <a:ln>
            <a:noFill/>
          </a:ln>
        </p:spPr>
      </p:pic>
      <p:sp>
        <p:nvSpPr>
          <p:cNvPr id="113" name="Google Shape;113;p19"/>
          <p:cNvSpPr txBox="1"/>
          <p:nvPr/>
        </p:nvSpPr>
        <p:spPr>
          <a:xfrm>
            <a:off x="5549800" y="1426350"/>
            <a:ext cx="3155100" cy="29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Findings from the paired t-test: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P-value = </a:t>
            </a:r>
            <a:r>
              <a:rPr lang="en">
                <a:solidFill>
                  <a:schemeClr val="dk1"/>
                </a:solidFill>
                <a:latin typeface="Times New Roman"/>
                <a:ea typeface="Times New Roman"/>
                <a:cs typeface="Times New Roman"/>
                <a:sym typeface="Times New Roman"/>
              </a:rPr>
              <a:t>0.6263</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 type="body"/>
          </p:nvPr>
        </p:nvSpPr>
        <p:spPr>
          <a:xfrm>
            <a:off x="293250" y="4482000"/>
            <a:ext cx="8557500" cy="661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Fig:5</a:t>
            </a:r>
            <a:r>
              <a:rPr lang="en" sz="1200">
                <a:solidFill>
                  <a:schemeClr val="dk1"/>
                </a:solidFill>
                <a:latin typeface="Times New Roman"/>
                <a:ea typeface="Times New Roman"/>
                <a:cs typeface="Times New Roman"/>
                <a:sym typeface="Times New Roman"/>
              </a:rPr>
              <a:t>. Scatterplot (A), Scatterplot with the fitted line (B), Residual vs Fitted plot (C), and the Normal Q-Q (D) plot to assess linear regression model between crime rate and expenditure year 0  </a:t>
            </a:r>
            <a:endParaRPr/>
          </a:p>
        </p:txBody>
      </p:sp>
      <p:pic>
        <p:nvPicPr>
          <p:cNvPr id="119" name="Google Shape;119;p20"/>
          <p:cNvPicPr preferRelativeResize="0"/>
          <p:nvPr/>
        </p:nvPicPr>
        <p:blipFill>
          <a:blip r:embed="rId3">
            <a:alphaModFix/>
          </a:blip>
          <a:stretch>
            <a:fillRect/>
          </a:stretch>
        </p:blipFill>
        <p:spPr>
          <a:xfrm>
            <a:off x="204275" y="161050"/>
            <a:ext cx="5126025" cy="3988325"/>
          </a:xfrm>
          <a:prstGeom prst="rect">
            <a:avLst/>
          </a:prstGeom>
          <a:noFill/>
          <a:ln>
            <a:noFill/>
          </a:ln>
        </p:spPr>
      </p:pic>
      <p:sp>
        <p:nvSpPr>
          <p:cNvPr id="120" name="Google Shape;120;p20"/>
          <p:cNvSpPr txBox="1"/>
          <p:nvPr/>
        </p:nvSpPr>
        <p:spPr>
          <a:xfrm>
            <a:off x="5618850" y="1391750"/>
            <a:ext cx="3231900" cy="3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Spearman’s correlation coefficient between crime rate and the expenditure year 0 = 0.6493537</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R</a:t>
            </a:r>
            <a:r>
              <a:rPr baseline="30000" lang="en" sz="18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 = </a:t>
            </a:r>
            <a:r>
              <a:rPr lang="en">
                <a:solidFill>
                  <a:schemeClr val="dk1"/>
                </a:solidFill>
                <a:latin typeface="Times New Roman"/>
                <a:ea typeface="Times New Roman"/>
                <a:cs typeface="Times New Roman"/>
                <a:sym typeface="Times New Roman"/>
              </a:rPr>
              <a:t>0.4176</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411325" y="4460575"/>
            <a:ext cx="8518500" cy="613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Fig:6</a:t>
            </a:r>
            <a:r>
              <a:rPr lang="en" sz="1200">
                <a:solidFill>
                  <a:schemeClr val="dk1"/>
                </a:solidFill>
                <a:latin typeface="Times New Roman"/>
                <a:ea typeface="Times New Roman"/>
                <a:cs typeface="Times New Roman"/>
                <a:sym typeface="Times New Roman"/>
              </a:rPr>
              <a:t>. Scatterplot (A), Scatterplot with the fitted line (B), Residual vs Fitted plot (C), and the Normal Q-Q (D) plot to assess linear regression model between crime rate and log (expenditure year 0)  </a:t>
            </a:r>
            <a:endParaRPr/>
          </a:p>
        </p:txBody>
      </p:sp>
      <p:pic>
        <p:nvPicPr>
          <p:cNvPr id="126" name="Google Shape;126;p21"/>
          <p:cNvPicPr preferRelativeResize="0"/>
          <p:nvPr/>
        </p:nvPicPr>
        <p:blipFill>
          <a:blip r:embed="rId3">
            <a:alphaModFix/>
          </a:blip>
          <a:stretch>
            <a:fillRect/>
          </a:stretch>
        </p:blipFill>
        <p:spPr>
          <a:xfrm>
            <a:off x="0" y="183625"/>
            <a:ext cx="5497125" cy="4276950"/>
          </a:xfrm>
          <a:prstGeom prst="rect">
            <a:avLst/>
          </a:prstGeom>
          <a:noFill/>
          <a:ln>
            <a:noFill/>
          </a:ln>
        </p:spPr>
      </p:pic>
      <p:sp>
        <p:nvSpPr>
          <p:cNvPr id="127" name="Google Shape;127;p21"/>
          <p:cNvSpPr txBox="1"/>
          <p:nvPr/>
        </p:nvSpPr>
        <p:spPr>
          <a:xfrm>
            <a:off x="5619000" y="1382975"/>
            <a:ext cx="3525000" cy="42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R</a:t>
            </a:r>
            <a:r>
              <a:rPr baseline="30000" lang="en" sz="1800">
                <a:solidFill>
                  <a:schemeClr val="dk1"/>
                </a:solidFill>
                <a:latin typeface="Times New Roman"/>
                <a:ea typeface="Times New Roman"/>
                <a:cs typeface="Times New Roman"/>
                <a:sym typeface="Times New Roman"/>
              </a:rPr>
              <a:t>2 </a:t>
            </a:r>
            <a:r>
              <a:rPr lang="en">
                <a:latin typeface="Times New Roman"/>
                <a:ea typeface="Times New Roman"/>
                <a:cs typeface="Times New Roman"/>
                <a:sym typeface="Times New Roman"/>
              </a:rPr>
              <a:t>= 0.4438</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3.92% increase in variation explained by the model in predicting crime rate around its mean</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