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49" r:id="rId1"/>
  </p:sldMasterIdLst>
  <p:notesMasterIdLst>
    <p:notesMasterId r:id="rId21"/>
  </p:notesMasterIdLst>
  <p:sldIdLst>
    <p:sldId id="286" r:id="rId2"/>
    <p:sldId id="257" r:id="rId3"/>
    <p:sldId id="259" r:id="rId4"/>
    <p:sldId id="260" r:id="rId5"/>
    <p:sldId id="262" r:id="rId6"/>
    <p:sldId id="287" r:id="rId7"/>
    <p:sldId id="264" r:id="rId8"/>
    <p:sldId id="267" r:id="rId9"/>
    <p:sldId id="268" r:id="rId10"/>
    <p:sldId id="272" r:id="rId11"/>
    <p:sldId id="273" r:id="rId12"/>
    <p:sldId id="274" r:id="rId13"/>
    <p:sldId id="278" r:id="rId14"/>
    <p:sldId id="282" r:id="rId15"/>
    <p:sldId id="270" r:id="rId16"/>
    <p:sldId id="281" r:id="rId17"/>
    <p:sldId id="283" r:id="rId18"/>
    <p:sldId id="284" r:id="rId19"/>
    <p:sldId id="28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p" initials="map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7"/>
    <p:restoredTop sz="86655" autoAdjust="0"/>
  </p:normalViewPr>
  <p:slideViewPr>
    <p:cSldViewPr snapToGrid="0" snapToObjects="1">
      <p:cViewPr>
        <p:scale>
          <a:sx n="80" d="100"/>
          <a:sy n="80" d="100"/>
        </p:scale>
        <p:origin x="1616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5CBBC-CC1D-C64B-97C9-2252FE3768FA}" type="datetimeFigureOut">
              <a:rPr lang="fr-FR" smtClean="0"/>
              <a:t>13/06/2017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4AA05-E66D-D549-A9FD-F65435EAF4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248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Bonjour</a:t>
            </a:r>
          </a:p>
          <a:p>
            <a:r>
              <a:rPr lang="fr-FR" dirty="0" smtClean="0"/>
              <a:t>Je </a:t>
            </a:r>
            <a:r>
              <a:rPr lang="fr-FR" dirty="0" err="1" smtClean="0"/>
              <a:t>mappel</a:t>
            </a:r>
            <a:endParaRPr lang="fr-FR" dirty="0" smtClean="0"/>
          </a:p>
          <a:p>
            <a:r>
              <a:rPr lang="fr-FR" dirty="0" smtClean="0"/>
              <a:t>Je vais vous présentez mon stage de fin</a:t>
            </a:r>
            <a:r>
              <a:rPr lang="fr-FR" baseline="0" dirty="0" smtClean="0"/>
              <a:t> d </a:t>
            </a:r>
            <a:r>
              <a:rPr lang="fr-FR" baseline="0" dirty="0" err="1" smtClean="0"/>
              <a:t>etu</a:t>
            </a:r>
            <a:r>
              <a:rPr lang="fr-FR" baseline="0" dirty="0" smtClean="0"/>
              <a:t> pour obtention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L’intitulé de ce stage est :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4AA05-E66D-D549-A9FD-F65435EAF4F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511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IDE assez couramment</a:t>
            </a:r>
            <a:r>
              <a:rPr lang="fr-FR" baseline="0" dirty="0" smtClean="0"/>
              <a:t> utilisé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4AA05-E66D-D549-A9FD-F65435EAF4F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871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4AA05-E66D-D549-A9FD-F65435EAF4F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178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+</a:t>
            </a:r>
            <a:r>
              <a:rPr lang="fr-FR" baseline="0" dirty="0" smtClean="0"/>
              <a:t> stocke dans la base de donnée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4AA05-E66D-D549-A9FD-F65435EAF4F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374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Nous avons les différents capteurs se trouvant dans la douche</a:t>
            </a:r>
          </a:p>
          <a:p>
            <a:endParaRPr lang="fr-FR" dirty="0" smtClean="0"/>
          </a:p>
          <a:p>
            <a:r>
              <a:rPr lang="fr-FR" dirty="0" smtClean="0"/>
              <a:t>Et</a:t>
            </a:r>
            <a:r>
              <a:rPr lang="fr-FR" baseline="0" dirty="0" smtClean="0"/>
              <a:t> sur le cote l’activité de la personne </a:t>
            </a:r>
          </a:p>
          <a:p>
            <a:endParaRPr lang="fr-FR" baseline="0" dirty="0" smtClean="0"/>
          </a:p>
          <a:p>
            <a:r>
              <a:rPr lang="fr-FR" baseline="0" dirty="0" smtClean="0"/>
              <a:t>Et en haut la </a:t>
            </a:r>
            <a:r>
              <a:rPr lang="fr-FR" baseline="0" dirty="0" err="1" smtClean="0"/>
              <a:t>derniere</a:t>
            </a:r>
            <a:r>
              <a:rPr lang="fr-FR" baseline="0" dirty="0" smtClean="0"/>
              <a:t> alerte levée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4AA05-E66D-D549-A9FD-F65435EAF4F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838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16/18min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4AA05-E66D-D549-A9FD-F65435EAF4F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159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Premier</a:t>
            </a:r>
            <a:r>
              <a:rPr lang="fr-FR" baseline="0" dirty="0" smtClean="0"/>
              <a:t> planning</a:t>
            </a:r>
          </a:p>
          <a:p>
            <a:r>
              <a:rPr lang="fr-FR" baseline="0" dirty="0" smtClean="0"/>
              <a:t>en </a:t>
            </a:r>
            <a:r>
              <a:rPr lang="fr-FR" baseline="0" dirty="0" err="1" smtClean="0"/>
              <a:t>parallele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4AA05-E66D-D549-A9FD-F65435EAF4F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578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 smtClean="0">
                <a:latin typeface="Calibri" pitchFamily="34" charset="0"/>
                <a:cs typeface="Calibri" pitchFamily="34" charset="0"/>
              </a:rPr>
              <a:t>Possibilité de poursuite aisée du développement </a:t>
            </a:r>
            <a:r>
              <a:rPr lang="fr-FR" sz="1200" dirty="0" err="1" smtClean="0">
                <a:latin typeface="Calibri" pitchFamily="34" charset="0"/>
                <a:cs typeface="Calibri" pitchFamily="34" charset="0"/>
              </a:rPr>
              <a:t>grace</a:t>
            </a:r>
            <a:r>
              <a:rPr lang="fr-FR" sz="1200" dirty="0" smtClean="0">
                <a:latin typeface="Calibri" pitchFamily="34" charset="0"/>
                <a:cs typeface="Calibri" pitchFamily="34" charset="0"/>
              </a:rPr>
              <a:t> aux commentaire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4AA05-E66D-D549-A9FD-F65435EAF4F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258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4AA05-E66D-D549-A9FD-F65435EAF4F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5352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Nous allons aborder les </a:t>
            </a:r>
            <a:r>
              <a:rPr lang="fr-FR" dirty="0" err="1" smtClean="0"/>
              <a:t>differents</a:t>
            </a:r>
            <a:r>
              <a:rPr lang="fr-FR" dirty="0" smtClean="0"/>
              <a:t> points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4AA05-E66D-D549-A9FD-F65435EAF4F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115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moyenne, il y a plus de 10 échanges par an de personnel, de conférenciers et d'étudiants entre les deux universités dans le cadre de divers programmes de coopération. </a:t>
            </a: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Refoncer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developpment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l’activité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d’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ensignement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recherche u nivo de l’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enseig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sup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4AA05-E66D-D549-A9FD-F65435EAF4F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12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formation du personnel de UD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grace</a:t>
            </a:r>
            <a:r>
              <a:rPr lang="fr-FR" baseline="0" dirty="0" smtClean="0"/>
              <a:t> mise en place </a:t>
            </a:r>
            <a:r>
              <a:rPr lang="fr-FR" baseline="0" dirty="0" err="1" smtClean="0"/>
              <a:t>these</a:t>
            </a:r>
            <a:r>
              <a:rPr lang="fr-FR" baseline="0" dirty="0" smtClean="0"/>
              <a:t> doctoral commune</a:t>
            </a:r>
            <a:endParaRPr lang="fr-FR" dirty="0" smtClean="0"/>
          </a:p>
          <a:p>
            <a:r>
              <a:rPr lang="fr-FR" dirty="0" smtClean="0"/>
              <a:t>Le soutien de programme</a:t>
            </a:r>
            <a:r>
              <a:rPr lang="fr-FR" baseline="0" dirty="0" smtClean="0"/>
              <a:t> de maitrise de UCA </a:t>
            </a:r>
            <a:r>
              <a:rPr lang="fr-FR" baseline="0" dirty="0" err="1" smtClean="0"/>
              <a:t>grace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creation</a:t>
            </a:r>
            <a:r>
              <a:rPr lang="fr-FR" baseline="0" dirty="0" smtClean="0"/>
              <a:t> cours distance</a:t>
            </a:r>
          </a:p>
          <a:p>
            <a:r>
              <a:rPr lang="fr-FR" baseline="0" dirty="0" smtClean="0"/>
              <a:t>Promo de </a:t>
            </a:r>
            <a:r>
              <a:rPr lang="fr-FR" baseline="0" dirty="0" err="1" smtClean="0"/>
              <a:t>porjet</a:t>
            </a:r>
            <a:r>
              <a:rPr lang="fr-FR" baseline="0" dirty="0" smtClean="0"/>
              <a:t> de recherche </a:t>
            </a:r>
            <a:r>
              <a:rPr lang="fr-FR" baseline="0" dirty="0" err="1" smtClean="0"/>
              <a:t>collab</a:t>
            </a: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4AA05-E66D-D549-A9FD-F65435EAF4F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336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Cadre </a:t>
            </a:r>
            <a:r>
              <a:rPr lang="fr-FR" dirty="0" err="1" smtClean="0"/>
              <a:t>slego</a:t>
            </a:r>
            <a:endParaRPr lang="fr-FR" dirty="0" smtClean="0"/>
          </a:p>
          <a:p>
            <a:r>
              <a:rPr lang="fr-FR" dirty="0" err="1" smtClean="0"/>
              <a:t>Comprennant</a:t>
            </a:r>
            <a:r>
              <a:rPr lang="fr-FR" baseline="0" dirty="0" smtClean="0"/>
              <a:t> 3 sujet </a:t>
            </a:r>
            <a:r>
              <a:rPr lang="fr-FR" baseline="0" dirty="0" err="1" smtClean="0"/>
              <a:t>colab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5/6min ici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4AA05-E66D-D549-A9FD-F65435EAF4F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182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r>
              <a:rPr lang="fr-FR" baseline="0" dirty="0" smtClean="0"/>
              <a:t> logiciel</a:t>
            </a:r>
          </a:p>
          <a:p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2 cas d’usage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Salle de bain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Maison </a:t>
            </a:r>
            <a:r>
              <a:rPr lang="fr-FR" baseline="0" dirty="0" err="1" smtClean="0"/>
              <a:t>tracking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4/5.30min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4AA05-E66D-D549-A9FD-F65435EAF4F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2890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6</a:t>
            </a:r>
            <a:r>
              <a:rPr lang="fr-FR" baseline="0" dirty="0" smtClean="0"/>
              <a:t> besoins essentiels sont ressortie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4AA05-E66D-D549-A9FD-F65435EAF4F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169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explique le </a:t>
            </a:r>
            <a:r>
              <a:rPr lang="fr-FR" dirty="0" err="1" smtClean="0"/>
              <a:t>systeme</a:t>
            </a:r>
            <a:r>
              <a:rPr lang="fr-FR" dirty="0" smtClean="0"/>
              <a:t> des boites</a:t>
            </a:r>
          </a:p>
          <a:p>
            <a:endParaRPr lang="fr-FR" dirty="0" smtClean="0"/>
          </a:p>
          <a:p>
            <a:r>
              <a:rPr lang="fr-FR" dirty="0" err="1" smtClean="0"/>
              <a:t>Aborscence</a:t>
            </a:r>
            <a:r>
              <a:rPr lang="fr-FR" baseline="0" dirty="0" smtClean="0"/>
              <a:t> fichier</a:t>
            </a:r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4AA05-E66D-D549-A9FD-F65435EAF4F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957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trame MQTT est composé de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4AA05-E66D-D549-A9FD-F65435EAF4F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422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C1BB-181C-C145-ACB0-BBD1F5F8FB93}" type="datetime1">
              <a:rPr lang="fr-FR" smtClean="0"/>
              <a:t>13/06/2017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Sébastien SAEZ - IUT de Nice Sophia Antipolis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12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4AE5-0C6D-1E4A-9DBE-5C5B00BA4BD0}" type="datetime1">
              <a:rPr lang="fr-FR" smtClean="0"/>
              <a:t>13/06/2017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Sébastien SAEZ - IUT de Nice Sophia Antipolis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60B6-552F-3847-8E02-3DEFD1276AB6}" type="datetime1">
              <a:rPr lang="fr-FR" smtClean="0"/>
              <a:t>13/06/2017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Sébastien SAEZ - IUT de Nice Sophia Antipolis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24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FEB3-7DF7-E64E-9351-AD32102A5BF7}" type="datetime1">
              <a:rPr lang="fr-FR" smtClean="0"/>
              <a:t>13/06/2017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Sébastien SAEZ - IUT de Nice Sophia Antipolis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43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967E-2643-E240-876E-DF84EEB8A912}" type="datetime1">
              <a:rPr lang="fr-FR" smtClean="0"/>
              <a:t>13/06/2017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Sébastien SAEZ - IUT de Nice Sophia Antipolis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2345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FEFDB-0F6B-674B-84B0-26D2A346FB20}" type="datetime1">
              <a:rPr lang="fr-FR" smtClean="0"/>
              <a:t>13/06/2017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Sébastien SAEZ - IUT de Nice Sophia Antipolis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6645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B820-9B68-FC4B-90B4-B54D5859896C}" type="datetime1">
              <a:rPr lang="fr-FR" smtClean="0"/>
              <a:t>13/06/2017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Sébastien SAEZ - IUT de Nice Sophia Antipolis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8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0142-170E-5444-8656-A5C2E76B317F}" type="datetime1">
              <a:rPr lang="fr-FR" smtClean="0"/>
              <a:t>13/06/2017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Sébastien SAEZ - IUT de Nice Sophia Antipolis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1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B167-9791-C744-BFDA-04035778B525}" type="datetime1">
              <a:rPr lang="fr-FR" smtClean="0"/>
              <a:t>13/06/2017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Sébastien SAEZ - IUT de Nice Sophia Antipolis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51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81CF22-77C4-B845-A3E6-4979A6D59498}" type="datetime1">
              <a:rPr lang="fr-FR" smtClean="0"/>
              <a:t>13/06/2017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Sébastien SAEZ - IUT de Nice Sophia Antipolis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8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6E4A-E0F2-464D-858B-1535FA4DA2DD}" type="datetime1">
              <a:rPr lang="fr-FR" smtClean="0"/>
              <a:t>13/06/2017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Sébastien SAEZ - IUT de Nice Sophia Antipolis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4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accent1">
                <a:lumMod val="20000"/>
                <a:lumOff val="80000"/>
                <a:alpha val="39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523CA7-1BE2-A542-9B0F-E44D6021389C}" type="datetime1">
              <a:rPr lang="fr-FR" smtClean="0"/>
              <a:t>13/06/2017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Sébastien SAEZ - IUT de Nice Sophia Antipolis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40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0" r:id="rId1"/>
    <p:sldLayoutId id="2147484451" r:id="rId2"/>
    <p:sldLayoutId id="2147484452" r:id="rId3"/>
    <p:sldLayoutId id="2147484453" r:id="rId4"/>
    <p:sldLayoutId id="2147484454" r:id="rId5"/>
    <p:sldLayoutId id="2147484455" r:id="rId6"/>
    <p:sldLayoutId id="2147484456" r:id="rId7"/>
    <p:sldLayoutId id="2147484457" r:id="rId8"/>
    <p:sldLayoutId id="2147484458" r:id="rId9"/>
    <p:sldLayoutId id="2147484459" r:id="rId10"/>
    <p:sldLayoutId id="214748446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12" y="165143"/>
            <a:ext cx="960542" cy="111935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546" y="270115"/>
            <a:ext cx="1438937" cy="90940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742543" y="5331492"/>
            <a:ext cx="387913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Calibri" charset="0"/>
                <a:ea typeface="Calibri" charset="0"/>
                <a:cs typeface="Calibri" charset="0"/>
              </a:rPr>
              <a:t>Under the leadership:</a:t>
            </a:r>
          </a:p>
          <a:p>
            <a:r>
              <a:rPr lang="fr-FR" sz="1600" b="1" dirty="0">
                <a:latin typeface="Calibri" charset="0"/>
                <a:ea typeface="Calibri" charset="0"/>
                <a:cs typeface="Calibri" charset="0"/>
              </a:rPr>
              <a:t>M. </a:t>
            </a:r>
            <a:r>
              <a:rPr lang="fr-FR" sz="1600" b="1" dirty="0" smtClean="0">
                <a:latin typeface="Calibri" charset="0"/>
                <a:ea typeface="Calibri" charset="0"/>
                <a:cs typeface="Calibri" charset="0"/>
              </a:rPr>
              <a:t>Huynh Huu Hung </a:t>
            </a:r>
            <a:r>
              <a:rPr lang="fr-FR" sz="1600" dirty="0" smtClean="0">
                <a:latin typeface="Calibri" charset="0"/>
                <a:ea typeface="Calibri" charset="0"/>
                <a:cs typeface="Calibri" charset="0"/>
              </a:rPr>
              <a:t>– </a:t>
            </a:r>
            <a:r>
              <a:rPr lang="fr-FR" sz="1600" dirty="0" err="1"/>
              <a:t>Internship</a:t>
            </a:r>
            <a:r>
              <a:rPr lang="fr-FR" sz="1600" dirty="0"/>
              <a:t> </a:t>
            </a:r>
            <a:r>
              <a:rPr lang="fr-FR" sz="1600" dirty="0" err="1"/>
              <a:t>supervisor</a:t>
            </a:r>
            <a:endParaRPr lang="fr-FR" sz="16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fr-FR" sz="1600" b="1" dirty="0">
                <a:latin typeface="Calibri" charset="0"/>
                <a:ea typeface="Calibri" charset="0"/>
                <a:cs typeface="Calibri" charset="0"/>
              </a:rPr>
              <a:t>Mme. Marie-Agnès Péraldi</a:t>
            </a:r>
            <a:r>
              <a:rPr lang="fr-FR" sz="1600" dirty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fr-FR" sz="1600" dirty="0" smtClean="0">
                <a:latin typeface="Calibri" charset="0"/>
                <a:ea typeface="Calibri" charset="0"/>
                <a:cs typeface="Calibri" charset="0"/>
              </a:rPr>
              <a:t> IUT </a:t>
            </a:r>
            <a:r>
              <a:rPr lang="fr-FR" sz="1600" dirty="0" err="1" smtClean="0">
                <a:latin typeface="Calibri" charset="0"/>
                <a:ea typeface="Calibri" charset="0"/>
                <a:cs typeface="Calibri" charset="0"/>
              </a:rPr>
              <a:t>tutor</a:t>
            </a:r>
            <a:endParaRPr lang="fr-FR" sz="1600" dirty="0">
              <a:latin typeface="Calibri" charset="0"/>
              <a:ea typeface="Calibri" charset="0"/>
              <a:cs typeface="Calibri" charset="0"/>
            </a:endParaRPr>
          </a:p>
          <a:p>
            <a:endParaRPr lang="fr-FR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1269726" y="2055179"/>
            <a:ext cx="965572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dirty="0" err="1"/>
              <a:t>Technological</a:t>
            </a:r>
            <a:r>
              <a:rPr lang="fr-FR" sz="2000" dirty="0"/>
              <a:t> </a:t>
            </a:r>
            <a:r>
              <a:rPr lang="fr-FR" sz="2000" dirty="0" err="1"/>
              <a:t>university</a:t>
            </a:r>
            <a:r>
              <a:rPr lang="fr-FR" sz="2000" dirty="0"/>
              <a:t> </a:t>
            </a:r>
            <a:r>
              <a:rPr lang="fr-FR" sz="2000" dirty="0" err="1"/>
              <a:t>degree</a:t>
            </a:r>
            <a:r>
              <a:rPr lang="fr-FR" sz="2000" dirty="0"/>
              <a:t> in </a:t>
            </a:r>
            <a:r>
              <a:rPr lang="fr-FR" sz="2000" dirty="0" err="1" smtClean="0"/>
              <a:t>Computing</a:t>
            </a:r>
            <a:endParaRPr lang="fr-FR" sz="2000" dirty="0" smtClean="0"/>
          </a:p>
          <a:p>
            <a:pPr algn="ctr">
              <a:lnSpc>
                <a:spcPct val="150000"/>
              </a:lnSpc>
            </a:pPr>
            <a:r>
              <a:rPr lang="fr-FR" sz="2400" b="1" dirty="0" err="1" smtClean="0"/>
              <a:t>Creation</a:t>
            </a:r>
            <a:r>
              <a:rPr lang="fr-FR" sz="2400" b="1" dirty="0" smtClean="0"/>
              <a:t> </a:t>
            </a:r>
            <a:r>
              <a:rPr lang="fr-FR" sz="2400" b="1" dirty="0"/>
              <a:t>of architecture for </a:t>
            </a:r>
            <a:r>
              <a:rPr lang="fr-FR" sz="2400" b="1" dirty="0" err="1"/>
              <a:t>deployment</a:t>
            </a:r>
            <a:r>
              <a:rPr lang="fr-FR" sz="2400" b="1" dirty="0"/>
              <a:t> of services IoT and an application </a:t>
            </a:r>
            <a:endParaRPr lang="fr-FR" sz="2400" b="1" dirty="0" smtClean="0"/>
          </a:p>
          <a:p>
            <a:pPr algn="ctr">
              <a:lnSpc>
                <a:spcPct val="150000"/>
              </a:lnSpc>
            </a:pPr>
            <a:r>
              <a:rPr lang="fr-FR" sz="2400" b="1" dirty="0" err="1" smtClean="0"/>
              <a:t>within</a:t>
            </a:r>
            <a:r>
              <a:rPr lang="fr-FR" sz="2400" b="1" dirty="0" smtClean="0"/>
              <a:t> </a:t>
            </a:r>
            <a:r>
              <a:rPr lang="fr-FR" sz="2400" b="1" dirty="0"/>
              <a:t>the </a:t>
            </a:r>
            <a:r>
              <a:rPr lang="fr-FR" sz="2400" b="1" dirty="0" err="1"/>
              <a:t>framework</a:t>
            </a:r>
            <a:r>
              <a:rPr lang="fr-FR" sz="2400" b="1" dirty="0"/>
              <a:t> of people in </a:t>
            </a:r>
            <a:r>
              <a:rPr lang="fr-FR" sz="2400" b="1" dirty="0" err="1"/>
              <a:t>loss</a:t>
            </a:r>
            <a:r>
              <a:rPr lang="fr-FR" sz="2400" b="1" dirty="0"/>
              <a:t> of </a:t>
            </a:r>
            <a:r>
              <a:rPr lang="fr-FR" sz="2400" b="1" dirty="0" err="1"/>
              <a:t>autonomy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Sébastien</a:t>
            </a:r>
            <a:r>
              <a:rPr lang="en-US" dirty="0" smtClean="0"/>
              <a:t> SAEZ - IUT de Nice Sophia </a:t>
            </a:r>
            <a:r>
              <a:rPr lang="en-US" dirty="0" err="1" smtClean="0"/>
              <a:t>Antipolis</a:t>
            </a:r>
            <a:endParaRPr lang="en-US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ZoneTexte 1"/>
          <p:cNvSpPr txBox="1"/>
          <p:nvPr/>
        </p:nvSpPr>
        <p:spPr>
          <a:xfrm>
            <a:off x="9861661" y="5331492"/>
            <a:ext cx="163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Sébastien SAEZ</a:t>
            </a:r>
          </a:p>
          <a:p>
            <a:r>
              <a:rPr lang="fr-FR" dirty="0" smtClean="0"/>
              <a:t>13/06/2017</a:t>
            </a:r>
          </a:p>
        </p:txBody>
      </p:sp>
    </p:spTree>
    <p:extLst>
      <p:ext uri="{BB962C8B-B14F-4D97-AF65-F5344CB8AC3E}">
        <p14:creationId xmlns:p14="http://schemas.microsoft.com/office/powerpoint/2010/main" val="18977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Development</a:t>
            </a:r>
            <a:r>
              <a:rPr lang="fr-FR" b="1" dirty="0" smtClean="0"/>
              <a:t> </a:t>
            </a:r>
            <a:r>
              <a:rPr lang="fr-FR" b="1" dirty="0" err="1" smtClean="0"/>
              <a:t>environment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2086892"/>
            <a:ext cx="10058400" cy="40233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b="1" dirty="0" err="1" smtClean="0"/>
              <a:t>Used</a:t>
            </a:r>
            <a:r>
              <a:rPr lang="fr-FR" b="1" dirty="0" smtClean="0"/>
              <a:t> </a:t>
            </a:r>
            <a:r>
              <a:rPr lang="fr-FR" b="1" dirty="0" err="1" smtClean="0"/>
              <a:t>languages</a:t>
            </a:r>
            <a:r>
              <a:rPr lang="fr-FR" b="1" dirty="0" smtClean="0"/>
              <a:t> :</a:t>
            </a:r>
          </a:p>
          <a:p>
            <a:pPr lvl="1">
              <a:lnSpc>
                <a:spcPct val="100000"/>
              </a:lnSpc>
            </a:pPr>
            <a:r>
              <a:rPr lang="fr-FR" dirty="0" smtClean="0"/>
              <a:t>Java for </a:t>
            </a:r>
            <a:r>
              <a:rPr lang="fr-FR" dirty="0" err="1"/>
              <a:t>programming</a:t>
            </a:r>
            <a:r>
              <a:rPr lang="fr-FR" dirty="0"/>
              <a:t> the </a:t>
            </a:r>
            <a:r>
              <a:rPr lang="fr-FR" dirty="0" smtClean="0"/>
              <a:t>application</a:t>
            </a:r>
          </a:p>
          <a:p>
            <a:pPr lvl="1">
              <a:lnSpc>
                <a:spcPct val="100000"/>
              </a:lnSpc>
            </a:pPr>
            <a:r>
              <a:rPr lang="fr-FR" dirty="0" smtClean="0"/>
              <a:t>SQL for </a:t>
            </a:r>
            <a:r>
              <a:rPr lang="fr-FR" dirty="0" err="1" smtClean="0"/>
              <a:t>database</a:t>
            </a:r>
            <a:r>
              <a:rPr lang="fr-FR" dirty="0" smtClean="0"/>
              <a:t> management</a:t>
            </a:r>
          </a:p>
          <a:p>
            <a:pPr lvl="1">
              <a:lnSpc>
                <a:spcPct val="100000"/>
              </a:lnSpc>
            </a:pPr>
            <a:r>
              <a:rPr lang="fr-FR" dirty="0" smtClean="0"/>
              <a:t>HTML, CSS, PHP for the </a:t>
            </a:r>
            <a:r>
              <a:rPr lang="fr-FR" dirty="0" err="1" smtClean="0"/>
              <a:t>realization</a:t>
            </a:r>
            <a:r>
              <a:rPr lang="fr-FR" dirty="0" smtClean="0"/>
              <a:t> of the HMI</a:t>
            </a:r>
          </a:p>
          <a:p>
            <a:pPr lvl="1">
              <a:lnSpc>
                <a:spcPct val="100000"/>
              </a:lnSpc>
            </a:pPr>
            <a:endParaRPr lang="fr-FR" dirty="0" smtClean="0"/>
          </a:p>
          <a:p>
            <a:pPr>
              <a:lnSpc>
                <a:spcPct val="100000"/>
              </a:lnSpc>
            </a:pPr>
            <a:r>
              <a:rPr lang="fr-FR" b="1" dirty="0" err="1" smtClean="0"/>
              <a:t>Used</a:t>
            </a:r>
            <a:r>
              <a:rPr lang="fr-FR" b="1" dirty="0" smtClean="0"/>
              <a:t> IDE :</a:t>
            </a:r>
          </a:p>
          <a:p>
            <a:pPr lvl="1">
              <a:lnSpc>
                <a:spcPct val="100000"/>
              </a:lnSpc>
            </a:pPr>
            <a:r>
              <a:rPr lang="fr-FR" dirty="0" smtClean="0"/>
              <a:t>Eclipse</a:t>
            </a:r>
          </a:p>
          <a:p>
            <a:pPr lvl="1">
              <a:lnSpc>
                <a:spcPct val="100000"/>
              </a:lnSpc>
            </a:pPr>
            <a:r>
              <a:rPr lang="fr-FR" dirty="0" smtClean="0"/>
              <a:t>Bracket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Sébastien SAEZ - IUT de Nice Sophia Antipolis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8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Libraries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2086892"/>
            <a:ext cx="10058400" cy="40233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b="1" dirty="0" smtClean="0"/>
              <a:t>Use of MQTT</a:t>
            </a:r>
          </a:p>
          <a:p>
            <a:pPr lvl="1">
              <a:lnSpc>
                <a:spcPct val="100000"/>
              </a:lnSpc>
            </a:pPr>
            <a:r>
              <a:rPr lang="fr-FR" dirty="0" smtClean="0"/>
              <a:t>org.eclipse.paho.mqtt.utility </a:t>
            </a:r>
            <a:endParaRPr lang="fr-FR" dirty="0"/>
          </a:p>
          <a:p>
            <a:pPr lvl="1">
              <a:lnSpc>
                <a:spcPct val="100000"/>
              </a:lnSpc>
            </a:pPr>
            <a:r>
              <a:rPr lang="fr-FR" dirty="0" smtClean="0"/>
              <a:t> org.eclipse.paho.client.view</a:t>
            </a:r>
          </a:p>
          <a:p>
            <a:pPr lvl="1">
              <a:lnSpc>
                <a:spcPct val="100000"/>
              </a:lnSpc>
            </a:pPr>
            <a:endParaRPr lang="fr-FR" dirty="0" smtClean="0"/>
          </a:p>
          <a:p>
            <a:pPr>
              <a:lnSpc>
                <a:spcPct val="100000"/>
              </a:lnSpc>
            </a:pPr>
            <a:r>
              <a:rPr lang="fr-FR" b="1" dirty="0" smtClean="0"/>
              <a:t>Use of SQL for java</a:t>
            </a:r>
            <a:endParaRPr lang="fr-FR" b="1" dirty="0"/>
          </a:p>
          <a:p>
            <a:pPr lvl="1">
              <a:lnSpc>
                <a:spcPct val="100000"/>
              </a:lnSpc>
            </a:pPr>
            <a:r>
              <a:rPr lang="fr-FR" dirty="0"/>
              <a:t>mysql-</a:t>
            </a:r>
            <a:r>
              <a:rPr lang="fr-FR" dirty="0" err="1"/>
              <a:t>connector</a:t>
            </a:r>
            <a:r>
              <a:rPr lang="fr-FR" dirty="0"/>
              <a:t>-java </a:t>
            </a:r>
          </a:p>
          <a:p>
            <a:pPr lvl="1">
              <a:lnSpc>
                <a:spcPct val="100000"/>
              </a:lnSpc>
            </a:pPr>
            <a:r>
              <a:rPr lang="fr-FR" dirty="0" smtClean="0"/>
              <a:t>hsqldb </a:t>
            </a:r>
          </a:p>
          <a:p>
            <a:pPr lvl="1">
              <a:lnSpc>
                <a:spcPct val="100000"/>
              </a:lnSpc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Sébastien SAEZ - IUT de Nice Sophia Antipolis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4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err="1" smtClean="0"/>
              <a:t>MQTTDispatcher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2086892"/>
            <a:ext cx="4663575" cy="4023360"/>
          </a:xfrm>
        </p:spPr>
        <p:txBody>
          <a:bodyPr/>
          <a:lstStyle/>
          <a:p>
            <a:r>
              <a:rPr lang="fr-FR" b="1" dirty="0" err="1" smtClean="0"/>
              <a:t>His</a:t>
            </a:r>
            <a:r>
              <a:rPr lang="fr-FR" b="1" dirty="0" smtClean="0"/>
              <a:t> </a:t>
            </a:r>
            <a:r>
              <a:rPr lang="fr-FR" b="1" dirty="0" err="1" smtClean="0"/>
              <a:t>role</a:t>
            </a:r>
            <a:r>
              <a:rPr lang="fr-FR" b="1" dirty="0" smtClean="0"/>
              <a:t> ?</a:t>
            </a:r>
          </a:p>
          <a:p>
            <a:pPr lvl="1"/>
            <a:r>
              <a:rPr lang="fr-FR" dirty="0" err="1" smtClean="0"/>
              <a:t>Retrieve</a:t>
            </a:r>
            <a:r>
              <a:rPr lang="fr-FR" dirty="0" smtClean="0"/>
              <a:t> the data of the frame and </a:t>
            </a:r>
            <a:r>
              <a:rPr lang="fr-FR" dirty="0" err="1" smtClean="0"/>
              <a:t>send</a:t>
            </a:r>
            <a:r>
              <a:rPr lang="fr-FR" dirty="0" smtClean="0"/>
              <a:t> to </a:t>
            </a:r>
            <a:r>
              <a:rPr lang="fr-FR" dirty="0" err="1" smtClean="0"/>
              <a:t>SmartSensor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Sébastien SAEZ - IUT de Nice Sophia Antipolis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1" y="1966205"/>
            <a:ext cx="5885595" cy="4144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90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Human</a:t>
            </a:r>
            <a:r>
              <a:rPr lang="fr-FR" b="1" dirty="0" smtClean="0"/>
              <a:t> Machine Interface</a:t>
            </a:r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Sébastien SAEZ - IUT de Nice Sophia Antipolis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Image 5" descr="https://lh3.googleusercontent.com/Kz_0d_CszyMdk84-9Us-NeN7lWP7__BDNjbKubuEaUnfBqTCJ7gmMv3jbKRCZ4yNGFppTFh4UuFnz0j3nrQU4r46Qr_VI_0aYHkR-eKVnNQtw5Syj7rG0TfjfXl3dyQ3LlzYVW9j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27" y="2041982"/>
            <a:ext cx="8301106" cy="4113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444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Encountered</a:t>
            </a:r>
            <a:r>
              <a:rPr lang="fr-FR" b="1" dirty="0" smtClean="0"/>
              <a:t> </a:t>
            </a:r>
            <a:r>
              <a:rPr lang="fr-FR" b="1" dirty="0" err="1" smtClean="0"/>
              <a:t>difficulties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2086892"/>
            <a:ext cx="10058400" cy="4023360"/>
          </a:xfrm>
        </p:spPr>
        <p:txBody>
          <a:bodyPr/>
          <a:lstStyle/>
          <a:p>
            <a:r>
              <a:rPr lang="fr-FR" dirty="0" smtClean="0"/>
              <a:t>- Format MQTT frame</a:t>
            </a:r>
          </a:p>
          <a:p>
            <a:r>
              <a:rPr lang="fr-FR" dirty="0" smtClean="0"/>
              <a:t>- </a:t>
            </a:r>
            <a:r>
              <a:rPr lang="fr-FR" dirty="0" err="1" smtClean="0"/>
              <a:t>Database</a:t>
            </a:r>
            <a:r>
              <a:rPr lang="fr-FR" dirty="0" smtClean="0"/>
              <a:t> </a:t>
            </a:r>
            <a:r>
              <a:rPr lang="fr-FR" dirty="0" err="1" smtClean="0"/>
              <a:t>replication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Sébastien SAEZ - IUT de Nice Sophia Antipolis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9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Provisional</a:t>
            </a:r>
            <a:r>
              <a:rPr lang="fr-FR" b="1" dirty="0" smtClean="0"/>
              <a:t> </a:t>
            </a:r>
            <a:r>
              <a:rPr lang="fr-FR" b="1" dirty="0" err="1" smtClean="0"/>
              <a:t>schedule</a:t>
            </a:r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Sébastien SAEZ - IUT de Nice Sophia Antipolis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903215"/>
              </p:ext>
            </p:extLst>
          </p:nvPr>
        </p:nvGraphicFramePr>
        <p:xfrm>
          <a:off x="1097273" y="2118979"/>
          <a:ext cx="1005840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355"/>
                <a:gridCol w="591671"/>
                <a:gridCol w="591671"/>
                <a:gridCol w="591671"/>
                <a:gridCol w="591671"/>
                <a:gridCol w="591671"/>
                <a:gridCol w="591671"/>
                <a:gridCol w="591671"/>
                <a:gridCol w="591671"/>
                <a:gridCol w="591671"/>
                <a:gridCol w="591671"/>
                <a:gridCol w="591671"/>
                <a:gridCol w="591671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Weeks</a:t>
                      </a:r>
                      <a:endParaRPr lang="fr-F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>
                          <a:solidFill>
                            <a:schemeClr val="bg1"/>
                          </a:solidFill>
                        </a:rPr>
                        <a:t>Tasks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Handling of Gemoc</a:t>
                      </a:r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Analysis</a:t>
                      </a:r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Specification</a:t>
                      </a:r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Design</a:t>
                      </a:r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Developement</a:t>
                      </a:r>
                      <a:r>
                        <a:rPr lang="fr-FR" dirty="0" smtClean="0"/>
                        <a:t> + Test</a:t>
                      </a:r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Deployment</a:t>
                      </a:r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Internship</a:t>
                      </a:r>
                      <a:r>
                        <a:rPr lang="fr-FR" dirty="0" smtClean="0"/>
                        <a:t> report</a:t>
                      </a:r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Final </a:t>
            </a:r>
            <a:r>
              <a:rPr lang="fr-FR" b="1" dirty="0" err="1" smtClean="0"/>
              <a:t>schedule</a:t>
            </a:r>
            <a:endParaRPr lang="fr-FR" b="1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58965"/>
              </p:ext>
            </p:extLst>
          </p:nvPr>
        </p:nvGraphicFramePr>
        <p:xfrm>
          <a:off x="1097273" y="2135021"/>
          <a:ext cx="1005840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355"/>
                <a:gridCol w="591671"/>
                <a:gridCol w="591671"/>
                <a:gridCol w="591671"/>
                <a:gridCol w="591671"/>
                <a:gridCol w="591671"/>
                <a:gridCol w="591671"/>
                <a:gridCol w="591671"/>
                <a:gridCol w="591671"/>
                <a:gridCol w="591671"/>
                <a:gridCol w="591671"/>
                <a:gridCol w="591671"/>
                <a:gridCol w="591671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Weeks</a:t>
                      </a:r>
                      <a:endParaRPr lang="fr-F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>
                          <a:solidFill>
                            <a:schemeClr val="bg1"/>
                          </a:solidFill>
                        </a:rPr>
                        <a:t>Tasks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Handling of Gemoc</a:t>
                      </a:r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Analysis</a:t>
                      </a:r>
                      <a:endParaRPr lang="fr-FR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Specification</a:t>
                      </a:r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Design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Developement</a:t>
                      </a:r>
                      <a:r>
                        <a:rPr lang="fr-FR" dirty="0" smtClean="0"/>
                        <a:t> + Test</a:t>
                      </a:r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Deployment</a:t>
                      </a:r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Internship</a:t>
                      </a:r>
                      <a:r>
                        <a:rPr lang="fr-FR" dirty="0" smtClean="0"/>
                        <a:t> report</a:t>
                      </a:r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Sébastien SAEZ - IUT de Nice Sophia Antipolis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Quantification</a:t>
            </a:r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Sébastien SAEZ - IUT de Nice Sophia Antipolis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80645"/>
              </p:ext>
            </p:extLst>
          </p:nvPr>
        </p:nvGraphicFramePr>
        <p:xfrm>
          <a:off x="840605" y="2748896"/>
          <a:ext cx="989156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754"/>
                <a:gridCol w="1936285"/>
                <a:gridCol w="1801195"/>
                <a:gridCol w="2176443"/>
                <a:gridCol w="2842886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Number</a:t>
                      </a:r>
                      <a:r>
                        <a:rPr lang="fr-FR" dirty="0" smtClean="0"/>
                        <a:t> of </a:t>
                      </a:r>
                      <a:r>
                        <a:rPr lang="fr-FR" dirty="0" err="1" smtClean="0"/>
                        <a:t>lines</a:t>
                      </a:r>
                      <a:endParaRPr lang="fr-FR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JAVA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HTML,</a:t>
                      </a:r>
                      <a:r>
                        <a:rPr lang="fr-FR" baseline="0" dirty="0" smtClean="0">
                          <a:solidFill>
                            <a:schemeClr val="bg1"/>
                          </a:solidFill>
                        </a:rPr>
                        <a:t> CSS, PHP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Commentaires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>
                          <a:solidFill>
                            <a:schemeClr val="bg1"/>
                          </a:solidFill>
                        </a:rPr>
                        <a:t>Number</a:t>
                      </a:r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 of class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>
                          <a:solidFill>
                            <a:schemeClr val="bg1"/>
                          </a:solidFill>
                        </a:rPr>
                        <a:t>Number</a:t>
                      </a:r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 of </a:t>
                      </a:r>
                      <a:r>
                        <a:rPr lang="fr-FR" dirty="0" err="1" smtClean="0">
                          <a:solidFill>
                            <a:schemeClr val="bg1"/>
                          </a:solidFill>
                        </a:rPr>
                        <a:t>methods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1274</a:t>
                      </a:r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386</a:t>
                      </a:r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192</a:t>
                      </a:r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49</a:t>
                      </a:r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58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Conclusion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2086892"/>
            <a:ext cx="10058400" cy="4023360"/>
          </a:xfrm>
        </p:spPr>
        <p:txBody>
          <a:bodyPr/>
          <a:lstStyle/>
          <a:p>
            <a:r>
              <a:rPr lang="fr-FR" b="1" dirty="0" smtClean="0"/>
              <a:t>End of the </a:t>
            </a:r>
            <a:r>
              <a:rPr lang="fr-FR" b="1" dirty="0" err="1" smtClean="0"/>
              <a:t>project</a:t>
            </a:r>
            <a:r>
              <a:rPr lang="fr-FR" b="1" dirty="0" smtClean="0"/>
              <a:t> : </a:t>
            </a:r>
            <a:endParaRPr lang="fr-FR" b="1" dirty="0"/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objectives are </a:t>
            </a:r>
            <a:r>
              <a:rPr lang="fr-FR" dirty="0" err="1" smtClean="0">
                <a:solidFill>
                  <a:schemeClr val="tx1"/>
                </a:solidFill>
              </a:rPr>
              <a:t>achieved</a:t>
            </a:r>
            <a:endParaRPr lang="fr-FR" dirty="0">
              <a:solidFill>
                <a:schemeClr val="tx1"/>
              </a:solidFill>
            </a:endParaRPr>
          </a:p>
          <a:p>
            <a:pPr lvl="1"/>
            <a:r>
              <a:rPr lang="fr-FR" dirty="0" err="1">
                <a:solidFill>
                  <a:schemeClr val="tx1"/>
                </a:solidFill>
              </a:rPr>
              <a:t>Resumption</a:t>
            </a:r>
            <a:r>
              <a:rPr lang="fr-FR" dirty="0">
                <a:solidFill>
                  <a:schemeClr val="tx1"/>
                </a:solidFill>
              </a:rPr>
              <a:t> of the </a:t>
            </a:r>
            <a:r>
              <a:rPr lang="fr-FR" dirty="0" err="1" smtClean="0">
                <a:solidFill>
                  <a:schemeClr val="tx1"/>
                </a:solidFill>
              </a:rPr>
              <a:t>development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easier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Possible </a:t>
            </a:r>
            <a:r>
              <a:rPr lang="fr-FR" dirty="0" err="1" smtClean="0">
                <a:solidFill>
                  <a:schemeClr val="tx1"/>
                </a:solidFill>
              </a:rPr>
              <a:t>Improvements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concerning</a:t>
            </a:r>
            <a:r>
              <a:rPr lang="fr-FR" dirty="0" smtClean="0">
                <a:solidFill>
                  <a:schemeClr val="tx1"/>
                </a:solidFill>
              </a:rPr>
              <a:t> data </a:t>
            </a:r>
            <a:r>
              <a:rPr lang="fr-FR" dirty="0" err="1" smtClean="0">
                <a:solidFill>
                  <a:schemeClr val="tx1"/>
                </a:solidFill>
              </a:rPr>
              <a:t>confidentiality</a:t>
            </a:r>
            <a:endParaRPr lang="fr-FR" dirty="0" smtClean="0">
              <a:solidFill>
                <a:schemeClr val="tx1"/>
              </a:solidFill>
            </a:endParaRPr>
          </a:p>
          <a:p>
            <a:endParaRPr lang="fr-FR" b="1" dirty="0" smtClean="0"/>
          </a:p>
          <a:p>
            <a:r>
              <a:rPr lang="fr-FR" b="1" dirty="0" err="1" smtClean="0"/>
              <a:t>Experience</a:t>
            </a:r>
            <a:r>
              <a:rPr lang="fr-FR" b="1" dirty="0" smtClean="0"/>
              <a:t> </a:t>
            </a:r>
            <a:r>
              <a:rPr lang="fr-FR" b="1" dirty="0" err="1" smtClean="0"/>
              <a:t>gained</a:t>
            </a:r>
            <a:r>
              <a:rPr lang="fr-FR" b="1" dirty="0" smtClean="0"/>
              <a:t> :</a:t>
            </a:r>
          </a:p>
          <a:p>
            <a:pPr lvl="1"/>
            <a:r>
              <a:rPr lang="fr-FR" dirty="0" err="1"/>
              <a:t>Work</a:t>
            </a:r>
            <a:r>
              <a:rPr lang="fr-FR" dirty="0"/>
              <a:t> in a group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 smtClean="0"/>
              <a:t>specialties</a:t>
            </a:r>
            <a:endParaRPr lang="fr-FR" dirty="0" smtClean="0"/>
          </a:p>
          <a:p>
            <a:pPr lvl="1"/>
            <a:r>
              <a:rPr lang="fr-FR" dirty="0" err="1"/>
              <a:t>Rewarding</a:t>
            </a:r>
            <a:r>
              <a:rPr lang="fr-FR" dirty="0"/>
              <a:t> </a:t>
            </a:r>
            <a:r>
              <a:rPr lang="fr-FR" dirty="0" err="1"/>
              <a:t>experience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Sébastien SAEZ - IUT de Nice Sophia Antipolis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2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Sébastien SAEZ - IUT de Nice Sophia Antipolis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Do </a:t>
            </a:r>
            <a:r>
              <a:rPr lang="fr-FR" b="1" dirty="0" err="1"/>
              <a:t>you</a:t>
            </a:r>
            <a:r>
              <a:rPr lang="fr-FR" b="1" dirty="0"/>
              <a:t> have </a:t>
            </a:r>
            <a:r>
              <a:rPr lang="fr-FR" b="1" dirty="0" err="1"/>
              <a:t>any</a:t>
            </a:r>
            <a:r>
              <a:rPr lang="fr-FR" b="1" dirty="0"/>
              <a:t> questions  </a:t>
            </a:r>
            <a:r>
              <a:rPr lang="fr-FR" b="1" dirty="0" smtClean="0"/>
              <a:t>?</a:t>
            </a:r>
            <a:endParaRPr lang="fr-FR" b="1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27" y="1440427"/>
            <a:ext cx="5201920" cy="520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8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Summary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2086892"/>
            <a:ext cx="10058400" cy="4023360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fr-FR" b="1" dirty="0" smtClean="0"/>
              <a:t>DNIIT Institute &amp; </a:t>
            </a:r>
            <a:r>
              <a:rPr lang="fr-FR" b="1" dirty="0" err="1" smtClean="0"/>
              <a:t>Research</a:t>
            </a:r>
            <a:r>
              <a:rPr lang="fr-FR" b="1" dirty="0" smtClean="0"/>
              <a:t> </a:t>
            </a:r>
            <a:r>
              <a:rPr lang="fr-FR" b="1" dirty="0" err="1" smtClean="0"/>
              <a:t>project</a:t>
            </a:r>
            <a:r>
              <a:rPr lang="fr-FR" b="1" dirty="0" smtClean="0"/>
              <a:t> MIRE</a:t>
            </a:r>
          </a:p>
          <a:p>
            <a:pPr marL="514350" indent="-514350">
              <a:buFont typeface="+mj-lt"/>
              <a:buAutoNum type="romanUcPeriod"/>
            </a:pPr>
            <a:r>
              <a:rPr lang="fr-FR" b="1" dirty="0" err="1" smtClean="0">
                <a:solidFill>
                  <a:schemeClr val="tx1"/>
                </a:solidFill>
              </a:rPr>
              <a:t>Context</a:t>
            </a:r>
            <a:r>
              <a:rPr lang="fr-FR" b="1" dirty="0" smtClean="0">
                <a:solidFill>
                  <a:schemeClr val="tx1"/>
                </a:solidFill>
              </a:rPr>
              <a:t> of the </a:t>
            </a:r>
            <a:r>
              <a:rPr lang="fr-FR" b="1" dirty="0" err="1" smtClean="0"/>
              <a:t>intership</a:t>
            </a:r>
            <a:endParaRPr lang="fr-FR" b="1" dirty="0" smtClean="0"/>
          </a:p>
          <a:p>
            <a:pPr marL="514350" indent="-514350">
              <a:buFont typeface="+mj-lt"/>
              <a:buAutoNum type="romanUcPeriod"/>
            </a:pPr>
            <a:r>
              <a:rPr lang="fr-FR" b="1" dirty="0" err="1"/>
              <a:t>Presentation</a:t>
            </a:r>
            <a:r>
              <a:rPr lang="fr-FR" b="1" dirty="0"/>
              <a:t> of the </a:t>
            </a:r>
            <a:r>
              <a:rPr lang="fr-FR" b="1" dirty="0" err="1" smtClean="0"/>
              <a:t>subject</a:t>
            </a:r>
            <a:endParaRPr lang="fr-FR" b="1" dirty="0" smtClean="0"/>
          </a:p>
          <a:p>
            <a:pPr marL="514350" indent="-514350">
              <a:buFont typeface="+mj-lt"/>
              <a:buAutoNum type="romanUcPeriod"/>
            </a:pPr>
            <a:r>
              <a:rPr lang="fr-FR" b="1" dirty="0" err="1" smtClean="0"/>
              <a:t>Analysis</a:t>
            </a:r>
            <a:r>
              <a:rPr lang="fr-FR" b="1" dirty="0" smtClean="0"/>
              <a:t> and Design</a:t>
            </a:r>
          </a:p>
          <a:p>
            <a:pPr marL="514350" indent="-514350">
              <a:buFont typeface="+mj-lt"/>
              <a:buAutoNum type="romanUcPeriod"/>
            </a:pPr>
            <a:r>
              <a:rPr lang="fr-FR" b="1" dirty="0" err="1" smtClean="0"/>
              <a:t>Development</a:t>
            </a:r>
            <a:endParaRPr lang="fr-FR" b="1" dirty="0" smtClean="0"/>
          </a:p>
          <a:p>
            <a:pPr marL="514350" indent="-514350">
              <a:buFont typeface="+mj-lt"/>
              <a:buAutoNum type="romanUcPeriod"/>
            </a:pPr>
            <a:r>
              <a:rPr lang="fr-FR" b="1" dirty="0" err="1" smtClean="0"/>
              <a:t>Results</a:t>
            </a:r>
            <a:endParaRPr lang="fr-FR" b="1" dirty="0" smtClean="0"/>
          </a:p>
          <a:p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Sébastien SAEZ - IUT de Nice Sophia Antipolis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DNIIT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2086892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fr-FR" sz="2200" b="1" dirty="0" err="1" smtClean="0"/>
              <a:t>What</a:t>
            </a:r>
            <a:r>
              <a:rPr lang="fr-FR" sz="2200" b="1" dirty="0" smtClean="0"/>
              <a:t> </a:t>
            </a:r>
            <a:r>
              <a:rPr lang="fr-FR" sz="2200" b="1" dirty="0" err="1" smtClean="0"/>
              <a:t>is</a:t>
            </a:r>
            <a:r>
              <a:rPr lang="fr-FR" sz="2200" b="1" dirty="0" smtClean="0"/>
              <a:t> </a:t>
            </a:r>
            <a:r>
              <a:rPr lang="fr-FR" sz="2200" b="1" dirty="0" err="1" smtClean="0"/>
              <a:t>it</a:t>
            </a:r>
            <a:r>
              <a:rPr lang="fr-FR" sz="2200" b="1" dirty="0" smtClean="0"/>
              <a:t> ?</a:t>
            </a: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lang="fr-FR" sz="1900" dirty="0" smtClean="0"/>
              <a:t>The </a:t>
            </a:r>
            <a:r>
              <a:rPr lang="fr-FR" sz="1900" dirty="0" err="1" smtClean="0"/>
              <a:t>result</a:t>
            </a:r>
            <a:r>
              <a:rPr lang="fr-FR" sz="1900" dirty="0" smtClean="0"/>
              <a:t> of the international </a:t>
            </a:r>
            <a:r>
              <a:rPr lang="fr-FR" sz="1900" dirty="0" err="1" smtClean="0"/>
              <a:t>cooperation</a:t>
            </a:r>
            <a:r>
              <a:rPr lang="fr-FR" sz="1900" dirty="0" smtClean="0"/>
              <a:t> of </a:t>
            </a:r>
            <a:r>
              <a:rPr lang="fr-FR" sz="1900" dirty="0" err="1" smtClean="0"/>
              <a:t>scientific</a:t>
            </a:r>
            <a:r>
              <a:rPr lang="fr-FR" sz="1900" dirty="0" smtClean="0"/>
              <a:t> </a:t>
            </a:r>
            <a:r>
              <a:rPr lang="fr-FR" sz="1900" dirty="0" err="1" smtClean="0"/>
              <a:t>research</a:t>
            </a:r>
            <a:r>
              <a:rPr lang="fr-FR" sz="1900" dirty="0" smtClean="0"/>
              <a:t> </a:t>
            </a:r>
            <a:r>
              <a:rPr lang="fr-FR" sz="1900" dirty="0" err="1" smtClean="0"/>
              <a:t>between</a:t>
            </a:r>
            <a:r>
              <a:rPr lang="fr-FR" sz="1900" dirty="0" smtClean="0"/>
              <a:t> </a:t>
            </a:r>
            <a:r>
              <a:rPr lang="fr-FR" sz="1900" dirty="0" err="1" smtClean="0"/>
              <a:t>teachers</a:t>
            </a:r>
            <a:r>
              <a:rPr lang="fr-FR" sz="1900" dirty="0" smtClean="0"/>
              <a:t> &amp; </a:t>
            </a:r>
            <a:r>
              <a:rPr lang="fr-FR" sz="1900" dirty="0" err="1" smtClean="0"/>
              <a:t>researchers</a:t>
            </a:r>
            <a:r>
              <a:rPr lang="fr-FR" sz="1900" dirty="0" smtClean="0"/>
              <a:t> of </a:t>
            </a:r>
            <a:r>
              <a:rPr lang="fr-FR" sz="1900" dirty="0" err="1" smtClean="0"/>
              <a:t>two</a:t>
            </a:r>
            <a:r>
              <a:rPr lang="fr-FR" sz="1900" dirty="0" smtClean="0"/>
              <a:t> </a:t>
            </a:r>
            <a:r>
              <a:rPr lang="fr-FR" sz="1900" dirty="0" err="1" smtClean="0"/>
              <a:t>universities</a:t>
            </a:r>
            <a:endParaRPr lang="fr-FR" sz="1900" dirty="0" smtClean="0"/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endParaRPr lang="fr-FR" sz="1900" dirty="0" smtClean="0"/>
          </a:p>
          <a:p>
            <a:pPr>
              <a:lnSpc>
                <a:spcPct val="110000"/>
              </a:lnSpc>
            </a:pPr>
            <a:r>
              <a:rPr lang="fr-FR" sz="2200" b="1" dirty="0" err="1" smtClean="0"/>
              <a:t>Between</a:t>
            </a:r>
            <a:r>
              <a:rPr lang="fr-FR" sz="2200" b="1" dirty="0" smtClean="0"/>
              <a:t> </a:t>
            </a:r>
            <a:r>
              <a:rPr lang="fr-FR" sz="2200" b="1" dirty="0" err="1" smtClean="0"/>
              <a:t>whom</a:t>
            </a:r>
            <a:r>
              <a:rPr lang="fr-FR" sz="2200" b="1" dirty="0" smtClean="0"/>
              <a:t> ?</a:t>
            </a:r>
          </a:p>
          <a:p>
            <a:pPr lvl="1" algn="just">
              <a:lnSpc>
                <a:spcPct val="110000"/>
              </a:lnSpc>
              <a:buFont typeface="Arial" charset="0"/>
              <a:buChar char="•"/>
            </a:pPr>
            <a:r>
              <a:rPr lang="fr-FR" sz="1900" dirty="0" err="1" smtClean="0"/>
              <a:t>University</a:t>
            </a:r>
            <a:r>
              <a:rPr lang="fr-FR" sz="1900" dirty="0" smtClean="0"/>
              <a:t> Côte d’Azur</a:t>
            </a:r>
          </a:p>
          <a:p>
            <a:pPr lvl="1" algn="just">
              <a:lnSpc>
                <a:spcPct val="110000"/>
              </a:lnSpc>
              <a:buFont typeface="Arial" charset="0"/>
              <a:buChar char="•"/>
            </a:pPr>
            <a:r>
              <a:rPr lang="fr-FR" sz="1900" dirty="0" err="1" smtClean="0"/>
              <a:t>University</a:t>
            </a:r>
            <a:r>
              <a:rPr lang="fr-FR" sz="1900" dirty="0" smtClean="0"/>
              <a:t> of Danang</a:t>
            </a:r>
          </a:p>
          <a:p>
            <a:pPr lvl="1" algn="just">
              <a:lnSpc>
                <a:spcPct val="110000"/>
              </a:lnSpc>
            </a:pPr>
            <a:endParaRPr lang="fr-FR" sz="1900" dirty="0" smtClean="0"/>
          </a:p>
          <a:p>
            <a:pPr>
              <a:lnSpc>
                <a:spcPct val="110000"/>
              </a:lnSpc>
            </a:pPr>
            <a:r>
              <a:rPr lang="fr-FR" sz="2200" b="1" dirty="0" smtClean="0"/>
              <a:t>In </a:t>
            </a:r>
            <a:r>
              <a:rPr lang="fr-FR" sz="2200" b="1" dirty="0" err="1" smtClean="0"/>
              <a:t>what</a:t>
            </a:r>
            <a:r>
              <a:rPr lang="fr-FR" sz="2200" b="1" dirty="0" smtClean="0"/>
              <a:t> </a:t>
            </a:r>
            <a:r>
              <a:rPr lang="fr-FR" sz="2200" b="1" dirty="0" err="1" smtClean="0"/>
              <a:t>purpose</a:t>
            </a:r>
            <a:r>
              <a:rPr lang="fr-FR" sz="2200" b="1" dirty="0" smtClean="0"/>
              <a:t>? </a:t>
            </a:r>
            <a:endParaRPr lang="fr-FR" sz="2200" dirty="0" smtClean="0"/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lang="fr-FR" sz="2000" dirty="0" err="1"/>
              <a:t>Strengthen</a:t>
            </a:r>
            <a:r>
              <a:rPr lang="fr-FR" sz="2000" dirty="0"/>
              <a:t> the </a:t>
            </a:r>
            <a:r>
              <a:rPr lang="fr-FR" sz="2000" dirty="0" err="1"/>
              <a:t>development</a:t>
            </a:r>
            <a:r>
              <a:rPr lang="fr-FR" sz="2000" dirty="0"/>
              <a:t> of </a:t>
            </a:r>
            <a:r>
              <a:rPr lang="fr-FR" sz="2000" dirty="0" err="1"/>
              <a:t>teaching</a:t>
            </a:r>
            <a:r>
              <a:rPr lang="fr-FR" sz="2000" dirty="0"/>
              <a:t> and </a:t>
            </a:r>
            <a:r>
              <a:rPr lang="fr-FR" sz="2000" dirty="0" err="1"/>
              <a:t>research</a:t>
            </a:r>
            <a:r>
              <a:rPr lang="fr-FR" sz="2000" dirty="0"/>
              <a:t> </a:t>
            </a:r>
            <a:r>
              <a:rPr lang="fr-FR" sz="2000" dirty="0" err="1"/>
              <a:t>activities</a:t>
            </a:r>
            <a:r>
              <a:rPr lang="fr-FR" sz="2000" dirty="0"/>
              <a:t> at the </a:t>
            </a:r>
            <a:r>
              <a:rPr lang="fr-FR" sz="2000" dirty="0" err="1"/>
              <a:t>level</a:t>
            </a:r>
            <a:r>
              <a:rPr lang="fr-FR" sz="2000" dirty="0"/>
              <a:t> of </a:t>
            </a:r>
            <a:r>
              <a:rPr lang="fr-FR" sz="2000" dirty="0" err="1"/>
              <a:t>higher</a:t>
            </a:r>
            <a:r>
              <a:rPr lang="fr-FR" sz="2000" dirty="0"/>
              <a:t> </a:t>
            </a:r>
            <a:r>
              <a:rPr lang="fr-FR" sz="2000" dirty="0" err="1"/>
              <a:t>education</a:t>
            </a:r>
            <a:r>
              <a:rPr lang="fr-FR" sz="2000" dirty="0"/>
              <a:t>.</a:t>
            </a:r>
            <a:endParaRPr lang="fr-FR" sz="1800" b="1" dirty="0" smtClean="0"/>
          </a:p>
          <a:p>
            <a:endParaRPr lang="fr-FR" b="1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Sébastien SAEZ - IUT de Nice Sophia Antipolis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2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Research</a:t>
            </a:r>
            <a:r>
              <a:rPr lang="fr-FR" b="1" dirty="0" smtClean="0"/>
              <a:t> </a:t>
            </a:r>
            <a:r>
              <a:rPr lang="fr-FR" b="1" dirty="0" err="1" smtClean="0"/>
              <a:t>project</a:t>
            </a:r>
            <a:r>
              <a:rPr lang="fr-FR" b="1" dirty="0" smtClean="0"/>
              <a:t> MIRE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2086892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b="1" dirty="0" err="1" smtClean="0"/>
              <a:t>What</a:t>
            </a:r>
            <a:r>
              <a:rPr lang="fr-FR" b="1" dirty="0" smtClean="0"/>
              <a:t> </a:t>
            </a:r>
            <a:r>
              <a:rPr lang="fr-FR" b="1" dirty="0" err="1" smtClean="0"/>
              <a:t>is</a:t>
            </a:r>
            <a:r>
              <a:rPr lang="fr-FR" b="1" dirty="0" smtClean="0"/>
              <a:t> </a:t>
            </a:r>
            <a:r>
              <a:rPr lang="fr-FR" b="1" dirty="0" err="1" smtClean="0"/>
              <a:t>it</a:t>
            </a:r>
            <a:r>
              <a:rPr lang="fr-FR" b="1" dirty="0" smtClean="0"/>
              <a:t> ?</a:t>
            </a:r>
          </a:p>
          <a:p>
            <a:pPr lvl="1">
              <a:lnSpc>
                <a:spcPct val="100000"/>
              </a:lnSpc>
            </a:pPr>
            <a:r>
              <a:rPr lang="fr-FR" dirty="0" smtClean="0"/>
              <a:t>MIRE </a:t>
            </a:r>
            <a:r>
              <a:rPr lang="fr-FR" dirty="0"/>
              <a:t>(Maison de </a:t>
            </a:r>
            <a:r>
              <a:rPr lang="fr-FR" dirty="0" smtClean="0"/>
              <a:t>l’Invention et </a:t>
            </a:r>
            <a:r>
              <a:rPr lang="fr-FR" dirty="0"/>
              <a:t>de la </a:t>
            </a:r>
            <a:r>
              <a:rPr lang="fr-FR" dirty="0" smtClean="0"/>
              <a:t>Recherche)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/>
              <a:t>a </a:t>
            </a:r>
            <a:r>
              <a:rPr lang="fr-FR" dirty="0" err="1"/>
              <a:t>research</a:t>
            </a:r>
            <a:r>
              <a:rPr lang="fr-FR" dirty="0"/>
              <a:t> collaboration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the </a:t>
            </a:r>
            <a:r>
              <a:rPr lang="fr-FR" dirty="0" err="1"/>
              <a:t>University</a:t>
            </a:r>
            <a:r>
              <a:rPr lang="fr-FR" dirty="0"/>
              <a:t> </a:t>
            </a:r>
            <a:r>
              <a:rPr lang="fr-FR" dirty="0" smtClean="0"/>
              <a:t>Côte </a:t>
            </a:r>
            <a:r>
              <a:rPr lang="fr-FR" dirty="0"/>
              <a:t>d'Azur (UCA) and the </a:t>
            </a:r>
            <a:r>
              <a:rPr lang="fr-FR" dirty="0" err="1"/>
              <a:t>University</a:t>
            </a:r>
            <a:r>
              <a:rPr lang="fr-FR" dirty="0"/>
              <a:t> of Danang (UD</a:t>
            </a:r>
            <a:r>
              <a:rPr lang="fr-FR" dirty="0" smtClean="0"/>
              <a:t>).</a:t>
            </a:r>
          </a:p>
          <a:p>
            <a:pPr lvl="1">
              <a:lnSpc>
                <a:spcPct val="100000"/>
              </a:lnSpc>
            </a:pPr>
            <a:endParaRPr lang="fr-FR" dirty="0"/>
          </a:p>
          <a:p>
            <a:pPr>
              <a:lnSpc>
                <a:spcPct val="100000"/>
              </a:lnSpc>
            </a:pPr>
            <a:r>
              <a:rPr lang="fr-FR" b="1" dirty="0" smtClean="0"/>
              <a:t>Goals : </a:t>
            </a:r>
          </a:p>
          <a:p>
            <a:pPr lvl="1">
              <a:lnSpc>
                <a:spcPct val="100000"/>
              </a:lnSpc>
            </a:pPr>
            <a:r>
              <a:rPr lang="fr-FR" dirty="0"/>
              <a:t>The </a:t>
            </a:r>
            <a:r>
              <a:rPr lang="fr-FR" dirty="0" err="1"/>
              <a:t>university</a:t>
            </a:r>
            <a:r>
              <a:rPr lang="fr-FR" dirty="0"/>
              <a:t> staff training of the UD by the </a:t>
            </a:r>
            <a:r>
              <a:rPr lang="fr-FR" dirty="0" err="1"/>
              <a:t>implementation</a:t>
            </a:r>
            <a:r>
              <a:rPr lang="fr-FR" dirty="0"/>
              <a:t> of </a:t>
            </a:r>
            <a:r>
              <a:rPr lang="fr-FR" dirty="0" err="1"/>
              <a:t>common</a:t>
            </a:r>
            <a:r>
              <a:rPr lang="fr-FR" dirty="0"/>
              <a:t> doctoral </a:t>
            </a:r>
            <a:r>
              <a:rPr lang="fr-FR" dirty="0" err="1" smtClean="0"/>
              <a:t>thesis</a:t>
            </a:r>
            <a:endParaRPr lang="fr-FR" dirty="0" smtClean="0"/>
          </a:p>
          <a:p>
            <a:pPr lvl="1">
              <a:lnSpc>
                <a:spcPct val="100000"/>
              </a:lnSpc>
            </a:pPr>
            <a:r>
              <a:rPr lang="fr-FR" dirty="0"/>
              <a:t>The support of the programs of </a:t>
            </a:r>
            <a:r>
              <a:rPr lang="fr-FR" dirty="0" err="1" smtClean="0"/>
              <a:t>master's</a:t>
            </a:r>
            <a:r>
              <a:rPr lang="fr-FR" dirty="0" smtClean="0"/>
              <a:t> </a:t>
            </a:r>
            <a:r>
              <a:rPr lang="fr-FR" dirty="0" err="1" smtClean="0"/>
              <a:t>degree</a:t>
            </a:r>
            <a:r>
              <a:rPr lang="fr-FR" dirty="0" smtClean="0"/>
              <a:t> of </a:t>
            </a:r>
            <a:r>
              <a:rPr lang="fr-FR" dirty="0"/>
              <a:t>the UCA by </a:t>
            </a:r>
            <a:r>
              <a:rPr lang="fr-FR" dirty="0" err="1"/>
              <a:t>creating</a:t>
            </a:r>
            <a:r>
              <a:rPr lang="fr-FR" dirty="0"/>
              <a:t> </a:t>
            </a:r>
            <a:r>
              <a:rPr lang="fr-FR" dirty="0" err="1"/>
              <a:t>remote</a:t>
            </a:r>
            <a:r>
              <a:rPr lang="fr-FR" dirty="0"/>
              <a:t> </a:t>
            </a:r>
            <a:r>
              <a:rPr lang="fr-FR" dirty="0" smtClean="0"/>
              <a:t>courses  to </a:t>
            </a:r>
            <a:r>
              <a:rPr lang="fr-FR" dirty="0"/>
              <a:t>Danang </a:t>
            </a:r>
            <a:endParaRPr lang="fr-FR" dirty="0" smtClean="0"/>
          </a:p>
          <a:p>
            <a:pPr lvl="1">
              <a:lnSpc>
                <a:spcPct val="100000"/>
              </a:lnSpc>
            </a:pPr>
            <a:r>
              <a:rPr lang="fr-FR" dirty="0"/>
              <a:t>The promotion of collaborative </a:t>
            </a:r>
            <a:r>
              <a:rPr lang="fr-FR" dirty="0" err="1"/>
              <a:t>research</a:t>
            </a:r>
            <a:r>
              <a:rPr lang="fr-FR" dirty="0"/>
              <a:t> </a:t>
            </a:r>
            <a:r>
              <a:rPr lang="fr-FR" dirty="0" err="1"/>
              <a:t>projects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UCA and </a:t>
            </a:r>
            <a:r>
              <a:rPr lang="fr-FR" dirty="0" smtClean="0"/>
              <a:t>UD</a:t>
            </a:r>
          </a:p>
          <a:p>
            <a:pPr lvl="1">
              <a:lnSpc>
                <a:spcPct val="100000"/>
              </a:lnSpc>
            </a:pPr>
            <a:endParaRPr lang="fr-FR" dirty="0" smtClean="0"/>
          </a:p>
          <a:p>
            <a:pPr>
              <a:lnSpc>
                <a:spcPct val="100000"/>
              </a:lnSpc>
            </a:pPr>
            <a:r>
              <a:rPr lang="fr-FR" b="1" dirty="0" err="1" smtClean="0"/>
              <a:t>Projects</a:t>
            </a:r>
            <a:r>
              <a:rPr lang="fr-FR" b="1" dirty="0" smtClean="0"/>
              <a:t>: </a:t>
            </a:r>
            <a:r>
              <a:rPr lang="fr-FR" dirty="0" smtClean="0"/>
              <a:t>PAPioT, EMOTICA, POSCA, SLEGO 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Sébastien SAEZ - IUT de Nice Sophia Antipolis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9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>
                <a:solidFill>
                  <a:schemeClr val="tx1"/>
                </a:solidFill>
              </a:rPr>
              <a:t>Context</a:t>
            </a:r>
            <a:r>
              <a:rPr lang="fr-FR" b="1" dirty="0" smtClean="0">
                <a:solidFill>
                  <a:schemeClr val="tx1"/>
                </a:solidFill>
              </a:rPr>
              <a:t> of the </a:t>
            </a:r>
            <a:r>
              <a:rPr lang="fr-FR" b="1" dirty="0" err="1" smtClean="0"/>
              <a:t>intership</a:t>
            </a:r>
            <a:endParaRPr lang="fr-FR" b="1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336" y="1737360"/>
            <a:ext cx="2456864" cy="4545199"/>
          </a:xfrm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Sébastien SAEZ - IUT de Nice Sophia Antipolis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1097280" y="1914586"/>
            <a:ext cx="6944056" cy="4195666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fr-FR" b="1" dirty="0" smtClean="0">
                <a:solidFill>
                  <a:schemeClr val="tx1"/>
                </a:solidFill>
              </a:rPr>
              <a:t>SLEGO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Specific domain Language for Experience Global Orchestration</a:t>
            </a:r>
            <a:r>
              <a:rPr lang="fr-FR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fr-FR" dirty="0" smtClean="0">
                <a:solidFill>
                  <a:schemeClr val="tx1"/>
                </a:solidFill>
              </a:rPr>
              <a:t>Collaborative </a:t>
            </a:r>
            <a:r>
              <a:rPr lang="fr-FR" dirty="0" err="1" smtClean="0">
                <a:solidFill>
                  <a:schemeClr val="tx1"/>
                </a:solidFill>
              </a:rPr>
              <a:t>project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with</a:t>
            </a:r>
            <a:r>
              <a:rPr lang="fr-FR" dirty="0" smtClean="0">
                <a:solidFill>
                  <a:schemeClr val="tx1"/>
                </a:solidFill>
              </a:rPr>
              <a:t> 3 topics</a:t>
            </a:r>
          </a:p>
          <a:p>
            <a:pPr lvl="1">
              <a:lnSpc>
                <a:spcPct val="100000"/>
              </a:lnSpc>
            </a:pPr>
            <a:endParaRPr lang="fr-FR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fr-FR" b="1" dirty="0" smtClean="0">
                <a:solidFill>
                  <a:schemeClr val="tx1"/>
                </a:solidFill>
              </a:rPr>
              <a:t>Composition :</a:t>
            </a:r>
          </a:p>
          <a:p>
            <a:pPr lvl="1">
              <a:lnSpc>
                <a:spcPct val="100000"/>
              </a:lnSpc>
            </a:pPr>
            <a:r>
              <a:rPr lang="fr-FR" dirty="0" smtClean="0">
                <a:solidFill>
                  <a:schemeClr val="tx1"/>
                </a:solidFill>
              </a:rPr>
              <a:t>2 </a:t>
            </a:r>
            <a:r>
              <a:rPr lang="fr-FR" dirty="0" err="1" smtClean="0">
                <a:solidFill>
                  <a:schemeClr val="tx1"/>
                </a:solidFill>
              </a:rPr>
              <a:t>students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from</a:t>
            </a:r>
            <a:r>
              <a:rPr lang="fr-FR" dirty="0" smtClean="0">
                <a:solidFill>
                  <a:schemeClr val="tx1"/>
                </a:solidFill>
              </a:rPr>
              <a:t> GEII </a:t>
            </a:r>
            <a:r>
              <a:rPr lang="fr-FR" dirty="0" err="1" smtClean="0">
                <a:solidFill>
                  <a:schemeClr val="tx1"/>
                </a:solidFill>
              </a:rPr>
              <a:t>department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fr-FR" dirty="0" smtClean="0">
                <a:solidFill>
                  <a:schemeClr val="tx1"/>
                </a:solidFill>
              </a:rPr>
              <a:t>2 </a:t>
            </a:r>
            <a:r>
              <a:rPr lang="fr-FR" dirty="0" err="1">
                <a:solidFill>
                  <a:schemeClr val="tx1"/>
                </a:solidFill>
              </a:rPr>
              <a:t>students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from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Computer Science </a:t>
            </a:r>
            <a:r>
              <a:rPr lang="fr-FR" dirty="0" err="1" smtClean="0">
                <a:solidFill>
                  <a:schemeClr val="tx1"/>
                </a:solidFill>
              </a:rPr>
              <a:t>department</a:t>
            </a:r>
            <a:endParaRPr lang="fr-FR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endParaRPr lang="fr-FR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fr-FR" b="1" dirty="0" smtClean="0">
                <a:solidFill>
                  <a:schemeClr val="tx1"/>
                </a:solidFill>
              </a:rPr>
              <a:t>Goals : </a:t>
            </a:r>
          </a:p>
          <a:p>
            <a:pPr lvl="1">
              <a:lnSpc>
                <a:spcPct val="100000"/>
              </a:lnSpc>
            </a:pPr>
            <a:r>
              <a:rPr lang="fr-FR" dirty="0" err="1" smtClean="0">
                <a:solidFill>
                  <a:schemeClr val="tx1"/>
                </a:solidFill>
              </a:rPr>
              <a:t>Developement</a:t>
            </a:r>
            <a:r>
              <a:rPr lang="fr-FR" strike="sngStrike" dirty="0" smtClean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of </a:t>
            </a:r>
            <a:r>
              <a:rPr lang="fr-FR" dirty="0">
                <a:solidFill>
                  <a:schemeClr val="tx1"/>
                </a:solidFill>
              </a:rPr>
              <a:t>an application </a:t>
            </a:r>
            <a:r>
              <a:rPr lang="fr-FR" dirty="0" smtClean="0">
                <a:solidFill>
                  <a:schemeClr val="tx1"/>
                </a:solidFill>
              </a:rPr>
              <a:t>for monitoring for people </a:t>
            </a:r>
            <a:r>
              <a:rPr lang="fr-FR" dirty="0">
                <a:solidFill>
                  <a:schemeClr val="tx1"/>
                </a:solidFill>
              </a:rPr>
              <a:t>in </a:t>
            </a:r>
            <a:r>
              <a:rPr lang="fr-FR" dirty="0" err="1">
                <a:solidFill>
                  <a:schemeClr val="tx1"/>
                </a:solidFill>
              </a:rPr>
              <a:t>loss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autonomy</a:t>
            </a:r>
            <a:endParaRPr lang="fr-F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06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Presentation</a:t>
            </a:r>
            <a:r>
              <a:rPr lang="fr-FR" b="1" dirty="0" smtClean="0"/>
              <a:t> of the </a:t>
            </a:r>
            <a:r>
              <a:rPr lang="fr-FR" b="1" dirty="0" err="1" smtClean="0"/>
              <a:t>subject</a:t>
            </a:r>
            <a:r>
              <a:rPr lang="fr-FR" b="1" dirty="0" smtClean="0"/>
              <a:t> </a:t>
            </a:r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Sébastien SAEZ - IUT de Nice Sophia Antipolis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1656028" y="3877377"/>
            <a:ext cx="970670" cy="9706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3344000" y="2900139"/>
            <a:ext cx="5526112" cy="32109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Nuage 64"/>
          <p:cNvSpPr/>
          <p:nvPr/>
        </p:nvSpPr>
        <p:spPr>
          <a:xfrm>
            <a:off x="9463790" y="1882101"/>
            <a:ext cx="1957971" cy="127227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/>
          <p:cNvSpPr/>
          <p:nvPr/>
        </p:nvSpPr>
        <p:spPr>
          <a:xfrm>
            <a:off x="5502150" y="3380824"/>
            <a:ext cx="1321565" cy="4381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/>
          <p:cNvSpPr/>
          <p:nvPr/>
        </p:nvSpPr>
        <p:spPr>
          <a:xfrm>
            <a:off x="5974065" y="3932529"/>
            <a:ext cx="140942" cy="1409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/>
          <p:cNvSpPr/>
          <p:nvPr/>
        </p:nvSpPr>
        <p:spPr>
          <a:xfrm>
            <a:off x="5974065" y="4222129"/>
            <a:ext cx="140942" cy="1409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/>
          <p:cNvSpPr/>
          <p:nvPr/>
        </p:nvSpPr>
        <p:spPr>
          <a:xfrm>
            <a:off x="5974065" y="4505745"/>
            <a:ext cx="140942" cy="1409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5974065" y="4827653"/>
            <a:ext cx="140942" cy="1409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/>
          <p:cNvSpPr/>
          <p:nvPr/>
        </p:nvSpPr>
        <p:spPr>
          <a:xfrm>
            <a:off x="7381088" y="4126632"/>
            <a:ext cx="1170589" cy="7845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/>
          <p:cNvSpPr/>
          <p:nvPr/>
        </p:nvSpPr>
        <p:spPr>
          <a:xfrm>
            <a:off x="3537392" y="4113336"/>
            <a:ext cx="1170589" cy="7845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Connecteur droit 72"/>
          <p:cNvCxnSpPr>
            <a:stCxn id="80" idx="7"/>
            <a:endCxn id="70" idx="2"/>
          </p:cNvCxnSpPr>
          <p:nvPr/>
        </p:nvCxnSpPr>
        <p:spPr>
          <a:xfrm flipV="1">
            <a:off x="4536552" y="3599878"/>
            <a:ext cx="965598" cy="628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 flipV="1">
            <a:off x="4664989" y="4003000"/>
            <a:ext cx="837160" cy="367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stCxn id="80" idx="6"/>
          </p:cNvCxnSpPr>
          <p:nvPr/>
        </p:nvCxnSpPr>
        <p:spPr>
          <a:xfrm flipV="1">
            <a:off x="4707981" y="4419605"/>
            <a:ext cx="896477" cy="86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4664989" y="4646687"/>
            <a:ext cx="837160" cy="136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endCxn id="77" idx="1"/>
          </p:cNvCxnSpPr>
          <p:nvPr/>
        </p:nvCxnSpPr>
        <p:spPr>
          <a:xfrm>
            <a:off x="6787410" y="3655935"/>
            <a:ext cx="765107" cy="585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>
            <a:off x="4309480" y="4911175"/>
            <a:ext cx="227072" cy="25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/>
          <p:nvPr/>
        </p:nvCxnSpPr>
        <p:spPr>
          <a:xfrm flipV="1">
            <a:off x="8094401" y="3818932"/>
            <a:ext cx="122048" cy="254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 flipH="1">
            <a:off x="7737204" y="4968595"/>
            <a:ext cx="229178" cy="18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V="1">
            <a:off x="2617987" y="4362712"/>
            <a:ext cx="726013" cy="34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V="1">
            <a:off x="8911894" y="4334911"/>
            <a:ext cx="1443800" cy="32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V="1">
            <a:off x="10708589" y="3204718"/>
            <a:ext cx="94288" cy="6726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4" name="Image 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06" y="3254222"/>
            <a:ext cx="538130" cy="538130"/>
          </a:xfrm>
          <a:prstGeom prst="rect">
            <a:avLst/>
          </a:prstGeom>
        </p:spPr>
      </p:pic>
      <p:pic>
        <p:nvPicPr>
          <p:cNvPr id="85" name="Image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186" y="5189138"/>
            <a:ext cx="538130" cy="538130"/>
          </a:xfrm>
          <a:prstGeom prst="rect">
            <a:avLst/>
          </a:prstGeom>
        </p:spPr>
      </p:pic>
      <p:pic>
        <p:nvPicPr>
          <p:cNvPr id="86" name="Image 8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221" y="5174216"/>
            <a:ext cx="538130" cy="538130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8269690" y="3547118"/>
            <a:ext cx="1070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SQL</a:t>
            </a:r>
            <a:endParaRPr lang="fr-FR" sz="1200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7299577" y="5451277"/>
            <a:ext cx="1070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SQL</a:t>
            </a:r>
            <a:endParaRPr lang="fr-FR" sz="1200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4653594" y="5445047"/>
            <a:ext cx="1070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SQL</a:t>
            </a:r>
            <a:endParaRPr lang="fr-FR" sz="1200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2960349" y="4181368"/>
            <a:ext cx="228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MQTT </a:t>
            </a:r>
          </a:p>
          <a:p>
            <a:pPr algn="ctr"/>
            <a:r>
              <a:rPr lang="fr-FR" sz="1600" dirty="0" smtClean="0"/>
              <a:t>Dispatcher</a:t>
            </a:r>
            <a:endParaRPr lang="fr-FR" sz="1600" dirty="0"/>
          </a:p>
        </p:txBody>
      </p:sp>
      <p:sp>
        <p:nvSpPr>
          <p:cNvPr id="91" name="ZoneTexte 90"/>
          <p:cNvSpPr txBox="1"/>
          <p:nvPr/>
        </p:nvSpPr>
        <p:spPr>
          <a:xfrm>
            <a:off x="6775921" y="4182199"/>
            <a:ext cx="228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Activity </a:t>
            </a:r>
          </a:p>
          <a:p>
            <a:pPr algn="ctr"/>
            <a:r>
              <a:rPr lang="fr-FR" sz="1600" dirty="0" smtClean="0"/>
              <a:t>Controller</a:t>
            </a:r>
            <a:endParaRPr lang="fr-FR" sz="1600" dirty="0"/>
          </a:p>
        </p:txBody>
      </p:sp>
      <p:sp>
        <p:nvSpPr>
          <p:cNvPr id="92" name="ZoneTexte 91"/>
          <p:cNvSpPr txBox="1"/>
          <p:nvPr/>
        </p:nvSpPr>
        <p:spPr>
          <a:xfrm>
            <a:off x="5576789" y="3456835"/>
            <a:ext cx="2287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SmartSensor</a:t>
            </a:r>
            <a:endParaRPr lang="fr-FR" sz="1600" dirty="0"/>
          </a:p>
        </p:txBody>
      </p:sp>
      <p:sp>
        <p:nvSpPr>
          <p:cNvPr id="93" name="ZoneTexte 92"/>
          <p:cNvSpPr txBox="1"/>
          <p:nvPr/>
        </p:nvSpPr>
        <p:spPr>
          <a:xfrm>
            <a:off x="3587049" y="2962031"/>
            <a:ext cx="2287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Raspberry Pi Software Application</a:t>
            </a:r>
            <a:endParaRPr lang="fr-FR" dirty="0"/>
          </a:p>
        </p:txBody>
      </p:sp>
      <p:sp>
        <p:nvSpPr>
          <p:cNvPr id="94" name="ZoneTexte 93"/>
          <p:cNvSpPr txBox="1"/>
          <p:nvPr/>
        </p:nvSpPr>
        <p:spPr>
          <a:xfrm>
            <a:off x="992800" y="4163575"/>
            <a:ext cx="22871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Raspberry Pi </a:t>
            </a:r>
          </a:p>
          <a:p>
            <a:pPr algn="ctr"/>
            <a:r>
              <a:rPr lang="fr-FR" sz="1100" dirty="0" smtClean="0"/>
              <a:t>Gateway</a:t>
            </a:r>
            <a:endParaRPr lang="fr-FR" sz="1100" dirty="0"/>
          </a:p>
        </p:txBody>
      </p:sp>
      <p:sp>
        <p:nvSpPr>
          <p:cNvPr id="95" name="ZoneTexte 94"/>
          <p:cNvSpPr txBox="1"/>
          <p:nvPr/>
        </p:nvSpPr>
        <p:spPr>
          <a:xfrm>
            <a:off x="4385822" y="5682930"/>
            <a:ext cx="1539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RawData</a:t>
            </a:r>
            <a:endParaRPr lang="fr-FR" sz="1600" dirty="0"/>
          </a:p>
        </p:txBody>
      </p:sp>
      <p:sp>
        <p:nvSpPr>
          <p:cNvPr id="96" name="ZoneTexte 95"/>
          <p:cNvSpPr txBox="1"/>
          <p:nvPr/>
        </p:nvSpPr>
        <p:spPr>
          <a:xfrm>
            <a:off x="7399147" y="5270145"/>
            <a:ext cx="1688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Activity Result</a:t>
            </a:r>
            <a:r>
              <a:rPr lang="fr-FR" sz="1600" dirty="0"/>
              <a:t> </a:t>
            </a:r>
            <a:endParaRPr lang="fr-FR" sz="1600" dirty="0" smtClean="0"/>
          </a:p>
          <a:p>
            <a:pPr algn="ctr"/>
            <a:r>
              <a:rPr lang="fr-FR" sz="1600" dirty="0" err="1" smtClean="0"/>
              <a:t>Tracking</a:t>
            </a:r>
            <a:r>
              <a:rPr lang="fr-FR" sz="1600" dirty="0" smtClean="0"/>
              <a:t> </a:t>
            </a:r>
            <a:endParaRPr lang="fr-FR" sz="1600" dirty="0"/>
          </a:p>
        </p:txBody>
      </p:sp>
      <p:sp>
        <p:nvSpPr>
          <p:cNvPr id="97" name="ZoneTexte 96"/>
          <p:cNvSpPr txBox="1"/>
          <p:nvPr/>
        </p:nvSpPr>
        <p:spPr>
          <a:xfrm>
            <a:off x="7506646" y="2986138"/>
            <a:ext cx="1688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SmartData</a:t>
            </a:r>
            <a:endParaRPr lang="fr-FR" sz="1600" dirty="0"/>
          </a:p>
        </p:txBody>
      </p:sp>
      <p:pic>
        <p:nvPicPr>
          <p:cNvPr id="98" name="Image 9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65" y="2923573"/>
            <a:ext cx="236217" cy="298625"/>
          </a:xfrm>
          <a:prstGeom prst="rect">
            <a:avLst/>
          </a:prstGeom>
        </p:spPr>
      </p:pic>
      <p:pic>
        <p:nvPicPr>
          <p:cNvPr id="99" name="Image 9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99" y="3920702"/>
            <a:ext cx="236217" cy="298625"/>
          </a:xfrm>
          <a:prstGeom prst="rect">
            <a:avLst/>
          </a:prstGeom>
        </p:spPr>
      </p:pic>
      <p:pic>
        <p:nvPicPr>
          <p:cNvPr id="100" name="Image 9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259" y="3848870"/>
            <a:ext cx="758720" cy="758720"/>
          </a:xfrm>
          <a:prstGeom prst="rect">
            <a:avLst/>
          </a:prstGeom>
        </p:spPr>
      </p:pic>
      <p:sp>
        <p:nvSpPr>
          <p:cNvPr id="101" name="ZoneTexte 100"/>
          <p:cNvSpPr txBox="1"/>
          <p:nvPr/>
        </p:nvSpPr>
        <p:spPr>
          <a:xfrm>
            <a:off x="2176615" y="3994121"/>
            <a:ext cx="1608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6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MQTT </a:t>
            </a:r>
          </a:p>
          <a:p>
            <a:pPr algn="ctr">
              <a:lnSpc>
                <a:spcPct val="150000"/>
              </a:lnSpc>
            </a:pPr>
            <a:r>
              <a:rPr lang="fr-FR" sz="16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FRAMES</a:t>
            </a:r>
            <a:endParaRPr lang="fr-FR" sz="16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8881601" y="3932554"/>
            <a:ext cx="1608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6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ONLINE / OFFLINE</a:t>
            </a:r>
          </a:p>
          <a:p>
            <a:pPr algn="ctr">
              <a:lnSpc>
                <a:spcPct val="150000"/>
              </a:lnSpc>
            </a:pPr>
            <a:r>
              <a:rPr lang="fr-FR" sz="16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DB REPLICATION</a:t>
            </a:r>
            <a:endParaRPr lang="fr-FR" sz="16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340439" y="2166247"/>
            <a:ext cx="1474874" cy="6663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ZoneTexte 103"/>
          <p:cNvSpPr txBox="1"/>
          <p:nvPr/>
        </p:nvSpPr>
        <p:spPr>
          <a:xfrm>
            <a:off x="9305084" y="2324384"/>
            <a:ext cx="271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SLEGO SERVEUR</a:t>
            </a:r>
            <a:endParaRPr lang="fr-FR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10815313" y="4450850"/>
            <a:ext cx="750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Router</a:t>
            </a:r>
            <a:endParaRPr lang="fr-FR" sz="1200" dirty="0"/>
          </a:p>
        </p:txBody>
      </p:sp>
      <p:sp>
        <p:nvSpPr>
          <p:cNvPr id="108" name="Ellipse 107"/>
          <p:cNvSpPr/>
          <p:nvPr/>
        </p:nvSpPr>
        <p:spPr>
          <a:xfrm>
            <a:off x="547708" y="3718624"/>
            <a:ext cx="335666" cy="3356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/>
          <p:cNvSpPr/>
          <p:nvPr/>
        </p:nvSpPr>
        <p:spPr>
          <a:xfrm>
            <a:off x="547708" y="4419605"/>
            <a:ext cx="335666" cy="3356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/>
          <p:cNvSpPr/>
          <p:nvPr/>
        </p:nvSpPr>
        <p:spPr>
          <a:xfrm>
            <a:off x="547708" y="5065804"/>
            <a:ext cx="335666" cy="3356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1" name="Connecteur droit avec flèche 110"/>
          <p:cNvCxnSpPr/>
          <p:nvPr/>
        </p:nvCxnSpPr>
        <p:spPr>
          <a:xfrm>
            <a:off x="992800" y="3914054"/>
            <a:ext cx="538756" cy="155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/>
          <p:nvPr/>
        </p:nvCxnSpPr>
        <p:spPr>
          <a:xfrm flipV="1">
            <a:off x="928763" y="4379018"/>
            <a:ext cx="602793" cy="125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 flipV="1">
            <a:off x="937233" y="4646687"/>
            <a:ext cx="592460" cy="47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ZoneTexte 113"/>
          <p:cNvSpPr txBox="1"/>
          <p:nvPr/>
        </p:nvSpPr>
        <p:spPr>
          <a:xfrm>
            <a:off x="373976" y="4028403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Sensor 1</a:t>
            </a:r>
            <a:endParaRPr lang="fr-FR" sz="1600" dirty="0"/>
          </a:p>
        </p:txBody>
      </p:sp>
      <p:sp>
        <p:nvSpPr>
          <p:cNvPr id="115" name="ZoneTexte 114"/>
          <p:cNvSpPr txBox="1"/>
          <p:nvPr/>
        </p:nvSpPr>
        <p:spPr>
          <a:xfrm>
            <a:off x="361269" y="4708665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Sensor</a:t>
            </a:r>
            <a:r>
              <a:rPr lang="fr-FR" sz="1600" dirty="0" smtClean="0"/>
              <a:t> 2</a:t>
            </a:r>
            <a:endParaRPr lang="fr-FR" sz="1600" dirty="0"/>
          </a:p>
        </p:txBody>
      </p:sp>
      <p:sp>
        <p:nvSpPr>
          <p:cNvPr id="116" name="ZoneTexte 115"/>
          <p:cNvSpPr txBox="1"/>
          <p:nvPr/>
        </p:nvSpPr>
        <p:spPr>
          <a:xfrm>
            <a:off x="481205" y="5298299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600" dirty="0" smtClean="0"/>
              <a:t>…</a:t>
            </a:r>
            <a:endParaRPr lang="fr-FR" sz="1600" dirty="0"/>
          </a:p>
        </p:txBody>
      </p:sp>
      <p:pic>
        <p:nvPicPr>
          <p:cNvPr id="117" name="Image 1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542" y="5298299"/>
            <a:ext cx="528468" cy="528468"/>
          </a:xfrm>
          <a:prstGeom prst="rect">
            <a:avLst/>
          </a:prstGeom>
        </p:spPr>
      </p:pic>
      <p:cxnSp>
        <p:nvCxnSpPr>
          <p:cNvPr id="118" name="Connecteur droit avec flèche 117"/>
          <p:cNvCxnSpPr/>
          <p:nvPr/>
        </p:nvCxnSpPr>
        <p:spPr>
          <a:xfrm flipH="1">
            <a:off x="3837622" y="4902909"/>
            <a:ext cx="123350" cy="35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ZoneTexte 118"/>
          <p:cNvSpPr txBox="1"/>
          <p:nvPr/>
        </p:nvSpPr>
        <p:spPr>
          <a:xfrm>
            <a:off x="3279963" y="5818223"/>
            <a:ext cx="1539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Fichier CSV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11918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Essential </a:t>
            </a:r>
            <a:r>
              <a:rPr lang="fr-FR" b="1" dirty="0" err="1" smtClean="0"/>
              <a:t>needs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2086892"/>
            <a:ext cx="10058400" cy="4023360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fr-FR" dirty="0"/>
              <a:t>Acquisition of the data </a:t>
            </a:r>
            <a:r>
              <a:rPr lang="fr-FR" dirty="0" err="1" smtClean="0"/>
              <a:t>sensors</a:t>
            </a:r>
            <a:endParaRPr lang="fr-FR" dirty="0" smtClean="0"/>
          </a:p>
          <a:p>
            <a:pPr lvl="1">
              <a:lnSpc>
                <a:spcPct val="100000"/>
              </a:lnSpc>
            </a:pPr>
            <a:r>
              <a:rPr lang="fr-FR" dirty="0" err="1" smtClean="0"/>
              <a:t>Implemented</a:t>
            </a:r>
            <a:r>
              <a:rPr lang="fr-FR" dirty="0" smtClean="0"/>
              <a:t> </a:t>
            </a:r>
            <a:r>
              <a:rPr lang="fr-FR" dirty="0"/>
              <a:t>of the application on Raspberry </a:t>
            </a:r>
            <a:r>
              <a:rPr lang="fr-FR" dirty="0" smtClean="0"/>
              <a:t>Pi</a:t>
            </a:r>
          </a:p>
          <a:p>
            <a:pPr lvl="1">
              <a:lnSpc>
                <a:spcPct val="100000"/>
              </a:lnSpc>
            </a:pPr>
            <a:r>
              <a:rPr lang="fr-FR" dirty="0" err="1" smtClean="0"/>
              <a:t>Broker's</a:t>
            </a:r>
            <a:r>
              <a:rPr lang="fr-FR" dirty="0" smtClean="0"/>
              <a:t> </a:t>
            </a:r>
            <a:r>
              <a:rPr lang="fr-FR" dirty="0"/>
              <a:t>use of data MQTT of </a:t>
            </a:r>
            <a:r>
              <a:rPr lang="fr-FR" dirty="0" smtClean="0"/>
              <a:t>type </a:t>
            </a:r>
            <a:r>
              <a:rPr lang="fr-FR" dirty="0" err="1"/>
              <a:t>publish-subscribe</a:t>
            </a:r>
            <a:r>
              <a:rPr lang="fr-FR" dirty="0"/>
              <a:t> for the </a:t>
            </a:r>
            <a:r>
              <a:rPr lang="fr-FR" dirty="0" err="1" smtClean="0"/>
              <a:t>recovery</a:t>
            </a:r>
            <a:r>
              <a:rPr lang="fr-FR" dirty="0" smtClean="0"/>
              <a:t> </a:t>
            </a:r>
            <a:r>
              <a:rPr lang="fr-FR" dirty="0"/>
              <a:t>of the </a:t>
            </a:r>
            <a:r>
              <a:rPr lang="fr-FR" dirty="0" smtClean="0"/>
              <a:t>data</a:t>
            </a:r>
          </a:p>
          <a:p>
            <a:pPr lvl="1">
              <a:lnSpc>
                <a:spcPct val="100000"/>
              </a:lnSpc>
            </a:pPr>
            <a:r>
              <a:rPr lang="fr-FR" dirty="0" err="1" smtClean="0"/>
              <a:t>Writing</a:t>
            </a:r>
            <a:r>
              <a:rPr lang="fr-FR" dirty="0" smtClean="0"/>
              <a:t> </a:t>
            </a:r>
            <a:r>
              <a:rPr lang="fr-FR" dirty="0"/>
              <a:t>of </a:t>
            </a:r>
            <a:r>
              <a:rPr lang="fr-FR" dirty="0" err="1"/>
              <a:t>sensors</a:t>
            </a:r>
            <a:r>
              <a:rPr lang="fr-FR" dirty="0"/>
              <a:t>' </a:t>
            </a:r>
            <a:r>
              <a:rPr lang="fr-FR" dirty="0" err="1"/>
              <a:t>tracks</a:t>
            </a:r>
            <a:r>
              <a:rPr lang="fr-FR" dirty="0"/>
              <a:t> and </a:t>
            </a:r>
            <a:r>
              <a:rPr lang="fr-FR" dirty="0" err="1"/>
              <a:t>storage</a:t>
            </a:r>
            <a:r>
              <a:rPr lang="fr-FR" dirty="0"/>
              <a:t> of </a:t>
            </a:r>
            <a:r>
              <a:rPr lang="fr-FR" dirty="0" err="1"/>
              <a:t>this</a:t>
            </a:r>
            <a:r>
              <a:rPr lang="fr-FR" dirty="0"/>
              <a:t> one in a file </a:t>
            </a:r>
            <a:r>
              <a:rPr lang="fr-FR" dirty="0" smtClean="0"/>
              <a:t>CSV</a:t>
            </a:r>
          </a:p>
          <a:p>
            <a:pPr lvl="1">
              <a:lnSpc>
                <a:spcPct val="100000"/>
              </a:lnSpc>
            </a:pPr>
            <a:r>
              <a:rPr lang="fr-FR" dirty="0" err="1" smtClean="0"/>
              <a:t>Treatment</a:t>
            </a:r>
            <a:r>
              <a:rPr lang="fr-FR" dirty="0" smtClean="0"/>
              <a:t>, </a:t>
            </a:r>
            <a:r>
              <a:rPr lang="fr-FR" dirty="0"/>
              <a:t>conversion of the </a:t>
            </a:r>
            <a:r>
              <a:rPr lang="fr-FR" dirty="0" err="1" smtClean="0"/>
              <a:t>raw</a:t>
            </a:r>
            <a:r>
              <a:rPr lang="fr-FR" dirty="0" smtClean="0"/>
              <a:t> </a:t>
            </a:r>
            <a:r>
              <a:rPr lang="fr-FR" dirty="0"/>
              <a:t>data in intelligent </a:t>
            </a:r>
            <a:r>
              <a:rPr lang="fr-FR" dirty="0" smtClean="0"/>
              <a:t>data</a:t>
            </a:r>
          </a:p>
          <a:p>
            <a:pPr lvl="1">
              <a:lnSpc>
                <a:spcPct val="100000"/>
              </a:lnSpc>
            </a:pPr>
            <a:r>
              <a:rPr lang="fr-FR" dirty="0" smtClean="0"/>
              <a:t>Storage </a:t>
            </a:r>
            <a:r>
              <a:rPr lang="fr-FR" dirty="0"/>
              <a:t>in bases of data </a:t>
            </a:r>
            <a:r>
              <a:rPr lang="fr-FR" dirty="0" err="1" smtClean="0"/>
              <a:t>internal</a:t>
            </a:r>
            <a:r>
              <a:rPr lang="fr-FR" dirty="0" smtClean="0"/>
              <a:t>/</a:t>
            </a:r>
            <a:r>
              <a:rPr lang="fr-FR" dirty="0" err="1" smtClean="0"/>
              <a:t>external</a:t>
            </a:r>
            <a:r>
              <a:rPr lang="fr-FR" dirty="0" smtClean="0"/>
              <a:t> </a:t>
            </a:r>
            <a:r>
              <a:rPr lang="fr-FR" dirty="0"/>
              <a:t>of all the data</a:t>
            </a:r>
            <a:endParaRPr lang="fr-FR" sz="1800" dirty="0" smtClean="0"/>
          </a:p>
          <a:p>
            <a:pPr>
              <a:lnSpc>
                <a:spcPct val="100000"/>
              </a:lnSpc>
            </a:pPr>
            <a:r>
              <a:rPr lang="fr-FR" b="1" dirty="0" err="1" smtClean="0"/>
              <a:t>Other</a:t>
            </a:r>
            <a:r>
              <a:rPr lang="fr-FR" b="1" dirty="0" smtClean="0"/>
              <a:t> : </a:t>
            </a:r>
          </a:p>
          <a:p>
            <a:pPr lvl="1">
              <a:lnSpc>
                <a:spcPct val="100000"/>
              </a:lnSpc>
            </a:pPr>
            <a:r>
              <a:rPr lang="fr-FR" dirty="0" smtClean="0"/>
              <a:t>Display on </a:t>
            </a:r>
            <a:r>
              <a:rPr lang="fr-FR" dirty="0"/>
              <a:t>a web page of the </a:t>
            </a:r>
            <a:r>
              <a:rPr lang="fr-FR" dirty="0" err="1"/>
              <a:t>activity</a:t>
            </a:r>
            <a:r>
              <a:rPr lang="fr-FR" dirty="0"/>
              <a:t> of the </a:t>
            </a:r>
            <a:r>
              <a:rPr lang="fr-FR" dirty="0" err="1"/>
              <a:t>person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Sébastien SAEZ - IUT de Nice Sophia Antipolis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Protocol of transmission MQTT</a:t>
            </a:r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Sébastien SAEZ - IUT de Nice Sophia Antipolis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20119"/>
            <a:ext cx="4987755" cy="2676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ZoneTexte 7"/>
          <p:cNvSpPr txBox="1"/>
          <p:nvPr/>
        </p:nvSpPr>
        <p:spPr>
          <a:xfrm>
            <a:off x="6751205" y="2549597"/>
            <a:ext cx="341683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000" b="1" dirty="0" err="1"/>
              <a:t>Recovery</a:t>
            </a:r>
            <a:r>
              <a:rPr lang="fr-FR" sz="2000" b="1" dirty="0"/>
              <a:t> of a </a:t>
            </a:r>
            <a:r>
              <a:rPr lang="fr-FR" sz="2000" b="1" dirty="0" err="1"/>
              <a:t>weft</a:t>
            </a:r>
            <a:r>
              <a:rPr lang="fr-FR" sz="2000" b="1" dirty="0"/>
              <a:t> on a </a:t>
            </a:r>
            <a:r>
              <a:rPr lang="fr-FR" sz="2000" b="1" dirty="0" smtClean="0"/>
              <a:t>topic :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fr-FR" dirty="0" smtClean="0"/>
              <a:t>Home/</a:t>
            </a:r>
            <a:r>
              <a:rPr lang="fr-FR" dirty="0" err="1" smtClean="0"/>
              <a:t>Bathroom</a:t>
            </a:r>
            <a:r>
              <a:rPr lang="fr-FR" dirty="0" smtClean="0"/>
              <a:t>/</a:t>
            </a:r>
            <a:r>
              <a:rPr lang="fr-FR" dirty="0" err="1" smtClean="0"/>
              <a:t>Humidity</a:t>
            </a:r>
            <a:endParaRPr lang="fr-FR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fr-FR" dirty="0" smtClean="0"/>
              <a:t>Home/+/Humidity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fr-FR" dirty="0" smtClean="0"/>
              <a:t>Home/</a:t>
            </a:r>
            <a:r>
              <a:rPr lang="fr-FR" dirty="0" err="1" smtClean="0"/>
              <a:t>Bathroom</a:t>
            </a:r>
            <a:r>
              <a:rPr lang="fr-FR" dirty="0" smtClean="0"/>
              <a:t>/#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941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Format of the frame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2086892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fr-FR" dirty="0" smtClean="0"/>
              <a:t>Version : 100, 101, XXX</a:t>
            </a:r>
            <a:r>
              <a:rPr lang="mr-IN" dirty="0" smtClean="0"/>
              <a:t>…</a:t>
            </a:r>
            <a:endParaRPr lang="fr-FR" dirty="0" smtClean="0"/>
          </a:p>
          <a:p>
            <a:pPr lvl="1"/>
            <a:r>
              <a:rPr lang="fr-FR" dirty="0" smtClean="0"/>
              <a:t>UserId </a:t>
            </a:r>
          </a:p>
          <a:p>
            <a:pPr lvl="1"/>
            <a:r>
              <a:rPr lang="fr-FR" dirty="0" smtClean="0"/>
              <a:t>Timezone : UTC +6</a:t>
            </a:r>
            <a:r>
              <a:rPr lang="mr-IN" dirty="0" smtClean="0"/>
              <a:t>…</a:t>
            </a:r>
            <a:endParaRPr lang="fr-FR" dirty="0" smtClean="0"/>
          </a:p>
          <a:p>
            <a:pPr lvl="1"/>
            <a:r>
              <a:rPr lang="fr-FR" dirty="0" smtClean="0"/>
              <a:t>Date : yyyy-mm-dd</a:t>
            </a:r>
          </a:p>
          <a:p>
            <a:pPr lvl="1"/>
            <a:r>
              <a:rPr lang="fr-FR" dirty="0" err="1" smtClean="0"/>
              <a:t>Hours</a:t>
            </a:r>
            <a:endParaRPr lang="fr-FR" dirty="0" smtClean="0"/>
          </a:p>
          <a:p>
            <a:pPr lvl="1"/>
            <a:r>
              <a:rPr lang="fr-FR" dirty="0" smtClean="0"/>
              <a:t>Samplekind : </a:t>
            </a:r>
            <a:r>
              <a:rPr lang="fr-FR" dirty="0" err="1" smtClean="0"/>
              <a:t>Interrup</a:t>
            </a:r>
            <a:r>
              <a:rPr lang="fr-FR" dirty="0" smtClean="0"/>
              <a:t> / </a:t>
            </a:r>
            <a:r>
              <a:rPr lang="fr-FR" dirty="0" err="1" smtClean="0"/>
              <a:t>Periodic</a:t>
            </a:r>
            <a:endParaRPr lang="fr-FR" dirty="0" smtClean="0"/>
          </a:p>
          <a:p>
            <a:pPr lvl="1"/>
            <a:r>
              <a:rPr lang="fr-FR" dirty="0" smtClean="0"/>
              <a:t>IdSensor</a:t>
            </a:r>
          </a:p>
          <a:p>
            <a:pPr lvl="1"/>
            <a:r>
              <a:rPr lang="fr-FR" dirty="0" smtClean="0"/>
              <a:t>NameSensor</a:t>
            </a:r>
          </a:p>
          <a:p>
            <a:pPr lvl="1"/>
            <a:r>
              <a:rPr lang="fr-FR" dirty="0" smtClean="0"/>
              <a:t>DataSensor</a:t>
            </a:r>
          </a:p>
          <a:p>
            <a:pPr lvl="1"/>
            <a:r>
              <a:rPr lang="fr-FR" dirty="0" smtClean="0"/>
              <a:t>UnitSensor</a:t>
            </a:r>
          </a:p>
          <a:p>
            <a:pPr lvl="1"/>
            <a:r>
              <a:rPr lang="fr-FR" dirty="0" smtClean="0"/>
              <a:t>TypeSensor</a:t>
            </a:r>
          </a:p>
          <a:p>
            <a:pPr lvl="1"/>
            <a:r>
              <a:rPr lang="fr-FR" dirty="0" smtClean="0"/>
              <a:t>Location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Sébastien SAEZ - IUT de Nice Sophia Antipolis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on">
  <a:themeElements>
    <a:clrScheme name="Rétrospectio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o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o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5488</TotalTime>
  <Words>973</Words>
  <Application>Microsoft Macintosh PowerPoint</Application>
  <PresentationFormat>Grand écran</PresentationFormat>
  <Paragraphs>283</Paragraphs>
  <Slides>19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Abadi MT Condensed Extra Bold</vt:lpstr>
      <vt:lpstr>Calibri</vt:lpstr>
      <vt:lpstr>Calibri Light</vt:lpstr>
      <vt:lpstr>Mangal</vt:lpstr>
      <vt:lpstr>Arial</vt:lpstr>
      <vt:lpstr>Rétrospection</vt:lpstr>
      <vt:lpstr>Présentation PowerPoint</vt:lpstr>
      <vt:lpstr>Summary</vt:lpstr>
      <vt:lpstr>DNIIT</vt:lpstr>
      <vt:lpstr>Research project MIRE</vt:lpstr>
      <vt:lpstr>Context of the intership</vt:lpstr>
      <vt:lpstr>Presentation of the subject </vt:lpstr>
      <vt:lpstr>Essential needs</vt:lpstr>
      <vt:lpstr>Protocol of transmission MQTT</vt:lpstr>
      <vt:lpstr>Format of the frame</vt:lpstr>
      <vt:lpstr>Development environment</vt:lpstr>
      <vt:lpstr>Libraries</vt:lpstr>
      <vt:lpstr>MQTTDispatcher</vt:lpstr>
      <vt:lpstr>Human Machine Interface</vt:lpstr>
      <vt:lpstr>Encountered difficulties</vt:lpstr>
      <vt:lpstr>Provisional schedule</vt:lpstr>
      <vt:lpstr>Final schedule</vt:lpstr>
      <vt:lpstr>Quantification</vt:lpstr>
      <vt:lpstr>Conclusion</vt:lpstr>
      <vt:lpstr>Do you have any questions 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Sébastien SAEZ</dc:creator>
  <cp:lastModifiedBy>Sébastien SAEZ</cp:lastModifiedBy>
  <cp:revision>377</cp:revision>
  <dcterms:created xsi:type="dcterms:W3CDTF">2017-06-05T03:07:14Z</dcterms:created>
  <dcterms:modified xsi:type="dcterms:W3CDTF">2017-06-13T08:19:13Z</dcterms:modified>
</cp:coreProperties>
</file>