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sldIdLst>
    <p:sldId id="256" r:id="rId2"/>
    <p:sldId id="257" r:id="rId3"/>
    <p:sldId id="295" r:id="rId4"/>
    <p:sldId id="296" r:id="rId5"/>
    <p:sldId id="311" r:id="rId6"/>
    <p:sldId id="258" r:id="rId7"/>
    <p:sldId id="267" r:id="rId8"/>
    <p:sldId id="306" r:id="rId9"/>
    <p:sldId id="300" r:id="rId10"/>
    <p:sldId id="281" r:id="rId11"/>
    <p:sldId id="301" r:id="rId12"/>
    <p:sldId id="299" r:id="rId13"/>
    <p:sldId id="262" r:id="rId14"/>
    <p:sldId id="310" r:id="rId15"/>
    <p:sldId id="272" r:id="rId16"/>
    <p:sldId id="268" r:id="rId17"/>
    <p:sldId id="298" r:id="rId18"/>
    <p:sldId id="283" r:id="rId19"/>
    <p:sldId id="285" r:id="rId20"/>
    <p:sldId id="286" r:id="rId21"/>
    <p:sldId id="287" r:id="rId22"/>
    <p:sldId id="288" r:id="rId23"/>
    <p:sldId id="293" r:id="rId24"/>
    <p:sldId id="312" r:id="rId25"/>
    <p:sldId id="297" r:id="rId26"/>
    <p:sldId id="313" r:id="rId27"/>
    <p:sldId id="302" r:id="rId28"/>
    <p:sldId id="303" r:id="rId29"/>
    <p:sldId id="305" r:id="rId30"/>
    <p:sldId id="304" r:id="rId31"/>
    <p:sldId id="30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9638" autoAdjust="0"/>
  </p:normalViewPr>
  <p:slideViewPr>
    <p:cSldViewPr snapToGrid="0">
      <p:cViewPr varScale="1">
        <p:scale>
          <a:sx n="74" d="100"/>
          <a:sy n="74" d="100"/>
        </p:scale>
        <p:origin x="56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2FDEAE4-E85D-42D1-98CB-1F3B21F56169}" type="slidenum">
              <a:rPr lang="fr-FR" smtClean="0"/>
              <a:pPr/>
              <a:t>‹#›</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3906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2889183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2FDEAE4-E85D-42D1-98CB-1F3B21F56169}" type="slidenum">
              <a:rPr lang="fr-FR" smtClean="0"/>
              <a:pPr/>
              <a:t>‹#›</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49614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187800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2FDEAE4-E85D-42D1-98CB-1F3B21F56169}" type="slidenum">
              <a:rPr lang="fr-FR" smtClean="0"/>
              <a:pPr/>
              <a:t>‹#›</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39049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3059687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2538561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361578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109696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208616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106257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600595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122822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341287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211365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AA5033F-070D-4B22-B91E-B507C9D2835D}" type="datetimeFigureOut">
              <a:rPr lang="fr-FR" smtClean="0"/>
              <a:pPr/>
              <a:t>17/05/2019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2FDEAE4-E85D-42D1-98CB-1F3B21F56169}" type="slidenum">
              <a:rPr lang="fr-FR" smtClean="0"/>
              <a:pPr/>
              <a:t>‹#›</a:t>
            </a:fld>
            <a:endParaRPr lang="fr-FR"/>
          </a:p>
        </p:txBody>
      </p:sp>
    </p:spTree>
    <p:extLst>
      <p:ext uri="{BB962C8B-B14F-4D97-AF65-F5344CB8AC3E}">
        <p14:creationId xmlns:p14="http://schemas.microsoft.com/office/powerpoint/2010/main" val="337798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AA5033F-070D-4B22-B91E-B507C9D2835D}" type="datetimeFigureOut">
              <a:rPr lang="fr-FR" smtClean="0"/>
              <a:pPr/>
              <a:t>17/05/2019</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2FDEAE4-E85D-42D1-98CB-1F3B21F56169}" type="slidenum">
              <a:rPr lang="fr-FR" smtClean="0"/>
              <a:pPr/>
              <a:t>‹#›</a:t>
            </a:fld>
            <a:endParaRPr lang="fr-FR"/>
          </a:p>
        </p:txBody>
      </p:sp>
    </p:spTree>
    <p:extLst>
      <p:ext uri="{BB962C8B-B14F-4D97-AF65-F5344CB8AC3E}">
        <p14:creationId xmlns:p14="http://schemas.microsoft.com/office/powerpoint/2010/main" val="642576506"/>
      </p:ext>
    </p:extLst>
  </p:cSld>
  <p:clrMap bg1="dk1" tx1="lt1" bg2="dk2" tx2="lt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7" r:id="rId13"/>
    <p:sldLayoutId id="2147484008" r:id="rId14"/>
    <p:sldLayoutId id="2147484009" r:id="rId15"/>
    <p:sldLayoutId id="2147484010" r:id="rId16"/>
    <p:sldLayoutId id="214748401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Capteur d’évaluation du risque de chute chez les personnes âgées</a:t>
            </a:r>
          </a:p>
        </p:txBody>
      </p:sp>
      <p:sp>
        <p:nvSpPr>
          <p:cNvPr id="3" name="ZoneTexte 2"/>
          <p:cNvSpPr txBox="1"/>
          <p:nvPr/>
        </p:nvSpPr>
        <p:spPr>
          <a:xfrm>
            <a:off x="8685212" y="4914900"/>
            <a:ext cx="4594860" cy="1477328"/>
          </a:xfrm>
          <a:prstGeom prst="rect">
            <a:avLst/>
          </a:prstGeom>
          <a:noFill/>
        </p:spPr>
        <p:txBody>
          <a:bodyPr wrap="square" rtlCol="0">
            <a:spAutoFit/>
          </a:bodyPr>
          <a:lstStyle/>
          <a:p>
            <a:r>
              <a:rPr lang="fr-FR" dirty="0"/>
              <a:t>Groupe de réalisation:</a:t>
            </a:r>
          </a:p>
          <a:p>
            <a:endParaRPr lang="fr-FR" dirty="0"/>
          </a:p>
          <a:p>
            <a:r>
              <a:rPr lang="fr-FR" dirty="0"/>
              <a:t>Thanh NGUYEN</a:t>
            </a:r>
          </a:p>
          <a:p>
            <a:r>
              <a:rPr lang="fr-FR" dirty="0"/>
              <a:t>Anthony KINSBOURG</a:t>
            </a:r>
          </a:p>
          <a:p>
            <a:r>
              <a:rPr lang="fr-FR" dirty="0"/>
              <a:t>Mehdi DARDOURI</a:t>
            </a:r>
          </a:p>
        </p:txBody>
      </p:sp>
    </p:spTree>
    <p:extLst>
      <p:ext uri="{BB962C8B-B14F-4D97-AF65-F5344CB8AC3E}">
        <p14:creationId xmlns:p14="http://schemas.microsoft.com/office/powerpoint/2010/main" val="3140748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6140" y="405783"/>
            <a:ext cx="8534400" cy="1507067"/>
          </a:xfrm>
        </p:spPr>
        <p:txBody>
          <a:bodyPr/>
          <a:lstStyle/>
          <a:p>
            <a:r>
              <a:rPr lang="fr-FR" dirty="0" smtClean="0"/>
              <a:t>Architecture </a:t>
            </a:r>
            <a:r>
              <a:rPr lang="fr-FR" dirty="0" err="1" smtClean="0"/>
              <a:t>logicielLE</a:t>
            </a:r>
            <a:endParaRPr lang="fr-FR" dirty="0"/>
          </a:p>
        </p:txBody>
      </p:sp>
      <p:sp>
        <p:nvSpPr>
          <p:cNvPr id="4" name="Rectangle à coins arrondis 3"/>
          <p:cNvSpPr/>
          <p:nvPr/>
        </p:nvSpPr>
        <p:spPr>
          <a:xfrm>
            <a:off x="1271847" y="2128058"/>
            <a:ext cx="2402378" cy="113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ACCELEROMETRE</a:t>
            </a:r>
          </a:p>
        </p:txBody>
      </p:sp>
      <p:sp>
        <p:nvSpPr>
          <p:cNvPr id="5" name="Ellipse 4"/>
          <p:cNvSpPr/>
          <p:nvPr/>
        </p:nvSpPr>
        <p:spPr>
          <a:xfrm>
            <a:off x="1330036" y="3940234"/>
            <a:ext cx="2144684" cy="2061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MODULE</a:t>
            </a:r>
          </a:p>
          <a:p>
            <a:pPr algn="ctr"/>
            <a:r>
              <a:rPr lang="fr-FR" dirty="0" smtClean="0"/>
              <a:t>BLUETOOTH</a:t>
            </a:r>
            <a:endParaRPr lang="fr-FR" dirty="0"/>
          </a:p>
        </p:txBody>
      </p:sp>
      <p:cxnSp>
        <p:nvCxnSpPr>
          <p:cNvPr id="7" name="Connecteur droit avec flèche 6"/>
          <p:cNvCxnSpPr/>
          <p:nvPr/>
        </p:nvCxnSpPr>
        <p:spPr>
          <a:xfrm>
            <a:off x="2402378" y="3117272"/>
            <a:ext cx="0" cy="120534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ZoneTexte 8"/>
          <p:cNvSpPr txBox="1"/>
          <p:nvPr/>
        </p:nvSpPr>
        <p:spPr>
          <a:xfrm>
            <a:off x="266007" y="3464194"/>
            <a:ext cx="1936865" cy="523220"/>
          </a:xfrm>
          <a:prstGeom prst="rect">
            <a:avLst/>
          </a:prstGeom>
          <a:noFill/>
        </p:spPr>
        <p:txBody>
          <a:bodyPr wrap="square" rtlCol="0">
            <a:spAutoFit/>
          </a:bodyPr>
          <a:lstStyle/>
          <a:p>
            <a:r>
              <a:rPr lang="fr-FR" sz="1400" dirty="0" smtClean="0"/>
              <a:t>Branchement à pinces crocodiles</a:t>
            </a:r>
            <a:endParaRPr lang="fr-FR" sz="1400" dirty="0"/>
          </a:p>
        </p:txBody>
      </p:sp>
      <p:cxnSp>
        <p:nvCxnSpPr>
          <p:cNvPr id="11" name="Connecteur droit avec flèche 10"/>
          <p:cNvCxnSpPr/>
          <p:nvPr/>
        </p:nvCxnSpPr>
        <p:spPr>
          <a:xfrm>
            <a:off x="3832167" y="4817123"/>
            <a:ext cx="200336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Rectangle à coins arrondis 11"/>
          <p:cNvSpPr/>
          <p:nvPr/>
        </p:nvSpPr>
        <p:spPr>
          <a:xfrm>
            <a:off x="6517177" y="4183329"/>
            <a:ext cx="2327565" cy="1267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RASPBERRY</a:t>
            </a:r>
            <a:endParaRPr lang="fr-FR" dirty="0"/>
          </a:p>
        </p:txBody>
      </p:sp>
      <p:cxnSp>
        <p:nvCxnSpPr>
          <p:cNvPr id="14" name="Connecteur droit avec flèche 13"/>
          <p:cNvCxnSpPr/>
          <p:nvPr/>
        </p:nvCxnSpPr>
        <p:spPr>
          <a:xfrm flipH="1">
            <a:off x="4405745" y="5203768"/>
            <a:ext cx="2003368" cy="831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Organigramme : Multidocument 18"/>
          <p:cNvSpPr/>
          <p:nvPr/>
        </p:nvSpPr>
        <p:spPr>
          <a:xfrm>
            <a:off x="6907874" y="5083439"/>
            <a:ext cx="1612669" cy="1138843"/>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200" dirty="0" smtClean="0"/>
              <a:t>Traitement des données par broker MQTT</a:t>
            </a:r>
            <a:endParaRPr lang="fr-FR" sz="1200" dirty="0"/>
          </a:p>
        </p:txBody>
      </p:sp>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l="24878" r="25563"/>
          <a:stretch/>
        </p:blipFill>
        <p:spPr>
          <a:xfrm>
            <a:off x="7539643" y="1547685"/>
            <a:ext cx="847897" cy="1710904"/>
          </a:xfrm>
          <a:prstGeom prst="rect">
            <a:avLst/>
          </a:prstGeom>
        </p:spPr>
      </p:pic>
      <p:pic>
        <p:nvPicPr>
          <p:cNvPr id="24" name="Imag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5494" y="4365197"/>
            <a:ext cx="553767" cy="355630"/>
          </a:xfrm>
          <a:prstGeom prst="rect">
            <a:avLst/>
          </a:prstGeom>
        </p:spPr>
      </p:pic>
      <p:cxnSp>
        <p:nvCxnSpPr>
          <p:cNvPr id="26" name="Connecteur droit avec flèche 25"/>
          <p:cNvCxnSpPr/>
          <p:nvPr/>
        </p:nvCxnSpPr>
        <p:spPr>
          <a:xfrm flipH="1" flipV="1">
            <a:off x="7955280" y="3258589"/>
            <a:ext cx="16625" cy="9247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7" name="ZoneTexte 26"/>
          <p:cNvSpPr txBox="1"/>
          <p:nvPr/>
        </p:nvSpPr>
        <p:spPr>
          <a:xfrm>
            <a:off x="8038407" y="3491345"/>
            <a:ext cx="2227811" cy="276999"/>
          </a:xfrm>
          <a:prstGeom prst="rect">
            <a:avLst/>
          </a:prstGeom>
          <a:noFill/>
        </p:spPr>
        <p:txBody>
          <a:bodyPr wrap="square" rtlCol="0">
            <a:spAutoFit/>
          </a:bodyPr>
          <a:lstStyle/>
          <a:p>
            <a:r>
              <a:rPr lang="fr-FR" sz="1200" dirty="0" smtClean="0"/>
              <a:t>Envoyer l’alerte de chute</a:t>
            </a:r>
            <a:endParaRPr lang="fr-FR" sz="1200" dirty="0"/>
          </a:p>
        </p:txBody>
      </p:sp>
      <p:cxnSp>
        <p:nvCxnSpPr>
          <p:cNvPr id="29" name="Connecteur droit avec flèche 28"/>
          <p:cNvCxnSpPr/>
          <p:nvPr/>
        </p:nvCxnSpPr>
        <p:spPr>
          <a:xfrm flipV="1">
            <a:off x="2402378" y="3016095"/>
            <a:ext cx="0" cy="9718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ZoneTexte 29"/>
          <p:cNvSpPr txBox="1"/>
          <p:nvPr/>
        </p:nvSpPr>
        <p:spPr>
          <a:xfrm>
            <a:off x="3719944" y="4452292"/>
            <a:ext cx="2227811" cy="276999"/>
          </a:xfrm>
          <a:prstGeom prst="rect">
            <a:avLst/>
          </a:prstGeom>
          <a:noFill/>
        </p:spPr>
        <p:txBody>
          <a:bodyPr wrap="square" rtlCol="0">
            <a:spAutoFit/>
          </a:bodyPr>
          <a:lstStyle/>
          <a:p>
            <a:r>
              <a:rPr lang="fr-FR" sz="1200" dirty="0" smtClean="0"/>
              <a:t>Envoie des données</a:t>
            </a:r>
            <a:endParaRPr lang="fr-FR" sz="1200" dirty="0"/>
          </a:p>
        </p:txBody>
      </p:sp>
      <p:pic>
        <p:nvPicPr>
          <p:cNvPr id="31" name="Imag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0830" y="4274477"/>
            <a:ext cx="553767" cy="355630"/>
          </a:xfrm>
          <a:prstGeom prst="rect">
            <a:avLst/>
          </a:prstGeom>
        </p:spPr>
      </p:pic>
    </p:spTree>
    <p:extLst>
      <p:ext uri="{BB962C8B-B14F-4D97-AF65-F5344CB8AC3E}">
        <p14:creationId xmlns:p14="http://schemas.microsoft.com/office/powerpoint/2010/main" val="1501871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0516"/>
          <a:stretch/>
        </p:blipFill>
        <p:spPr>
          <a:xfrm>
            <a:off x="1210613" y="785611"/>
            <a:ext cx="9813701" cy="5918190"/>
          </a:xfrm>
          <a:prstGeom prst="rect">
            <a:avLst/>
          </a:prstGeom>
        </p:spPr>
      </p:pic>
      <p:sp>
        <p:nvSpPr>
          <p:cNvPr id="5" name="TextBox 4"/>
          <p:cNvSpPr txBox="1"/>
          <p:nvPr/>
        </p:nvSpPr>
        <p:spPr>
          <a:xfrm>
            <a:off x="824247" y="270456"/>
            <a:ext cx="10522039" cy="369332"/>
          </a:xfrm>
          <a:prstGeom prst="rect">
            <a:avLst/>
          </a:prstGeom>
          <a:noFill/>
        </p:spPr>
        <p:txBody>
          <a:bodyPr wrap="square" rtlCol="0">
            <a:spAutoFit/>
          </a:bodyPr>
          <a:lstStyle/>
          <a:p>
            <a:r>
              <a:rPr lang="fr-FR" dirty="0" smtClean="0"/>
              <a:t>SCHEMA LOGICIEL DE MQTT AU SERVEUR WEB ET BASE DE DONNEES DE GESTION DES ALERTES</a:t>
            </a:r>
            <a:endParaRPr lang="fr-FR" dirty="0"/>
          </a:p>
        </p:txBody>
      </p:sp>
    </p:spTree>
    <p:extLst>
      <p:ext uri="{BB962C8B-B14F-4D97-AF65-F5344CB8AC3E}">
        <p14:creationId xmlns:p14="http://schemas.microsoft.com/office/powerpoint/2010/main" val="81839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2" y="143932"/>
            <a:ext cx="10155584" cy="1507067"/>
          </a:xfrm>
        </p:spPr>
        <p:txBody>
          <a:bodyPr/>
          <a:lstStyle/>
          <a:p>
            <a:r>
              <a:rPr lang="fr-FR" dirty="0"/>
              <a:t>Répartition des </a:t>
            </a:r>
            <a:r>
              <a:rPr lang="fr-FR" dirty="0" smtClean="0"/>
              <a:t>tâches principales</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844625140"/>
              </p:ext>
            </p:extLst>
          </p:nvPr>
        </p:nvGraphicFramePr>
        <p:xfrm>
          <a:off x="684212" y="1387230"/>
          <a:ext cx="10501192" cy="5043479"/>
        </p:xfrm>
        <a:graphic>
          <a:graphicData uri="http://schemas.openxmlformats.org/drawingml/2006/table">
            <a:tbl>
              <a:tblPr firstRow="1" bandRow="1">
                <a:tableStyleId>{5C22544A-7EE6-4342-B048-85BDC9FD1C3A}</a:tableStyleId>
              </a:tblPr>
              <a:tblGrid>
                <a:gridCol w="6056636">
                  <a:extLst>
                    <a:ext uri="{9D8B030D-6E8A-4147-A177-3AD203B41FA5}">
                      <a16:colId xmlns="" xmlns:a16="http://schemas.microsoft.com/office/drawing/2014/main" val="3566068218"/>
                    </a:ext>
                  </a:extLst>
                </a:gridCol>
                <a:gridCol w="1617217">
                  <a:extLst>
                    <a:ext uri="{9D8B030D-6E8A-4147-A177-3AD203B41FA5}">
                      <a16:colId xmlns="" xmlns:a16="http://schemas.microsoft.com/office/drawing/2014/main" val="1647816988"/>
                    </a:ext>
                  </a:extLst>
                </a:gridCol>
                <a:gridCol w="1426956">
                  <a:extLst>
                    <a:ext uri="{9D8B030D-6E8A-4147-A177-3AD203B41FA5}">
                      <a16:colId xmlns="" xmlns:a16="http://schemas.microsoft.com/office/drawing/2014/main" val="767317518"/>
                    </a:ext>
                  </a:extLst>
                </a:gridCol>
                <a:gridCol w="1400383">
                  <a:extLst>
                    <a:ext uri="{9D8B030D-6E8A-4147-A177-3AD203B41FA5}">
                      <a16:colId xmlns="" xmlns:a16="http://schemas.microsoft.com/office/drawing/2014/main" val="1724396830"/>
                    </a:ext>
                  </a:extLst>
                </a:gridCol>
              </a:tblGrid>
              <a:tr h="471340">
                <a:tc>
                  <a:txBody>
                    <a:bodyPr/>
                    <a:lstStyle/>
                    <a:p>
                      <a:r>
                        <a:rPr lang="fr-FR" dirty="0"/>
                        <a:t>Tâches</a:t>
                      </a:r>
                    </a:p>
                  </a:txBody>
                  <a:tcPr/>
                </a:tc>
                <a:tc>
                  <a:txBody>
                    <a:bodyPr/>
                    <a:lstStyle/>
                    <a:p>
                      <a:pPr algn="ctr"/>
                      <a:r>
                        <a:rPr lang="fr-FR" dirty="0" err="1"/>
                        <a:t>Thanh</a:t>
                      </a:r>
                      <a:endParaRPr lang="fr-FR" dirty="0"/>
                    </a:p>
                  </a:txBody>
                  <a:tcPr/>
                </a:tc>
                <a:tc>
                  <a:txBody>
                    <a:bodyPr/>
                    <a:lstStyle/>
                    <a:p>
                      <a:pPr algn="ctr"/>
                      <a:r>
                        <a:rPr lang="fr-FR" dirty="0"/>
                        <a:t>Anthony</a:t>
                      </a:r>
                    </a:p>
                  </a:txBody>
                  <a:tcPr/>
                </a:tc>
                <a:tc>
                  <a:txBody>
                    <a:bodyPr/>
                    <a:lstStyle/>
                    <a:p>
                      <a:pPr algn="ctr"/>
                      <a:r>
                        <a:rPr lang="fr-FR" dirty="0"/>
                        <a:t>Mehdi</a:t>
                      </a:r>
                    </a:p>
                  </a:txBody>
                  <a:tcPr/>
                </a:tc>
                <a:extLst>
                  <a:ext uri="{0D108BD9-81ED-4DB2-BD59-A6C34878D82A}">
                    <a16:rowId xmlns="" xmlns:a16="http://schemas.microsoft.com/office/drawing/2014/main" val="1997171597"/>
                  </a:ext>
                </a:extLst>
              </a:tr>
              <a:tr h="1180844">
                <a:tc>
                  <a:txBody>
                    <a:bodyPr/>
                    <a:lstStyle/>
                    <a:p>
                      <a:pPr marL="285750" indent="-285750">
                        <a:buFontTx/>
                        <a:buChar char="-"/>
                      </a:pPr>
                      <a:r>
                        <a:rPr lang="fr-FR" sz="1400" dirty="0"/>
                        <a:t>Configuration</a:t>
                      </a:r>
                      <a:r>
                        <a:rPr lang="fr-FR" sz="1400" baseline="0" dirty="0"/>
                        <a:t> d’environnement: Debian, </a:t>
                      </a:r>
                      <a:r>
                        <a:rPr lang="fr-FR" sz="1400" baseline="0" dirty="0" err="1"/>
                        <a:t>spyder</a:t>
                      </a:r>
                      <a:endParaRPr lang="fr-FR" sz="1400" baseline="0" dirty="0"/>
                    </a:p>
                    <a:p>
                      <a:pPr marL="285750" indent="-285750">
                        <a:buFontTx/>
                        <a:buChar char="-"/>
                      </a:pPr>
                      <a:r>
                        <a:rPr lang="fr-FR" sz="1400" baseline="0" dirty="0"/>
                        <a:t>Configuration LTB server</a:t>
                      </a:r>
                    </a:p>
                    <a:p>
                      <a:pPr marL="285750" indent="-285750">
                        <a:buFontTx/>
                        <a:buChar char="-"/>
                      </a:pPr>
                      <a:r>
                        <a:rPr lang="fr-FR" sz="1400" baseline="0" dirty="0" smtClean="0"/>
                        <a:t>Lire des données de capteur en python et afficher sous la forme de courbe</a:t>
                      </a:r>
                    </a:p>
                    <a:p>
                      <a:pPr marL="285750" indent="-285750">
                        <a:buFontTx/>
                        <a:buChar char="-"/>
                      </a:pPr>
                      <a:r>
                        <a:rPr lang="fr-FR" sz="1400" baseline="0" dirty="0" smtClean="0"/>
                        <a:t>Tester le fonctionnement du PIR</a:t>
                      </a:r>
                      <a:endParaRPr lang="fr-FR" sz="1400" baseline="0" dirty="0"/>
                    </a:p>
                    <a:p>
                      <a:pPr marL="285750" indent="-285750">
                        <a:buFontTx/>
                        <a:buChar char="-"/>
                      </a:pPr>
                      <a:endParaRPr lang="fr-FR" sz="1400" baseline="0" dirty="0"/>
                    </a:p>
                    <a:p>
                      <a:endParaRPr lang="fr-FR" sz="1400" dirty="0"/>
                    </a:p>
                  </a:txBody>
                  <a:tcPr/>
                </a:tc>
                <a:tc>
                  <a:txBody>
                    <a:bodyPr/>
                    <a:lstStyle/>
                    <a:p>
                      <a:pPr algn="ctr"/>
                      <a:r>
                        <a:rPr lang="fr-FR" dirty="0"/>
                        <a:t>x</a:t>
                      </a:r>
                    </a:p>
                  </a:txBody>
                  <a:tcPr/>
                </a:tc>
                <a:tc>
                  <a:txBody>
                    <a:bodyPr/>
                    <a:lstStyle/>
                    <a:p>
                      <a:pPr algn="ctr"/>
                      <a:r>
                        <a:rPr lang="fr-FR" dirty="0" smtClean="0"/>
                        <a:t>x</a:t>
                      </a:r>
                      <a:endParaRPr lang="fr-FR" dirty="0"/>
                    </a:p>
                  </a:txBody>
                  <a:tcPr/>
                </a:tc>
                <a:tc>
                  <a:txBody>
                    <a:bodyPr/>
                    <a:lstStyle/>
                    <a:p>
                      <a:pPr algn="ctr"/>
                      <a:r>
                        <a:rPr lang="fr-FR" dirty="0"/>
                        <a:t>x</a:t>
                      </a:r>
                    </a:p>
                  </a:txBody>
                  <a:tcPr/>
                </a:tc>
                <a:extLst>
                  <a:ext uri="{0D108BD9-81ED-4DB2-BD59-A6C34878D82A}">
                    <a16:rowId xmlns="" xmlns:a16="http://schemas.microsoft.com/office/drawing/2014/main" val="452394916"/>
                  </a:ext>
                </a:extLst>
              </a:tr>
              <a:tr h="1200949">
                <a:tc>
                  <a:txBody>
                    <a:bodyPr/>
                    <a:lstStyle/>
                    <a:p>
                      <a:pPr marL="285750" indent="-285750">
                        <a:buFontTx/>
                        <a:buChar char="-"/>
                      </a:pPr>
                      <a:r>
                        <a:rPr lang="fr-FR" sz="1400" baseline="0" dirty="0"/>
                        <a:t>Configuration de l’environnement nécessaire à la collecte de données avec Circuit </a:t>
                      </a:r>
                      <a:r>
                        <a:rPr lang="fr-FR" sz="1400" baseline="0" dirty="0" err="1"/>
                        <a:t>Playground</a:t>
                      </a:r>
                      <a:r>
                        <a:rPr lang="fr-FR" sz="1400" baseline="0" dirty="0"/>
                        <a:t> Express (drivers, bibliothèques, code)</a:t>
                      </a:r>
                    </a:p>
                    <a:p>
                      <a:pPr marL="285750" indent="-285750">
                        <a:buFontTx/>
                        <a:buChar char="-"/>
                      </a:pPr>
                      <a:r>
                        <a:rPr lang="fr-FR" sz="1400" dirty="0" smtClean="0"/>
                        <a:t>Connexion infrarouge/</a:t>
                      </a:r>
                      <a:r>
                        <a:rPr lang="fr-FR" sz="1400" dirty="0" err="1" smtClean="0"/>
                        <a:t>bluetooth</a:t>
                      </a:r>
                      <a:endParaRPr lang="fr-FR" sz="1400" dirty="0" smtClean="0"/>
                    </a:p>
                    <a:p>
                      <a:pPr marL="285750" indent="-285750">
                        <a:buFontTx/>
                        <a:buChar char="-"/>
                      </a:pPr>
                      <a:r>
                        <a:rPr lang="fr-FR" sz="1400" dirty="0" smtClean="0"/>
                        <a:t>Algorithme</a:t>
                      </a:r>
                      <a:endParaRPr lang="fr-FR" sz="1400" dirty="0"/>
                    </a:p>
                  </a:txBody>
                  <a:tcPr/>
                </a:tc>
                <a:tc>
                  <a:txBody>
                    <a:bodyPr/>
                    <a:lstStyle/>
                    <a:p>
                      <a:pPr algn="ctr"/>
                      <a:endParaRPr lang="fr-FR"/>
                    </a:p>
                  </a:txBody>
                  <a:tcPr/>
                </a:tc>
                <a:tc>
                  <a:txBody>
                    <a:bodyPr/>
                    <a:lstStyle/>
                    <a:p>
                      <a:pPr algn="ctr"/>
                      <a:r>
                        <a:rPr lang="fr-FR" dirty="0"/>
                        <a:t>x</a:t>
                      </a:r>
                    </a:p>
                  </a:txBody>
                  <a:tcPr/>
                </a:tc>
                <a:tc>
                  <a:txBody>
                    <a:bodyPr/>
                    <a:lstStyle/>
                    <a:p>
                      <a:pPr algn="ctr"/>
                      <a:r>
                        <a:rPr lang="fr-FR" dirty="0"/>
                        <a:t>x</a:t>
                      </a:r>
                    </a:p>
                  </a:txBody>
                  <a:tcPr/>
                </a:tc>
                <a:extLst>
                  <a:ext uri="{0D108BD9-81ED-4DB2-BD59-A6C34878D82A}">
                    <a16:rowId xmlns="" xmlns:a16="http://schemas.microsoft.com/office/drawing/2014/main" val="2027674752"/>
                  </a:ext>
                </a:extLst>
              </a:tr>
              <a:tr h="657445">
                <a:tc>
                  <a:txBody>
                    <a:bodyPr/>
                    <a:lstStyle/>
                    <a:p>
                      <a:r>
                        <a:rPr lang="fr-FR" sz="1400" dirty="0"/>
                        <a:t>- Mise en place de la base de données</a:t>
                      </a:r>
                      <a:r>
                        <a:rPr lang="fr-FR" sz="1400" baseline="0" dirty="0"/>
                        <a:t> pour machine </a:t>
                      </a:r>
                      <a:r>
                        <a:rPr lang="fr-FR" sz="1400" baseline="0" dirty="0" err="1"/>
                        <a:t>learning</a:t>
                      </a:r>
                      <a:endParaRPr lang="fr-FR" sz="1400" dirty="0"/>
                    </a:p>
                  </a:txBody>
                  <a:tcPr/>
                </a:tc>
                <a:tc>
                  <a:txBody>
                    <a:bodyPr/>
                    <a:lstStyle/>
                    <a:p>
                      <a:pPr algn="ctr"/>
                      <a:endParaRPr lang="fr-F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dirty="0"/>
                        <a:t>x</a:t>
                      </a:r>
                    </a:p>
                    <a:p>
                      <a:pPr algn="ctr"/>
                      <a:endParaRPr lang="fr-FR" dirty="0"/>
                    </a:p>
                  </a:txBody>
                  <a:tcPr/>
                </a:tc>
                <a:tc>
                  <a:txBody>
                    <a:bodyPr/>
                    <a:lstStyle/>
                    <a:p>
                      <a:pPr algn="ctr"/>
                      <a:r>
                        <a:rPr lang="fr-FR" dirty="0" smtClean="0"/>
                        <a:t>x</a:t>
                      </a:r>
                      <a:endParaRPr lang="fr-FR" dirty="0"/>
                    </a:p>
                  </a:txBody>
                  <a:tcPr/>
                </a:tc>
                <a:extLst>
                  <a:ext uri="{0D108BD9-81ED-4DB2-BD59-A6C34878D82A}">
                    <a16:rowId xmlns="" xmlns:a16="http://schemas.microsoft.com/office/drawing/2014/main" val="2366879330"/>
                  </a:ext>
                </a:extLst>
              </a:tr>
              <a:tr h="657445">
                <a:tc>
                  <a:txBody>
                    <a:bodyPr/>
                    <a:lstStyle/>
                    <a:p>
                      <a:r>
                        <a:rPr lang="fr-FR" sz="1400" dirty="0" smtClean="0"/>
                        <a:t>-</a:t>
                      </a:r>
                      <a:r>
                        <a:rPr lang="fr-FR" sz="1400" dirty="0" err="1" smtClean="0"/>
                        <a:t>Developpement</a:t>
                      </a:r>
                      <a:r>
                        <a:rPr lang="fr-FR" sz="1400" baseline="0" dirty="0" smtClean="0"/>
                        <a:t> de </a:t>
                      </a:r>
                      <a:r>
                        <a:rPr lang="fr-FR" sz="1400" baseline="0" dirty="0" err="1" smtClean="0"/>
                        <a:t>platforme</a:t>
                      </a:r>
                      <a:r>
                        <a:rPr lang="fr-FR" sz="1400" baseline="0" dirty="0" smtClean="0"/>
                        <a:t> web</a:t>
                      </a:r>
                      <a:endParaRPr lang="fr-FR"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dirty="0"/>
                        <a:t>x</a:t>
                      </a:r>
                    </a:p>
                    <a:p>
                      <a:pPr algn="ctr"/>
                      <a:endParaRPr lang="fr-FR" dirty="0"/>
                    </a:p>
                  </a:txBody>
                  <a:tcPr/>
                </a:tc>
                <a:tc>
                  <a:txBody>
                    <a:bodyPr/>
                    <a:lstStyle/>
                    <a:p>
                      <a:pPr algn="ctr"/>
                      <a:endParaRPr lang="fr-FR"/>
                    </a:p>
                  </a:txBody>
                  <a:tcPr/>
                </a:tc>
                <a:tc>
                  <a:txBody>
                    <a:bodyPr/>
                    <a:lstStyle/>
                    <a:p>
                      <a:pPr algn="ctr"/>
                      <a:endParaRPr lang="fr-FR"/>
                    </a:p>
                  </a:txBody>
                  <a:tcPr/>
                </a:tc>
                <a:extLst>
                  <a:ext uri="{0D108BD9-81ED-4DB2-BD59-A6C34878D82A}">
                    <a16:rowId xmlns="" xmlns:a16="http://schemas.microsoft.com/office/drawing/2014/main" val="3129468936"/>
                  </a:ext>
                </a:extLst>
              </a:tr>
              <a:tr h="471340">
                <a:tc>
                  <a:txBody>
                    <a:bodyPr/>
                    <a:lstStyle/>
                    <a:p>
                      <a:r>
                        <a:rPr lang="fr-FR" sz="1400" dirty="0" smtClean="0"/>
                        <a:t>Documentation</a:t>
                      </a:r>
                      <a:endParaRPr lang="fr-FR" sz="1400" dirty="0"/>
                    </a:p>
                  </a:txBody>
                  <a:tcPr/>
                </a:tc>
                <a:tc>
                  <a:txBody>
                    <a:bodyPr/>
                    <a:lstStyle/>
                    <a:p>
                      <a:pPr algn="ctr"/>
                      <a:r>
                        <a:rPr lang="fr-FR" dirty="0" smtClean="0"/>
                        <a:t>x</a:t>
                      </a:r>
                      <a:endParaRPr lang="fr-FR" dirty="0"/>
                    </a:p>
                  </a:txBody>
                  <a:tcPr/>
                </a:tc>
                <a:tc>
                  <a:txBody>
                    <a:bodyPr/>
                    <a:lstStyle/>
                    <a:p>
                      <a:pPr algn="ctr"/>
                      <a:r>
                        <a:rPr lang="fr-FR" dirty="0" smtClean="0"/>
                        <a:t>x</a:t>
                      </a:r>
                      <a:endParaRPr lang="fr-FR" dirty="0"/>
                    </a:p>
                  </a:txBody>
                  <a:tcPr/>
                </a:tc>
                <a:tc>
                  <a:txBody>
                    <a:bodyPr/>
                    <a:lstStyle/>
                    <a:p>
                      <a:pPr algn="ctr"/>
                      <a:endParaRPr lang="fr-FR" dirty="0"/>
                    </a:p>
                  </a:txBody>
                  <a:tcPr/>
                </a:tc>
                <a:extLst>
                  <a:ext uri="{0D108BD9-81ED-4DB2-BD59-A6C34878D82A}">
                    <a16:rowId xmlns="" xmlns:a16="http://schemas.microsoft.com/office/drawing/2014/main" val="2921522520"/>
                  </a:ext>
                </a:extLst>
              </a:tr>
            </a:tbl>
          </a:graphicData>
        </a:graphic>
      </p:graphicFrame>
    </p:spTree>
    <p:extLst>
      <p:ext uri="{BB962C8B-B14F-4D97-AF65-F5344CB8AC3E}">
        <p14:creationId xmlns:p14="http://schemas.microsoft.com/office/powerpoint/2010/main" val="2170743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3375" y="358678"/>
            <a:ext cx="10224858" cy="1507067"/>
          </a:xfrm>
        </p:spPr>
        <p:txBody>
          <a:bodyPr>
            <a:normAutofit/>
          </a:bodyPr>
          <a:lstStyle/>
          <a:p>
            <a:r>
              <a:rPr lang="fr-FR" sz="2800" dirty="0" smtClean="0"/>
              <a:t>1. Mise </a:t>
            </a:r>
            <a:r>
              <a:rPr lang="fr-FR" sz="2800" dirty="0"/>
              <a:t>en place </a:t>
            </a:r>
            <a:r>
              <a:rPr lang="fr-FR" sz="2800" dirty="0" err="1"/>
              <a:t>systemE</a:t>
            </a:r>
            <a:r>
              <a:rPr lang="fr-FR" sz="2800" dirty="0"/>
              <a:t> </a:t>
            </a:r>
            <a:r>
              <a:rPr lang="fr-FR" sz="2800" dirty="0" err="1"/>
              <a:t>Raspberry</a:t>
            </a:r>
            <a:r>
              <a:rPr lang="fr-FR" sz="2800" dirty="0"/>
              <a:t> PI</a:t>
            </a:r>
          </a:p>
        </p:txBody>
      </p:sp>
      <p:sp>
        <p:nvSpPr>
          <p:cNvPr id="5" name="ZoneTexte 4"/>
          <p:cNvSpPr txBox="1"/>
          <p:nvPr/>
        </p:nvSpPr>
        <p:spPr>
          <a:xfrm>
            <a:off x="748145" y="1865745"/>
            <a:ext cx="6521336" cy="4955203"/>
          </a:xfrm>
          <a:prstGeom prst="rect">
            <a:avLst/>
          </a:prstGeom>
          <a:noFill/>
        </p:spPr>
        <p:txBody>
          <a:bodyPr wrap="square" rtlCol="0">
            <a:spAutoFit/>
          </a:bodyPr>
          <a:lstStyle/>
          <a:p>
            <a:endParaRPr lang="fr-FR" dirty="0"/>
          </a:p>
          <a:p>
            <a:pPr marL="285750" indent="-285750">
              <a:buFontTx/>
              <a:buChar char="-"/>
            </a:pPr>
            <a:r>
              <a:rPr lang="fr-FR" sz="2800" dirty="0"/>
              <a:t>Installation de l’OS</a:t>
            </a:r>
          </a:p>
          <a:p>
            <a:pPr marL="285750" indent="-285750">
              <a:buFontTx/>
              <a:buChar char="-"/>
            </a:pPr>
            <a:endParaRPr lang="fr-FR" sz="2800" dirty="0"/>
          </a:p>
          <a:p>
            <a:pPr marL="285750" indent="-285750">
              <a:buFontTx/>
              <a:buChar char="-"/>
            </a:pPr>
            <a:r>
              <a:rPr lang="fr-FR" sz="2800" dirty="0"/>
              <a:t>Installation de </a:t>
            </a:r>
            <a:r>
              <a:rPr lang="fr-FR" sz="2800" dirty="0" err="1"/>
              <a:t>Spyder</a:t>
            </a:r>
            <a:r>
              <a:rPr lang="fr-FR" sz="2800" dirty="0"/>
              <a:t> (Python)</a:t>
            </a:r>
          </a:p>
          <a:p>
            <a:pPr marL="285750" indent="-285750">
              <a:buFontTx/>
              <a:buChar char="-"/>
            </a:pPr>
            <a:endParaRPr lang="fr-FR" sz="2800" dirty="0"/>
          </a:p>
          <a:p>
            <a:pPr marL="285750" indent="-285750">
              <a:buFontTx/>
              <a:buChar char="-"/>
            </a:pPr>
            <a:r>
              <a:rPr lang="fr-FR" sz="2800" dirty="0"/>
              <a:t>Installation des modules </a:t>
            </a:r>
            <a:r>
              <a:rPr lang="fr-FR" sz="2800" dirty="0" err="1"/>
              <a:t>pybluezet</a:t>
            </a:r>
            <a:r>
              <a:rPr lang="fr-FR" sz="2800" dirty="0"/>
              <a:t> </a:t>
            </a:r>
            <a:r>
              <a:rPr lang="fr-FR" sz="2800" dirty="0" err="1"/>
              <a:t>pygattlib</a:t>
            </a:r>
            <a:r>
              <a:rPr lang="fr-FR" sz="2800" dirty="0"/>
              <a:t> pour python</a:t>
            </a:r>
          </a:p>
          <a:p>
            <a:endParaRPr lang="fr-FR" sz="2800" dirty="0"/>
          </a:p>
          <a:p>
            <a:r>
              <a:rPr lang="fr-FR" sz="2800" dirty="0" smtClean="0"/>
              <a:t>- Installation de </a:t>
            </a:r>
            <a:r>
              <a:rPr lang="fr-FR" sz="2800" dirty="0" err="1" smtClean="0"/>
              <a:t>Mosquitto</a:t>
            </a:r>
            <a:r>
              <a:rPr lang="fr-FR" sz="2800" dirty="0" smtClean="0"/>
              <a:t> et mise en place du broker</a:t>
            </a:r>
            <a:endParaRPr lang="fr-FR" sz="2800" dirty="0"/>
          </a:p>
          <a:p>
            <a:endParaRPr lang="fr-FR" sz="2800" dirty="0"/>
          </a:p>
          <a:p>
            <a:endParaRPr lang="fr-FR" dirty="0"/>
          </a:p>
        </p:txBody>
      </p:sp>
      <p:pic>
        <p:nvPicPr>
          <p:cNvPr id="8" name="Image 7"/>
          <p:cNvPicPr>
            <a:picLocks noChangeAspect="1"/>
          </p:cNvPicPr>
          <p:nvPr/>
        </p:nvPicPr>
        <p:blipFill>
          <a:blip r:embed="rId2"/>
          <a:stretch>
            <a:fillRect/>
          </a:stretch>
        </p:blipFill>
        <p:spPr>
          <a:xfrm>
            <a:off x="7672644" y="2233279"/>
            <a:ext cx="2953791" cy="3198090"/>
          </a:xfrm>
          <a:prstGeom prst="rect">
            <a:avLst/>
          </a:prstGeom>
        </p:spPr>
      </p:pic>
    </p:spTree>
    <p:extLst>
      <p:ext uri="{BB962C8B-B14F-4D97-AF65-F5344CB8AC3E}">
        <p14:creationId xmlns:p14="http://schemas.microsoft.com/office/powerpoint/2010/main" val="2142576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123" y="386366"/>
            <a:ext cx="4404575" cy="800219"/>
          </a:xfrm>
          <a:prstGeom prst="rect">
            <a:avLst/>
          </a:prstGeom>
          <a:noFill/>
        </p:spPr>
        <p:txBody>
          <a:bodyPr wrap="square" rtlCol="0">
            <a:spAutoFit/>
          </a:bodyPr>
          <a:lstStyle/>
          <a:p>
            <a:r>
              <a:rPr lang="fr-FR" sz="2300" dirty="0" smtClean="0"/>
              <a:t>Test de </a:t>
            </a:r>
            <a:r>
              <a:rPr lang="fr-FR" sz="2300" dirty="0" err="1" smtClean="0"/>
              <a:t>fontionnement</a:t>
            </a:r>
            <a:r>
              <a:rPr lang="fr-FR" sz="2300" dirty="0" smtClean="0"/>
              <a:t> de PIR en python  et </a:t>
            </a:r>
            <a:r>
              <a:rPr lang="fr-FR" sz="2300" dirty="0" err="1" smtClean="0"/>
              <a:t>Arduino</a:t>
            </a:r>
            <a:endParaRPr lang="fr-FR" sz="23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246"/>
          <a:stretch/>
        </p:blipFill>
        <p:spPr>
          <a:xfrm>
            <a:off x="846202" y="1229454"/>
            <a:ext cx="3970496" cy="5358089"/>
          </a:xfrm>
          <a:prstGeom prst="rect">
            <a:avLst/>
          </a:prstGeom>
        </p:spPr>
      </p:pic>
      <p:pic>
        <p:nvPicPr>
          <p:cNvPr id="5" name="Picture 4"/>
          <p:cNvPicPr>
            <a:picLocks noChangeAspect="1"/>
          </p:cNvPicPr>
          <p:nvPr/>
        </p:nvPicPr>
        <p:blipFill>
          <a:blip r:embed="rId3"/>
          <a:stretch>
            <a:fillRect/>
          </a:stretch>
        </p:blipFill>
        <p:spPr>
          <a:xfrm>
            <a:off x="6235411" y="367718"/>
            <a:ext cx="4210050" cy="6219825"/>
          </a:xfrm>
          <a:prstGeom prst="rect">
            <a:avLst/>
          </a:prstGeom>
        </p:spPr>
      </p:pic>
    </p:spTree>
    <p:extLst>
      <p:ext uri="{BB962C8B-B14F-4D97-AF65-F5344CB8AC3E}">
        <p14:creationId xmlns:p14="http://schemas.microsoft.com/office/powerpoint/2010/main" val="3702044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573375" y="358678"/>
            <a:ext cx="11372014"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800" dirty="0"/>
              <a:t>2</a:t>
            </a:r>
            <a:r>
              <a:rPr lang="fr-FR" sz="2800" dirty="0" smtClean="0"/>
              <a:t>. CONFIGURATION des accéléromètres AVEC </a:t>
            </a:r>
            <a:r>
              <a:rPr lang="fr-FR" sz="2800" dirty="0" err="1" smtClean="0"/>
              <a:t>arduino</a:t>
            </a:r>
            <a:endParaRPr lang="fr-FR" sz="2800" dirty="0"/>
          </a:p>
        </p:txBody>
      </p:sp>
      <p:pic>
        <p:nvPicPr>
          <p:cNvPr id="2" name="Image 1"/>
          <p:cNvPicPr>
            <a:picLocks noChangeAspect="1"/>
          </p:cNvPicPr>
          <p:nvPr/>
        </p:nvPicPr>
        <p:blipFill>
          <a:blip r:embed="rId2"/>
          <a:stretch>
            <a:fillRect/>
          </a:stretch>
        </p:blipFill>
        <p:spPr>
          <a:xfrm>
            <a:off x="658871" y="939339"/>
            <a:ext cx="4521863" cy="5434532"/>
          </a:xfrm>
          <a:prstGeom prst="rect">
            <a:avLst/>
          </a:prstGeom>
        </p:spPr>
      </p:pic>
      <p:pic>
        <p:nvPicPr>
          <p:cNvPr id="6" name="Image 5"/>
          <p:cNvPicPr>
            <a:picLocks noChangeAspect="1"/>
          </p:cNvPicPr>
          <p:nvPr/>
        </p:nvPicPr>
        <p:blipFill>
          <a:blip r:embed="rId3"/>
          <a:stretch>
            <a:fillRect/>
          </a:stretch>
        </p:blipFill>
        <p:spPr>
          <a:xfrm>
            <a:off x="5992957" y="939339"/>
            <a:ext cx="5276850" cy="4181475"/>
          </a:xfrm>
          <a:prstGeom prst="rect">
            <a:avLst/>
          </a:prstGeom>
        </p:spPr>
      </p:pic>
      <p:sp>
        <p:nvSpPr>
          <p:cNvPr id="7" name="ZoneTexte 6"/>
          <p:cNvSpPr txBox="1"/>
          <p:nvPr/>
        </p:nvSpPr>
        <p:spPr>
          <a:xfrm>
            <a:off x="5799513" y="6004539"/>
            <a:ext cx="6392487" cy="400110"/>
          </a:xfrm>
          <a:prstGeom prst="rect">
            <a:avLst/>
          </a:prstGeom>
          <a:noFill/>
        </p:spPr>
        <p:txBody>
          <a:bodyPr wrap="square" rtlCol="0">
            <a:spAutoFit/>
          </a:bodyPr>
          <a:lstStyle/>
          <a:p>
            <a:r>
              <a:rPr lang="fr-FR" sz="2000" dirty="0" smtClean="0"/>
              <a:t>Transmission des données par infrarouge</a:t>
            </a:r>
            <a:endParaRPr lang="fr-FR" sz="2000" dirty="0"/>
          </a:p>
        </p:txBody>
      </p:sp>
    </p:spTree>
    <p:extLst>
      <p:ext uri="{BB962C8B-B14F-4D97-AF65-F5344CB8AC3E}">
        <p14:creationId xmlns:p14="http://schemas.microsoft.com/office/powerpoint/2010/main" val="2446448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txBox="1">
            <a:spLocks noGrp="1"/>
          </p:cNvSpPr>
          <p:nvPr>
            <p:ph type="title"/>
          </p:nvPr>
        </p:nvSpPr>
        <p:spPr>
          <a:xfrm>
            <a:off x="614363" y="664261"/>
            <a:ext cx="7648248" cy="646331"/>
          </a:xfrm>
          <a:prstGeom prst="rect">
            <a:avLst/>
          </a:prstGeom>
          <a:noFill/>
        </p:spPr>
        <p:txBody>
          <a:bodyPr wrap="none" rtlCol="0">
            <a:spAutoFit/>
          </a:bodyPr>
          <a:lstStyle/>
          <a:p>
            <a:r>
              <a:rPr lang="fr-FR" dirty="0" smtClean="0"/>
              <a:t>3. COLLECTE </a:t>
            </a:r>
            <a:r>
              <a:rPr lang="fr-FR" dirty="0"/>
              <a:t>DES </a:t>
            </a:r>
            <a:r>
              <a:rPr lang="fr-FR" dirty="0" smtClean="0"/>
              <a:t>COORDONNEES</a:t>
            </a: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8341" y="1421337"/>
            <a:ext cx="9776146" cy="5213851"/>
          </a:xfrm>
          <a:prstGeom prst="rect">
            <a:avLst/>
          </a:prstGeom>
        </p:spPr>
      </p:pic>
    </p:spTree>
    <p:extLst>
      <p:ext uri="{BB962C8B-B14F-4D97-AF65-F5344CB8AC3E}">
        <p14:creationId xmlns:p14="http://schemas.microsoft.com/office/powerpoint/2010/main" val="143017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886567" y="994026"/>
            <a:ext cx="10594731" cy="1477328"/>
          </a:xfrm>
          <a:prstGeom prst="rect">
            <a:avLst/>
          </a:prstGeom>
          <a:noFill/>
        </p:spPr>
        <p:txBody>
          <a:bodyPr wrap="square" rtlCol="0">
            <a:spAutoFit/>
          </a:bodyPr>
          <a:lstStyle/>
          <a:p>
            <a:pPr marL="285750" indent="-285750">
              <a:buFontTx/>
              <a:buChar char="-"/>
            </a:pPr>
            <a:r>
              <a:rPr lang="fr-FR" dirty="0" smtClean="0"/>
              <a:t>Connecter par un </a:t>
            </a:r>
            <a:r>
              <a:rPr lang="fr-FR" dirty="0" err="1" smtClean="0"/>
              <a:t>cable</a:t>
            </a:r>
            <a:r>
              <a:rPr lang="fr-FR" dirty="0" smtClean="0"/>
              <a:t> UBS directe avec </a:t>
            </a:r>
            <a:r>
              <a:rPr lang="fr-FR" dirty="0" err="1" smtClean="0"/>
              <a:t>Raspberry</a:t>
            </a:r>
            <a:r>
              <a:rPr lang="fr-FR" dirty="0" smtClean="0"/>
              <a:t>.</a:t>
            </a:r>
          </a:p>
          <a:p>
            <a:pPr marL="285750" indent="-285750">
              <a:buFontTx/>
              <a:buChar char="-"/>
            </a:pPr>
            <a:r>
              <a:rPr lang="fr-FR" dirty="0" err="1" smtClean="0"/>
              <a:t>Spyder</a:t>
            </a:r>
            <a:r>
              <a:rPr lang="fr-FR" dirty="0" smtClean="0"/>
              <a:t> python reçoit et affiche les données envoyées en courbes</a:t>
            </a:r>
          </a:p>
          <a:p>
            <a:pPr marL="285750" indent="-285750">
              <a:buFontTx/>
              <a:buChar char="-"/>
            </a:pPr>
            <a:endParaRPr lang="fr-FR" dirty="0" smtClean="0"/>
          </a:p>
          <a:p>
            <a:endParaRPr lang="fr-FR" dirty="0"/>
          </a:p>
          <a:p>
            <a:endParaRPr lang="fr-FR"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3754" y="1732690"/>
            <a:ext cx="5537386" cy="4121347"/>
          </a:xfrm>
          <a:prstGeom prst="rect">
            <a:avLst/>
          </a:prstGeom>
        </p:spPr>
      </p:pic>
      <p:pic>
        <p:nvPicPr>
          <p:cNvPr id="7" name="Image 6"/>
          <p:cNvPicPr>
            <a:picLocks noChangeAspect="1"/>
          </p:cNvPicPr>
          <p:nvPr/>
        </p:nvPicPr>
        <p:blipFill>
          <a:blip r:embed="rId3"/>
          <a:stretch>
            <a:fillRect/>
          </a:stretch>
        </p:blipFill>
        <p:spPr>
          <a:xfrm>
            <a:off x="886567" y="2318440"/>
            <a:ext cx="2585414" cy="3220428"/>
          </a:xfrm>
          <a:prstGeom prst="rect">
            <a:avLst/>
          </a:prstGeom>
        </p:spPr>
      </p:pic>
      <p:sp>
        <p:nvSpPr>
          <p:cNvPr id="8" name="Flèche droite 7"/>
          <p:cNvSpPr/>
          <p:nvPr/>
        </p:nvSpPr>
        <p:spPr>
          <a:xfrm>
            <a:off x="3807920" y="3924549"/>
            <a:ext cx="1157547" cy="11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798075" y="5917485"/>
            <a:ext cx="6171358" cy="369332"/>
          </a:xfrm>
          <a:prstGeom prst="rect">
            <a:avLst/>
          </a:prstGeom>
          <a:noFill/>
        </p:spPr>
        <p:txBody>
          <a:bodyPr wrap="square" rtlCol="0">
            <a:spAutoFit/>
          </a:bodyPr>
          <a:lstStyle/>
          <a:p>
            <a:r>
              <a:rPr lang="fr-FR" dirty="0" smtClean="0"/>
              <a:t>Découper les données et stocker en tableau x, y z</a:t>
            </a:r>
            <a:endParaRPr lang="fr-FR" dirty="0"/>
          </a:p>
        </p:txBody>
      </p:sp>
      <p:sp>
        <p:nvSpPr>
          <p:cNvPr id="14" name="Titre 3"/>
          <p:cNvSpPr txBox="1">
            <a:spLocks/>
          </p:cNvSpPr>
          <p:nvPr/>
        </p:nvSpPr>
        <p:spPr>
          <a:xfrm>
            <a:off x="642903" y="204958"/>
            <a:ext cx="10986601" cy="584775"/>
          </a:xfrm>
          <a:prstGeom prst="rect">
            <a:avLst/>
          </a:prstGeom>
          <a:noFill/>
        </p:spPr>
        <p:txBody>
          <a:bodyPr wrap="square" rtlCol="0">
            <a:sp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4. AFFICHER LES DONNEES </a:t>
            </a:r>
            <a:r>
              <a:rPr lang="fr-FR" sz="1500" dirty="0" smtClean="0"/>
              <a:t>(cas 1: </a:t>
            </a:r>
            <a:r>
              <a:rPr lang="fr-FR" sz="1500" dirty="0" err="1" smtClean="0"/>
              <a:t>connection</a:t>
            </a:r>
            <a:r>
              <a:rPr lang="fr-FR" sz="1500" dirty="0" smtClean="0"/>
              <a:t> directe par un </a:t>
            </a:r>
            <a:r>
              <a:rPr lang="fr-FR" sz="1500" dirty="0" err="1" smtClean="0"/>
              <a:t>caBLE</a:t>
            </a:r>
            <a:r>
              <a:rPr lang="fr-FR" sz="1500" dirty="0" smtClean="0"/>
              <a:t> </a:t>
            </a:r>
            <a:r>
              <a:rPr lang="fr-FR" sz="1500" dirty="0" err="1" smtClean="0"/>
              <a:t>usb</a:t>
            </a:r>
            <a:r>
              <a:rPr lang="fr-FR" sz="1500" dirty="0" smtClean="0"/>
              <a:t>)</a:t>
            </a:r>
            <a:endParaRPr lang="fr-FR" sz="1500" dirty="0"/>
          </a:p>
        </p:txBody>
      </p:sp>
      <p:pic>
        <p:nvPicPr>
          <p:cNvPr id="2" name="Image 1"/>
          <p:cNvPicPr>
            <a:picLocks noChangeAspect="1"/>
          </p:cNvPicPr>
          <p:nvPr/>
        </p:nvPicPr>
        <p:blipFill>
          <a:blip r:embed="rId4"/>
          <a:stretch>
            <a:fillRect/>
          </a:stretch>
        </p:blipFill>
        <p:spPr>
          <a:xfrm>
            <a:off x="5301406" y="1669242"/>
            <a:ext cx="3668027" cy="4166642"/>
          </a:xfrm>
          <a:prstGeom prst="rect">
            <a:avLst/>
          </a:prstGeom>
        </p:spPr>
      </p:pic>
    </p:spTree>
    <p:extLst>
      <p:ext uri="{BB962C8B-B14F-4D97-AF65-F5344CB8AC3E}">
        <p14:creationId xmlns:p14="http://schemas.microsoft.com/office/powerpoint/2010/main" val="2988441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3"/>
          <p:cNvSpPr txBox="1">
            <a:spLocks/>
          </p:cNvSpPr>
          <p:nvPr/>
        </p:nvSpPr>
        <p:spPr>
          <a:xfrm>
            <a:off x="642904" y="204958"/>
            <a:ext cx="10481700" cy="1046440"/>
          </a:xfrm>
          <a:prstGeom prst="rect">
            <a:avLst/>
          </a:prstGeom>
          <a:noFill/>
        </p:spPr>
        <p:txBody>
          <a:bodyPr wrap="square" rtlCol="0">
            <a:sp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4. AFFICHER LES DONNEES </a:t>
            </a:r>
            <a:r>
              <a:rPr lang="fr-FR" sz="1500" dirty="0" smtClean="0"/>
              <a:t>(cas 2: PAR BLUETOOTH)</a:t>
            </a:r>
          </a:p>
          <a:p>
            <a:endParaRPr lang="fr-FR" sz="1500" dirty="0"/>
          </a:p>
          <a:p>
            <a:r>
              <a:rPr lang="fr-FR" sz="1500" dirty="0" smtClean="0"/>
              <a:t>Connection entre Circuit PLAYGROUND EXPRESS ET LE MODULE BLUETOOTH</a:t>
            </a:r>
            <a:endParaRPr lang="fr-FR" sz="1500" dirty="0"/>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5192" y="1327957"/>
            <a:ext cx="7703127" cy="5272347"/>
          </a:xfrm>
          <a:prstGeom prst="rect">
            <a:avLst/>
          </a:prstGeom>
        </p:spPr>
      </p:pic>
    </p:spTree>
    <p:extLst>
      <p:ext uri="{BB962C8B-B14F-4D97-AF65-F5344CB8AC3E}">
        <p14:creationId xmlns:p14="http://schemas.microsoft.com/office/powerpoint/2010/main" val="1710483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3"/>
          <p:cNvSpPr txBox="1">
            <a:spLocks/>
          </p:cNvSpPr>
          <p:nvPr/>
        </p:nvSpPr>
        <p:spPr>
          <a:xfrm>
            <a:off x="642904" y="204958"/>
            <a:ext cx="10481700" cy="1077218"/>
          </a:xfrm>
          <a:prstGeom prst="rect">
            <a:avLst/>
          </a:prstGeom>
          <a:noFill/>
        </p:spPr>
        <p:txBody>
          <a:bodyPr wrap="square" rtlCol="0">
            <a:sp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Test de la connectivite </a:t>
            </a:r>
            <a:r>
              <a:rPr lang="fr-FR" sz="3200" dirty="0" err="1" smtClean="0"/>
              <a:t>blutooth</a:t>
            </a:r>
            <a:r>
              <a:rPr lang="fr-FR" sz="3200" dirty="0" smtClean="0"/>
              <a:t> A L’aide de l’application </a:t>
            </a:r>
            <a:r>
              <a:rPr lang="fr-FR" sz="3200" dirty="0" err="1" smtClean="0"/>
              <a:t>android</a:t>
            </a:r>
            <a:r>
              <a:rPr lang="fr-FR" sz="3200" dirty="0" smtClean="0"/>
              <a:t> </a:t>
            </a:r>
            <a:r>
              <a:rPr lang="fr-FR" sz="3200" dirty="0" err="1" smtClean="0"/>
              <a:t>Bluefruit</a:t>
            </a:r>
            <a:endParaRPr lang="fr-FR" sz="15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22" y="1282176"/>
            <a:ext cx="2641180" cy="5476071"/>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6790" y="1282174"/>
            <a:ext cx="2641180" cy="5476071"/>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458" y="1282175"/>
            <a:ext cx="2593928" cy="5476071"/>
          </a:xfrm>
          <a:prstGeom prst="rect">
            <a:avLst/>
          </a:prstGeom>
        </p:spPr>
      </p:pic>
    </p:spTree>
    <p:extLst>
      <p:ext uri="{BB962C8B-B14F-4D97-AF65-F5344CB8AC3E}">
        <p14:creationId xmlns:p14="http://schemas.microsoft.com/office/powerpoint/2010/main" val="3723942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9912" y="249440"/>
            <a:ext cx="8534400" cy="1507067"/>
          </a:xfrm>
        </p:spPr>
        <p:txBody>
          <a:bodyPr/>
          <a:lstStyle/>
          <a:p>
            <a:r>
              <a:rPr lang="fr-FR" dirty="0"/>
              <a:t>						Fonctionnement</a:t>
            </a:r>
          </a:p>
        </p:txBody>
      </p:sp>
      <p:sp>
        <p:nvSpPr>
          <p:cNvPr id="3" name="Espace réservé du contenu 2"/>
          <p:cNvSpPr>
            <a:spLocks noGrp="1"/>
          </p:cNvSpPr>
          <p:nvPr>
            <p:ph idx="1"/>
          </p:nvPr>
        </p:nvSpPr>
        <p:spPr>
          <a:xfrm>
            <a:off x="1071073" y="1661747"/>
            <a:ext cx="8534400" cy="3615267"/>
          </a:xfrm>
        </p:spPr>
        <p:txBody>
          <a:bodyPr>
            <a:normAutofit/>
          </a:bodyPr>
          <a:lstStyle/>
          <a:p>
            <a:r>
              <a:rPr lang="fr-FR" dirty="0">
                <a:solidFill>
                  <a:schemeClr val="tx1"/>
                </a:solidFill>
              </a:rPr>
              <a:t>Utiliser les accéléromètres </a:t>
            </a:r>
            <a:r>
              <a:rPr lang="fr-FR" dirty="0" smtClean="0">
                <a:solidFill>
                  <a:schemeClr val="tx1"/>
                </a:solidFill>
              </a:rPr>
              <a:t>et les capteurs de </a:t>
            </a:r>
            <a:r>
              <a:rPr lang="fr-FR" dirty="0" err="1" smtClean="0">
                <a:solidFill>
                  <a:schemeClr val="tx1"/>
                </a:solidFill>
              </a:rPr>
              <a:t>presence</a:t>
            </a:r>
            <a:r>
              <a:rPr lang="fr-FR" dirty="0" smtClean="0">
                <a:solidFill>
                  <a:schemeClr val="tx1"/>
                </a:solidFill>
              </a:rPr>
              <a:t> pour </a:t>
            </a:r>
            <a:r>
              <a:rPr lang="fr-FR" dirty="0">
                <a:solidFill>
                  <a:schemeClr val="tx1"/>
                </a:solidFill>
              </a:rPr>
              <a:t>détecter les mouvements de la </a:t>
            </a:r>
            <a:r>
              <a:rPr lang="fr-FR" dirty="0" smtClean="0">
                <a:solidFill>
                  <a:schemeClr val="tx1"/>
                </a:solidFill>
              </a:rPr>
              <a:t>personne</a:t>
            </a:r>
          </a:p>
          <a:p>
            <a:r>
              <a:rPr lang="fr-FR" dirty="0" smtClean="0">
                <a:solidFill>
                  <a:schemeClr val="tx1"/>
                </a:solidFill>
              </a:rPr>
              <a:t>Publication/souscription broker </a:t>
            </a:r>
            <a:r>
              <a:rPr lang="fr-FR" dirty="0" err="1" smtClean="0">
                <a:solidFill>
                  <a:schemeClr val="tx1"/>
                </a:solidFill>
              </a:rPr>
              <a:t>mqtt</a:t>
            </a:r>
            <a:endParaRPr lang="fr-FR" dirty="0">
              <a:solidFill>
                <a:schemeClr val="tx1"/>
              </a:solidFill>
            </a:endParaRPr>
          </a:p>
          <a:p>
            <a:r>
              <a:rPr lang="fr-FR" dirty="0" smtClean="0">
                <a:solidFill>
                  <a:schemeClr val="tx1"/>
                </a:solidFill>
              </a:rPr>
              <a:t>Etablir </a:t>
            </a:r>
            <a:r>
              <a:rPr lang="fr-FR" dirty="0">
                <a:solidFill>
                  <a:schemeClr val="tx1"/>
                </a:solidFill>
              </a:rPr>
              <a:t>et alimenter une base de données</a:t>
            </a:r>
          </a:p>
          <a:p>
            <a:r>
              <a:rPr lang="fr-FR" dirty="0" smtClean="0">
                <a:solidFill>
                  <a:schemeClr val="tx1"/>
                </a:solidFill>
              </a:rPr>
              <a:t>Monitoring  et gestion des alertes via le site web</a:t>
            </a:r>
            <a:endParaRPr lang="fr-FR" dirty="0">
              <a:solidFill>
                <a:schemeClr val="tx1"/>
              </a:solidFill>
            </a:endParaRPr>
          </a:p>
        </p:txBody>
      </p:sp>
    </p:spTree>
    <p:extLst>
      <p:ext uri="{BB962C8B-B14F-4D97-AF65-F5344CB8AC3E}">
        <p14:creationId xmlns:p14="http://schemas.microsoft.com/office/powerpoint/2010/main" val="89673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3"/>
          <p:cNvSpPr txBox="1">
            <a:spLocks/>
          </p:cNvSpPr>
          <p:nvPr/>
        </p:nvSpPr>
        <p:spPr>
          <a:xfrm>
            <a:off x="642904" y="204958"/>
            <a:ext cx="10481700" cy="1077218"/>
          </a:xfrm>
          <a:prstGeom prst="rect">
            <a:avLst/>
          </a:prstGeom>
          <a:noFill/>
        </p:spPr>
        <p:txBody>
          <a:bodyPr wrap="square" rtlCol="0">
            <a:sp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err="1" smtClean="0"/>
              <a:t>Televersement</a:t>
            </a:r>
            <a:r>
              <a:rPr lang="fr-FR" sz="3200" dirty="0" smtClean="0"/>
              <a:t> du code en python vers la carte circuit </a:t>
            </a:r>
            <a:r>
              <a:rPr lang="fr-FR" sz="3200" dirty="0" err="1" smtClean="0"/>
              <a:t>playground</a:t>
            </a:r>
            <a:r>
              <a:rPr lang="fr-FR" sz="3200" dirty="0" smtClean="0"/>
              <a:t> express (</a:t>
            </a:r>
            <a:r>
              <a:rPr lang="fr-FR" sz="3200" dirty="0" err="1" smtClean="0"/>
              <a:t>emetteur</a:t>
            </a:r>
            <a:r>
              <a:rPr lang="fr-FR" sz="3200" dirty="0" smtClean="0"/>
              <a:t>)</a:t>
            </a:r>
            <a:endParaRPr lang="fr-FR" sz="15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99" y="1282176"/>
            <a:ext cx="10238509" cy="5364552"/>
          </a:xfrm>
          <a:prstGeom prst="rect">
            <a:avLst/>
          </a:prstGeom>
        </p:spPr>
      </p:pic>
    </p:spTree>
    <p:extLst>
      <p:ext uri="{BB962C8B-B14F-4D97-AF65-F5344CB8AC3E}">
        <p14:creationId xmlns:p14="http://schemas.microsoft.com/office/powerpoint/2010/main" val="3568471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3"/>
          <p:cNvSpPr txBox="1">
            <a:spLocks/>
          </p:cNvSpPr>
          <p:nvPr/>
        </p:nvSpPr>
        <p:spPr>
          <a:xfrm>
            <a:off x="642904" y="204958"/>
            <a:ext cx="10481700" cy="1077218"/>
          </a:xfrm>
          <a:prstGeom prst="rect">
            <a:avLst/>
          </a:prstGeom>
          <a:noFill/>
        </p:spPr>
        <p:txBody>
          <a:bodyPr wrap="square" rtlCol="0">
            <a:sp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err="1" smtClean="0"/>
              <a:t>Televersement</a:t>
            </a:r>
            <a:r>
              <a:rPr lang="fr-FR" sz="3200" dirty="0" smtClean="0"/>
              <a:t> du code en python vers la carte circuit </a:t>
            </a:r>
            <a:r>
              <a:rPr lang="fr-FR" sz="3200" dirty="0" err="1" smtClean="0"/>
              <a:t>playground</a:t>
            </a:r>
            <a:r>
              <a:rPr lang="fr-FR" sz="3200" dirty="0" smtClean="0"/>
              <a:t> express (</a:t>
            </a:r>
            <a:r>
              <a:rPr lang="fr-FR" sz="3200" dirty="0" err="1" smtClean="0"/>
              <a:t>recepteur</a:t>
            </a:r>
            <a:r>
              <a:rPr lang="fr-FR" sz="3200" dirty="0" smtClean="0"/>
              <a:t>)</a:t>
            </a:r>
            <a:endParaRPr lang="fr-FR" sz="1500"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903" y="1446415"/>
            <a:ext cx="8423701" cy="5145578"/>
          </a:xfrm>
          <a:prstGeom prst="rect">
            <a:avLst/>
          </a:prstGeom>
        </p:spPr>
      </p:pic>
    </p:spTree>
    <p:extLst>
      <p:ext uri="{BB962C8B-B14F-4D97-AF65-F5344CB8AC3E}">
        <p14:creationId xmlns:p14="http://schemas.microsoft.com/office/powerpoint/2010/main" val="2074616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3"/>
          <p:cNvSpPr txBox="1">
            <a:spLocks/>
          </p:cNvSpPr>
          <p:nvPr/>
        </p:nvSpPr>
        <p:spPr>
          <a:xfrm>
            <a:off x="232756" y="204958"/>
            <a:ext cx="11795760" cy="584775"/>
          </a:xfrm>
          <a:prstGeom prst="rect">
            <a:avLst/>
          </a:prstGeom>
          <a:noFill/>
        </p:spPr>
        <p:txBody>
          <a:bodyPr wrap="square" rtlCol="0">
            <a:sp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DETECTION D’une CHUTE A L’AIDE DE L’ACCELEROMETRE</a:t>
            </a:r>
            <a:endParaRPr lang="fr-FR" sz="15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17" y="789733"/>
            <a:ext cx="11676271" cy="5777322"/>
          </a:xfrm>
          <a:prstGeom prst="rect">
            <a:avLst/>
          </a:prstGeom>
        </p:spPr>
      </p:pic>
    </p:spTree>
    <p:extLst>
      <p:ext uri="{BB962C8B-B14F-4D97-AF65-F5344CB8AC3E}">
        <p14:creationId xmlns:p14="http://schemas.microsoft.com/office/powerpoint/2010/main" val="3614963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990" y="0"/>
            <a:ext cx="8786020" cy="6858000"/>
          </a:xfrm>
          <a:prstGeom prst="rect">
            <a:avLst/>
          </a:prstGeom>
        </p:spPr>
      </p:pic>
    </p:spTree>
    <p:extLst>
      <p:ext uri="{BB962C8B-B14F-4D97-AF65-F5344CB8AC3E}">
        <p14:creationId xmlns:p14="http://schemas.microsoft.com/office/powerpoint/2010/main" val="930153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903" y="0"/>
            <a:ext cx="9294194" cy="6858000"/>
          </a:xfrm>
          <a:prstGeom prst="rect">
            <a:avLst/>
          </a:prstGeom>
        </p:spPr>
      </p:pic>
    </p:spTree>
    <p:extLst>
      <p:ext uri="{BB962C8B-B14F-4D97-AF65-F5344CB8AC3E}">
        <p14:creationId xmlns:p14="http://schemas.microsoft.com/office/powerpoint/2010/main" val="3635401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65018" y="656704"/>
            <a:ext cx="10861574" cy="553998"/>
          </a:xfrm>
          <a:prstGeom prst="rect">
            <a:avLst/>
          </a:prstGeom>
          <a:noFill/>
        </p:spPr>
        <p:txBody>
          <a:bodyPr wrap="square" rtlCol="0">
            <a:spAutoFit/>
          </a:bodyPr>
          <a:lstStyle/>
          <a:p>
            <a:pPr algn="ctr"/>
            <a:r>
              <a:rPr lang="fr-FR" sz="3000" dirty="0" smtClean="0"/>
              <a:t>PLATEFORME  DE GESTION DES ALERTES</a:t>
            </a:r>
            <a:endParaRPr lang="fr-FR" sz="3000" dirty="0"/>
          </a:p>
        </p:txBody>
      </p:sp>
      <p:sp>
        <p:nvSpPr>
          <p:cNvPr id="6" name="Rectangle 5"/>
          <p:cNvSpPr/>
          <p:nvPr/>
        </p:nvSpPr>
        <p:spPr>
          <a:xfrm>
            <a:off x="1287887" y="1210702"/>
            <a:ext cx="9285667" cy="923330"/>
          </a:xfrm>
          <a:prstGeom prst="rect">
            <a:avLst/>
          </a:prstGeom>
        </p:spPr>
        <p:txBody>
          <a:bodyPr wrap="square">
            <a:spAutoFit/>
          </a:bodyPr>
          <a:lstStyle/>
          <a:p>
            <a:pPr algn="just">
              <a:spcAft>
                <a:spcPts val="1125"/>
              </a:spcAft>
            </a:pPr>
            <a:r>
              <a:rPr lang="fr-FR" dirty="0"/>
              <a:t>Nous voulons créer une </a:t>
            </a:r>
            <a:r>
              <a:rPr lang="fr-FR" dirty="0" err="1"/>
              <a:t>multi_plateforme</a:t>
            </a:r>
            <a:r>
              <a:rPr lang="fr-FR" dirty="0"/>
              <a:t> (web, mobile) où l’on peut gérer les alertes qui prévient les clients via Email, SMS, appel vocal … Il s’agit d’une solution complète de gestion des alarmes de l’ensemble des systèmes. </a:t>
            </a:r>
          </a:p>
        </p:txBody>
      </p:sp>
      <p:pic>
        <p:nvPicPr>
          <p:cNvPr id="7" name="Picture 6"/>
          <p:cNvPicPr>
            <a:picLocks noChangeAspect="1"/>
          </p:cNvPicPr>
          <p:nvPr/>
        </p:nvPicPr>
        <p:blipFill>
          <a:blip r:embed="rId2"/>
          <a:stretch>
            <a:fillRect/>
          </a:stretch>
        </p:blipFill>
        <p:spPr>
          <a:xfrm>
            <a:off x="2237064" y="2773839"/>
            <a:ext cx="7460728" cy="3891649"/>
          </a:xfrm>
          <a:prstGeom prst="rect">
            <a:avLst/>
          </a:prstGeom>
        </p:spPr>
      </p:pic>
      <p:sp>
        <p:nvSpPr>
          <p:cNvPr id="9" name="TextBox 8"/>
          <p:cNvSpPr txBox="1"/>
          <p:nvPr/>
        </p:nvSpPr>
        <p:spPr>
          <a:xfrm>
            <a:off x="3232598" y="2404507"/>
            <a:ext cx="6465194" cy="369332"/>
          </a:xfrm>
          <a:prstGeom prst="rect">
            <a:avLst/>
          </a:prstGeom>
          <a:noFill/>
        </p:spPr>
        <p:txBody>
          <a:bodyPr wrap="square" rtlCol="0">
            <a:spAutoFit/>
          </a:bodyPr>
          <a:lstStyle/>
          <a:p>
            <a:r>
              <a:rPr lang="fr-FR" dirty="0" smtClean="0"/>
              <a:t>CAS D’UTILISTAION ET FONTIONNALITE DE WEB</a:t>
            </a:r>
            <a:endParaRPr lang="fr-FR" dirty="0"/>
          </a:p>
        </p:txBody>
      </p:sp>
    </p:spTree>
    <p:extLst>
      <p:ext uri="{BB962C8B-B14F-4D97-AF65-F5344CB8AC3E}">
        <p14:creationId xmlns:p14="http://schemas.microsoft.com/office/powerpoint/2010/main" val="2343872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097" y="0"/>
            <a:ext cx="9763805" cy="6858000"/>
          </a:xfrm>
          <a:prstGeom prst="rect">
            <a:avLst/>
          </a:prstGeom>
        </p:spPr>
      </p:pic>
    </p:spTree>
    <p:extLst>
      <p:ext uri="{BB962C8B-B14F-4D97-AF65-F5344CB8AC3E}">
        <p14:creationId xmlns:p14="http://schemas.microsoft.com/office/powerpoint/2010/main" val="1855486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30567" y="467193"/>
            <a:ext cx="7792993" cy="6064909"/>
          </a:xfrm>
          <a:prstGeom prst="rect">
            <a:avLst/>
          </a:prstGeom>
        </p:spPr>
      </p:pic>
      <p:sp>
        <p:nvSpPr>
          <p:cNvPr id="3" name="TextBox 2"/>
          <p:cNvSpPr txBox="1"/>
          <p:nvPr/>
        </p:nvSpPr>
        <p:spPr>
          <a:xfrm>
            <a:off x="785611" y="2622484"/>
            <a:ext cx="2331076" cy="1754326"/>
          </a:xfrm>
          <a:prstGeom prst="rect">
            <a:avLst/>
          </a:prstGeom>
          <a:noFill/>
        </p:spPr>
        <p:txBody>
          <a:bodyPr wrap="square" rtlCol="0">
            <a:spAutoFit/>
          </a:bodyPr>
          <a:lstStyle/>
          <a:p>
            <a:pPr algn="ctr"/>
            <a:r>
              <a:rPr lang="fr-FR" sz="3600" dirty="0" smtClean="0"/>
              <a:t>BASE DE DONNEES </a:t>
            </a:r>
          </a:p>
          <a:p>
            <a:pPr algn="ctr"/>
            <a:r>
              <a:rPr lang="fr-FR" sz="3600" dirty="0" smtClean="0"/>
              <a:t>MYSQL</a:t>
            </a:r>
            <a:endParaRPr lang="fr-FR" sz="3600" dirty="0"/>
          </a:p>
        </p:txBody>
      </p:sp>
      <p:cxnSp>
        <p:nvCxnSpPr>
          <p:cNvPr id="5" name="Elbow Connector 4"/>
          <p:cNvCxnSpPr/>
          <p:nvPr/>
        </p:nvCxnSpPr>
        <p:spPr>
          <a:xfrm rot="5400000">
            <a:off x="5318977" y="2343956"/>
            <a:ext cx="1146216" cy="502276"/>
          </a:xfrm>
          <a:prstGeom prst="bent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841100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676"/>
          <a:stretch/>
        </p:blipFill>
        <p:spPr>
          <a:xfrm>
            <a:off x="2034862" y="405416"/>
            <a:ext cx="7843233" cy="6249763"/>
          </a:xfrm>
          <a:prstGeom prst="rect">
            <a:avLst/>
          </a:prstGeom>
        </p:spPr>
      </p:pic>
    </p:spTree>
    <p:extLst>
      <p:ext uri="{BB962C8B-B14F-4D97-AF65-F5344CB8AC3E}">
        <p14:creationId xmlns:p14="http://schemas.microsoft.com/office/powerpoint/2010/main" val="456260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 y="457200"/>
            <a:ext cx="11963400" cy="5943600"/>
          </a:xfrm>
          <a:prstGeom prst="rect">
            <a:avLst/>
          </a:prstGeom>
        </p:spPr>
      </p:pic>
    </p:spTree>
    <p:extLst>
      <p:ext uri="{BB962C8B-B14F-4D97-AF65-F5344CB8AC3E}">
        <p14:creationId xmlns:p14="http://schemas.microsoft.com/office/powerpoint/2010/main" val="1125069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78062" y="325640"/>
            <a:ext cx="2520421" cy="1507067"/>
          </a:xfrm>
        </p:spPr>
        <p:txBody>
          <a:bodyPr/>
          <a:lstStyle/>
          <a:p>
            <a:r>
              <a:rPr lang="fr-FR" dirty="0" smtClean="0"/>
              <a:t>PRINCIPE</a:t>
            </a:r>
            <a:endParaRPr lang="fr-FR" dirty="0"/>
          </a:p>
        </p:txBody>
      </p:sp>
      <p:sp>
        <p:nvSpPr>
          <p:cNvPr id="3" name="Espace réservé du contenu 2"/>
          <p:cNvSpPr>
            <a:spLocks noGrp="1"/>
          </p:cNvSpPr>
          <p:nvPr>
            <p:ph idx="1"/>
          </p:nvPr>
        </p:nvSpPr>
        <p:spPr>
          <a:xfrm>
            <a:off x="1071073" y="1661747"/>
            <a:ext cx="8534400" cy="4197186"/>
          </a:xfrm>
        </p:spPr>
        <p:txBody>
          <a:bodyPr>
            <a:normAutofit fontScale="92500" lnSpcReduction="20000"/>
          </a:bodyPr>
          <a:lstStyle/>
          <a:p>
            <a:r>
              <a:rPr lang="fr-FR" dirty="0">
                <a:solidFill>
                  <a:schemeClr val="tx1"/>
                </a:solidFill>
              </a:rPr>
              <a:t>1- On désire détecter une chute et envoyer à une plateforme locale une information, celle-ci est traitée et un message sms d’urgence est immédiatement envoyé à un service d’aide à la personne.</a:t>
            </a:r>
          </a:p>
          <a:p>
            <a:r>
              <a:rPr lang="fr-FR" dirty="0">
                <a:solidFill>
                  <a:schemeClr val="tx1"/>
                </a:solidFill>
              </a:rPr>
              <a:t>2- Mise en œuvre des capteurs accéléromètre et de présence. L’accéléromètre permet de détecter une chute, le capteur de présence permet de détecter la présence ou non d’une personne dans une pièce.</a:t>
            </a:r>
          </a:p>
          <a:p>
            <a:r>
              <a:rPr lang="fr-FR" dirty="0">
                <a:solidFill>
                  <a:schemeClr val="tx1"/>
                </a:solidFill>
              </a:rPr>
              <a:t>3- Enregistrement des valeurs de l’accéléromètre qui permettra de détecter une chute (on comparera les données qu’enverra l’accéléromètre en temps réel).</a:t>
            </a:r>
          </a:p>
          <a:p>
            <a:r>
              <a:rPr lang="fr-FR" dirty="0">
                <a:solidFill>
                  <a:schemeClr val="tx1"/>
                </a:solidFill>
              </a:rPr>
              <a:t>4- Si une chute est détectée, il convient de s’assurer qu’il ne s’agit pas d’un faux positif ; pour cela, les capteurs de présence serviront à s’assurer que la chute est bien réelle (ou non).</a:t>
            </a:r>
          </a:p>
          <a:p>
            <a:r>
              <a:rPr lang="fr-FR" dirty="0">
                <a:solidFill>
                  <a:schemeClr val="tx1"/>
                </a:solidFill>
              </a:rPr>
              <a:t>5- Déclenchement d’un envoi de SMS d’urgence en cas de chute réelle.</a:t>
            </a:r>
          </a:p>
          <a:p>
            <a:pPr marL="0" indent="0">
              <a:buNone/>
            </a:pPr>
            <a:endParaRPr lang="fr-FR" dirty="0">
              <a:solidFill>
                <a:schemeClr val="tx1"/>
              </a:solidFill>
            </a:endParaRPr>
          </a:p>
        </p:txBody>
      </p:sp>
    </p:spTree>
    <p:extLst>
      <p:ext uri="{BB962C8B-B14F-4D97-AF65-F5344CB8AC3E}">
        <p14:creationId xmlns:p14="http://schemas.microsoft.com/office/powerpoint/2010/main" val="4144466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079" y="802134"/>
            <a:ext cx="11796980" cy="5527832"/>
          </a:xfrm>
          <a:prstGeom prst="rect">
            <a:avLst/>
          </a:prstGeom>
        </p:spPr>
      </p:pic>
    </p:spTree>
    <p:extLst>
      <p:ext uri="{BB962C8B-B14F-4D97-AF65-F5344CB8AC3E}">
        <p14:creationId xmlns:p14="http://schemas.microsoft.com/office/powerpoint/2010/main" val="756210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6954" y="0"/>
            <a:ext cx="8001000" cy="927279"/>
          </a:xfrm>
        </p:spPr>
        <p:txBody>
          <a:bodyPr/>
          <a:lstStyle/>
          <a:p>
            <a:r>
              <a:rPr lang="fr-FR" dirty="0" smtClean="0"/>
              <a:t>Conclusion</a:t>
            </a:r>
            <a:endParaRPr lang="fr-FR" dirty="0"/>
          </a:p>
        </p:txBody>
      </p:sp>
      <p:sp>
        <p:nvSpPr>
          <p:cNvPr id="3" name="Subtitle 2"/>
          <p:cNvSpPr>
            <a:spLocks noGrp="1"/>
          </p:cNvSpPr>
          <p:nvPr>
            <p:ph type="subTitle" idx="1"/>
          </p:nvPr>
        </p:nvSpPr>
        <p:spPr>
          <a:xfrm>
            <a:off x="528035" y="731520"/>
            <a:ext cx="11487954" cy="5617765"/>
          </a:xfrm>
        </p:spPr>
        <p:txBody>
          <a:bodyPr>
            <a:noAutofit/>
          </a:bodyPr>
          <a:lstStyle/>
          <a:p>
            <a:r>
              <a:rPr lang="fr-FR" sz="2800" b="1" dirty="0">
                <a:solidFill>
                  <a:schemeClr val="tx1"/>
                </a:solidFill>
                <a:effectLst>
                  <a:outerShdw blurRad="38100" dist="38100" dir="2700000" algn="tl">
                    <a:srgbClr val="000000">
                      <a:alpha val="43137"/>
                    </a:srgbClr>
                  </a:outerShdw>
                </a:effectLst>
              </a:rPr>
              <a:t>+</a:t>
            </a:r>
          </a:p>
          <a:p>
            <a:r>
              <a:rPr lang="fr-FR" sz="1800" dirty="0">
                <a:solidFill>
                  <a:schemeClr val="tx1"/>
                </a:solidFill>
              </a:rPr>
              <a:t>-Transmission des données par infrarouge fonctionnelle</a:t>
            </a:r>
          </a:p>
          <a:p>
            <a:r>
              <a:rPr lang="fr-FR" sz="1800" dirty="0" smtClean="0">
                <a:solidFill>
                  <a:schemeClr val="tx1"/>
                </a:solidFill>
              </a:rPr>
              <a:t>-</a:t>
            </a:r>
            <a:r>
              <a:rPr lang="fr-FR" sz="1800" dirty="0" err="1">
                <a:solidFill>
                  <a:schemeClr val="tx1"/>
                </a:solidFill>
              </a:rPr>
              <a:t>Interraction</a:t>
            </a:r>
            <a:r>
              <a:rPr lang="fr-FR" sz="1800" dirty="0">
                <a:solidFill>
                  <a:schemeClr val="tx1"/>
                </a:solidFill>
              </a:rPr>
              <a:t> </a:t>
            </a:r>
            <a:r>
              <a:rPr lang="fr-FR" sz="1800" dirty="0" err="1">
                <a:solidFill>
                  <a:schemeClr val="tx1"/>
                </a:solidFill>
              </a:rPr>
              <a:t>Raspberry</a:t>
            </a:r>
            <a:r>
              <a:rPr lang="fr-FR" sz="1800" dirty="0">
                <a:solidFill>
                  <a:schemeClr val="tx1"/>
                </a:solidFill>
              </a:rPr>
              <a:t>-Circuit </a:t>
            </a:r>
            <a:r>
              <a:rPr lang="fr-FR" sz="1800" dirty="0" err="1">
                <a:solidFill>
                  <a:schemeClr val="tx1"/>
                </a:solidFill>
              </a:rPr>
              <a:t>Playground</a:t>
            </a:r>
            <a:r>
              <a:rPr lang="fr-FR" sz="1800" dirty="0">
                <a:solidFill>
                  <a:schemeClr val="tx1"/>
                </a:solidFill>
              </a:rPr>
              <a:t> Express par BLE fonctionnelle</a:t>
            </a:r>
          </a:p>
          <a:p>
            <a:r>
              <a:rPr lang="fr-FR" sz="1800" dirty="0" smtClean="0">
                <a:solidFill>
                  <a:schemeClr val="tx1"/>
                </a:solidFill>
              </a:rPr>
              <a:t>-</a:t>
            </a:r>
            <a:r>
              <a:rPr lang="fr-FR" sz="1800" dirty="0">
                <a:solidFill>
                  <a:schemeClr val="tx1"/>
                </a:solidFill>
              </a:rPr>
              <a:t>Récupération des données du CPX par Bluetooth via l’application Android </a:t>
            </a:r>
            <a:r>
              <a:rPr lang="fr-FR" sz="1800" dirty="0" smtClean="0">
                <a:solidFill>
                  <a:schemeClr val="tx1"/>
                </a:solidFill>
              </a:rPr>
              <a:t>OK</a:t>
            </a:r>
            <a:endParaRPr lang="fr-FR" sz="1800" dirty="0">
              <a:solidFill>
                <a:schemeClr val="tx1"/>
              </a:solidFill>
            </a:endParaRPr>
          </a:p>
          <a:p>
            <a:r>
              <a:rPr lang="fr-FR" sz="1800" dirty="0">
                <a:solidFill>
                  <a:schemeClr val="tx1"/>
                </a:solidFill>
              </a:rPr>
              <a:t>-</a:t>
            </a:r>
            <a:r>
              <a:rPr lang="fr-FR" sz="1800" dirty="0" err="1">
                <a:solidFill>
                  <a:schemeClr val="tx1"/>
                </a:solidFill>
              </a:rPr>
              <a:t>Brokker</a:t>
            </a:r>
            <a:r>
              <a:rPr lang="fr-FR" sz="1800" dirty="0">
                <a:solidFill>
                  <a:schemeClr val="tx1"/>
                </a:solidFill>
              </a:rPr>
              <a:t> MQTT </a:t>
            </a:r>
            <a:r>
              <a:rPr lang="fr-FR" sz="1800" dirty="0" smtClean="0">
                <a:solidFill>
                  <a:schemeClr val="tx1"/>
                </a:solidFill>
              </a:rPr>
              <a:t>fonctionnel</a:t>
            </a:r>
            <a:endParaRPr lang="fr-FR" sz="1800" dirty="0">
              <a:solidFill>
                <a:schemeClr val="tx1"/>
              </a:solidFill>
            </a:endParaRPr>
          </a:p>
          <a:p>
            <a:r>
              <a:rPr lang="fr-FR" sz="1800" dirty="0" smtClean="0">
                <a:solidFill>
                  <a:schemeClr val="tx1"/>
                </a:solidFill>
              </a:rPr>
              <a:t>-</a:t>
            </a:r>
            <a:r>
              <a:rPr lang="fr-FR" sz="1800" dirty="0">
                <a:solidFill>
                  <a:schemeClr val="tx1"/>
                </a:solidFill>
              </a:rPr>
              <a:t>Représentation graphique (courbes) des données de l’</a:t>
            </a:r>
            <a:r>
              <a:rPr lang="fr-FR" sz="1800" dirty="0" err="1">
                <a:solidFill>
                  <a:schemeClr val="tx1"/>
                </a:solidFill>
              </a:rPr>
              <a:t>accéleromètre</a:t>
            </a:r>
            <a:endParaRPr lang="fr-FR" sz="1800" dirty="0">
              <a:solidFill>
                <a:schemeClr val="tx1"/>
              </a:solidFill>
            </a:endParaRPr>
          </a:p>
          <a:p>
            <a:r>
              <a:rPr lang="fr-FR" sz="1800" dirty="0" smtClean="0">
                <a:solidFill>
                  <a:schemeClr val="tx1"/>
                </a:solidFill>
              </a:rPr>
              <a:t>-</a:t>
            </a:r>
            <a:r>
              <a:rPr lang="fr-FR" sz="1800" dirty="0">
                <a:solidFill>
                  <a:schemeClr val="tx1"/>
                </a:solidFill>
              </a:rPr>
              <a:t>Code Python de récupération des données et insertion dans la base de </a:t>
            </a:r>
            <a:r>
              <a:rPr lang="fr-FR" sz="1800" dirty="0" smtClean="0">
                <a:solidFill>
                  <a:schemeClr val="tx1"/>
                </a:solidFill>
              </a:rPr>
              <a:t>données</a:t>
            </a:r>
          </a:p>
          <a:p>
            <a:r>
              <a:rPr lang="fr-FR" sz="1800" dirty="0">
                <a:solidFill>
                  <a:schemeClr val="tx1"/>
                </a:solidFill>
              </a:rPr>
              <a:t>-</a:t>
            </a:r>
            <a:r>
              <a:rPr lang="fr-FR" sz="1800" dirty="0" smtClean="0">
                <a:solidFill>
                  <a:schemeClr val="tx1"/>
                </a:solidFill>
              </a:rPr>
              <a:t>Plateforme de gestion: authentification, affichage de </a:t>
            </a:r>
            <a:r>
              <a:rPr lang="fr-FR" sz="1800" dirty="0" err="1" smtClean="0">
                <a:solidFill>
                  <a:schemeClr val="tx1"/>
                </a:solidFill>
              </a:rPr>
              <a:t>donnees</a:t>
            </a:r>
            <a:r>
              <a:rPr lang="fr-FR" sz="1800" dirty="0" smtClean="0">
                <a:solidFill>
                  <a:schemeClr val="tx1"/>
                </a:solidFill>
              </a:rPr>
              <a:t> envoyées de MQTT à la BD, gestion de client: ajouter, associer avec le </a:t>
            </a:r>
            <a:r>
              <a:rPr lang="fr-FR" sz="1800" dirty="0" err="1" smtClean="0">
                <a:solidFill>
                  <a:schemeClr val="tx1"/>
                </a:solidFill>
              </a:rPr>
              <a:t>sensor</a:t>
            </a:r>
            <a:endParaRPr lang="fr-FR" sz="1800" dirty="0">
              <a:solidFill>
                <a:schemeClr val="tx1"/>
              </a:solidFill>
            </a:endParaRPr>
          </a:p>
          <a:p>
            <a:r>
              <a:rPr lang="fr-FR" sz="2800" b="1" dirty="0" smtClean="0">
                <a:solidFill>
                  <a:schemeClr val="tx1"/>
                </a:solidFill>
                <a:effectLst>
                  <a:outerShdw blurRad="38100" dist="38100" dir="2700000" algn="tl">
                    <a:srgbClr val="000000">
                      <a:alpha val="43137"/>
                    </a:srgbClr>
                  </a:outerShdw>
                </a:effectLst>
              </a:rPr>
              <a:t>-</a:t>
            </a:r>
            <a:endParaRPr lang="fr-FR" sz="2800" b="1" dirty="0">
              <a:solidFill>
                <a:schemeClr val="tx1"/>
              </a:solidFill>
              <a:effectLst>
                <a:outerShdw blurRad="38100" dist="38100" dir="2700000" algn="tl">
                  <a:srgbClr val="000000">
                    <a:alpha val="43137"/>
                  </a:srgbClr>
                </a:outerShdw>
              </a:effectLst>
            </a:endParaRPr>
          </a:p>
          <a:p>
            <a:r>
              <a:rPr lang="fr-FR" sz="1800" dirty="0">
                <a:solidFill>
                  <a:schemeClr val="tx1"/>
                </a:solidFill>
              </a:rPr>
              <a:t>-Transmission des données par infrarouge impossible (instable, faible portée)</a:t>
            </a:r>
          </a:p>
          <a:p>
            <a:r>
              <a:rPr lang="fr-FR" sz="1800" dirty="0" smtClean="0">
                <a:solidFill>
                  <a:schemeClr val="tx1"/>
                </a:solidFill>
              </a:rPr>
              <a:t>-</a:t>
            </a:r>
            <a:r>
              <a:rPr lang="fr-FR" sz="1800" dirty="0">
                <a:solidFill>
                  <a:schemeClr val="tx1"/>
                </a:solidFill>
              </a:rPr>
              <a:t>Problème dans la transmission des données par BLE via le module Bluetooth (trop peu de temps)</a:t>
            </a:r>
          </a:p>
          <a:p>
            <a:r>
              <a:rPr lang="fr-FR" sz="1800" dirty="0" smtClean="0">
                <a:solidFill>
                  <a:schemeClr val="tx1"/>
                </a:solidFill>
              </a:rPr>
              <a:t>-</a:t>
            </a:r>
            <a:r>
              <a:rPr lang="fr-FR" sz="1800" dirty="0">
                <a:solidFill>
                  <a:schemeClr val="tx1"/>
                </a:solidFill>
              </a:rPr>
              <a:t>Ligne de conduite du projet confuse (d’abord BLE, ensuite infrarouge, puis </a:t>
            </a:r>
            <a:r>
              <a:rPr lang="fr-FR" sz="1800" dirty="0" err="1">
                <a:solidFill>
                  <a:schemeClr val="tx1"/>
                </a:solidFill>
              </a:rPr>
              <a:t>re</a:t>
            </a:r>
            <a:r>
              <a:rPr lang="fr-FR" sz="1800" dirty="0">
                <a:solidFill>
                  <a:schemeClr val="tx1"/>
                </a:solidFill>
              </a:rPr>
              <a:t>-BLE…)</a:t>
            </a:r>
          </a:p>
          <a:p>
            <a:endParaRPr lang="fr-FR" sz="1800" dirty="0"/>
          </a:p>
        </p:txBody>
      </p:sp>
    </p:spTree>
    <p:extLst>
      <p:ext uri="{BB962C8B-B14F-4D97-AF65-F5344CB8AC3E}">
        <p14:creationId xmlns:p14="http://schemas.microsoft.com/office/powerpoint/2010/main" val="3819316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5770" y="266373"/>
            <a:ext cx="3525005" cy="1507067"/>
          </a:xfrm>
        </p:spPr>
        <p:txBody>
          <a:bodyPr/>
          <a:lstStyle/>
          <a:p>
            <a:r>
              <a:rPr lang="fr-FR" dirty="0" smtClean="0"/>
              <a:t>SCENARIO</a:t>
            </a:r>
            <a:endParaRPr lang="fr-FR" dirty="0"/>
          </a:p>
        </p:txBody>
      </p:sp>
      <p:sp>
        <p:nvSpPr>
          <p:cNvPr id="3" name="Espace réservé du contenu 2"/>
          <p:cNvSpPr>
            <a:spLocks noGrp="1"/>
          </p:cNvSpPr>
          <p:nvPr>
            <p:ph idx="1"/>
          </p:nvPr>
        </p:nvSpPr>
        <p:spPr>
          <a:xfrm>
            <a:off x="1071073" y="1661747"/>
            <a:ext cx="8534400" cy="4197186"/>
          </a:xfrm>
        </p:spPr>
        <p:txBody>
          <a:bodyPr>
            <a:normAutofit fontScale="92500"/>
          </a:bodyPr>
          <a:lstStyle/>
          <a:p>
            <a:r>
              <a:rPr lang="fr-FR" dirty="0">
                <a:solidFill>
                  <a:schemeClr val="tx1"/>
                </a:solidFill>
              </a:rPr>
              <a:t>Une personne âgée se trouve seule chez elle et est équipée d’un accéléromètre ; son domicile est équipé de capteurs de présence.</a:t>
            </a:r>
          </a:p>
          <a:p>
            <a:r>
              <a:rPr lang="fr-FR" dirty="0">
                <a:solidFill>
                  <a:schemeClr val="tx1"/>
                </a:solidFill>
              </a:rPr>
              <a:t>L’accéléromètre envoie des données en temps réelle, qui sont analysée. </a:t>
            </a:r>
          </a:p>
          <a:p>
            <a:r>
              <a:rPr lang="fr-FR" dirty="0">
                <a:solidFill>
                  <a:schemeClr val="tx1"/>
                </a:solidFill>
              </a:rPr>
              <a:t>Un cas de chute est détecté dans une pièce. Un cas de chute potentiel est détecté.</a:t>
            </a:r>
          </a:p>
          <a:p>
            <a:r>
              <a:rPr lang="fr-FR" dirty="0">
                <a:solidFill>
                  <a:schemeClr val="tx1"/>
                </a:solidFill>
              </a:rPr>
              <a:t>Cas 1 : faux positif : la personne se relève, le capteur de présence détecte la présence, l’alerte est annulée.</a:t>
            </a:r>
          </a:p>
          <a:p>
            <a:r>
              <a:rPr lang="fr-FR" dirty="0">
                <a:solidFill>
                  <a:schemeClr val="tx1"/>
                </a:solidFill>
              </a:rPr>
              <a:t>Cas 2 : la personne ne se relève pas, l’accéléromètre n’envoie plus de données de mouvement, le capteur de présence ne détecte aucune présence, l’alerte est réelle et un sms d’urgence est envoyé. </a:t>
            </a:r>
          </a:p>
          <a:p>
            <a:pPr marL="0" indent="0">
              <a:buNone/>
            </a:pPr>
            <a:endParaRPr lang="fr-FR" dirty="0">
              <a:solidFill>
                <a:schemeClr val="tx1"/>
              </a:solidFill>
            </a:endParaRPr>
          </a:p>
        </p:txBody>
      </p:sp>
    </p:spTree>
    <p:extLst>
      <p:ext uri="{BB962C8B-B14F-4D97-AF65-F5344CB8AC3E}">
        <p14:creationId xmlns:p14="http://schemas.microsoft.com/office/powerpoint/2010/main" val="3905323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6227" y="1403797"/>
            <a:ext cx="9918554" cy="4275787"/>
          </a:xfrm>
          <a:prstGeom prst="rect">
            <a:avLst/>
          </a:prstGeom>
        </p:spPr>
      </p:pic>
      <p:sp>
        <p:nvSpPr>
          <p:cNvPr id="5" name="TextBox 4"/>
          <p:cNvSpPr txBox="1"/>
          <p:nvPr/>
        </p:nvSpPr>
        <p:spPr>
          <a:xfrm>
            <a:off x="2382592" y="515154"/>
            <a:ext cx="7109138" cy="523220"/>
          </a:xfrm>
          <a:prstGeom prst="rect">
            <a:avLst/>
          </a:prstGeom>
          <a:noFill/>
        </p:spPr>
        <p:txBody>
          <a:bodyPr wrap="square" rtlCol="0">
            <a:spAutoFit/>
          </a:bodyPr>
          <a:lstStyle/>
          <a:p>
            <a:r>
              <a:rPr lang="fr-FR" sz="2800" dirty="0" smtClean="0"/>
              <a:t>CIRCUIT DE FONCTIONNEMENT GLOBAL</a:t>
            </a:r>
            <a:endParaRPr lang="fr-FR" sz="2800" dirty="0"/>
          </a:p>
        </p:txBody>
      </p:sp>
      <p:sp>
        <p:nvSpPr>
          <p:cNvPr id="2" name="Smiley Face 1"/>
          <p:cNvSpPr/>
          <p:nvPr/>
        </p:nvSpPr>
        <p:spPr>
          <a:xfrm>
            <a:off x="837126" y="3541690"/>
            <a:ext cx="1390919" cy="1378040"/>
          </a:xfrm>
          <a:prstGeom prst="smileyFac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14300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7183" y="1128344"/>
            <a:ext cx="2384303" cy="914401"/>
          </a:xfrm>
        </p:spPr>
        <p:txBody>
          <a:bodyPr>
            <a:normAutofit/>
          </a:bodyPr>
          <a:lstStyle/>
          <a:p>
            <a:r>
              <a:rPr lang="fr-FR" sz="2500" dirty="0"/>
              <a:t>MATERIELLE</a:t>
            </a:r>
          </a:p>
        </p:txBody>
      </p:sp>
      <p:sp>
        <p:nvSpPr>
          <p:cNvPr id="3" name="Espace réservé du contenu 2"/>
          <p:cNvSpPr>
            <a:spLocks noGrp="1"/>
          </p:cNvSpPr>
          <p:nvPr>
            <p:ph idx="1"/>
          </p:nvPr>
        </p:nvSpPr>
        <p:spPr>
          <a:xfrm>
            <a:off x="1235753" y="1931699"/>
            <a:ext cx="5171465" cy="3615267"/>
          </a:xfrm>
        </p:spPr>
        <p:txBody>
          <a:bodyPr/>
          <a:lstStyle/>
          <a:p>
            <a:r>
              <a:rPr lang="fr-FR" dirty="0" err="1">
                <a:solidFill>
                  <a:schemeClr val="tx1"/>
                </a:solidFill>
              </a:rPr>
              <a:t>Raspberry</a:t>
            </a:r>
            <a:r>
              <a:rPr lang="fr-FR" dirty="0">
                <a:solidFill>
                  <a:schemeClr val="tx1"/>
                </a:solidFill>
              </a:rPr>
              <a:t> Pi</a:t>
            </a:r>
          </a:p>
          <a:p>
            <a:r>
              <a:rPr lang="fr-FR" dirty="0">
                <a:solidFill>
                  <a:schemeClr val="tx1"/>
                </a:solidFill>
              </a:rPr>
              <a:t>Accéléromètre x2 </a:t>
            </a:r>
          </a:p>
          <a:p>
            <a:pPr marL="0" indent="0">
              <a:buNone/>
            </a:pPr>
            <a:r>
              <a:rPr lang="fr-FR" dirty="0">
                <a:solidFill>
                  <a:schemeClr val="tx1"/>
                </a:solidFill>
              </a:rPr>
              <a:t>    (</a:t>
            </a:r>
            <a:r>
              <a:rPr lang="fr-FR" dirty="0" err="1">
                <a:solidFill>
                  <a:schemeClr val="tx1"/>
                </a:solidFill>
              </a:rPr>
              <a:t>Adafruit</a:t>
            </a:r>
            <a:r>
              <a:rPr lang="fr-FR" dirty="0">
                <a:solidFill>
                  <a:schemeClr val="tx1"/>
                </a:solidFill>
              </a:rPr>
              <a:t> Circuit </a:t>
            </a:r>
            <a:r>
              <a:rPr lang="fr-FR" dirty="0" err="1">
                <a:solidFill>
                  <a:schemeClr val="tx1"/>
                </a:solidFill>
              </a:rPr>
              <a:t>Playground</a:t>
            </a:r>
            <a:r>
              <a:rPr lang="fr-FR" dirty="0">
                <a:solidFill>
                  <a:schemeClr val="tx1"/>
                </a:solidFill>
              </a:rPr>
              <a:t> Express)</a:t>
            </a:r>
          </a:p>
          <a:p>
            <a:r>
              <a:rPr lang="fr-FR" dirty="0">
                <a:solidFill>
                  <a:schemeClr val="tx1"/>
                </a:solidFill>
              </a:rPr>
              <a:t>Module Bluetooth x2</a:t>
            </a:r>
          </a:p>
          <a:p>
            <a:r>
              <a:rPr lang="fr-FR" dirty="0">
                <a:solidFill>
                  <a:schemeClr val="tx1"/>
                </a:solidFill>
              </a:rPr>
              <a:t>Connectique associée</a:t>
            </a:r>
          </a:p>
          <a:p>
            <a:r>
              <a:rPr lang="fr-FR" dirty="0">
                <a:solidFill>
                  <a:schemeClr val="tx1"/>
                </a:solidFill>
              </a:rPr>
              <a:t>Bandeau élastique</a:t>
            </a:r>
          </a:p>
        </p:txBody>
      </p:sp>
      <p:sp>
        <p:nvSpPr>
          <p:cNvPr id="7" name="Espace réservé du contenu 2"/>
          <p:cNvSpPr txBox="1">
            <a:spLocks/>
          </p:cNvSpPr>
          <p:nvPr/>
        </p:nvSpPr>
        <p:spPr>
          <a:xfrm>
            <a:off x="6850836" y="2220544"/>
            <a:ext cx="5171465" cy="275915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fr-FR" dirty="0" err="1">
                <a:solidFill>
                  <a:schemeClr val="tx1"/>
                </a:solidFill>
              </a:rPr>
              <a:t>Arduino</a:t>
            </a:r>
            <a:endParaRPr lang="fr-FR" dirty="0">
              <a:solidFill>
                <a:schemeClr val="tx1"/>
              </a:solidFill>
            </a:endParaRPr>
          </a:p>
          <a:p>
            <a:r>
              <a:rPr lang="fr-FR" dirty="0">
                <a:solidFill>
                  <a:schemeClr val="tx1"/>
                </a:solidFill>
              </a:rPr>
              <a:t>Python (</a:t>
            </a:r>
            <a:r>
              <a:rPr lang="fr-FR" dirty="0" err="1">
                <a:solidFill>
                  <a:schemeClr val="tx1"/>
                </a:solidFill>
              </a:rPr>
              <a:t>Spyder</a:t>
            </a:r>
            <a:r>
              <a:rPr lang="fr-FR" dirty="0">
                <a:solidFill>
                  <a:schemeClr val="tx1"/>
                </a:solidFill>
              </a:rPr>
              <a:t>)</a:t>
            </a:r>
          </a:p>
          <a:p>
            <a:r>
              <a:rPr lang="fr-FR" dirty="0" err="1" smtClean="0">
                <a:solidFill>
                  <a:schemeClr val="tx1"/>
                </a:solidFill>
              </a:rPr>
              <a:t>Raspbian</a:t>
            </a:r>
            <a:endParaRPr lang="fr-FR" dirty="0" smtClean="0">
              <a:solidFill>
                <a:schemeClr val="tx1"/>
              </a:solidFill>
            </a:endParaRPr>
          </a:p>
          <a:p>
            <a:r>
              <a:rPr lang="fr-FR" dirty="0" smtClean="0">
                <a:solidFill>
                  <a:schemeClr val="tx1"/>
                </a:solidFill>
              </a:rPr>
              <a:t>Broker MQTT</a:t>
            </a:r>
          </a:p>
          <a:p>
            <a:r>
              <a:rPr lang="fr-FR" dirty="0" smtClean="0">
                <a:solidFill>
                  <a:schemeClr val="tx1"/>
                </a:solidFill>
              </a:rPr>
              <a:t>Serveur LAMP</a:t>
            </a:r>
            <a:endParaRPr lang="fr-FR" dirty="0">
              <a:solidFill>
                <a:schemeClr val="tx1"/>
              </a:solidFill>
            </a:endParaRPr>
          </a:p>
        </p:txBody>
      </p:sp>
      <p:sp>
        <p:nvSpPr>
          <p:cNvPr id="9" name="Titre 1"/>
          <p:cNvSpPr txBox="1">
            <a:spLocks/>
          </p:cNvSpPr>
          <p:nvPr/>
        </p:nvSpPr>
        <p:spPr>
          <a:xfrm>
            <a:off x="7499837" y="1306143"/>
            <a:ext cx="2586527" cy="91440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500" dirty="0"/>
              <a:t>LOGICIELLE</a:t>
            </a:r>
          </a:p>
        </p:txBody>
      </p:sp>
    </p:spTree>
    <p:extLst>
      <p:ext uri="{BB962C8B-B14F-4D97-AF65-F5344CB8AC3E}">
        <p14:creationId xmlns:p14="http://schemas.microsoft.com/office/powerpoint/2010/main" val="2553267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569912" y="249440"/>
            <a:ext cx="8534400" cy="1507067"/>
          </a:xfrm>
        </p:spPr>
        <p:txBody>
          <a:bodyPr/>
          <a:lstStyle/>
          <a:p>
            <a:r>
              <a:rPr lang="fr-FR" dirty="0"/>
              <a:t> </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280" y="2171405"/>
            <a:ext cx="3492063" cy="2552381"/>
          </a:xfrm>
          <a:prstGeom prst="rect">
            <a:avLst/>
          </a:prstGeom>
        </p:spPr>
      </p:pic>
      <p:sp>
        <p:nvSpPr>
          <p:cNvPr id="2" name="ZoneTexte 1"/>
          <p:cNvSpPr txBox="1"/>
          <p:nvPr/>
        </p:nvSpPr>
        <p:spPr>
          <a:xfrm>
            <a:off x="7727213" y="2760561"/>
            <a:ext cx="1521069" cy="369332"/>
          </a:xfrm>
          <a:prstGeom prst="rect">
            <a:avLst/>
          </a:prstGeom>
          <a:noFill/>
        </p:spPr>
        <p:txBody>
          <a:bodyPr wrap="square" rtlCol="0">
            <a:spAutoFit/>
          </a:bodyPr>
          <a:lstStyle/>
          <a:p>
            <a:r>
              <a:rPr lang="fr-FR" dirty="0"/>
              <a:t>RASPBERRY</a:t>
            </a:r>
          </a:p>
        </p:txBody>
      </p:sp>
      <p:sp>
        <p:nvSpPr>
          <p:cNvPr id="18" name="Flèche droite 17"/>
          <p:cNvSpPr/>
          <p:nvPr/>
        </p:nvSpPr>
        <p:spPr>
          <a:xfrm>
            <a:off x="4949740" y="2760561"/>
            <a:ext cx="219922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3"/>
          <a:srcRect r="34685"/>
          <a:stretch>
            <a:fillRect/>
          </a:stretch>
        </p:blipFill>
        <p:spPr>
          <a:xfrm>
            <a:off x="1342143" y="2164782"/>
            <a:ext cx="3029352" cy="1676190"/>
          </a:xfrm>
          <a:prstGeom prst="rect">
            <a:avLst/>
          </a:prstGeom>
        </p:spPr>
      </p:pic>
      <p:sp>
        <p:nvSpPr>
          <p:cNvPr id="9" name="Titre 1"/>
          <p:cNvSpPr txBox="1">
            <a:spLocks/>
          </p:cNvSpPr>
          <p:nvPr/>
        </p:nvSpPr>
        <p:spPr>
          <a:xfrm>
            <a:off x="3185740" y="664338"/>
            <a:ext cx="5918572" cy="914401"/>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ARCHITECTURE </a:t>
            </a:r>
            <a:r>
              <a:rPr lang="fr-FR" dirty="0" err="1" smtClean="0"/>
              <a:t>matérielLE</a:t>
            </a:r>
            <a:endParaRPr lang="fr-FR" dirty="0"/>
          </a:p>
        </p:txBody>
      </p:sp>
      <p:pic>
        <p:nvPicPr>
          <p:cNvPr id="10" name="Picture 51"/>
          <p:cNvPicPr/>
          <p:nvPr/>
        </p:nvPicPr>
        <p:blipFill>
          <a:blip r:embed="rId4" cstate="print">
            <a:extLst>
              <a:ext uri="{28A0092B-C50C-407E-A947-70E740481C1C}">
                <a14:useLocalDpi xmlns:a14="http://schemas.microsoft.com/office/drawing/2010/main" val="0"/>
              </a:ext>
            </a:extLst>
          </a:blip>
          <a:stretch>
            <a:fillRect/>
          </a:stretch>
        </p:blipFill>
        <p:spPr>
          <a:xfrm>
            <a:off x="1342143" y="3840972"/>
            <a:ext cx="1359493" cy="1301433"/>
          </a:xfrm>
          <a:prstGeom prst="rect">
            <a:avLst/>
          </a:prstGeom>
        </p:spPr>
      </p:pic>
      <p:sp>
        <p:nvSpPr>
          <p:cNvPr id="3" name="Rectangle 2"/>
          <p:cNvSpPr/>
          <p:nvPr/>
        </p:nvSpPr>
        <p:spPr>
          <a:xfrm>
            <a:off x="2701636" y="3840972"/>
            <a:ext cx="1669859" cy="13014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12017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427" y="43130"/>
            <a:ext cx="5619750" cy="4772025"/>
          </a:xfrm>
          <a:prstGeom prst="rect">
            <a:avLst/>
          </a:prstGeom>
        </p:spPr>
      </p:pic>
      <p:pic>
        <p:nvPicPr>
          <p:cNvPr id="5" name="Picture 4"/>
          <p:cNvPicPr>
            <a:picLocks noChangeAspect="1"/>
          </p:cNvPicPr>
          <p:nvPr/>
        </p:nvPicPr>
        <p:blipFill>
          <a:blip r:embed="rId3"/>
          <a:stretch>
            <a:fillRect/>
          </a:stretch>
        </p:blipFill>
        <p:spPr>
          <a:xfrm>
            <a:off x="5910164" y="2566115"/>
            <a:ext cx="6105355" cy="421534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9875" y="0"/>
            <a:ext cx="3601284" cy="2429143"/>
          </a:xfrm>
          <a:prstGeom prst="rect">
            <a:avLst/>
          </a:prstGeom>
        </p:spPr>
      </p:pic>
      <p:sp>
        <p:nvSpPr>
          <p:cNvPr id="7" name="TextBox 6"/>
          <p:cNvSpPr txBox="1"/>
          <p:nvPr/>
        </p:nvSpPr>
        <p:spPr>
          <a:xfrm>
            <a:off x="6478073" y="180103"/>
            <a:ext cx="1880315" cy="369332"/>
          </a:xfrm>
          <a:prstGeom prst="rect">
            <a:avLst/>
          </a:prstGeom>
          <a:noFill/>
        </p:spPr>
        <p:txBody>
          <a:bodyPr wrap="square" rtlCol="0">
            <a:spAutoFit/>
          </a:bodyPr>
          <a:lstStyle/>
          <a:p>
            <a:r>
              <a:rPr lang="fr-FR" dirty="0" err="1" smtClean="0"/>
              <a:t>Raspberry</a:t>
            </a:r>
            <a:r>
              <a:rPr lang="fr-FR" dirty="0" smtClean="0"/>
              <a:t> PI3</a:t>
            </a:r>
            <a:endParaRPr lang="fr-FR" dirty="0"/>
          </a:p>
        </p:txBody>
      </p:sp>
    </p:spTree>
    <p:extLst>
      <p:ext uri="{BB962C8B-B14F-4D97-AF65-F5344CB8AC3E}">
        <p14:creationId xmlns:p14="http://schemas.microsoft.com/office/powerpoint/2010/main" val="1203750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23199" y="672183"/>
            <a:ext cx="10335968" cy="5583983"/>
          </a:xfrm>
          <a:prstGeom prst="rect">
            <a:avLst/>
          </a:prstGeom>
        </p:spPr>
      </p:pic>
    </p:spTree>
    <p:extLst>
      <p:ext uri="{BB962C8B-B14F-4D97-AF65-F5344CB8AC3E}">
        <p14:creationId xmlns:p14="http://schemas.microsoft.com/office/powerpoint/2010/main" val="1382321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1676</TotalTime>
  <Words>708</Words>
  <Application>Microsoft Office PowerPoint</Application>
  <PresentationFormat>Widescreen</PresentationFormat>
  <Paragraphs>119</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Century Gothic</vt:lpstr>
      <vt:lpstr>Wingdings 3</vt:lpstr>
      <vt:lpstr>Secteur</vt:lpstr>
      <vt:lpstr>Capteur d’évaluation du risque de chute chez les personnes âgées</vt:lpstr>
      <vt:lpstr>      Fonctionnement</vt:lpstr>
      <vt:lpstr>PRINCIPE</vt:lpstr>
      <vt:lpstr>SCENARIO</vt:lpstr>
      <vt:lpstr>PowerPoint Presentation</vt:lpstr>
      <vt:lpstr>MATERIELLE</vt:lpstr>
      <vt:lpstr> </vt:lpstr>
      <vt:lpstr>PowerPoint Presentation</vt:lpstr>
      <vt:lpstr>PowerPoint Presentation</vt:lpstr>
      <vt:lpstr>Architecture logicielLE</vt:lpstr>
      <vt:lpstr>PowerPoint Presentation</vt:lpstr>
      <vt:lpstr>Répartition des tâches principales</vt:lpstr>
      <vt:lpstr>1. Mise en place systemE Raspberry PI</vt:lpstr>
      <vt:lpstr>PowerPoint Presentation</vt:lpstr>
      <vt:lpstr>PowerPoint Presentation</vt:lpstr>
      <vt:lpstr>3. COLLECTE DES COORDONNEES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Capteur d’évaluation du risque de chute chez les personnes âgées</dc:title>
  <dc:creator>Mary Thanh NGUYEN</dc:creator>
  <cp:lastModifiedBy>Thanh Nguyen</cp:lastModifiedBy>
  <cp:revision>172</cp:revision>
  <dcterms:created xsi:type="dcterms:W3CDTF">2019-01-25T13:32:04Z</dcterms:created>
  <dcterms:modified xsi:type="dcterms:W3CDTF">2019-05-17T10:28:29Z</dcterms:modified>
</cp:coreProperties>
</file>