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65" r:id="rId3"/>
    <p:sldId id="257" r:id="rId4"/>
    <p:sldId id="267" r:id="rId5"/>
    <p:sldId id="266" r:id="rId6"/>
    <p:sldId id="271" r:id="rId7"/>
    <p:sldId id="268" r:id="rId8"/>
    <p:sldId id="259" r:id="rId9"/>
    <p:sldId id="276" r:id="rId10"/>
    <p:sldId id="274" r:id="rId11"/>
    <p:sldId id="275" r:id="rId12"/>
    <p:sldId id="272" r:id="rId13"/>
    <p:sldId id="273" r:id="rId14"/>
    <p:sldId id="258" r:id="rId15"/>
    <p:sldId id="270" r:id="rId16"/>
    <p:sldId id="27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0FD93-ACD1-403D-9FFF-B79728C68361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4B91-73CF-41AE-8C9C-E3A9E8C60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9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D5C-3F24-47A7-B9A2-B327C3FB9F1E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80-53DC-44BB-8729-D2D6B1C8A241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CAC-505D-4293-8021-1DBDBE01101D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5AB6-C72C-4CA3-A645-293CB422098E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B897-E227-4391-A79A-B4EA69CD4E92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26D3-1C8E-4CD1-A19B-EDA5656A5449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5E44-F43D-40F1-A8DE-A3A5FBADC61B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EE2-A38A-4B41-A690-B7CCE518EA1B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BF2F-6983-4723-B574-55A983B2AA56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517-1DC3-46CC-9AB4-2662949B438B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6AB3-9FD2-46D2-89C1-5714E08B12F4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FD01FF-80E2-4E99-9DE1-60A53D985630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15" y="1482990"/>
            <a:ext cx="7315200" cy="3255264"/>
          </a:xfrm>
        </p:spPr>
        <p:txBody>
          <a:bodyPr>
            <a:normAutofit/>
          </a:bodyPr>
          <a:lstStyle/>
          <a:p>
            <a:pPr algn="r"/>
            <a:r>
              <a:rPr lang="fr-FR" sz="4800" dirty="0"/>
              <a:t>AR </a:t>
            </a:r>
            <a:r>
              <a:rPr lang="fr-FR" sz="4800" dirty="0" err="1"/>
              <a:t>Boarding</a:t>
            </a:r>
            <a:r>
              <a:rPr lang="fr-FR" sz="4800" dirty="0"/>
              <a:t> </a:t>
            </a:r>
            <a:r>
              <a:rPr lang="fr-FR" sz="4800" dirty="0" err="1"/>
              <a:t>game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34393" y="4738254"/>
            <a:ext cx="5480822" cy="846391"/>
          </a:xfrm>
        </p:spPr>
        <p:txBody>
          <a:bodyPr>
            <a:normAutofit/>
          </a:bodyPr>
          <a:lstStyle/>
          <a:p>
            <a:pPr algn="r"/>
            <a:r>
              <a:rPr lang="fr-FR" sz="1400" dirty="0"/>
              <a:t>By Adel MEDJDOUB, Maël VAILLANT--BEUCHOT,</a:t>
            </a:r>
          </a:p>
          <a:p>
            <a:pPr algn="r"/>
            <a:r>
              <a:rPr lang="fr-FR" sz="1400" dirty="0"/>
              <a:t> Nicolas ROBERT et Damien NICOLINI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de RA et son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6592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Unity</a:t>
            </a:r>
            <a:r>
              <a:rPr lang="fr-FR" dirty="0"/>
              <a:t> &amp; Concept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58" y="1964284"/>
            <a:ext cx="4080319" cy="30981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b="20754"/>
          <a:stretch/>
        </p:blipFill>
        <p:spPr>
          <a:xfrm>
            <a:off x="3547388" y="1964283"/>
            <a:ext cx="3720083" cy="3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de RA et son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067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Architecture </a:t>
            </a:r>
            <a:r>
              <a:rPr lang="fr-FR" dirty="0" smtClean="0"/>
              <a:t>projet</a:t>
            </a:r>
          </a:p>
          <a:p>
            <a:pPr marL="0" indent="0">
              <a:buNone/>
            </a:pPr>
            <a:r>
              <a:rPr lang="fr-FR" dirty="0" smtClean="0"/>
              <a:t>Archi </a:t>
            </a:r>
            <a:r>
              <a:rPr lang="fr-FR" dirty="0" err="1" smtClean="0"/>
              <a:t>Unity</a:t>
            </a:r>
            <a:r>
              <a:rPr lang="fr-FR" dirty="0" smtClean="0"/>
              <a:t>				Archi métier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973259"/>
            <a:ext cx="1867161" cy="33437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1973259"/>
            <a:ext cx="409632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matérielle </a:t>
            </a:r>
            <a:r>
              <a:rPr lang="fr-FR" dirty="0" smtClean="0"/>
              <a:t>actuelle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98393-2B95-4927-B619-41E7A729D7F7}"/>
              </a:ext>
            </a:extLst>
          </p:cNvPr>
          <p:cNvSpPr/>
          <p:nvPr/>
        </p:nvSpPr>
        <p:spPr>
          <a:xfrm>
            <a:off x="5454475" y="2261394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smtClean="0"/>
              <a:t>Android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Unity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9887327" y="2261394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err="1" smtClean="0"/>
              <a:t>Raspbian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/>
              <a:t>Apache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48E4EE-6496-4C32-BD12-C23357CF9058}"/>
              </a:ext>
            </a:extLst>
          </p:cNvPr>
          <p:cNvCxnSpPr>
            <a:cxnSpLocks/>
          </p:cNvCxnSpPr>
          <p:nvPr/>
        </p:nvCxnSpPr>
        <p:spPr>
          <a:xfrm>
            <a:off x="6872457" y="2526437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67D5FA-7077-4568-90C3-F5A52E172D77}"/>
              </a:ext>
            </a:extLst>
          </p:cNvPr>
          <p:cNvSpPr txBox="1"/>
          <p:nvPr/>
        </p:nvSpPr>
        <p:spPr>
          <a:xfrm>
            <a:off x="6766305" y="173513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bilatérale par Wifi (grâce au protocole MQTT)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>
            <a:stCxn id="6" idx="2"/>
          </p:cNvCxnSpPr>
          <p:nvPr/>
        </p:nvCxnSpPr>
        <p:spPr>
          <a:xfrm>
            <a:off x="6163466" y="3507098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BB253C1-BEA2-42AD-A8E9-381FCFF3EC9C}"/>
              </a:ext>
            </a:extLst>
          </p:cNvPr>
          <p:cNvCxnSpPr>
            <a:cxnSpLocks/>
          </p:cNvCxnSpPr>
          <p:nvPr/>
        </p:nvCxnSpPr>
        <p:spPr>
          <a:xfrm>
            <a:off x="8555484" y="2526437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2205128-05F8-46BD-9910-DBD43DD9DB0F}"/>
              </a:ext>
            </a:extLst>
          </p:cNvPr>
          <p:cNvCxnSpPr>
            <a:cxnSpLocks/>
          </p:cNvCxnSpPr>
          <p:nvPr/>
        </p:nvCxnSpPr>
        <p:spPr>
          <a:xfrm>
            <a:off x="6872457" y="303664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826F3D9-53E7-4C2A-AB59-0C76AF03D6C6}"/>
              </a:ext>
            </a:extLst>
          </p:cNvPr>
          <p:cNvCxnSpPr>
            <a:cxnSpLocks/>
          </p:cNvCxnSpPr>
          <p:nvPr/>
        </p:nvCxnSpPr>
        <p:spPr>
          <a:xfrm>
            <a:off x="8555484" y="303664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A1970B31-7194-4B31-8425-9702E64F0462}"/>
              </a:ext>
            </a:extLst>
          </p:cNvPr>
          <p:cNvSpPr/>
          <p:nvPr/>
        </p:nvSpPr>
        <p:spPr>
          <a:xfrm rot="13868542">
            <a:off x="8267121" y="2350853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1EBE08-0160-4457-B825-7CED35735F50}"/>
              </a:ext>
            </a:extLst>
          </p:cNvPr>
          <p:cNvSpPr/>
          <p:nvPr/>
        </p:nvSpPr>
        <p:spPr>
          <a:xfrm rot="2886299">
            <a:off x="8204308" y="2853652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D1E3C84-CBA3-49E4-85FA-0CB6F4E96AD0}"/>
              </a:ext>
            </a:extLst>
          </p:cNvPr>
          <p:cNvSpPr/>
          <p:nvPr/>
        </p:nvSpPr>
        <p:spPr>
          <a:xfrm flipH="1" flipV="1">
            <a:off x="8221643" y="2974607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2AA351-0947-496F-B274-352A4CAC9AF2}"/>
              </a:ext>
            </a:extLst>
          </p:cNvPr>
          <p:cNvSpPr/>
          <p:nvPr/>
        </p:nvSpPr>
        <p:spPr>
          <a:xfrm flipH="1" flipV="1">
            <a:off x="8482845" y="2472614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1FF0F0-8F4E-4472-A9FD-29EC73BCF2DB}"/>
              </a:ext>
            </a:extLst>
          </p:cNvPr>
          <p:cNvSpPr/>
          <p:nvPr/>
        </p:nvSpPr>
        <p:spPr>
          <a:xfrm>
            <a:off x="5454475" y="4119296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présence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CA081-FD58-46BB-81C3-F37DCFF9B6EF}"/>
              </a:ext>
            </a:extLst>
          </p:cNvPr>
          <p:cNvSpPr/>
          <p:nvPr/>
        </p:nvSpPr>
        <p:spPr>
          <a:xfrm>
            <a:off x="3630713" y="2261394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PiCaméra</a:t>
            </a:r>
            <a:endParaRPr lang="fr-FR" dirty="0"/>
          </a:p>
        </p:txBody>
      </p: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A54A9AB1-6849-4B7C-8790-277014C571BC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5048695" y="2884246"/>
            <a:ext cx="40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9887327" y="4897148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</p:cNvCxnSpPr>
          <p:nvPr/>
        </p:nvCxnSpPr>
        <p:spPr>
          <a:xfrm flipV="1">
            <a:off x="10588608" y="4344735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/>
          <p:nvPr/>
        </p:nvCxnSpPr>
        <p:spPr>
          <a:xfrm>
            <a:off x="10588608" y="3504307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10413022" y="4116506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10540955" y="4239964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228705" y="1309570"/>
            <a:ext cx="6325986" cy="2542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92" y="3228897"/>
            <a:ext cx="826228" cy="5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onfiguration du </a:t>
            </a:r>
            <a:r>
              <a:rPr lang="fr-FR" dirty="0" err="1" smtClean="0"/>
              <a:t>Raspberry</a:t>
            </a:r>
            <a:r>
              <a:rPr lang="fr-FR" dirty="0" smtClean="0"/>
              <a:t> sous </a:t>
            </a:r>
            <a:r>
              <a:rPr lang="fr-FR" dirty="0" err="1" smtClean="0"/>
              <a:t>Raspbian</a:t>
            </a:r>
            <a:endParaRPr lang="fr-FR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6720259C-03C9-48DE-B5EE-AE996EB7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54157"/>
            <a:ext cx="7315200" cy="3496615"/>
          </a:xfrm>
        </p:spPr>
        <p:txBody>
          <a:bodyPr/>
          <a:lstStyle/>
          <a:p>
            <a:r>
              <a:rPr lang="fr-FR" dirty="0" smtClean="0"/>
              <a:t>Problématique d’éléments de communication sur un </a:t>
            </a:r>
            <a:r>
              <a:rPr lang="fr-FR" dirty="0" err="1" smtClean="0"/>
              <a:t>Raspberry</a:t>
            </a:r>
            <a:endParaRPr lang="fr-FR" dirty="0" smtClean="0"/>
          </a:p>
          <a:p>
            <a:r>
              <a:rPr lang="fr-FR" dirty="0" smtClean="0"/>
              <a:t>Configuration </a:t>
            </a:r>
            <a:r>
              <a:rPr lang="fr-FR" dirty="0"/>
              <a:t>sur Raspbian : installation du serveur Web et de </a:t>
            </a:r>
            <a:r>
              <a:rPr lang="fr-FR" dirty="0" err="1"/>
              <a:t>mosquitto</a:t>
            </a:r>
            <a:r>
              <a:rPr lang="fr-FR" dirty="0"/>
              <a:t> pour les communication </a:t>
            </a:r>
            <a:r>
              <a:rPr lang="fr-FR" dirty="0" smtClean="0"/>
              <a:t>MQTT</a:t>
            </a:r>
          </a:p>
          <a:p>
            <a:pPr lvl="1"/>
            <a:r>
              <a:rPr lang="fr-FR" dirty="0" smtClean="0"/>
              <a:t>Choix d’un serveur Apache avec PHP</a:t>
            </a:r>
          </a:p>
          <a:p>
            <a:pPr lvl="1"/>
            <a:r>
              <a:rPr lang="fr-FR" dirty="0" smtClean="0"/>
              <a:t>Installation d’une BD MySQL</a:t>
            </a:r>
          </a:p>
          <a:p>
            <a:pPr lvl="1"/>
            <a:r>
              <a:rPr lang="fr-FR" dirty="0" smtClean="0"/>
              <a:t>Installation de </a:t>
            </a:r>
            <a:r>
              <a:rPr lang="fr-FR" dirty="0" err="1" smtClean="0"/>
              <a:t>mosquitto</a:t>
            </a:r>
            <a:r>
              <a:rPr lang="fr-FR" dirty="0" smtClean="0"/>
              <a:t> (tests en local et avec un téléphone sous Android)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RÃ©sultat de recherche d'images pour &quot;serveur apach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43" y="3902132"/>
            <a:ext cx="42862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onfiguration du </a:t>
            </a:r>
            <a:r>
              <a:rPr lang="fr-FR" dirty="0" err="1" smtClean="0"/>
              <a:t>Raspberry</a:t>
            </a:r>
            <a:r>
              <a:rPr lang="fr-FR" dirty="0" smtClean="0"/>
              <a:t> sous Android</a:t>
            </a:r>
            <a:endParaRPr lang="fr-FR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6720259C-03C9-48DE-B5EE-AE996EB7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54157"/>
            <a:ext cx="7315200" cy="350146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Problématique d’un export de </a:t>
            </a:r>
            <a:r>
              <a:rPr lang="fr-FR" dirty="0" err="1" smtClean="0"/>
              <a:t>Unity</a:t>
            </a:r>
            <a:r>
              <a:rPr lang="fr-FR" dirty="0" smtClean="0"/>
              <a:t> sur un </a:t>
            </a:r>
            <a:r>
              <a:rPr lang="fr-FR" dirty="0" err="1" smtClean="0"/>
              <a:t>Raspberry</a:t>
            </a:r>
            <a:endParaRPr lang="fr-FR" dirty="0" smtClean="0"/>
          </a:p>
          <a:p>
            <a:r>
              <a:rPr lang="fr-FR" dirty="0" smtClean="0"/>
              <a:t>Configuration </a:t>
            </a:r>
            <a:r>
              <a:rPr lang="fr-FR" dirty="0"/>
              <a:t>sur Android : installation de l’image d’OS et installation de l’</a:t>
            </a:r>
            <a:r>
              <a:rPr lang="fr-FR" dirty="0" err="1"/>
              <a:t>apk</a:t>
            </a:r>
            <a:r>
              <a:rPr lang="fr-FR" dirty="0"/>
              <a:t> du </a:t>
            </a:r>
            <a:r>
              <a:rPr lang="fr-FR" dirty="0" smtClean="0"/>
              <a:t>jeu</a:t>
            </a:r>
          </a:p>
          <a:p>
            <a:pPr lvl="1"/>
            <a:r>
              <a:rPr lang="fr-FR" dirty="0"/>
              <a:t>Problèmes </a:t>
            </a:r>
            <a:r>
              <a:rPr lang="fr-FR" dirty="0" smtClean="0"/>
              <a:t>matériels </a:t>
            </a:r>
            <a:r>
              <a:rPr lang="fr-FR" dirty="0"/>
              <a:t>:</a:t>
            </a:r>
            <a:endParaRPr lang="fr-FR" dirty="0" smtClean="0"/>
          </a:p>
          <a:p>
            <a:pPr lvl="2"/>
            <a:r>
              <a:rPr lang="fr-FR" dirty="0" smtClean="0"/>
              <a:t>Stockage </a:t>
            </a:r>
            <a:r>
              <a:rPr lang="fr-FR" dirty="0"/>
              <a:t>: 75% de la carte SD nativement</a:t>
            </a:r>
          </a:p>
          <a:p>
            <a:pPr lvl="2"/>
            <a:r>
              <a:rPr lang="fr-FR" dirty="0"/>
              <a:t>Processeur tout le temps à plus de la moitié de sa capacité</a:t>
            </a:r>
          </a:p>
          <a:p>
            <a:pPr lvl="2"/>
            <a:r>
              <a:rPr lang="fr-FR" dirty="0"/>
              <a:t>RAM à 90% de fonctionnement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Optimisation </a:t>
            </a:r>
            <a:r>
              <a:rPr lang="fr-FR" dirty="0"/>
              <a:t>des </a:t>
            </a:r>
            <a:r>
              <a:rPr lang="fr-FR" dirty="0" smtClean="0"/>
              <a:t>ressources par une désactivation de processus non utiles (messagerie, services d’appel…) :</a:t>
            </a:r>
          </a:p>
          <a:p>
            <a:pPr lvl="2"/>
            <a:r>
              <a:rPr lang="fr-FR" dirty="0" smtClean="0"/>
              <a:t>Processeur qui retrouve un peu de temps de calcul</a:t>
            </a:r>
          </a:p>
          <a:p>
            <a:pPr lvl="2"/>
            <a:r>
              <a:rPr lang="fr-FR" dirty="0" smtClean="0"/>
              <a:t>RAM légèrement déchargée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8" name="Picture 4" descr="RÃ©sultat de recherche d'images pour &quot;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4355868"/>
            <a:ext cx="3992958" cy="22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ommunication </a:t>
            </a:r>
            <a:r>
              <a:rPr lang="fr-FR" dirty="0"/>
              <a:t>entre les Raspberry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90525"/>
          </a:xfrm>
        </p:spPr>
        <p:txBody>
          <a:bodyPr/>
          <a:lstStyle/>
          <a:p>
            <a:r>
              <a:rPr lang="fr-FR" dirty="0" smtClean="0"/>
              <a:t>Problématique de l’interconnexion entre les deux </a:t>
            </a:r>
            <a:r>
              <a:rPr lang="fr-FR" dirty="0" err="1" smtClean="0"/>
              <a:t>Raspberry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Deux solutions </a:t>
            </a:r>
            <a:r>
              <a:rPr lang="fr-FR" dirty="0"/>
              <a:t>possibles :</a:t>
            </a:r>
          </a:p>
          <a:p>
            <a:pPr lvl="1"/>
            <a:r>
              <a:rPr lang="fr-FR" dirty="0"/>
              <a:t>Par </a:t>
            </a:r>
            <a:r>
              <a:rPr lang="fr-FR" dirty="0" smtClean="0"/>
              <a:t>Bluetooth</a:t>
            </a:r>
            <a:endParaRPr lang="fr-FR" dirty="0"/>
          </a:p>
          <a:p>
            <a:pPr lvl="1"/>
            <a:r>
              <a:rPr lang="fr-FR" dirty="0"/>
              <a:t>Par </a:t>
            </a:r>
            <a:r>
              <a:rPr lang="fr-FR" dirty="0" smtClean="0"/>
              <a:t>WIFI (avantages : de n’importe où + utilisation d’un site Web)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Communication par WIFI grâce au protocole MQTT</a:t>
            </a:r>
          </a:p>
          <a:p>
            <a:pPr lvl="1"/>
            <a:r>
              <a:rPr lang="fr-FR" dirty="0" smtClean="0"/>
              <a:t>Un broker unique sur le </a:t>
            </a:r>
            <a:r>
              <a:rPr lang="fr-FR" dirty="0" err="1" smtClean="0"/>
              <a:t>Raspberry</a:t>
            </a:r>
            <a:r>
              <a:rPr lang="fr-FR" dirty="0" smtClean="0"/>
              <a:t> sous </a:t>
            </a:r>
            <a:r>
              <a:rPr lang="fr-FR" dirty="0" err="1" smtClean="0"/>
              <a:t>Raspbian</a:t>
            </a:r>
            <a:endParaRPr lang="fr-FR" dirty="0" smtClean="0"/>
          </a:p>
          <a:p>
            <a:pPr lvl="1"/>
            <a:r>
              <a:rPr lang="fr-FR" dirty="0"/>
              <a:t>G</a:t>
            </a:r>
            <a:r>
              <a:rPr lang="fr-FR" dirty="0" smtClean="0"/>
              <a:t>éré d’un côté directement sous </a:t>
            </a:r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smtClean="0"/>
              <a:t>Géré de l’autre en PHP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RÃ©sultat de recherche d'images pour &quot;mosquitt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18" y="4917947"/>
            <a:ext cx="52959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/>
          <a:lstStyle/>
          <a:p>
            <a:r>
              <a:rPr lang="fr-FR" dirty="0" smtClean="0"/>
              <a:t>Point additionnel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90525"/>
          </a:xfrm>
        </p:spPr>
        <p:txBody>
          <a:bodyPr/>
          <a:lstStyle/>
          <a:p>
            <a:pPr lvl="1"/>
            <a:r>
              <a:rPr lang="fr-FR" dirty="0" smtClean="0"/>
              <a:t>Un projet en soi unique disposant d’éléments avec très peu d’informations sur </a:t>
            </a:r>
            <a:r>
              <a:rPr lang="fr-FR" dirty="0" smtClean="0"/>
              <a:t>Internet (Projet </a:t>
            </a:r>
            <a:r>
              <a:rPr lang="fr-FR" dirty="0" err="1" smtClean="0"/>
              <a:t>Unity</a:t>
            </a:r>
            <a:r>
              <a:rPr lang="fr-FR" dirty="0" smtClean="0"/>
              <a:t> sur </a:t>
            </a:r>
            <a:r>
              <a:rPr lang="fr-FR" dirty="0" err="1" smtClean="0"/>
              <a:t>Raspberry</a:t>
            </a:r>
            <a:r>
              <a:rPr lang="fr-FR" dirty="0" smtClean="0"/>
              <a:t>, relation MQTT entre </a:t>
            </a:r>
            <a:r>
              <a:rPr lang="fr-FR" dirty="0" err="1" smtClean="0"/>
              <a:t>Raspberry</a:t>
            </a:r>
            <a:r>
              <a:rPr lang="fr-FR" dirty="0" smtClean="0"/>
              <a:t>, MQTT avec PHP, synchronisation d’un même jeu sur deux plateformes différentes…)</a:t>
            </a:r>
            <a:endParaRPr lang="fr-FR" dirty="0" smtClean="0"/>
          </a:p>
          <a:p>
            <a:pPr lvl="1"/>
            <a:r>
              <a:rPr lang="fr-FR" dirty="0" smtClean="0"/>
              <a:t>De multiples technologies en relations</a:t>
            </a:r>
          </a:p>
          <a:p>
            <a:pPr lvl="1"/>
            <a:r>
              <a:rPr lang="fr-FR" dirty="0" smtClean="0"/>
              <a:t>Beaucoup de recherche de chacun pour comprendre et produire ce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Etat actuel du projet</a:t>
            </a:r>
          </a:p>
          <a:p>
            <a:r>
              <a:rPr lang="fr-FR" dirty="0"/>
              <a:t>Différences avec ce qui était prévu</a:t>
            </a:r>
          </a:p>
          <a:p>
            <a:r>
              <a:rPr lang="fr-FR" dirty="0"/>
              <a:t>Retour sur les technologies employées</a:t>
            </a:r>
          </a:p>
          <a:p>
            <a:r>
              <a:rPr lang="fr-FR" dirty="0"/>
              <a:t>Répartition finale des tâches au cours du temps</a:t>
            </a:r>
          </a:p>
          <a:p>
            <a:r>
              <a:rPr lang="fr-FR" dirty="0"/>
              <a:t>Avancement futur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B7068-2E56-4AB5-AEC8-1511B3AD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75F66-388C-4D46-8DFD-4E8790AF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au projet</a:t>
            </a:r>
          </a:p>
          <a:p>
            <a:pPr lvl="1"/>
            <a:r>
              <a:rPr lang="fr-FR" dirty="0"/>
              <a:t>Présentation</a:t>
            </a:r>
          </a:p>
          <a:p>
            <a:pPr lvl="1"/>
            <a:r>
              <a:rPr lang="fr-FR" dirty="0"/>
              <a:t>Répartition des </a:t>
            </a:r>
            <a:r>
              <a:rPr lang="fr-FR" dirty="0" smtClean="0"/>
              <a:t>tâches</a:t>
            </a:r>
            <a:endParaRPr lang="fr-FR" dirty="0"/>
          </a:p>
          <a:p>
            <a:pPr lvl="1"/>
            <a:r>
              <a:rPr lang="fr-FR" dirty="0"/>
              <a:t>Architecture matérielle et </a:t>
            </a:r>
            <a:r>
              <a:rPr lang="fr-FR" dirty="0" smtClean="0"/>
              <a:t>logicielle</a:t>
            </a:r>
          </a:p>
          <a:p>
            <a:pPr marL="502920" lvl="1" indent="0">
              <a:buNone/>
            </a:pPr>
            <a:endParaRPr lang="fr-FR" dirty="0"/>
          </a:p>
          <a:p>
            <a:r>
              <a:rPr lang="fr-FR" dirty="0" smtClean="0"/>
              <a:t>Travail réalisé</a:t>
            </a:r>
            <a:endParaRPr lang="fr-FR" dirty="0"/>
          </a:p>
          <a:p>
            <a:pPr lvl="1"/>
            <a:r>
              <a:rPr lang="fr-FR" dirty="0"/>
              <a:t>Support de Réalité Augmentée, son logiciel et sa communication avec les </a:t>
            </a:r>
            <a:r>
              <a:rPr lang="fr-FR" dirty="0" smtClean="0"/>
              <a:t>capteurs</a:t>
            </a:r>
          </a:p>
          <a:p>
            <a:pPr lvl="1"/>
            <a:r>
              <a:rPr lang="fr-FR" dirty="0" smtClean="0"/>
              <a:t>Configuration et communication entre </a:t>
            </a: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 err="1"/>
              <a:t>Raspberry</a:t>
            </a:r>
            <a:r>
              <a:rPr lang="fr-FR" dirty="0"/>
              <a:t> </a:t>
            </a:r>
            <a:r>
              <a:rPr lang="fr-FR" dirty="0" smtClean="0"/>
              <a:t>Pi</a:t>
            </a:r>
          </a:p>
          <a:p>
            <a:pPr marL="502920" lvl="1" indent="0">
              <a:buNone/>
            </a:pP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2980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AR </a:t>
            </a:r>
            <a:r>
              <a:rPr lang="fr-FR" dirty="0" err="1"/>
              <a:t>Boarding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est un projet de parties de jeux de sociétés en réalité augmentée. On peut jouer que l’on soit dans la même pièce ou à distance (avec ou pas le dispositif pour la réalité augmentée) grâce à une interface web.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02" y="2350742"/>
            <a:ext cx="3765931" cy="37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épartition </a:t>
            </a:r>
            <a:r>
              <a:rPr lang="fr-FR" dirty="0"/>
              <a:t>des tâches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28EA62D-5C9F-4F4B-BEE9-F0B3177C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54157"/>
            <a:ext cx="7315200" cy="4673559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Support de réalité augmentée, développement du jeu et lien avec les capteurs : Nicolas Robert et Adel </a:t>
            </a:r>
            <a:r>
              <a:rPr lang="fr-FR" dirty="0" err="1" smtClean="0"/>
              <a:t>Medjdoub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Configuration et communication des </a:t>
            </a:r>
            <a:r>
              <a:rPr lang="fr-FR" dirty="0" err="1"/>
              <a:t>Raspberry</a:t>
            </a:r>
            <a:r>
              <a:rPr lang="fr-FR" dirty="0"/>
              <a:t> : Damien </a:t>
            </a:r>
            <a:r>
              <a:rPr lang="fr-FR" dirty="0" err="1"/>
              <a:t>Nicolini</a:t>
            </a:r>
            <a:r>
              <a:rPr lang="fr-FR" dirty="0"/>
              <a:t> et Maël Vaillant—</a:t>
            </a:r>
            <a:r>
              <a:rPr lang="fr-FR" dirty="0" err="1"/>
              <a:t>Beuchot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matérielle initiale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98393-2B95-4927-B619-41E7A729D7F7}"/>
              </a:ext>
            </a:extLst>
          </p:cNvPr>
          <p:cNvSpPr/>
          <p:nvPr/>
        </p:nvSpPr>
        <p:spPr>
          <a:xfrm>
            <a:off x="5579166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smtClean="0"/>
              <a:t>Android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Unity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err="1" smtClean="0"/>
              <a:t>Raspbian</a:t>
            </a:r>
            <a:endParaRPr lang="fr-FR" dirty="0" smtClean="0"/>
          </a:p>
          <a:p>
            <a:pPr algn="ctr"/>
            <a:r>
              <a:rPr lang="fr-FR" dirty="0" smtClean="0"/>
              <a:t>(Apache)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48E4EE-6496-4C32-BD12-C23357CF9058}"/>
              </a:ext>
            </a:extLst>
          </p:cNvPr>
          <p:cNvCxnSpPr>
            <a:cxnSpLocks/>
          </p:cNvCxnSpPr>
          <p:nvPr/>
        </p:nvCxnSpPr>
        <p:spPr>
          <a:xfrm>
            <a:off x="6997148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67D5FA-7077-4568-90C3-F5A52E172D77}"/>
              </a:ext>
            </a:extLst>
          </p:cNvPr>
          <p:cNvSpPr txBox="1"/>
          <p:nvPr/>
        </p:nvSpPr>
        <p:spPr>
          <a:xfrm>
            <a:off x="6890996" y="112383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bilatérale par Wifi (grâce au protocole MQTT)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63B444-C1F5-4EEC-9972-2A68F99B3DCA}"/>
              </a:ext>
            </a:extLst>
          </p:cNvPr>
          <p:cNvSpPr/>
          <p:nvPr/>
        </p:nvSpPr>
        <p:spPr>
          <a:xfrm>
            <a:off x="5579166" y="4285847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Linkit</a:t>
            </a:r>
            <a:r>
              <a:rPr lang="fr-FR" dirty="0"/>
              <a:t> One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88157" y="3736225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>
            <a:stCxn id="6" idx="2"/>
          </p:cNvCxnSpPr>
          <p:nvPr/>
        </p:nvCxnSpPr>
        <p:spPr>
          <a:xfrm>
            <a:off x="6288157" y="2895797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6112571" y="3507996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6240504" y="3631454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BB253C1-BEA2-42AD-A8E9-381FCFF3EC9C}"/>
              </a:ext>
            </a:extLst>
          </p:cNvPr>
          <p:cNvCxnSpPr>
            <a:cxnSpLocks/>
          </p:cNvCxnSpPr>
          <p:nvPr/>
        </p:nvCxnSpPr>
        <p:spPr>
          <a:xfrm>
            <a:off x="8680175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2205128-05F8-46BD-9910-DBD43DD9DB0F}"/>
              </a:ext>
            </a:extLst>
          </p:cNvPr>
          <p:cNvCxnSpPr>
            <a:cxnSpLocks/>
          </p:cNvCxnSpPr>
          <p:nvPr/>
        </p:nvCxnSpPr>
        <p:spPr>
          <a:xfrm>
            <a:off x="6997148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826F3D9-53E7-4C2A-AB59-0C76AF03D6C6}"/>
              </a:ext>
            </a:extLst>
          </p:cNvPr>
          <p:cNvCxnSpPr>
            <a:cxnSpLocks/>
          </p:cNvCxnSpPr>
          <p:nvPr/>
        </p:nvCxnSpPr>
        <p:spPr>
          <a:xfrm>
            <a:off x="8680175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A1970B31-7194-4B31-8425-9702E64F0462}"/>
              </a:ext>
            </a:extLst>
          </p:cNvPr>
          <p:cNvSpPr/>
          <p:nvPr/>
        </p:nvSpPr>
        <p:spPr>
          <a:xfrm rot="13868542">
            <a:off x="8391812" y="1739552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1EBE08-0160-4457-B825-7CED35735F50}"/>
              </a:ext>
            </a:extLst>
          </p:cNvPr>
          <p:cNvSpPr/>
          <p:nvPr/>
        </p:nvSpPr>
        <p:spPr>
          <a:xfrm rot="2886299">
            <a:off x="8328999" y="2242351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D1E3C84-CBA3-49E4-85FA-0CB6F4E96AD0}"/>
              </a:ext>
            </a:extLst>
          </p:cNvPr>
          <p:cNvSpPr/>
          <p:nvPr/>
        </p:nvSpPr>
        <p:spPr>
          <a:xfrm flipH="1" flipV="1">
            <a:off x="8346334" y="2363306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2AA351-0947-496F-B274-352A4CAC9AF2}"/>
              </a:ext>
            </a:extLst>
          </p:cNvPr>
          <p:cNvSpPr/>
          <p:nvPr/>
        </p:nvSpPr>
        <p:spPr>
          <a:xfrm flipH="1" flipV="1">
            <a:off x="8607536" y="186131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1FF0F0-8F4E-4472-A9FD-29EC73BCF2DB}"/>
              </a:ext>
            </a:extLst>
          </p:cNvPr>
          <p:cNvSpPr/>
          <p:nvPr/>
        </p:nvSpPr>
        <p:spPr>
          <a:xfrm>
            <a:off x="7415555" y="4283056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présence</a:t>
            </a:r>
          </a:p>
        </p:txBody>
      </p:sp>
      <p:cxnSp>
        <p:nvCxnSpPr>
          <p:cNvPr id="2048" name="Connecteur droit 2047">
            <a:extLst>
              <a:ext uri="{FF2B5EF4-FFF2-40B4-BE49-F238E27FC236}">
                <a16:creationId xmlns:a16="http://schemas.microsoft.com/office/drawing/2014/main" id="{D1861070-A90D-4B8C-8418-D509E896910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97148" y="4908699"/>
            <a:ext cx="42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CA081-FD58-46BB-81C3-F37DCFF9B6EF}"/>
              </a:ext>
            </a:extLst>
          </p:cNvPr>
          <p:cNvSpPr/>
          <p:nvPr/>
        </p:nvSpPr>
        <p:spPr>
          <a:xfrm>
            <a:off x="3755404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PiCaméra</a:t>
            </a:r>
            <a:endParaRPr lang="fr-FR" dirty="0"/>
          </a:p>
        </p:txBody>
      </p: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A54A9AB1-6849-4B7C-8790-277014C571BC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5173386" y="2272945"/>
            <a:ext cx="40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A9EC332-FDD8-409C-8DFB-35242EAE50CE}"/>
              </a:ext>
            </a:extLst>
          </p:cNvPr>
          <p:cNvSpPr txBox="1"/>
          <p:nvPr/>
        </p:nvSpPr>
        <p:spPr>
          <a:xfrm>
            <a:off x="6451409" y="3462404"/>
            <a:ext cx="274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par Bluetooth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4285847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</p:cNvCxnSpPr>
          <p:nvPr/>
        </p:nvCxnSpPr>
        <p:spPr>
          <a:xfrm flipV="1">
            <a:off x="10713299" y="3733434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/>
          <p:nvPr/>
        </p:nvCxnSpPr>
        <p:spPr>
          <a:xfrm>
            <a:off x="10713299" y="2893006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10537713" y="3505205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10665646" y="362866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03" y="3148053"/>
            <a:ext cx="666750" cy="8953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546" y="2631525"/>
            <a:ext cx="826228" cy="5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matérielle </a:t>
            </a:r>
            <a:r>
              <a:rPr lang="fr-FR" dirty="0" smtClean="0"/>
              <a:t>actuelle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98393-2B95-4927-B619-41E7A729D7F7}"/>
              </a:ext>
            </a:extLst>
          </p:cNvPr>
          <p:cNvSpPr/>
          <p:nvPr/>
        </p:nvSpPr>
        <p:spPr>
          <a:xfrm>
            <a:off x="5579166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r>
              <a:rPr lang="fr-FR" dirty="0" smtClean="0"/>
              <a:t> sous Android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Unity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err="1" smtClean="0"/>
              <a:t>Raspbian</a:t>
            </a:r>
            <a:endParaRPr lang="fr-FR" dirty="0" smtClean="0"/>
          </a:p>
          <a:p>
            <a:pPr algn="ctr"/>
            <a:r>
              <a:rPr lang="fr-FR" dirty="0"/>
              <a:t>(Apache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48E4EE-6496-4C32-BD12-C23357CF9058}"/>
              </a:ext>
            </a:extLst>
          </p:cNvPr>
          <p:cNvCxnSpPr>
            <a:cxnSpLocks/>
          </p:cNvCxnSpPr>
          <p:nvPr/>
        </p:nvCxnSpPr>
        <p:spPr>
          <a:xfrm>
            <a:off x="6997148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>
            <a:stCxn id="6" idx="2"/>
          </p:cNvCxnSpPr>
          <p:nvPr/>
        </p:nvCxnSpPr>
        <p:spPr>
          <a:xfrm>
            <a:off x="6288157" y="2895797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BB253C1-BEA2-42AD-A8E9-381FCFF3EC9C}"/>
              </a:ext>
            </a:extLst>
          </p:cNvPr>
          <p:cNvCxnSpPr>
            <a:cxnSpLocks/>
          </p:cNvCxnSpPr>
          <p:nvPr/>
        </p:nvCxnSpPr>
        <p:spPr>
          <a:xfrm>
            <a:off x="8680175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2205128-05F8-46BD-9910-DBD43DD9DB0F}"/>
              </a:ext>
            </a:extLst>
          </p:cNvPr>
          <p:cNvCxnSpPr>
            <a:cxnSpLocks/>
          </p:cNvCxnSpPr>
          <p:nvPr/>
        </p:nvCxnSpPr>
        <p:spPr>
          <a:xfrm>
            <a:off x="6997148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826F3D9-53E7-4C2A-AB59-0C76AF03D6C6}"/>
              </a:ext>
            </a:extLst>
          </p:cNvPr>
          <p:cNvCxnSpPr>
            <a:cxnSpLocks/>
          </p:cNvCxnSpPr>
          <p:nvPr/>
        </p:nvCxnSpPr>
        <p:spPr>
          <a:xfrm>
            <a:off x="8680175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A1970B31-7194-4B31-8425-9702E64F0462}"/>
              </a:ext>
            </a:extLst>
          </p:cNvPr>
          <p:cNvSpPr/>
          <p:nvPr/>
        </p:nvSpPr>
        <p:spPr>
          <a:xfrm rot="13868542">
            <a:off x="8391812" y="1739552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1EBE08-0160-4457-B825-7CED35735F50}"/>
              </a:ext>
            </a:extLst>
          </p:cNvPr>
          <p:cNvSpPr/>
          <p:nvPr/>
        </p:nvSpPr>
        <p:spPr>
          <a:xfrm rot="2886299">
            <a:off x="8328999" y="2242351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D1E3C84-CBA3-49E4-85FA-0CB6F4E96AD0}"/>
              </a:ext>
            </a:extLst>
          </p:cNvPr>
          <p:cNvSpPr/>
          <p:nvPr/>
        </p:nvSpPr>
        <p:spPr>
          <a:xfrm flipH="1" flipV="1">
            <a:off x="8346334" y="2363306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2AA351-0947-496F-B274-352A4CAC9AF2}"/>
              </a:ext>
            </a:extLst>
          </p:cNvPr>
          <p:cNvSpPr/>
          <p:nvPr/>
        </p:nvSpPr>
        <p:spPr>
          <a:xfrm flipH="1" flipV="1">
            <a:off x="8607536" y="186131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1FF0F0-8F4E-4472-A9FD-29EC73BCF2DB}"/>
              </a:ext>
            </a:extLst>
          </p:cNvPr>
          <p:cNvSpPr/>
          <p:nvPr/>
        </p:nvSpPr>
        <p:spPr>
          <a:xfrm>
            <a:off x="5579166" y="3507995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présence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CA081-FD58-46BB-81C3-F37DCFF9B6EF}"/>
              </a:ext>
            </a:extLst>
          </p:cNvPr>
          <p:cNvSpPr/>
          <p:nvPr/>
        </p:nvSpPr>
        <p:spPr>
          <a:xfrm>
            <a:off x="3755404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PiCaméra</a:t>
            </a:r>
            <a:endParaRPr lang="fr-FR" dirty="0"/>
          </a:p>
        </p:txBody>
      </p: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A54A9AB1-6849-4B7C-8790-277014C571BC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5173386" y="2272945"/>
            <a:ext cx="40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4285847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</p:cNvCxnSpPr>
          <p:nvPr/>
        </p:nvCxnSpPr>
        <p:spPr>
          <a:xfrm flipV="1">
            <a:off x="10713299" y="3733434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/>
          <p:nvPr/>
        </p:nvCxnSpPr>
        <p:spPr>
          <a:xfrm>
            <a:off x="10713299" y="2893006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10537713" y="3505205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10665646" y="362866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67D5FA-7077-4568-90C3-F5A52E172D77}"/>
              </a:ext>
            </a:extLst>
          </p:cNvPr>
          <p:cNvSpPr txBox="1"/>
          <p:nvPr/>
        </p:nvSpPr>
        <p:spPr>
          <a:xfrm>
            <a:off x="6890996" y="112383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bilatérale par Wifi (grâce au protocole MQTT)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534598" y="1328973"/>
            <a:ext cx="3773978" cy="3616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934" y="2711189"/>
            <a:ext cx="826228" cy="5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onfiguration </a:t>
            </a:r>
            <a:r>
              <a:rPr lang="fr-FR" dirty="0"/>
              <a:t>des capteurs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4318768" cy="5120640"/>
          </a:xfrm>
        </p:spPr>
        <p:txBody>
          <a:bodyPr/>
          <a:lstStyle/>
          <a:p>
            <a:r>
              <a:rPr lang="fr-FR" dirty="0" smtClean="0"/>
              <a:t>Problématique des capteurs</a:t>
            </a:r>
          </a:p>
          <a:p>
            <a:r>
              <a:rPr lang="fr-FR" dirty="0" smtClean="0"/>
              <a:t>Code initial </a:t>
            </a:r>
            <a:r>
              <a:rPr lang="fr-FR" dirty="0"/>
              <a:t>de la </a:t>
            </a:r>
            <a:r>
              <a:rPr lang="fr-FR" dirty="0" err="1"/>
              <a:t>Linkit</a:t>
            </a:r>
            <a:r>
              <a:rPr lang="fr-FR" dirty="0"/>
              <a:t> One </a:t>
            </a:r>
            <a:r>
              <a:rPr lang="fr-FR" dirty="0" smtClean="0"/>
              <a:t>: récupération </a:t>
            </a:r>
            <a:r>
              <a:rPr lang="fr-FR" dirty="0"/>
              <a:t>des données du PIR et connexion en BLT avec le Raspberry sous </a:t>
            </a:r>
            <a:r>
              <a:rPr lang="fr-FR" dirty="0" smtClean="0"/>
              <a:t>Android</a:t>
            </a:r>
          </a:p>
          <a:p>
            <a:endParaRPr lang="fr-FR" dirty="0"/>
          </a:p>
          <a:p>
            <a:r>
              <a:rPr lang="fr-FR" dirty="0" smtClean="0"/>
              <a:t>Problèmes techniques :</a:t>
            </a:r>
            <a:endParaRPr lang="fr-FR" dirty="0"/>
          </a:p>
          <a:p>
            <a:pPr lvl="1"/>
            <a:r>
              <a:rPr lang="fr-FR" dirty="0"/>
              <a:t>Connexion en Bluetooth avec la </a:t>
            </a:r>
            <a:r>
              <a:rPr lang="fr-FR" dirty="0" err="1"/>
              <a:t>Raspberry</a:t>
            </a:r>
            <a:r>
              <a:rPr lang="fr-FR" dirty="0"/>
              <a:t> sous Android</a:t>
            </a:r>
          </a:p>
          <a:p>
            <a:pPr lvl="1"/>
            <a:r>
              <a:rPr lang="fr-FR" dirty="0"/>
              <a:t>Communication logicielle en Bluetooth sous </a:t>
            </a:r>
            <a:r>
              <a:rPr lang="fr-FR" dirty="0" err="1"/>
              <a:t>Unity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Solution : connecter directement le PIR sur le </a:t>
            </a:r>
            <a:r>
              <a:rPr lang="fr-FR" dirty="0" err="1" smtClean="0"/>
              <a:t>Raspberry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087"/>
          <a:stretch/>
        </p:blipFill>
        <p:spPr>
          <a:xfrm>
            <a:off x="8653549" y="401990"/>
            <a:ext cx="2655191" cy="582424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/>
              <a:t>de RA et son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86141" y="769360"/>
            <a:ext cx="7315200" cy="20528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Rappel sur le fonctionnement de la Réalité Augmentée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34" name="Picture 14" descr="RÃ©sultat de recherche d'images pour &quot;uni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58" y="640081"/>
            <a:ext cx="1928735" cy="7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20" y="2629600"/>
            <a:ext cx="731622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de RA et son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95870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 smtClean="0"/>
              <a:t>Capteurs &amp; réseaux de neurones</a:t>
            </a:r>
          </a:p>
          <a:p>
            <a:r>
              <a:rPr lang="fr-FR" dirty="0" smtClean="0"/>
              <a:t>Capteurs</a:t>
            </a:r>
            <a:endParaRPr lang="fr-FR" dirty="0"/>
          </a:p>
          <a:p>
            <a:pPr lvl="1"/>
            <a:r>
              <a:rPr lang="fr-FR" dirty="0"/>
              <a:t>Capteur PIR: Détection du joueur lorsqu’il manipule le plateau (lib GPIO)</a:t>
            </a:r>
          </a:p>
          <a:p>
            <a:pPr lvl="1"/>
            <a:r>
              <a:rPr lang="fr-FR" dirty="0"/>
              <a:t>Caméra: Reconnaissance d’images (réseau YOLO) pour reconnaissance plateau &amp; démo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Réseau YOLO (You </a:t>
            </a:r>
            <a:r>
              <a:rPr lang="fr-FR" dirty="0" err="1" smtClean="0"/>
              <a:t>Only</a:t>
            </a:r>
            <a:r>
              <a:rPr lang="fr-FR" dirty="0" smtClean="0"/>
              <a:t> Look Once)</a:t>
            </a:r>
          </a:p>
          <a:p>
            <a:pPr lvl="1"/>
            <a:r>
              <a:rPr lang="fr-FR" dirty="0" smtClean="0"/>
              <a:t>Réseau neurones (</a:t>
            </a:r>
            <a:r>
              <a:rPr lang="fr-FR" dirty="0" err="1" smtClean="0"/>
              <a:t>Deep</a:t>
            </a:r>
            <a:r>
              <a:rPr lang="fr-FR" dirty="0" smtClean="0"/>
              <a:t> Learning)</a:t>
            </a:r>
          </a:p>
          <a:p>
            <a:pPr lvl="2"/>
            <a:r>
              <a:rPr lang="fr-FR" dirty="0" smtClean="0"/>
              <a:t>Adapté à la reconnaissance d’images</a:t>
            </a:r>
          </a:p>
          <a:p>
            <a:pPr lvl="2"/>
            <a:r>
              <a:rPr lang="fr-FR" dirty="0" smtClean="0"/>
              <a:t>Léger (peut tourner sous </a:t>
            </a:r>
            <a:r>
              <a:rPr lang="fr-FR" dirty="0" err="1" smtClean="0"/>
              <a:t>Raspberry</a:t>
            </a:r>
            <a:r>
              <a:rPr lang="fr-FR" dirty="0" smtClean="0"/>
              <a:t>)</a:t>
            </a:r>
          </a:p>
          <a:p>
            <a:pPr marL="50292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876</TotalTime>
  <Words>675</Words>
  <Application>Microsoft Office PowerPoint</Application>
  <PresentationFormat>Grand écran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Cadre</vt:lpstr>
      <vt:lpstr>AR Boarding game</vt:lpstr>
      <vt:lpstr>Sommaire</vt:lpstr>
      <vt:lpstr>Présentation du projet</vt:lpstr>
      <vt:lpstr>Répartition des tâches</vt:lpstr>
      <vt:lpstr>Architecture matérielle initiale</vt:lpstr>
      <vt:lpstr>Architecture matérielle actuelle</vt:lpstr>
      <vt:lpstr>Configuration des capteurs </vt:lpstr>
      <vt:lpstr>Support de RA et son logiciel</vt:lpstr>
      <vt:lpstr>Support de RA et son logiciel</vt:lpstr>
      <vt:lpstr>Support de RA et son logiciel</vt:lpstr>
      <vt:lpstr>Support de RA et son logiciel</vt:lpstr>
      <vt:lpstr>Architecture matérielle actuelle</vt:lpstr>
      <vt:lpstr>Configuration du Raspberry sous Raspbian</vt:lpstr>
      <vt:lpstr>Configuration du Raspberry sous Android</vt:lpstr>
      <vt:lpstr>Communication entre les Raspberry </vt:lpstr>
      <vt:lpstr>Point additionnel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Jeux de société en réalité augmentée</dc:title>
  <dc:creator>Adel Medjdoub</dc:creator>
  <cp:lastModifiedBy>Adel Medjdoub</cp:lastModifiedBy>
  <cp:revision>141</cp:revision>
  <dcterms:created xsi:type="dcterms:W3CDTF">2019-01-25T13:32:24Z</dcterms:created>
  <dcterms:modified xsi:type="dcterms:W3CDTF">2019-05-09T12:56:09Z</dcterms:modified>
</cp:coreProperties>
</file>