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65" r:id="rId3"/>
    <p:sldId id="257" r:id="rId4"/>
    <p:sldId id="267" r:id="rId5"/>
    <p:sldId id="266" r:id="rId6"/>
    <p:sldId id="284" r:id="rId7"/>
    <p:sldId id="272" r:id="rId8"/>
    <p:sldId id="270" r:id="rId9"/>
    <p:sldId id="268" r:id="rId10"/>
    <p:sldId id="278" r:id="rId11"/>
    <p:sldId id="271" r:id="rId12"/>
    <p:sldId id="276" r:id="rId13"/>
    <p:sldId id="274" r:id="rId14"/>
    <p:sldId id="285" r:id="rId15"/>
    <p:sldId id="279" r:id="rId16"/>
    <p:sldId id="280" r:id="rId17"/>
    <p:sldId id="273" r:id="rId18"/>
    <p:sldId id="281" r:id="rId19"/>
    <p:sldId id="282" r:id="rId20"/>
    <p:sldId id="269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0FD93-ACD1-403D-9FFF-B79728C68361}" type="datetimeFigureOut">
              <a:rPr lang="fr-FR" smtClean="0"/>
              <a:t>17/05/2019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4B91-73CF-41AE-8C9C-E3A9E8C60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29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D5C-3F24-47A7-B9A2-B327C3FB9F1E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C980-53DC-44BB-8729-D2D6B1C8A241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CAC-505D-4293-8021-1DBDBE01101D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5AB6-C72C-4CA3-A645-293CB422098E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B897-E227-4391-A79A-B4EA69CD4E92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26D3-1C8E-4CD1-A19B-EDA5656A5449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5E44-F43D-40F1-A8DE-A3A5FBADC61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4EE2-A38A-4B41-A690-B7CCE518EA1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BF2F-6983-4723-B574-55A983B2AA56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8517-1DC3-46CC-9AB4-2662949B438B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6AB3-9FD2-46D2-89C1-5714E08B12F4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FD01FF-80E2-4E99-9DE1-60A53D985630}" type="datetime1">
              <a:rPr lang="en-US" smtClean="0"/>
              <a:t>5/17/2019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15" y="1482990"/>
            <a:ext cx="7315200" cy="3255264"/>
          </a:xfrm>
        </p:spPr>
        <p:txBody>
          <a:bodyPr>
            <a:normAutofit/>
          </a:bodyPr>
          <a:lstStyle/>
          <a:p>
            <a:pPr algn="r"/>
            <a:r>
              <a:rPr lang="fr-FR" sz="4800" dirty="0"/>
              <a:t>AR </a:t>
            </a:r>
            <a:r>
              <a:rPr lang="fr-FR" sz="4800" dirty="0" err="1"/>
              <a:t>Boarding</a:t>
            </a:r>
            <a:r>
              <a:rPr lang="fr-FR" sz="4800" dirty="0"/>
              <a:t> </a:t>
            </a:r>
            <a:r>
              <a:rPr lang="fr-FR" sz="4800" dirty="0" err="1"/>
              <a:t>game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34393" y="4738254"/>
            <a:ext cx="5480822" cy="846391"/>
          </a:xfrm>
        </p:spPr>
        <p:txBody>
          <a:bodyPr>
            <a:normAutofit/>
          </a:bodyPr>
          <a:lstStyle/>
          <a:p>
            <a:pPr algn="r"/>
            <a:r>
              <a:rPr lang="fr-FR" sz="1400" dirty="0"/>
              <a:t>By Adel MEDJDOUB, Maël VAILLANT--BEUCHOT,</a:t>
            </a:r>
          </a:p>
          <a:p>
            <a:pPr algn="r"/>
            <a:r>
              <a:rPr lang="fr-FR" sz="1400" dirty="0"/>
              <a:t> Nicolas ROBERT et Damien NICOLINI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 dirty="0"/>
              <a:t>MQTT avec Raspbian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5281450" cy="3453484"/>
          </a:xfrm>
        </p:spPr>
        <p:txBody>
          <a:bodyPr/>
          <a:lstStyle/>
          <a:p>
            <a:r>
              <a:rPr lang="fr-FR" dirty="0"/>
              <a:t>Communication avec le broker</a:t>
            </a:r>
          </a:p>
          <a:p>
            <a:r>
              <a:rPr lang="fr-FR" dirty="0"/>
              <a:t>Fonctions PHP pour la communication en </a:t>
            </a:r>
            <a:r>
              <a:rPr lang="fr-FR" dirty="0" smtClean="0"/>
              <a:t>MQTT</a:t>
            </a:r>
          </a:p>
          <a:p>
            <a:r>
              <a:rPr lang="fr-FR" dirty="0" smtClean="0"/>
              <a:t>Un </a:t>
            </a:r>
            <a:r>
              <a:rPr lang="fr-FR" dirty="0" err="1" smtClean="0"/>
              <a:t>publish</a:t>
            </a:r>
            <a:r>
              <a:rPr lang="fr-FR" dirty="0" smtClean="0"/>
              <a:t> et un </a:t>
            </a:r>
            <a:r>
              <a:rPr lang="fr-FR" dirty="0" err="1" smtClean="0"/>
              <a:t>subscribe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14" y="4317592"/>
            <a:ext cx="4917285" cy="17810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836" y="798023"/>
            <a:ext cx="2818798" cy="53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matérielle actuelle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98393-2B95-4927-B619-41E7A729D7F7}"/>
              </a:ext>
            </a:extLst>
          </p:cNvPr>
          <p:cNvSpPr/>
          <p:nvPr/>
        </p:nvSpPr>
        <p:spPr>
          <a:xfrm>
            <a:off x="5579166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Raspberry</a:t>
            </a:r>
            <a:r>
              <a:rPr lang="fr-FR" dirty="0"/>
              <a:t> sous Android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Unity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err="1"/>
              <a:t>Raspbian</a:t>
            </a:r>
            <a:endParaRPr lang="fr-FR" dirty="0"/>
          </a:p>
          <a:p>
            <a:pPr algn="ctr"/>
            <a:r>
              <a:rPr lang="fr-FR" dirty="0"/>
              <a:t>(Apache)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48E4EE-6496-4C32-BD12-C23357CF9058}"/>
              </a:ext>
            </a:extLst>
          </p:cNvPr>
          <p:cNvCxnSpPr>
            <a:cxnSpLocks/>
          </p:cNvCxnSpPr>
          <p:nvPr/>
        </p:nvCxnSpPr>
        <p:spPr>
          <a:xfrm>
            <a:off x="6997148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>
            <a:stCxn id="6" idx="2"/>
          </p:cNvCxnSpPr>
          <p:nvPr/>
        </p:nvCxnSpPr>
        <p:spPr>
          <a:xfrm>
            <a:off x="6288157" y="2895797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BB253C1-BEA2-42AD-A8E9-381FCFF3EC9C}"/>
              </a:ext>
            </a:extLst>
          </p:cNvPr>
          <p:cNvCxnSpPr>
            <a:cxnSpLocks/>
          </p:cNvCxnSpPr>
          <p:nvPr/>
        </p:nvCxnSpPr>
        <p:spPr>
          <a:xfrm>
            <a:off x="8680175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2205128-05F8-46BD-9910-DBD43DD9DB0F}"/>
              </a:ext>
            </a:extLst>
          </p:cNvPr>
          <p:cNvCxnSpPr>
            <a:cxnSpLocks/>
          </p:cNvCxnSpPr>
          <p:nvPr/>
        </p:nvCxnSpPr>
        <p:spPr>
          <a:xfrm>
            <a:off x="6997148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826F3D9-53E7-4C2A-AB59-0C76AF03D6C6}"/>
              </a:ext>
            </a:extLst>
          </p:cNvPr>
          <p:cNvCxnSpPr>
            <a:cxnSpLocks/>
          </p:cNvCxnSpPr>
          <p:nvPr/>
        </p:nvCxnSpPr>
        <p:spPr>
          <a:xfrm>
            <a:off x="8680175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A1970B31-7194-4B31-8425-9702E64F0462}"/>
              </a:ext>
            </a:extLst>
          </p:cNvPr>
          <p:cNvSpPr/>
          <p:nvPr/>
        </p:nvSpPr>
        <p:spPr>
          <a:xfrm rot="13868542">
            <a:off x="8391812" y="1739552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1EBE08-0160-4457-B825-7CED35735F50}"/>
              </a:ext>
            </a:extLst>
          </p:cNvPr>
          <p:cNvSpPr/>
          <p:nvPr/>
        </p:nvSpPr>
        <p:spPr>
          <a:xfrm rot="2886299">
            <a:off x="8328999" y="2242351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D1E3C84-CBA3-49E4-85FA-0CB6F4E96AD0}"/>
              </a:ext>
            </a:extLst>
          </p:cNvPr>
          <p:cNvSpPr/>
          <p:nvPr/>
        </p:nvSpPr>
        <p:spPr>
          <a:xfrm flipH="1" flipV="1">
            <a:off x="8346334" y="2363306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2AA351-0947-496F-B274-352A4CAC9AF2}"/>
              </a:ext>
            </a:extLst>
          </p:cNvPr>
          <p:cNvSpPr/>
          <p:nvPr/>
        </p:nvSpPr>
        <p:spPr>
          <a:xfrm flipH="1" flipV="1">
            <a:off x="8607536" y="186131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1FF0F0-8F4E-4472-A9FD-29EC73BCF2DB}"/>
              </a:ext>
            </a:extLst>
          </p:cNvPr>
          <p:cNvSpPr/>
          <p:nvPr/>
        </p:nvSpPr>
        <p:spPr>
          <a:xfrm>
            <a:off x="5579166" y="3507995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présence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CA081-FD58-46BB-81C3-F37DCFF9B6EF}"/>
              </a:ext>
            </a:extLst>
          </p:cNvPr>
          <p:cNvSpPr/>
          <p:nvPr/>
        </p:nvSpPr>
        <p:spPr>
          <a:xfrm>
            <a:off x="3755404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PiCaméra</a:t>
            </a:r>
            <a:endParaRPr lang="fr-FR" dirty="0"/>
          </a:p>
        </p:txBody>
      </p: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A54A9AB1-6849-4B7C-8790-277014C571BC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5173386" y="2272945"/>
            <a:ext cx="40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4285847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</p:cNvCxnSpPr>
          <p:nvPr/>
        </p:nvCxnSpPr>
        <p:spPr>
          <a:xfrm flipV="1">
            <a:off x="10713299" y="3733434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/>
          <p:nvPr/>
        </p:nvCxnSpPr>
        <p:spPr>
          <a:xfrm>
            <a:off x="10713299" y="2893006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10537713" y="3505205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10665646" y="362866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67D5FA-7077-4568-90C3-F5A52E172D77}"/>
              </a:ext>
            </a:extLst>
          </p:cNvPr>
          <p:cNvSpPr txBox="1"/>
          <p:nvPr/>
        </p:nvSpPr>
        <p:spPr>
          <a:xfrm>
            <a:off x="6890996" y="112383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bilatérale par Wifi (grâce au protocole MQTT)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9793356" y="1510018"/>
            <a:ext cx="1868414" cy="42150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934" y="2711189"/>
            <a:ext cx="826228" cy="5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446" y="1123837"/>
            <a:ext cx="3280095" cy="4601183"/>
          </a:xfrm>
        </p:spPr>
        <p:txBody>
          <a:bodyPr/>
          <a:lstStyle/>
          <a:p>
            <a:r>
              <a:rPr lang="fr-FR" dirty="0"/>
              <a:t>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03288"/>
          </a:xfrm>
        </p:spPr>
        <p:txBody>
          <a:bodyPr anchor="ctr"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Pages inscription et </a:t>
            </a:r>
            <a:r>
              <a:rPr lang="fr-FR" dirty="0" err="1"/>
              <a:t>connection</a:t>
            </a:r>
            <a:endParaRPr lang="fr-FR" dirty="0"/>
          </a:p>
          <a:p>
            <a:r>
              <a:rPr lang="fr-FR" dirty="0"/>
              <a:t>Un système de stockage local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67" y="756458"/>
            <a:ext cx="3990928" cy="23999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36" y="3558590"/>
            <a:ext cx="54864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Lobby et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146AD9B-A15A-4233-B813-388AA425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494919"/>
          </a:xfrm>
        </p:spPr>
        <p:txBody>
          <a:bodyPr/>
          <a:lstStyle/>
          <a:p>
            <a:r>
              <a:rPr lang="fr-FR" dirty="0"/>
              <a:t>Le lobby</a:t>
            </a:r>
          </a:p>
          <a:p>
            <a:r>
              <a:rPr lang="fr-FR" dirty="0"/>
              <a:t>La partie de petits chevaux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45" y="3359027"/>
            <a:ext cx="7668153" cy="21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Lobby et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125" y="1562794"/>
            <a:ext cx="8196847" cy="37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5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Plateau de jeu et esthétisme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7627" y="863790"/>
            <a:ext cx="5181971" cy="5121275"/>
          </a:xfrm>
          <a:prstGeom prst="rect">
            <a:avLst/>
          </a:prstGeom>
        </p:spPr>
      </p:pic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F146AD9B-A15A-4233-B813-388AA4258FBD}"/>
              </a:ext>
            </a:extLst>
          </p:cNvPr>
          <p:cNvSpPr txBox="1">
            <a:spLocks/>
          </p:cNvSpPr>
          <p:nvPr/>
        </p:nvSpPr>
        <p:spPr>
          <a:xfrm>
            <a:off x="3869268" y="864107"/>
            <a:ext cx="2232274" cy="512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 SVG</a:t>
            </a:r>
          </a:p>
          <a:p>
            <a:r>
              <a:rPr lang="fr-FR" dirty="0" smtClean="0"/>
              <a:t>Utile pour l’animation des pions</a:t>
            </a:r>
          </a:p>
          <a:p>
            <a:r>
              <a:rPr lang="fr-FR" dirty="0" smtClean="0"/>
              <a:t>Suit le jeu originel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89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d’un partie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146AD9B-A15A-4233-B813-388AA4258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446830"/>
          </a:xfrm>
        </p:spPr>
        <p:txBody>
          <a:bodyPr/>
          <a:lstStyle/>
          <a:p>
            <a:r>
              <a:rPr lang="fr-FR" dirty="0" smtClean="0"/>
              <a:t>Animation des pions</a:t>
            </a:r>
          </a:p>
          <a:p>
            <a:r>
              <a:rPr lang="fr-FR" dirty="0" smtClean="0"/>
              <a:t>Récupération des infos joueur, valeur du dé et choix du cheval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4" y="1971623"/>
            <a:ext cx="7235923" cy="41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du </a:t>
            </a:r>
            <a:r>
              <a:rPr lang="fr-FR" dirty="0" err="1"/>
              <a:t>Raspberry</a:t>
            </a:r>
            <a:r>
              <a:rPr lang="fr-FR" dirty="0"/>
              <a:t> sous </a:t>
            </a:r>
            <a:r>
              <a:rPr lang="fr-FR" dirty="0" err="1"/>
              <a:t>Raspbian</a:t>
            </a:r>
            <a:endParaRPr lang="fr-FR" dirty="0"/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6720259C-03C9-48DE-B5EE-AE996EB7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54157"/>
            <a:ext cx="7315200" cy="3496615"/>
          </a:xfrm>
        </p:spPr>
        <p:txBody>
          <a:bodyPr/>
          <a:lstStyle/>
          <a:p>
            <a:r>
              <a:rPr lang="fr-FR" dirty="0"/>
              <a:t>Problématique d’éléments de communication sur un </a:t>
            </a:r>
            <a:r>
              <a:rPr lang="fr-FR" dirty="0" err="1"/>
              <a:t>Raspberry</a:t>
            </a:r>
            <a:endParaRPr lang="fr-FR" dirty="0"/>
          </a:p>
          <a:p>
            <a:r>
              <a:rPr lang="fr-FR" dirty="0"/>
              <a:t>Configuration sur Raspbian : installation du serveur Web et de </a:t>
            </a:r>
            <a:r>
              <a:rPr lang="fr-FR" dirty="0" err="1"/>
              <a:t>mosquitto</a:t>
            </a:r>
            <a:r>
              <a:rPr lang="fr-FR" dirty="0"/>
              <a:t> pour les communication MQTT</a:t>
            </a:r>
          </a:p>
          <a:p>
            <a:pPr lvl="1"/>
            <a:r>
              <a:rPr lang="fr-FR" dirty="0"/>
              <a:t>Choix d’un serveur Apache avec PHP</a:t>
            </a:r>
          </a:p>
          <a:p>
            <a:pPr lvl="1"/>
            <a:r>
              <a:rPr lang="fr-FR" dirty="0"/>
              <a:t>Installation d’une BD MySQL</a:t>
            </a:r>
          </a:p>
          <a:p>
            <a:pPr lvl="1"/>
            <a:r>
              <a:rPr lang="fr-FR" dirty="0"/>
              <a:t>Installation de </a:t>
            </a:r>
            <a:r>
              <a:rPr lang="fr-FR" dirty="0" err="1"/>
              <a:t>mosquitto</a:t>
            </a:r>
            <a:r>
              <a:rPr lang="fr-FR" dirty="0"/>
              <a:t> (tests en local et avec un téléphone sous Android)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RÃ©sultat de recherche d'images pour &quot;serveur apach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43" y="3902132"/>
            <a:ext cx="42862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58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56C74-3A66-48C8-8E7B-88B45BA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du serveur et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422B4-93DA-47ED-86CB-F6013332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Limitation </a:t>
            </a:r>
            <a:r>
              <a:rPr lang="fr-FR" dirty="0" smtClean="0"/>
              <a:t>de l’affichage des données du serveur.</a:t>
            </a:r>
          </a:p>
          <a:p>
            <a:r>
              <a:rPr lang="fr-FR" dirty="0" smtClean="0"/>
              <a:t>Limitation </a:t>
            </a:r>
            <a:r>
              <a:rPr lang="fr-FR" dirty="0"/>
              <a:t>des données du </a:t>
            </a:r>
            <a:r>
              <a:rPr lang="fr-FR" dirty="0" err="1"/>
              <a:t>phpinfo</a:t>
            </a:r>
            <a:r>
              <a:rPr lang="fr-FR" dirty="0"/>
              <a:t>() avec le </a:t>
            </a:r>
            <a:r>
              <a:rPr lang="fr-FR" dirty="0" smtClean="0"/>
              <a:t>php.ini</a:t>
            </a:r>
          </a:p>
          <a:p>
            <a:r>
              <a:rPr lang="fr-FR" dirty="0" err="1" smtClean="0"/>
              <a:t>Htaccess</a:t>
            </a:r>
            <a:r>
              <a:rPr lang="fr-FR" dirty="0" smtClean="0"/>
              <a:t> dans le dossier admin</a:t>
            </a:r>
          </a:p>
          <a:p>
            <a:r>
              <a:rPr lang="fr-FR" dirty="0" smtClean="0"/>
              <a:t>Gestion de la page 404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64E67-1AAC-4287-9DC2-38645A67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4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56C74-3A66-48C8-8E7B-88B45BA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Sécurisation du jeu et du joueur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422B4-93DA-47ED-86CB-F6013332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622101" cy="5120640"/>
          </a:xfrm>
        </p:spPr>
        <p:txBody>
          <a:bodyPr/>
          <a:lstStyle/>
          <a:p>
            <a:r>
              <a:rPr lang="fr-FR" dirty="0"/>
              <a:t>Seul le hash du mot de passe est enregistré</a:t>
            </a:r>
          </a:p>
          <a:p>
            <a:r>
              <a:rPr lang="fr-FR" dirty="0"/>
              <a:t>Ne pas pouvoir se connecter plusieurs fois au même lobby</a:t>
            </a:r>
          </a:p>
          <a:p>
            <a:r>
              <a:rPr lang="fr-FR" dirty="0"/>
              <a:t>Ne pas pouvoir se connecter au lobby quand il est complet</a:t>
            </a:r>
          </a:p>
          <a:p>
            <a:r>
              <a:rPr lang="fr-FR" dirty="0"/>
              <a:t>Ne pas pouvoir récupérer les informations des autres parties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64E67-1AAC-4287-9DC2-38645A67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1B9DE2F-86E0-40CA-B4FE-CC4D5FE5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428" y="1123837"/>
            <a:ext cx="4021323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B7068-2E56-4AB5-AEC8-1511B3AD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75F66-388C-4D46-8DFD-4E8790AF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au projet</a:t>
            </a:r>
          </a:p>
          <a:p>
            <a:pPr lvl="1"/>
            <a:r>
              <a:rPr lang="fr-FR" dirty="0"/>
              <a:t>Présentation</a:t>
            </a:r>
          </a:p>
          <a:p>
            <a:pPr lvl="1"/>
            <a:r>
              <a:rPr lang="fr-FR" dirty="0"/>
              <a:t>Répartition des tâches</a:t>
            </a:r>
          </a:p>
          <a:p>
            <a:pPr lvl="1"/>
            <a:r>
              <a:rPr lang="fr-FR" dirty="0"/>
              <a:t>Architecture matérielle et logicielle</a:t>
            </a:r>
          </a:p>
          <a:p>
            <a:pPr marL="502920" lvl="1" indent="0">
              <a:buNone/>
            </a:pPr>
            <a:endParaRPr lang="fr-FR" dirty="0"/>
          </a:p>
          <a:p>
            <a:r>
              <a:rPr lang="fr-FR" dirty="0"/>
              <a:t>Travail réalisé</a:t>
            </a:r>
          </a:p>
          <a:p>
            <a:pPr lvl="1"/>
            <a:r>
              <a:rPr lang="fr-FR" dirty="0"/>
              <a:t>Communication entre les Raspberry</a:t>
            </a:r>
          </a:p>
          <a:p>
            <a:pPr lvl="1"/>
            <a:r>
              <a:rPr lang="fr-FR" dirty="0"/>
              <a:t>Développement du site web</a:t>
            </a:r>
          </a:p>
          <a:p>
            <a:pPr lvl="1"/>
            <a:r>
              <a:rPr lang="fr-FR" dirty="0"/>
              <a:t>Configuration et sécurisation du serveur web</a:t>
            </a:r>
          </a:p>
          <a:p>
            <a:pPr marL="502920" lvl="1" indent="0">
              <a:buNone/>
            </a:pPr>
            <a:endParaRPr lang="fr-FR" dirty="0"/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Etat actuel du projet</a:t>
            </a:r>
          </a:p>
          <a:p>
            <a:r>
              <a:rPr lang="fr-FR" dirty="0"/>
              <a:t>Différences avec ce qui était prévu</a:t>
            </a:r>
          </a:p>
          <a:p>
            <a:r>
              <a:rPr lang="fr-FR" dirty="0"/>
              <a:t>Retour sur les technologies employées</a:t>
            </a:r>
          </a:p>
          <a:p>
            <a:r>
              <a:rPr lang="fr-FR" dirty="0"/>
              <a:t>Répartition finale des tâches au cours du temps</a:t>
            </a:r>
          </a:p>
          <a:p>
            <a:r>
              <a:rPr lang="fr-FR" dirty="0"/>
              <a:t>Avancement futur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1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 : Architecture du code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5490863" cy="5120640"/>
          </a:xfrm>
        </p:spPr>
        <p:txBody>
          <a:bodyPr/>
          <a:lstStyle/>
          <a:p>
            <a:r>
              <a:rPr lang="fr-FR" dirty="0" smtClean="0"/>
              <a:t>Nous avons au premier niveau de l’architecture : l’index, un dossier base et un dossier admin.</a:t>
            </a:r>
          </a:p>
          <a:p>
            <a:r>
              <a:rPr lang="fr-FR" dirty="0" smtClean="0"/>
              <a:t>Le dossier admin contient la page admin protégée par la configuration serveur</a:t>
            </a:r>
          </a:p>
          <a:p>
            <a:r>
              <a:rPr lang="fr-FR" dirty="0" smtClean="0"/>
              <a:t>Le dossier base contient tout le reste du site avec les trois pages principales : </a:t>
            </a:r>
            <a:r>
              <a:rPr lang="fr-FR" dirty="0" err="1" smtClean="0"/>
              <a:t>game</a:t>
            </a:r>
            <a:r>
              <a:rPr lang="fr-FR" dirty="0" smtClean="0"/>
              <a:t>, lobby et </a:t>
            </a:r>
            <a:r>
              <a:rPr lang="fr-FR" dirty="0" err="1" smtClean="0"/>
              <a:t>prelobby</a:t>
            </a:r>
            <a:r>
              <a:rPr lang="fr-FR" dirty="0" smtClean="0"/>
              <a:t>. De ces pages sont appelées leur </a:t>
            </a:r>
            <a:r>
              <a:rPr lang="fr-FR" dirty="0" err="1" smtClean="0"/>
              <a:t>app</a:t>
            </a:r>
            <a:r>
              <a:rPr lang="fr-FR" dirty="0" smtClean="0"/>
              <a:t> correspondante (ainsi </a:t>
            </a:r>
            <a:r>
              <a:rPr lang="fr-FR" dirty="0" err="1" smtClean="0"/>
              <a:t>game</a:t>
            </a:r>
            <a:r>
              <a:rPr lang="fr-FR" dirty="0" smtClean="0"/>
              <a:t> fait appel à des fonctions de /</a:t>
            </a:r>
            <a:r>
              <a:rPr lang="fr-FR" dirty="0" err="1" smtClean="0"/>
              <a:t>app</a:t>
            </a:r>
            <a:r>
              <a:rPr lang="fr-FR" dirty="0" smtClean="0"/>
              <a:t>/</a:t>
            </a:r>
            <a:r>
              <a:rPr lang="fr-FR" dirty="0" err="1" smtClean="0"/>
              <a:t>game</a:t>
            </a:r>
            <a:r>
              <a:rPr lang="fr-FR" dirty="0" smtClean="0"/>
              <a:t>)</a:t>
            </a:r>
          </a:p>
          <a:p>
            <a:r>
              <a:rPr lang="fr-FR" dirty="0" smtClean="0"/>
              <a:t>Il y a également des </a:t>
            </a:r>
            <a:r>
              <a:rPr lang="fr-FR" dirty="0" err="1" smtClean="0"/>
              <a:t>app</a:t>
            </a:r>
            <a:r>
              <a:rPr lang="fr-FR" dirty="0" smtClean="0"/>
              <a:t> utilisées dans plusieurs pages comme </a:t>
            </a:r>
            <a:r>
              <a:rPr lang="fr-FR" dirty="0" err="1" smtClean="0"/>
              <a:t>account</a:t>
            </a:r>
            <a:r>
              <a:rPr lang="fr-FR" dirty="0" smtClean="0"/>
              <a:t> et </a:t>
            </a:r>
            <a:r>
              <a:rPr lang="fr-FR" dirty="0" err="1" smtClean="0"/>
              <a:t>mqtt</a:t>
            </a:r>
            <a:endParaRPr lang="fr-FR" dirty="0" smtClean="0"/>
          </a:p>
          <a:p>
            <a:r>
              <a:rPr lang="fr-FR" dirty="0" smtClean="0"/>
              <a:t>Le dossier </a:t>
            </a:r>
            <a:r>
              <a:rPr lang="fr-FR" dirty="0" err="1" smtClean="0"/>
              <a:t>include</a:t>
            </a:r>
            <a:r>
              <a:rPr lang="fr-FR" dirty="0" smtClean="0"/>
              <a:t> contient des </a:t>
            </a:r>
            <a:r>
              <a:rPr lang="fr-FR" dirty="0" err="1" smtClean="0"/>
              <a:t>include</a:t>
            </a:r>
            <a:r>
              <a:rPr lang="fr-FR" dirty="0" smtClean="0"/>
              <a:t> utiles dans toutes les pages</a:t>
            </a:r>
          </a:p>
          <a:p>
            <a:r>
              <a:rPr lang="fr-FR" dirty="0" smtClean="0"/>
              <a:t>Le dossier </a:t>
            </a:r>
            <a:r>
              <a:rPr lang="fr-FR" dirty="0" err="1" smtClean="0"/>
              <a:t>css</a:t>
            </a:r>
            <a:r>
              <a:rPr lang="fr-FR" dirty="0" smtClean="0"/>
              <a:t> contient les </a:t>
            </a:r>
            <a:r>
              <a:rPr lang="fr-FR" dirty="0" err="1" smtClean="0"/>
              <a:t>css</a:t>
            </a:r>
            <a:r>
              <a:rPr lang="fr-FR" dirty="0" smtClean="0"/>
              <a:t> de toutes les pages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972" y="795528"/>
            <a:ext cx="1838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 : Précision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5490863" cy="5120640"/>
          </a:xfrm>
        </p:spPr>
        <p:txBody>
          <a:bodyPr/>
          <a:lstStyle/>
          <a:p>
            <a:r>
              <a:rPr lang="fr-FR" dirty="0" smtClean="0"/>
              <a:t>Vous trouverez dans le dossier sur GitHub le code indépendant du plateau de jeu avec ses scripts</a:t>
            </a:r>
            <a:r>
              <a:rPr lang="fr-FR" dirty="0"/>
              <a:t> </a:t>
            </a:r>
            <a:r>
              <a:rPr lang="fr-FR" dirty="0" smtClean="0"/>
              <a:t>ainsi que le code du projet sur </a:t>
            </a:r>
            <a:r>
              <a:rPr lang="fr-FR" dirty="0" err="1" smtClean="0"/>
              <a:t>Unity</a:t>
            </a:r>
            <a:endParaRPr lang="fr-FR" dirty="0" smtClean="0"/>
          </a:p>
          <a:p>
            <a:r>
              <a:rPr lang="fr-FR" dirty="0" smtClean="0"/>
              <a:t>Vous trouverez également un export vers la base de données </a:t>
            </a:r>
            <a:r>
              <a:rPr lang="fr-FR" dirty="0" err="1" smtClean="0"/>
              <a:t>ar_boarding_game</a:t>
            </a:r>
            <a:endParaRPr lang="fr-FR" dirty="0" smtClean="0"/>
          </a:p>
          <a:p>
            <a:r>
              <a:rPr lang="fr-FR" dirty="0" smtClean="0"/>
              <a:t>Pour se connecter à la BD il faut changer les identifiants de connexion dans le </a:t>
            </a:r>
            <a:r>
              <a:rPr lang="fr-FR" dirty="0" err="1" smtClean="0"/>
              <a:t>include</a:t>
            </a:r>
            <a:r>
              <a:rPr lang="fr-FR" dirty="0" smtClean="0"/>
              <a:t>/</a:t>
            </a:r>
            <a:r>
              <a:rPr lang="fr-FR" dirty="0" err="1" smtClean="0"/>
              <a:t>connexionBDD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29809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AR </a:t>
            </a:r>
            <a:r>
              <a:rPr lang="fr-FR" dirty="0" err="1"/>
              <a:t>Boarding</a:t>
            </a:r>
            <a:r>
              <a:rPr lang="fr-FR" dirty="0"/>
              <a:t> </a:t>
            </a:r>
            <a:r>
              <a:rPr lang="fr-FR" dirty="0" err="1"/>
              <a:t>game</a:t>
            </a:r>
            <a:r>
              <a:rPr lang="fr-FR" dirty="0"/>
              <a:t> est un projet de parties de jeux de sociétés en réalité augmentée. On peut jouer que l’on soit dans la même pièce ou à distance (avec ou pas le dispositif pour la réalité augmentée) grâce à une interface web.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02" y="2350742"/>
            <a:ext cx="3765931" cy="37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28EA62D-5C9F-4F4B-BEE9-F0B3177C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54157"/>
            <a:ext cx="7315200" cy="4673559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Communication entre les Raspberry : Nicolas Robert et Maël Vaillant--</a:t>
            </a:r>
            <a:r>
              <a:rPr lang="fr-FR" dirty="0" err="1"/>
              <a:t>Beuchot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du site web : Adel </a:t>
            </a:r>
            <a:r>
              <a:rPr lang="fr-FR" dirty="0" err="1" smtClean="0"/>
              <a:t>Medjoub</a:t>
            </a:r>
            <a:r>
              <a:rPr lang="fr-FR" dirty="0"/>
              <a:t>, Damien </a:t>
            </a:r>
            <a:r>
              <a:rPr lang="fr-FR" dirty="0" err="1"/>
              <a:t>Nicolini</a:t>
            </a:r>
            <a:r>
              <a:rPr lang="fr-FR" dirty="0"/>
              <a:t>, Nicolas Robert et Maël Vaillant--</a:t>
            </a:r>
            <a:r>
              <a:rPr lang="fr-FR" dirty="0" err="1"/>
              <a:t>Beuchot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Configuration et sécurisation du serveur web : Adel </a:t>
            </a:r>
            <a:r>
              <a:rPr lang="fr-FR" dirty="0" err="1"/>
              <a:t>Medjoudb</a:t>
            </a:r>
            <a:r>
              <a:rPr lang="fr-FR" dirty="0"/>
              <a:t> et Damien </a:t>
            </a:r>
            <a:r>
              <a:rPr lang="fr-FR" dirty="0" err="1"/>
              <a:t>Nicolini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2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matérielle initiale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98393-2B95-4927-B619-41E7A729D7F7}"/>
              </a:ext>
            </a:extLst>
          </p:cNvPr>
          <p:cNvSpPr/>
          <p:nvPr/>
        </p:nvSpPr>
        <p:spPr>
          <a:xfrm>
            <a:off x="5579166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Android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Unity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err="1"/>
              <a:t>Raspbian</a:t>
            </a:r>
            <a:endParaRPr lang="fr-FR" dirty="0"/>
          </a:p>
          <a:p>
            <a:pPr algn="ctr"/>
            <a:r>
              <a:rPr lang="fr-FR" dirty="0"/>
              <a:t>(Apache)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48E4EE-6496-4C32-BD12-C23357CF9058}"/>
              </a:ext>
            </a:extLst>
          </p:cNvPr>
          <p:cNvCxnSpPr>
            <a:cxnSpLocks/>
          </p:cNvCxnSpPr>
          <p:nvPr/>
        </p:nvCxnSpPr>
        <p:spPr>
          <a:xfrm>
            <a:off x="6997148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67D5FA-7077-4568-90C3-F5A52E172D77}"/>
              </a:ext>
            </a:extLst>
          </p:cNvPr>
          <p:cNvSpPr txBox="1"/>
          <p:nvPr/>
        </p:nvSpPr>
        <p:spPr>
          <a:xfrm>
            <a:off x="6890996" y="1123837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bilatérale par Wifi (grâce au protocole MQTT)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63B444-C1F5-4EEC-9972-2A68F99B3DCA}"/>
              </a:ext>
            </a:extLst>
          </p:cNvPr>
          <p:cNvSpPr/>
          <p:nvPr/>
        </p:nvSpPr>
        <p:spPr>
          <a:xfrm>
            <a:off x="5579166" y="4285847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Linkit</a:t>
            </a:r>
            <a:r>
              <a:rPr lang="fr-FR" dirty="0"/>
              <a:t> One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288157" y="3736225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>
            <a:stCxn id="6" idx="2"/>
          </p:cNvCxnSpPr>
          <p:nvPr/>
        </p:nvCxnSpPr>
        <p:spPr>
          <a:xfrm>
            <a:off x="6288157" y="2895797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6112571" y="3507996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6240504" y="3631454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BB253C1-BEA2-42AD-A8E9-381FCFF3EC9C}"/>
              </a:ext>
            </a:extLst>
          </p:cNvPr>
          <p:cNvCxnSpPr>
            <a:cxnSpLocks/>
          </p:cNvCxnSpPr>
          <p:nvPr/>
        </p:nvCxnSpPr>
        <p:spPr>
          <a:xfrm>
            <a:off x="8680175" y="191513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2205128-05F8-46BD-9910-DBD43DD9DB0F}"/>
              </a:ext>
            </a:extLst>
          </p:cNvPr>
          <p:cNvCxnSpPr>
            <a:cxnSpLocks/>
          </p:cNvCxnSpPr>
          <p:nvPr/>
        </p:nvCxnSpPr>
        <p:spPr>
          <a:xfrm>
            <a:off x="6997148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826F3D9-53E7-4C2A-AB59-0C76AF03D6C6}"/>
              </a:ext>
            </a:extLst>
          </p:cNvPr>
          <p:cNvCxnSpPr>
            <a:cxnSpLocks/>
          </p:cNvCxnSpPr>
          <p:nvPr/>
        </p:nvCxnSpPr>
        <p:spPr>
          <a:xfrm>
            <a:off x="8680175" y="2425345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A1970B31-7194-4B31-8425-9702E64F0462}"/>
              </a:ext>
            </a:extLst>
          </p:cNvPr>
          <p:cNvSpPr/>
          <p:nvPr/>
        </p:nvSpPr>
        <p:spPr>
          <a:xfrm rot="13868542">
            <a:off x="8391812" y="1739552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1EBE08-0160-4457-B825-7CED35735F50}"/>
              </a:ext>
            </a:extLst>
          </p:cNvPr>
          <p:cNvSpPr/>
          <p:nvPr/>
        </p:nvSpPr>
        <p:spPr>
          <a:xfrm rot="2886299">
            <a:off x="8328999" y="2242351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D1E3C84-CBA3-49E4-85FA-0CB6F4E96AD0}"/>
              </a:ext>
            </a:extLst>
          </p:cNvPr>
          <p:cNvSpPr/>
          <p:nvPr/>
        </p:nvSpPr>
        <p:spPr>
          <a:xfrm flipH="1" flipV="1">
            <a:off x="8346334" y="2363306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2AA351-0947-496F-B274-352A4CAC9AF2}"/>
              </a:ext>
            </a:extLst>
          </p:cNvPr>
          <p:cNvSpPr/>
          <p:nvPr/>
        </p:nvSpPr>
        <p:spPr>
          <a:xfrm flipH="1" flipV="1">
            <a:off x="8607536" y="186131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1FF0F0-8F4E-4472-A9FD-29EC73BCF2DB}"/>
              </a:ext>
            </a:extLst>
          </p:cNvPr>
          <p:cNvSpPr/>
          <p:nvPr/>
        </p:nvSpPr>
        <p:spPr>
          <a:xfrm>
            <a:off x="7415555" y="4283056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présence</a:t>
            </a:r>
          </a:p>
        </p:txBody>
      </p:sp>
      <p:cxnSp>
        <p:nvCxnSpPr>
          <p:cNvPr id="2048" name="Connecteur droit 2047">
            <a:extLst>
              <a:ext uri="{FF2B5EF4-FFF2-40B4-BE49-F238E27FC236}">
                <a16:creationId xmlns:a16="http://schemas.microsoft.com/office/drawing/2014/main" id="{D1861070-A90D-4B8C-8418-D509E896910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97148" y="4908699"/>
            <a:ext cx="426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CA081-FD58-46BB-81C3-F37DCFF9B6EF}"/>
              </a:ext>
            </a:extLst>
          </p:cNvPr>
          <p:cNvSpPr/>
          <p:nvPr/>
        </p:nvSpPr>
        <p:spPr>
          <a:xfrm>
            <a:off x="3755404" y="1650093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PiCaméra</a:t>
            </a:r>
            <a:endParaRPr lang="fr-FR" dirty="0"/>
          </a:p>
        </p:txBody>
      </p: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A54A9AB1-6849-4B7C-8790-277014C571BC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5173386" y="2272945"/>
            <a:ext cx="40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A9EC332-FDD8-409C-8DFB-35242EAE50CE}"/>
              </a:ext>
            </a:extLst>
          </p:cNvPr>
          <p:cNvSpPr txBox="1"/>
          <p:nvPr/>
        </p:nvSpPr>
        <p:spPr>
          <a:xfrm>
            <a:off x="6451409" y="3462404"/>
            <a:ext cx="2749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par Bluetooth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10012018" y="4285847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</p:cNvCxnSpPr>
          <p:nvPr/>
        </p:nvCxnSpPr>
        <p:spPr>
          <a:xfrm flipV="1">
            <a:off x="10713299" y="3733434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/>
          <p:nvPr/>
        </p:nvCxnSpPr>
        <p:spPr>
          <a:xfrm>
            <a:off x="10713299" y="2893006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10537713" y="3505205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10665646" y="3628663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03" y="3148053"/>
            <a:ext cx="666750" cy="89535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546" y="2631525"/>
            <a:ext cx="826228" cy="5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56C74-3A66-48C8-8E7B-88B45BA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Use Case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64E67-1AAC-4287-9DC2-38645A67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1B9DE2F-86E0-40CA-B4FE-CC4D5FE5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91" y="806610"/>
            <a:ext cx="4809103" cy="52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matérielle actuelle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98393-2B95-4927-B619-41E7A729D7F7}"/>
              </a:ext>
            </a:extLst>
          </p:cNvPr>
          <p:cNvSpPr/>
          <p:nvPr/>
        </p:nvSpPr>
        <p:spPr>
          <a:xfrm>
            <a:off x="5454475" y="2261394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Android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Unity</a:t>
            </a:r>
            <a:r>
              <a:rPr lang="fr-FR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9887327" y="2261394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sous </a:t>
            </a:r>
            <a:r>
              <a:rPr lang="fr-FR" dirty="0" err="1"/>
              <a:t>Raspbian</a:t>
            </a:r>
            <a:endParaRPr lang="fr-FR" dirty="0"/>
          </a:p>
          <a:p>
            <a:pPr algn="ctr"/>
            <a:r>
              <a:rPr lang="fr-FR" dirty="0"/>
              <a:t>(Apache)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48E4EE-6496-4C32-BD12-C23357CF9058}"/>
              </a:ext>
            </a:extLst>
          </p:cNvPr>
          <p:cNvCxnSpPr>
            <a:cxnSpLocks/>
          </p:cNvCxnSpPr>
          <p:nvPr/>
        </p:nvCxnSpPr>
        <p:spPr>
          <a:xfrm>
            <a:off x="6872457" y="2526437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67D5FA-7077-4568-90C3-F5A52E172D77}"/>
              </a:ext>
            </a:extLst>
          </p:cNvPr>
          <p:cNvSpPr txBox="1"/>
          <p:nvPr/>
        </p:nvSpPr>
        <p:spPr>
          <a:xfrm>
            <a:off x="6766305" y="173513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Communication bilatérale par Wifi (grâce au protocole MQTT)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>
            <a:stCxn id="6" idx="2"/>
          </p:cNvCxnSpPr>
          <p:nvPr/>
        </p:nvCxnSpPr>
        <p:spPr>
          <a:xfrm>
            <a:off x="6163466" y="3507098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BB253C1-BEA2-42AD-A8E9-381FCFF3EC9C}"/>
              </a:ext>
            </a:extLst>
          </p:cNvPr>
          <p:cNvCxnSpPr>
            <a:cxnSpLocks/>
          </p:cNvCxnSpPr>
          <p:nvPr/>
        </p:nvCxnSpPr>
        <p:spPr>
          <a:xfrm>
            <a:off x="8555484" y="2526437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2205128-05F8-46BD-9910-DBD43DD9DB0F}"/>
              </a:ext>
            </a:extLst>
          </p:cNvPr>
          <p:cNvCxnSpPr>
            <a:cxnSpLocks/>
          </p:cNvCxnSpPr>
          <p:nvPr/>
        </p:nvCxnSpPr>
        <p:spPr>
          <a:xfrm>
            <a:off x="6872457" y="303664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826F3D9-53E7-4C2A-AB59-0C76AF03D6C6}"/>
              </a:ext>
            </a:extLst>
          </p:cNvPr>
          <p:cNvCxnSpPr>
            <a:cxnSpLocks/>
          </p:cNvCxnSpPr>
          <p:nvPr/>
        </p:nvCxnSpPr>
        <p:spPr>
          <a:xfrm>
            <a:off x="8555484" y="3036646"/>
            <a:ext cx="1378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A1970B31-7194-4B31-8425-9702E64F0462}"/>
              </a:ext>
            </a:extLst>
          </p:cNvPr>
          <p:cNvSpPr/>
          <p:nvPr/>
        </p:nvSpPr>
        <p:spPr>
          <a:xfrm rot="13868542">
            <a:off x="8267121" y="2350853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1EBE08-0160-4457-B825-7CED35735F50}"/>
              </a:ext>
            </a:extLst>
          </p:cNvPr>
          <p:cNvSpPr/>
          <p:nvPr/>
        </p:nvSpPr>
        <p:spPr>
          <a:xfrm rot="2886299">
            <a:off x="8204308" y="2853652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D1E3C84-CBA3-49E4-85FA-0CB6F4E96AD0}"/>
              </a:ext>
            </a:extLst>
          </p:cNvPr>
          <p:cNvSpPr/>
          <p:nvPr/>
        </p:nvSpPr>
        <p:spPr>
          <a:xfrm flipH="1" flipV="1">
            <a:off x="8221643" y="2974607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2AA351-0947-496F-B274-352A4CAC9AF2}"/>
              </a:ext>
            </a:extLst>
          </p:cNvPr>
          <p:cNvSpPr/>
          <p:nvPr/>
        </p:nvSpPr>
        <p:spPr>
          <a:xfrm flipH="1" flipV="1">
            <a:off x="8482845" y="2472614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1FF0F0-8F4E-4472-A9FD-29EC73BCF2DB}"/>
              </a:ext>
            </a:extLst>
          </p:cNvPr>
          <p:cNvSpPr/>
          <p:nvPr/>
        </p:nvSpPr>
        <p:spPr>
          <a:xfrm>
            <a:off x="5454475" y="4119296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présence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FCA081-FD58-46BB-81C3-F37DCFF9B6EF}"/>
              </a:ext>
            </a:extLst>
          </p:cNvPr>
          <p:cNvSpPr/>
          <p:nvPr/>
        </p:nvSpPr>
        <p:spPr>
          <a:xfrm>
            <a:off x="3630713" y="2261394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PiCaméra</a:t>
            </a:r>
            <a:endParaRPr lang="fr-FR" dirty="0"/>
          </a:p>
        </p:txBody>
      </p:sp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A54A9AB1-6849-4B7C-8790-277014C571BC}"/>
              </a:ext>
            </a:extLst>
          </p:cNvPr>
          <p:cNvCxnSpPr>
            <a:stCxn id="37" idx="3"/>
            <a:endCxn id="6" idx="1"/>
          </p:cNvCxnSpPr>
          <p:nvPr/>
        </p:nvCxnSpPr>
        <p:spPr>
          <a:xfrm>
            <a:off x="5048695" y="2884246"/>
            <a:ext cx="405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8D15B-EFC8-4665-ADFC-89E3619029A5}"/>
              </a:ext>
            </a:extLst>
          </p:cNvPr>
          <p:cNvSpPr/>
          <p:nvPr/>
        </p:nvSpPr>
        <p:spPr>
          <a:xfrm>
            <a:off x="9887327" y="4897148"/>
            <a:ext cx="1417982" cy="1245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PC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1E85498-333C-424D-85BB-64040A2F75BD}"/>
              </a:ext>
            </a:extLst>
          </p:cNvPr>
          <p:cNvCxnSpPr>
            <a:cxnSpLocks/>
          </p:cNvCxnSpPr>
          <p:nvPr/>
        </p:nvCxnSpPr>
        <p:spPr>
          <a:xfrm flipV="1">
            <a:off x="10588608" y="4344735"/>
            <a:ext cx="0" cy="54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B763F0F-722B-42F6-8C85-87D544BE83F3}"/>
              </a:ext>
            </a:extLst>
          </p:cNvPr>
          <p:cNvCxnSpPr/>
          <p:nvPr/>
        </p:nvCxnSpPr>
        <p:spPr>
          <a:xfrm>
            <a:off x="10588608" y="3504307"/>
            <a:ext cx="0" cy="6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BC7ABB4-9D5A-4FBB-BC05-6CB90EC92677}"/>
              </a:ext>
            </a:extLst>
          </p:cNvPr>
          <p:cNvSpPr/>
          <p:nvPr/>
        </p:nvSpPr>
        <p:spPr>
          <a:xfrm rot="19141535">
            <a:off x="10413022" y="4116506"/>
            <a:ext cx="351169" cy="35116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910CA62-6835-4B02-B3BB-3002F941DFD2}"/>
              </a:ext>
            </a:extLst>
          </p:cNvPr>
          <p:cNvSpPr/>
          <p:nvPr/>
        </p:nvSpPr>
        <p:spPr>
          <a:xfrm flipH="1" flipV="1">
            <a:off x="10540955" y="4239964"/>
            <a:ext cx="95301" cy="10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228705" y="1309570"/>
            <a:ext cx="6325986" cy="25426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92" y="3228897"/>
            <a:ext cx="826228" cy="5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/>
          <a:lstStyle/>
          <a:p>
            <a:r>
              <a:rPr lang="fr-FR" dirty="0"/>
              <a:t>Communication entre les Raspberry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90525"/>
          </a:xfrm>
        </p:spPr>
        <p:txBody>
          <a:bodyPr/>
          <a:lstStyle/>
          <a:p>
            <a:r>
              <a:rPr lang="fr-FR" dirty="0"/>
              <a:t>Problématique de l’interconnexion entre les deux </a:t>
            </a:r>
            <a:r>
              <a:rPr lang="fr-FR" dirty="0" err="1"/>
              <a:t>Raspberry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Deux solutions possibles :</a:t>
            </a:r>
          </a:p>
          <a:p>
            <a:pPr lvl="1"/>
            <a:r>
              <a:rPr lang="fr-FR" dirty="0"/>
              <a:t>Par Bluetooth</a:t>
            </a:r>
          </a:p>
          <a:p>
            <a:pPr lvl="1"/>
            <a:r>
              <a:rPr lang="fr-FR" dirty="0"/>
              <a:t>Par WIFI (avantages : de n’importe où + utilisation d’un site Web)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Communication par WIFI grâce au protocole MQTT</a:t>
            </a:r>
          </a:p>
          <a:p>
            <a:pPr lvl="1"/>
            <a:r>
              <a:rPr lang="fr-FR" dirty="0"/>
              <a:t>Un broker unique sur le </a:t>
            </a:r>
            <a:r>
              <a:rPr lang="fr-FR" dirty="0" err="1"/>
              <a:t>Raspberry</a:t>
            </a:r>
            <a:r>
              <a:rPr lang="fr-FR" dirty="0"/>
              <a:t> sous </a:t>
            </a:r>
            <a:r>
              <a:rPr lang="fr-FR" dirty="0" err="1"/>
              <a:t>Raspbian</a:t>
            </a:r>
            <a:endParaRPr lang="fr-FR" dirty="0"/>
          </a:p>
          <a:p>
            <a:pPr lvl="1"/>
            <a:r>
              <a:rPr lang="fr-FR" dirty="0"/>
              <a:t>Géré d’un côté directement sous </a:t>
            </a:r>
            <a:r>
              <a:rPr lang="fr-FR" dirty="0" err="1"/>
              <a:t>Unity</a:t>
            </a:r>
            <a:endParaRPr lang="fr-FR" dirty="0"/>
          </a:p>
          <a:p>
            <a:pPr lvl="1"/>
            <a:r>
              <a:rPr lang="fr-FR" dirty="0"/>
              <a:t>Géré de l’autre en PHP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RÃ©sultat de recherche d'images pour &quot;mosquitt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18" y="4917947"/>
            <a:ext cx="52959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0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fr-FR"/>
              <a:t>MQTT avec Unity</a:t>
            </a:r>
            <a:br>
              <a:rPr lang="fr-FR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9268" y="864108"/>
            <a:ext cx="3620499" cy="5120640"/>
          </a:xfrm>
        </p:spPr>
        <p:txBody>
          <a:bodyPr/>
          <a:lstStyle/>
          <a:p>
            <a:r>
              <a:rPr lang="fr-FR" dirty="0" smtClean="0"/>
              <a:t>Un projet exemple pour tester</a:t>
            </a:r>
          </a:p>
          <a:p>
            <a:r>
              <a:rPr lang="fr-FR" dirty="0" smtClean="0"/>
              <a:t>Une intégration simple dans notre projet par un système de </a:t>
            </a:r>
            <a:r>
              <a:rPr lang="fr-FR" dirty="0" err="1" smtClean="0"/>
              <a:t>wrapper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14" descr="RÃ©sultat de recherche d'images pour &quot;unity&quot;">
            <a:extLst>
              <a:ext uri="{FF2B5EF4-FFF2-40B4-BE49-F238E27FC236}">
                <a16:creationId xmlns:a16="http://schemas.microsoft.com/office/drawing/2014/main" id="{64A80E8B-7567-4577-AA6B-E6CC59FD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718" y="692800"/>
            <a:ext cx="2372677" cy="8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mqtt un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20" y="2214332"/>
            <a:ext cx="39528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93204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949</TotalTime>
  <Words>733</Words>
  <Application>Microsoft Office PowerPoint</Application>
  <PresentationFormat>Grand écran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Wingdings 2</vt:lpstr>
      <vt:lpstr>Cadre</vt:lpstr>
      <vt:lpstr>AR Boarding game</vt:lpstr>
      <vt:lpstr>Sommaire</vt:lpstr>
      <vt:lpstr>Présentation du projet</vt:lpstr>
      <vt:lpstr>Répartition des tâches</vt:lpstr>
      <vt:lpstr>Architecture matérielle initiale</vt:lpstr>
      <vt:lpstr>Use Case</vt:lpstr>
      <vt:lpstr>Architecture matérielle actuelle</vt:lpstr>
      <vt:lpstr>Communication entre les Raspberry </vt:lpstr>
      <vt:lpstr>MQTT avec Unity </vt:lpstr>
      <vt:lpstr>MQTT avec Raspbian </vt:lpstr>
      <vt:lpstr>Architecture matérielle actuelle</vt:lpstr>
      <vt:lpstr>Authentification</vt:lpstr>
      <vt:lpstr>Lobby et Partie</vt:lpstr>
      <vt:lpstr>Lobby et Partie</vt:lpstr>
      <vt:lpstr>Plateau de jeu et esthétisme</vt:lpstr>
      <vt:lpstr>Déroulement d’un partie</vt:lpstr>
      <vt:lpstr>Configuration du Raspberry sous Raspbian</vt:lpstr>
      <vt:lpstr>Sécurisation du serveur et des données</vt:lpstr>
      <vt:lpstr>Sécurisation du jeu et du joueur</vt:lpstr>
      <vt:lpstr>Conclusion </vt:lpstr>
      <vt:lpstr>Annexe : Architecture du code web</vt:lpstr>
      <vt:lpstr>Annexe : Précision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Jeux de société en réalité augmentée</dc:title>
  <dc:creator>Adel Medjdoub</dc:creator>
  <cp:lastModifiedBy>VAILLANT - BEUCHOT Mael</cp:lastModifiedBy>
  <cp:revision>183</cp:revision>
  <dcterms:created xsi:type="dcterms:W3CDTF">2019-01-25T13:32:24Z</dcterms:created>
  <dcterms:modified xsi:type="dcterms:W3CDTF">2019-05-17T15:09:03Z</dcterms:modified>
</cp:coreProperties>
</file>