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3" r:id="rId7"/>
    <p:sldId id="261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EA7105-DBBC-48A9-8CBC-2C50BAF19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A0965C8-B622-41FE-B4A2-B8851CC8B0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856141-B44F-493B-9B00-78E56DED7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1559-FE4A-4E40-B499-1ECF2B2C9BB2}" type="datetimeFigureOut">
              <a:rPr lang="fr-FR" smtClean="0"/>
              <a:t>10/05/2020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7BF665-89B4-4EA5-8645-A2DE0B56C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C0E9E8-D046-46CB-A4C9-591B0C408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C829E-EAF8-4D8A-BE29-2D83CB2D5F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2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C48900-8D76-4B25-AF9E-FC2FDF3F9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14206F2-8B0F-47FB-9ECE-FF50BA66C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0A4A6F-7746-4D39-9DAF-0C7264E1F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1559-FE4A-4E40-B499-1ECF2B2C9BB2}" type="datetimeFigureOut">
              <a:rPr lang="fr-FR" smtClean="0"/>
              <a:t>10/05/2020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5EB6F5-F283-4AC6-9257-568557F7D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2D398B-AB69-45BD-A9C1-E0AAA49D5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C829E-EAF8-4D8A-BE29-2D83CB2D5F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4890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3024EBA-85A1-4E1B-A6B3-23177C3F33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47480D7-B790-4277-95F7-62C23CA24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86C8BD-90D7-4813-886D-A4BDA0F82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1559-FE4A-4E40-B499-1ECF2B2C9BB2}" type="datetimeFigureOut">
              <a:rPr lang="fr-FR" smtClean="0"/>
              <a:t>10/05/2020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7062F3-B92D-4616-837E-98422528A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493E8B-A287-4790-A9FF-F30B5418D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C829E-EAF8-4D8A-BE29-2D83CB2D5F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869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6BCFD7-CADB-4E83-9363-5B06D2482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896217-0DBD-41B6-BC3D-E10DD6118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0B9B10-C5E7-429A-AE56-DB74A9685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1559-FE4A-4E40-B499-1ECF2B2C9BB2}" type="datetimeFigureOut">
              <a:rPr lang="fr-FR" smtClean="0"/>
              <a:t>10/05/2020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43BC2E-C169-4B90-8DCE-1BDEC21E0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508F2F-D3AC-41D2-ABBC-E59F3D05D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C829E-EAF8-4D8A-BE29-2D83CB2D5F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8581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4A7D57-1474-439D-914F-89B12656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0494620-AB5B-4EE8-97A8-2FC0672BF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2FA755-754D-4674-B532-6C02D8FC5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1559-FE4A-4E40-B499-1ECF2B2C9BB2}" type="datetimeFigureOut">
              <a:rPr lang="fr-FR" smtClean="0"/>
              <a:t>10/05/2020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B69391-A40F-450D-B4B0-85BBD8B65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DDBDCD-C025-4848-B538-2C650211B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C829E-EAF8-4D8A-BE29-2D83CB2D5F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8565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830B42-D361-4222-8D74-604B97BE5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CD92E5-FC7E-413A-842E-B8FA54DA49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04EEE4B-6380-4F6F-9879-3CBA9F7AC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A33FAB-49E6-4E92-BE44-BCB1AA2E4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1559-FE4A-4E40-B499-1ECF2B2C9BB2}" type="datetimeFigureOut">
              <a:rPr lang="fr-FR" smtClean="0"/>
              <a:t>10/05/2020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88A06D3-33B7-4072-9E41-10458B292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3E9CE21-1762-44BC-988E-A0D991307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C829E-EAF8-4D8A-BE29-2D83CB2D5F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5583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61BB3A-3412-4513-921E-A323AC940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B6425AC-F774-4DD2-9F62-4FEE57203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0BDEA22-1809-429B-93D9-E62817C5DE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F2D7BC1-B37F-4A2D-BA77-E60BA258C5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2DB3D99-7C67-4394-9D24-90A9F8CBAE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C65A055-E17E-4202-9C0C-264899135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1559-FE4A-4E40-B499-1ECF2B2C9BB2}" type="datetimeFigureOut">
              <a:rPr lang="fr-FR" smtClean="0"/>
              <a:t>10/05/2020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B608DD1-2635-42E1-BD5D-58548B882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CFA4340-63CC-4C7E-90F5-A4A7B334E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C829E-EAF8-4D8A-BE29-2D83CB2D5F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8145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4D8E31-1218-4F4B-93F5-621904419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39D23EE-26B5-4564-832B-4019AA0EA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1559-FE4A-4E40-B499-1ECF2B2C9BB2}" type="datetimeFigureOut">
              <a:rPr lang="fr-FR" smtClean="0"/>
              <a:t>10/05/2020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4BFD79B-AC49-4A8A-BB56-720DB8FE3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DDAACC7-9C48-40A1-AD1A-E13296024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C829E-EAF8-4D8A-BE29-2D83CB2D5F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398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FF23855-3AB3-4923-B306-E006D7ABD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1559-FE4A-4E40-B499-1ECF2B2C9BB2}" type="datetimeFigureOut">
              <a:rPr lang="fr-FR" smtClean="0"/>
              <a:t>10/05/2020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AD9896C-F901-4809-9763-902E0EA82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CF75CE1-D9CB-4080-B02B-87B750601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C829E-EAF8-4D8A-BE29-2D83CB2D5F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403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A3A319-CE33-4F3F-83E2-C7DEFFF38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13BB0E-2B1C-44C1-95B4-03D4EE6BA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B1390B1-758B-464E-A50D-940790C10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DEA41F1-F46B-4FA6-929F-797E5ADE6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1559-FE4A-4E40-B499-1ECF2B2C9BB2}" type="datetimeFigureOut">
              <a:rPr lang="fr-FR" smtClean="0"/>
              <a:t>10/05/2020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72662B-6BA3-4718-9566-4A4287684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EE10F5-6B8C-4E1D-BD80-55BDD72A9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C829E-EAF8-4D8A-BE29-2D83CB2D5F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6031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EF11B6-7DDE-4008-AF73-06A7D3F9A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A7129AC-D69D-4F40-B82E-EE209EF734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744AB44-650E-419D-B2FE-A879684EB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C385D05-0A84-4AF0-ABEE-30FFC3588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21559-FE4A-4E40-B499-1ECF2B2C9BB2}" type="datetimeFigureOut">
              <a:rPr lang="fr-FR" smtClean="0"/>
              <a:t>10/05/2020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9E78327-580E-40C1-81B9-DC5DB2A1B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3AE419A-87BF-4CED-BEED-1C2AB8BB7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C829E-EAF8-4D8A-BE29-2D83CB2D5F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7985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56D2B52-4B97-4884-A731-2BE055632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580B81-E5B9-452D-BDCE-A5925EACD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C0FDAE-1AB6-4C9E-AB6E-8C322221F7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21559-FE4A-4E40-B499-1ECF2B2C9BB2}" type="datetimeFigureOut">
              <a:rPr lang="fr-FR" smtClean="0"/>
              <a:t>10/05/2020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6B199B-04C1-4355-ABC2-3456E7A371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788E98-7C62-48AD-BD96-B47329501C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C829E-EAF8-4D8A-BE29-2D83CB2D5F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2332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62BA06-268D-4907-990D-A6ECBD2869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4725"/>
            <a:ext cx="9144000" cy="2387600"/>
          </a:xfrm>
        </p:spPr>
        <p:txBody>
          <a:bodyPr/>
          <a:lstStyle/>
          <a:p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Présentation du projet HODOR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6F2E9E5-57F9-4F0A-BEF3-0EA3ADEE01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2723" y="4568106"/>
            <a:ext cx="9144000" cy="1298197"/>
          </a:xfrm>
        </p:spPr>
        <p:txBody>
          <a:bodyPr>
            <a:normAutofit/>
          </a:bodyPr>
          <a:lstStyle/>
          <a:p>
            <a:r>
              <a:rPr lang="fr-FR" sz="1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Raphaël GUIOT</a:t>
            </a:r>
          </a:p>
          <a:p>
            <a:r>
              <a:rPr lang="fr-FR" sz="1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Wilfrid MEZARD</a:t>
            </a:r>
          </a:p>
          <a:p>
            <a:r>
              <a:rPr lang="fr-FR" sz="1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LP IOTIA – 11 Mai 2020</a:t>
            </a:r>
          </a:p>
        </p:txBody>
      </p:sp>
      <p:pic>
        <p:nvPicPr>
          <p:cNvPr id="5" name="Image 4" descr="Une image contenant dessin&#10;&#10;Description générée automatiquement">
            <a:extLst>
              <a:ext uri="{FF2B5EF4-FFF2-40B4-BE49-F238E27FC236}">
                <a16:creationId xmlns:a16="http://schemas.microsoft.com/office/drawing/2014/main" id="{C9F0692D-6F52-4B10-B8B0-FAF1016AF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779" y="991697"/>
            <a:ext cx="4581888" cy="1595365"/>
          </a:xfrm>
          <a:prstGeom prst="rect">
            <a:avLst/>
          </a:prstGeom>
          <a:effectLst>
            <a:softEdge rad="114300"/>
          </a:effectLst>
        </p:spPr>
      </p:pic>
    </p:spTree>
    <p:extLst>
      <p:ext uri="{BB962C8B-B14F-4D97-AF65-F5344CB8AC3E}">
        <p14:creationId xmlns:p14="http://schemas.microsoft.com/office/powerpoint/2010/main" val="3498686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5A1624C8-ABBC-4C56-A640-D66F051E8895}"/>
              </a:ext>
            </a:extLst>
          </p:cNvPr>
          <p:cNvSpPr txBox="1">
            <a:spLocks/>
          </p:cNvSpPr>
          <p:nvPr/>
        </p:nvSpPr>
        <p:spPr>
          <a:xfrm>
            <a:off x="838200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Bilan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24EC6BDB-7E03-4D66-9D44-AFE4BE794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9075"/>
            <a:ext cx="10515600" cy="498264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Ce qui est fait</a:t>
            </a:r>
          </a:p>
          <a:p>
            <a:pPr algn="just">
              <a:lnSpc>
                <a:spcPct val="150000"/>
              </a:lnSpc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Ce qu’il reste à faire</a:t>
            </a:r>
          </a:p>
          <a:p>
            <a:pPr lvl="1" algn="just">
              <a:lnSpc>
                <a:spcPct val="150000"/>
              </a:lnSpc>
            </a:pPr>
            <a:endParaRPr lang="fr-FR" sz="1200" dirty="0">
              <a:solidFill>
                <a:schemeClr val="tx1">
                  <a:lumMod val="65000"/>
                  <a:lumOff val="35000"/>
                </a:schemeClr>
              </a:solidFill>
              <a:latin typeface="Constantia" panose="02030602050306030303" pitchFamily="18" charset="0"/>
            </a:endParaRPr>
          </a:p>
          <a:p>
            <a:pPr lvl="1" algn="just">
              <a:lnSpc>
                <a:spcPct val="150000"/>
              </a:lnSpc>
            </a:pPr>
            <a:endParaRPr lang="fr-FR" sz="1200" dirty="0">
              <a:solidFill>
                <a:schemeClr val="tx1">
                  <a:lumMod val="65000"/>
                  <a:lumOff val="35000"/>
                </a:schemeClr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849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A3B28-1203-4C7F-9D50-B0EF8EEF4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145"/>
            <a:ext cx="10515600" cy="1325563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3E08FD-B714-4926-B48C-199CDAEBF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4318"/>
            <a:ext cx="10515600" cy="4982645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Présentation du projet</a:t>
            </a:r>
          </a:p>
          <a:p>
            <a:pPr algn="just">
              <a:lnSpc>
                <a:spcPct val="150000"/>
              </a:lnSpc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Fonctionnalités et Scénarios d’utilisation</a:t>
            </a:r>
            <a:endParaRPr lang="fr-FR" sz="2000" dirty="0">
              <a:solidFill>
                <a:schemeClr val="tx1">
                  <a:lumMod val="65000"/>
                  <a:lumOff val="35000"/>
                </a:schemeClr>
              </a:solidFill>
              <a:latin typeface="Constantia" panose="02030602050306030303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Architectures</a:t>
            </a:r>
          </a:p>
          <a:p>
            <a:pPr lvl="1" algn="just">
              <a:lnSpc>
                <a:spcPct val="150000"/>
              </a:lnSpc>
            </a:pPr>
            <a:r>
              <a:rPr lang="fr-F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Matérielle</a:t>
            </a:r>
          </a:p>
          <a:p>
            <a:pPr lvl="1" algn="just">
              <a:lnSpc>
                <a:spcPct val="150000"/>
              </a:lnSpc>
            </a:pPr>
            <a:r>
              <a:rPr lang="fr-F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Logicielle</a:t>
            </a:r>
          </a:p>
          <a:p>
            <a:pPr algn="just">
              <a:lnSpc>
                <a:spcPct val="150000"/>
              </a:lnSpc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Codes et fonctionnalités traitées</a:t>
            </a:r>
          </a:p>
          <a:p>
            <a:pPr lvl="1" algn="just">
              <a:lnSpc>
                <a:spcPct val="150000"/>
              </a:lnSpc>
            </a:pPr>
            <a:r>
              <a:rPr lang="fr-F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Répartition du travail</a:t>
            </a:r>
          </a:p>
          <a:p>
            <a:pPr lvl="1" algn="just">
              <a:lnSpc>
                <a:spcPct val="150000"/>
              </a:lnSpc>
            </a:pPr>
            <a:r>
              <a:rPr lang="fr-F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Fonctionnalités traitées</a:t>
            </a:r>
          </a:p>
          <a:p>
            <a:pPr algn="just">
              <a:lnSpc>
                <a:spcPct val="150000"/>
              </a:lnSpc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Bilan</a:t>
            </a:r>
          </a:p>
          <a:p>
            <a:pPr lvl="1" algn="just">
              <a:lnSpc>
                <a:spcPct val="150000"/>
              </a:lnSpc>
            </a:pPr>
            <a:r>
              <a:rPr lang="fr-F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Difficultés rencontrées</a:t>
            </a:r>
          </a:p>
          <a:p>
            <a:pPr lvl="1" algn="just">
              <a:lnSpc>
                <a:spcPct val="150000"/>
              </a:lnSpc>
            </a:pPr>
            <a:r>
              <a:rPr lang="fr-F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Mea culpa</a:t>
            </a:r>
          </a:p>
          <a:p>
            <a:pPr lvl="1" algn="just">
              <a:lnSpc>
                <a:spcPct val="150000"/>
              </a:lnSpc>
            </a:pPr>
            <a:endParaRPr lang="fr-FR" sz="1200" dirty="0">
              <a:solidFill>
                <a:schemeClr val="tx1">
                  <a:lumMod val="65000"/>
                  <a:lumOff val="35000"/>
                </a:schemeClr>
              </a:solidFill>
              <a:latin typeface="Constantia" panose="02030602050306030303" pitchFamily="18" charset="0"/>
            </a:endParaRPr>
          </a:p>
          <a:p>
            <a:pPr lvl="1" algn="just">
              <a:lnSpc>
                <a:spcPct val="150000"/>
              </a:lnSpc>
            </a:pPr>
            <a:endParaRPr lang="fr-FR" sz="1200" dirty="0">
              <a:solidFill>
                <a:schemeClr val="tx1">
                  <a:lumMod val="65000"/>
                  <a:lumOff val="35000"/>
                </a:schemeClr>
              </a:solidFill>
              <a:latin typeface="Constantia" panose="02030602050306030303" pitchFamily="18" charset="0"/>
            </a:endParaRPr>
          </a:p>
        </p:txBody>
      </p:sp>
      <p:pic>
        <p:nvPicPr>
          <p:cNvPr id="5" name="Image 4" descr="Une image contenant assis, engin, noir, vélo&#10;&#10;Description générée automatiquement">
            <a:extLst>
              <a:ext uri="{FF2B5EF4-FFF2-40B4-BE49-F238E27FC236}">
                <a16:creationId xmlns:a16="http://schemas.microsoft.com/office/drawing/2014/main" id="{0C71A64C-BB78-49C0-891A-BB86E754A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262" y="1448708"/>
            <a:ext cx="4492538" cy="485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568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5A1624C8-ABBC-4C56-A640-D66F051E8895}"/>
              </a:ext>
            </a:extLst>
          </p:cNvPr>
          <p:cNvSpPr txBox="1">
            <a:spLocks/>
          </p:cNvSpPr>
          <p:nvPr/>
        </p:nvSpPr>
        <p:spPr>
          <a:xfrm>
            <a:off x="838200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Présentation du Projet</a:t>
            </a:r>
          </a:p>
          <a:p>
            <a:pPr algn="ctr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HODOR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4CBF557-9B0B-4B8A-ABA7-8E2434DA653E}"/>
              </a:ext>
            </a:extLst>
          </p:cNvPr>
          <p:cNvSpPr txBox="1"/>
          <p:nvPr/>
        </p:nvSpPr>
        <p:spPr>
          <a:xfrm>
            <a:off x="560173" y="2133600"/>
            <a:ext cx="113023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nstantia" panose="02030602050306030303" pitchFamily="18" charset="0"/>
              </a:rPr>
              <a:t>L’objectif de ce projet est de créer une serrure connectée qui permettrait l’accès à son domicile de plusieurs manières :</a:t>
            </a:r>
          </a:p>
          <a:p>
            <a:r>
              <a:rPr lang="fr-FR" dirty="0">
                <a:latin typeface="Constantia" panose="02030602050306030303" pitchFamily="18" charset="0"/>
              </a:rPr>
              <a:t>	- soit par authentification avec une carte RFID</a:t>
            </a:r>
          </a:p>
          <a:p>
            <a:r>
              <a:rPr lang="fr-FR" dirty="0">
                <a:latin typeface="Constantia" panose="02030602050306030303" pitchFamily="18" charset="0"/>
              </a:rPr>
              <a:t>	- soit par authentification sur une application web/mobile</a:t>
            </a:r>
          </a:p>
          <a:p>
            <a:endParaRPr lang="fr-FR" dirty="0">
              <a:latin typeface="Constantia" panose="02030602050306030303" pitchFamily="18" charset="0"/>
            </a:endParaRPr>
          </a:p>
          <a:p>
            <a:r>
              <a:rPr lang="fr-FR" dirty="0">
                <a:latin typeface="Constantia" panose="02030602050306030303" pitchFamily="18" charset="0"/>
              </a:rPr>
              <a:t>A notre disposition nous avons : </a:t>
            </a:r>
          </a:p>
          <a:p>
            <a:pPr lvl="6"/>
            <a:r>
              <a:rPr lang="fr-FR" dirty="0">
                <a:latin typeface="Constantia" panose="02030602050306030303" pitchFamily="18" charset="0"/>
              </a:rPr>
              <a:t>	- un Raspberry Pi 3</a:t>
            </a:r>
          </a:p>
          <a:p>
            <a:pPr lvl="6"/>
            <a:r>
              <a:rPr lang="fr-FR" dirty="0">
                <a:latin typeface="Constantia" panose="02030602050306030303" pitchFamily="18" charset="0"/>
              </a:rPr>
              <a:t>	- un ESP8266</a:t>
            </a:r>
          </a:p>
          <a:p>
            <a:pPr lvl="6"/>
            <a:r>
              <a:rPr lang="fr-FR" dirty="0">
                <a:latin typeface="Constantia" panose="02030602050306030303" pitchFamily="18" charset="0"/>
              </a:rPr>
              <a:t>	- 2 Arduino Nano BLE 33</a:t>
            </a:r>
          </a:p>
          <a:p>
            <a:pPr lvl="6"/>
            <a:r>
              <a:rPr lang="fr-FR" dirty="0">
                <a:latin typeface="Constantia" panose="02030602050306030303" pitchFamily="18" charset="0"/>
              </a:rPr>
              <a:t>	- un servo-moteur</a:t>
            </a:r>
          </a:p>
          <a:p>
            <a:pPr lvl="6"/>
            <a:r>
              <a:rPr lang="fr-FR" dirty="0">
                <a:latin typeface="Constantia" panose="02030602050306030303" pitchFamily="18" charset="0"/>
              </a:rPr>
              <a:t>	- un lecteur de carte RFID</a:t>
            </a:r>
          </a:p>
        </p:txBody>
      </p:sp>
    </p:spTree>
    <p:extLst>
      <p:ext uri="{BB962C8B-B14F-4D97-AF65-F5344CB8AC3E}">
        <p14:creationId xmlns:p14="http://schemas.microsoft.com/office/powerpoint/2010/main" val="4043072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5A1624C8-ABBC-4C56-A640-D66F051E8895}"/>
              </a:ext>
            </a:extLst>
          </p:cNvPr>
          <p:cNvSpPr txBox="1">
            <a:spLocks/>
          </p:cNvSpPr>
          <p:nvPr/>
        </p:nvSpPr>
        <p:spPr>
          <a:xfrm>
            <a:off x="838200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Fonctionnalités et Scénarios d’utilisation</a:t>
            </a:r>
          </a:p>
          <a:p>
            <a:pPr algn="ctr"/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Constantia" panose="02030602050306030303" pitchFamily="18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5ED8640-1E94-4193-A61D-3FAC3E2A3267}"/>
              </a:ext>
            </a:extLst>
          </p:cNvPr>
          <p:cNvSpPr txBox="1"/>
          <p:nvPr/>
        </p:nvSpPr>
        <p:spPr>
          <a:xfrm>
            <a:off x="411892" y="1825625"/>
            <a:ext cx="114258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latin typeface="Constantia" panose="02030602050306030303" pitchFamily="18" charset="0"/>
              </a:rPr>
              <a:t>1</a:t>
            </a:r>
            <a:r>
              <a:rPr lang="fr-FR" b="1" u="sng" baseline="30000" dirty="0">
                <a:latin typeface="Constantia" panose="02030602050306030303" pitchFamily="18" charset="0"/>
              </a:rPr>
              <a:t>er</a:t>
            </a:r>
            <a:r>
              <a:rPr lang="fr-FR" b="1" u="sng" dirty="0">
                <a:latin typeface="Constantia" panose="02030602050306030303" pitchFamily="18" charset="0"/>
              </a:rPr>
              <a:t> scénario d’utilisation :</a:t>
            </a:r>
          </a:p>
          <a:p>
            <a:r>
              <a:rPr lang="fr-FR" dirty="0">
                <a:latin typeface="Constantia" panose="02030602050306030303" pitchFamily="18" charset="0"/>
              </a:rPr>
              <a:t>	</a:t>
            </a:r>
            <a:r>
              <a:rPr lang="fr-FR">
                <a:latin typeface="Constantia" panose="02030602050306030303" pitchFamily="18" charset="0"/>
              </a:rPr>
              <a:t>L’utilisateur a </a:t>
            </a:r>
            <a:r>
              <a:rPr lang="fr-FR" dirty="0">
                <a:latin typeface="Constantia" panose="02030602050306030303" pitchFamily="18" charset="0"/>
              </a:rPr>
              <a:t>une carte RFID validé par le propriétaire de la maison, se présente devant la porte</a:t>
            </a:r>
            <a:r>
              <a:rPr lang="fr-FR">
                <a:latin typeface="Constantia" panose="02030602050306030303" pitchFamily="18" charset="0"/>
              </a:rPr>
              <a:t>, scanne </a:t>
            </a:r>
            <a:r>
              <a:rPr lang="fr-FR" dirty="0">
                <a:latin typeface="Constantia" panose="02030602050306030303" pitchFamily="18" charset="0"/>
              </a:rPr>
              <a:t>sa carte RFID devant le lecteur de carte RFID, celle-ci est validée, le servo-moteur débloque la serrure et permet l’accès au domicile.</a:t>
            </a:r>
          </a:p>
          <a:p>
            <a:endParaRPr lang="fr-FR" dirty="0">
              <a:latin typeface="Constantia" panose="02030602050306030303" pitchFamily="18" charset="0"/>
            </a:endParaRPr>
          </a:p>
          <a:p>
            <a:r>
              <a:rPr lang="fr-FR" b="1" u="sng" dirty="0">
                <a:latin typeface="Constantia" panose="02030602050306030303" pitchFamily="18" charset="0"/>
              </a:rPr>
              <a:t>2</a:t>
            </a:r>
            <a:r>
              <a:rPr lang="fr-FR" b="1" u="sng" baseline="30000" dirty="0">
                <a:latin typeface="Constantia" panose="02030602050306030303" pitchFamily="18" charset="0"/>
              </a:rPr>
              <a:t>nd</a:t>
            </a:r>
            <a:r>
              <a:rPr lang="fr-FR" b="1" u="sng" dirty="0">
                <a:latin typeface="Constantia" panose="02030602050306030303" pitchFamily="18" charset="0"/>
              </a:rPr>
              <a:t> scénario d’utilisation : </a:t>
            </a:r>
          </a:p>
          <a:p>
            <a:r>
              <a:rPr lang="fr-FR" dirty="0">
                <a:latin typeface="Constantia" panose="02030602050306030303" pitchFamily="18" charset="0"/>
              </a:rPr>
              <a:t>	L’utilisateur accède à l’application mobile via web ou mobile, créer un compte, celui-ci est validé par le propriétaire (administrateur sur l’application) et l’utilisateur s’il se connecte pendant les dates et les plages horaires définies avec le propriétaire accède à un panneau de contrôle lui permettant d’actionner l’ouverture de la porte ou sa fermeture.</a:t>
            </a:r>
          </a:p>
        </p:txBody>
      </p:sp>
    </p:spTree>
    <p:extLst>
      <p:ext uri="{BB962C8B-B14F-4D97-AF65-F5344CB8AC3E}">
        <p14:creationId xmlns:p14="http://schemas.microsoft.com/office/powerpoint/2010/main" val="3428269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5A1624C8-ABBC-4C56-A640-D66F051E8895}"/>
              </a:ext>
            </a:extLst>
          </p:cNvPr>
          <p:cNvSpPr txBox="1">
            <a:spLocks/>
          </p:cNvSpPr>
          <p:nvPr/>
        </p:nvSpPr>
        <p:spPr>
          <a:xfrm>
            <a:off x="838200" y="500062"/>
            <a:ext cx="10515600" cy="1823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Architectures du Projet</a:t>
            </a:r>
          </a:p>
          <a:p>
            <a:pPr algn="ctr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Matérielle</a:t>
            </a:r>
          </a:p>
          <a:p>
            <a:pPr algn="ctr"/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Constantia" panose="02030602050306030303" pitchFamily="18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2CB5A0D-9F3C-45E1-ABAD-FB9CB556BE0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697" y="1703082"/>
            <a:ext cx="8028000" cy="4680000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2986880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5A1624C8-ABBC-4C56-A640-D66F051E8895}"/>
              </a:ext>
            </a:extLst>
          </p:cNvPr>
          <p:cNvSpPr txBox="1">
            <a:spLocks/>
          </p:cNvSpPr>
          <p:nvPr/>
        </p:nvSpPr>
        <p:spPr>
          <a:xfrm>
            <a:off x="838200" y="296863"/>
            <a:ext cx="10515600" cy="1823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Architectures du Projet</a:t>
            </a:r>
          </a:p>
          <a:p>
            <a:pPr algn="ctr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Logicielle</a:t>
            </a:r>
          </a:p>
          <a:p>
            <a:pPr algn="ctr"/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Constantia" panose="02030602050306030303" pitchFamily="18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6A6E49E-D1B7-4B6E-8B3C-B9BD60C1BB4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000" y="1677937"/>
            <a:ext cx="8028000" cy="4680000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4013022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5A1624C8-ABBC-4C56-A640-D66F051E8895}"/>
              </a:ext>
            </a:extLst>
          </p:cNvPr>
          <p:cNvSpPr txBox="1">
            <a:spLocks/>
          </p:cNvSpPr>
          <p:nvPr/>
        </p:nvSpPr>
        <p:spPr>
          <a:xfrm>
            <a:off x="838200" y="310394"/>
            <a:ext cx="10515600" cy="13086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Codes et Fonctionnalités traitées</a:t>
            </a:r>
          </a:p>
          <a:p>
            <a:pPr algn="ctr"/>
            <a:r>
              <a:rPr lang="fr-FR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- Codes Arduino -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B37BF525-2948-4BFF-9604-C0EADCD52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9075"/>
            <a:ext cx="10515600" cy="4982645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Codes disponibles sous le dossier ‘ARD’ du dépôt git</a:t>
            </a:r>
          </a:p>
          <a:p>
            <a:pPr algn="just">
              <a:lnSpc>
                <a:spcPct val="150000"/>
              </a:lnSpc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Lecture de carte et badge via RFID (</a:t>
            </a:r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LECT_RFID.ino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)</a:t>
            </a:r>
          </a:p>
          <a:p>
            <a:pPr lvl="1" algn="just">
              <a:lnSpc>
                <a:spcPct val="150000"/>
              </a:lnSpc>
            </a:pPr>
            <a:r>
              <a:rPr lang="fr-F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Lecture</a:t>
            </a:r>
          </a:p>
          <a:p>
            <a:pPr lvl="1" algn="just">
              <a:lnSpc>
                <a:spcPct val="150000"/>
              </a:lnSpc>
            </a:pPr>
            <a:r>
              <a:rPr lang="fr-F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Chiffrement</a:t>
            </a:r>
          </a:p>
          <a:p>
            <a:pPr lvl="1" algn="just">
              <a:lnSpc>
                <a:spcPct val="150000"/>
              </a:lnSpc>
            </a:pPr>
            <a:r>
              <a:rPr lang="fr-F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Publication</a:t>
            </a:r>
          </a:p>
          <a:p>
            <a:pPr algn="just">
              <a:lnSpc>
                <a:spcPct val="150000"/>
              </a:lnSpc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Déclenchement du servo moteur simulant l’ouverture de la porte (</a:t>
            </a:r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SERV.ino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)</a:t>
            </a:r>
          </a:p>
          <a:p>
            <a:pPr lvl="1" algn="just">
              <a:lnSpc>
                <a:spcPct val="150000"/>
              </a:lnSpc>
            </a:pPr>
            <a:r>
              <a:rPr lang="fr-F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Lecture sur port série</a:t>
            </a:r>
          </a:p>
          <a:p>
            <a:pPr lvl="1" algn="just">
              <a:lnSpc>
                <a:spcPct val="150000"/>
              </a:lnSpc>
            </a:pPr>
            <a:r>
              <a:rPr lang="fr-F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Non fonctionnel dans le cadre d’une utilisation via BLE</a:t>
            </a:r>
          </a:p>
          <a:p>
            <a:pPr algn="just">
              <a:lnSpc>
                <a:spcPct val="150000"/>
              </a:lnSpc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Mise en place d’une communication BLE</a:t>
            </a:r>
          </a:p>
          <a:p>
            <a:pPr lvl="1" algn="just">
              <a:lnSpc>
                <a:spcPct val="150000"/>
              </a:lnSpc>
            </a:pPr>
            <a:r>
              <a:rPr lang="fr-F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Utilisation en tant que serveur exposant des données</a:t>
            </a:r>
          </a:p>
          <a:p>
            <a:pPr lvl="1" algn="just">
              <a:lnSpc>
                <a:spcPct val="150000"/>
              </a:lnSpc>
            </a:pPr>
            <a:r>
              <a:rPr lang="fr-F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Non finalisé pour utilisation avec Raspberry Pi</a:t>
            </a:r>
          </a:p>
          <a:p>
            <a:pPr lvl="1" algn="just">
              <a:lnSpc>
                <a:spcPct val="150000"/>
              </a:lnSpc>
            </a:pPr>
            <a:endParaRPr lang="fr-FR" sz="1200" dirty="0">
              <a:solidFill>
                <a:schemeClr val="tx1">
                  <a:lumMod val="65000"/>
                  <a:lumOff val="35000"/>
                </a:schemeClr>
              </a:solidFill>
              <a:latin typeface="Constantia" panose="02030602050306030303" pitchFamily="18" charset="0"/>
            </a:endParaRPr>
          </a:p>
          <a:p>
            <a:pPr lvl="1" algn="just">
              <a:lnSpc>
                <a:spcPct val="150000"/>
              </a:lnSpc>
            </a:pPr>
            <a:endParaRPr lang="fr-FR" sz="1200" dirty="0">
              <a:solidFill>
                <a:schemeClr val="tx1">
                  <a:lumMod val="65000"/>
                  <a:lumOff val="35000"/>
                </a:schemeClr>
              </a:solidFill>
              <a:latin typeface="Constantia" panose="02030602050306030303" pitchFamily="18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1524874-2F06-463B-82A4-D89EB5C0F5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3303" y="986022"/>
            <a:ext cx="1874641" cy="2499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B2D9A79-AC6C-46FF-9BF6-7AD7F0D677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468" y="4426482"/>
            <a:ext cx="2637155" cy="19792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4554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5A1624C8-ABBC-4C56-A640-D66F051E8895}"/>
              </a:ext>
            </a:extLst>
          </p:cNvPr>
          <p:cNvSpPr txBox="1">
            <a:spLocks/>
          </p:cNvSpPr>
          <p:nvPr/>
        </p:nvSpPr>
        <p:spPr>
          <a:xfrm>
            <a:off x="838200" y="310394"/>
            <a:ext cx="10515600" cy="13086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Codes et Fonctionnalités traitées</a:t>
            </a:r>
          </a:p>
          <a:p>
            <a:pPr algn="ctr"/>
            <a:r>
              <a:rPr lang="fr-FR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- Application Web PHP -</a:t>
            </a:r>
          </a:p>
        </p:txBody>
      </p:sp>
    </p:spTree>
    <p:extLst>
      <p:ext uri="{BB962C8B-B14F-4D97-AF65-F5344CB8AC3E}">
        <p14:creationId xmlns:p14="http://schemas.microsoft.com/office/powerpoint/2010/main" val="399260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5A1624C8-ABBC-4C56-A640-D66F051E8895}"/>
              </a:ext>
            </a:extLst>
          </p:cNvPr>
          <p:cNvSpPr txBox="1">
            <a:spLocks/>
          </p:cNvSpPr>
          <p:nvPr/>
        </p:nvSpPr>
        <p:spPr>
          <a:xfrm>
            <a:off x="838200" y="310394"/>
            <a:ext cx="10515600" cy="13086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Codes et Fonctionnalités traitées</a:t>
            </a:r>
          </a:p>
          <a:p>
            <a:pPr algn="ctr"/>
            <a:r>
              <a:rPr lang="fr-FR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- Codes Python -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1A1B11-01BD-46F3-9A20-A3A9E9C44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9075"/>
            <a:ext cx="10515600" cy="498264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Codes disponibles sous le dossier ‘PYTH’ du dépôt git</a:t>
            </a:r>
          </a:p>
          <a:p>
            <a:pPr algn="just">
              <a:lnSpc>
                <a:spcPct val="150000"/>
              </a:lnSpc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Mise en place d’une communication entre ESP8266 et Raspberry Pi</a:t>
            </a:r>
          </a:p>
          <a:p>
            <a:pPr lvl="1" algn="just">
              <a:lnSpc>
                <a:spcPct val="150000"/>
              </a:lnSpc>
            </a:pPr>
            <a:r>
              <a:rPr lang="fr-F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Connexion au broker MQTT (localhost sur le Raspberry Pi)</a:t>
            </a:r>
          </a:p>
          <a:p>
            <a:pPr lvl="1" algn="just">
              <a:lnSpc>
                <a:spcPct val="150000"/>
              </a:lnSpc>
            </a:pPr>
            <a:r>
              <a:rPr lang="fr-F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Déchiffrement de l’UID transmise</a:t>
            </a:r>
          </a:p>
          <a:p>
            <a:pPr lvl="1" algn="just">
              <a:lnSpc>
                <a:spcPct val="150000"/>
              </a:lnSpc>
            </a:pPr>
            <a:r>
              <a:rPr lang="fr-F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Vérification directe en base de données de la validité de la clé lue</a:t>
            </a:r>
          </a:p>
          <a:p>
            <a:pPr algn="just">
              <a:lnSpc>
                <a:spcPct val="150000"/>
              </a:lnSpc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tantia" panose="02030602050306030303" pitchFamily="18" charset="0"/>
              </a:rPr>
              <a:t>Interrogation d’un Arduino Nano BLE quant à l’état de la porte</a:t>
            </a:r>
          </a:p>
          <a:p>
            <a:pPr lvl="1" algn="just">
              <a:lnSpc>
                <a:spcPct val="150000"/>
              </a:lnSpc>
            </a:pPr>
            <a:r>
              <a:rPr lang="fr-F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Connexion au broker dans l’attente d’une requête provenant de l’application Web</a:t>
            </a:r>
          </a:p>
          <a:p>
            <a:pPr lvl="1" algn="just">
              <a:lnSpc>
                <a:spcPct val="150000"/>
              </a:lnSpc>
            </a:pPr>
            <a:r>
              <a:rPr lang="fr-F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nstantia" panose="02030602050306030303" pitchFamily="18" charset="0"/>
              </a:rPr>
              <a:t>Non fonctionnel dans le cadre d’une utilisation via BLE (la réponse est simulée pour l’heure)</a:t>
            </a:r>
          </a:p>
          <a:p>
            <a:pPr lvl="1" algn="just">
              <a:lnSpc>
                <a:spcPct val="150000"/>
              </a:lnSpc>
            </a:pPr>
            <a:endParaRPr lang="fr-FR" sz="1200" dirty="0">
              <a:solidFill>
                <a:schemeClr val="tx1">
                  <a:lumMod val="65000"/>
                  <a:lumOff val="35000"/>
                </a:schemeClr>
              </a:solidFill>
              <a:latin typeface="Constantia" panose="02030602050306030303" pitchFamily="18" charset="0"/>
            </a:endParaRPr>
          </a:p>
          <a:p>
            <a:pPr lvl="1" algn="just">
              <a:lnSpc>
                <a:spcPct val="150000"/>
              </a:lnSpc>
            </a:pPr>
            <a:endParaRPr lang="fr-FR" sz="1200" dirty="0">
              <a:solidFill>
                <a:schemeClr val="tx1">
                  <a:lumMod val="65000"/>
                  <a:lumOff val="35000"/>
                </a:schemeClr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45705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441</Words>
  <Application>Microsoft Office PowerPoint</Application>
  <PresentationFormat>Grand écran</PresentationFormat>
  <Paragraphs>66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Constantia</vt:lpstr>
      <vt:lpstr>Thème Office</vt:lpstr>
      <vt:lpstr>Présentation du projet HODOR</vt:lpstr>
      <vt:lpstr>Sommaire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du projet HODOR</dc:title>
  <dc:creator>wilfrid Mezard</dc:creator>
  <cp:lastModifiedBy>Raphaël GUIOT</cp:lastModifiedBy>
  <cp:revision>9</cp:revision>
  <dcterms:created xsi:type="dcterms:W3CDTF">2020-05-10T15:11:31Z</dcterms:created>
  <dcterms:modified xsi:type="dcterms:W3CDTF">2020-05-10T19:26:57Z</dcterms:modified>
</cp:coreProperties>
</file>