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4" r:id="rId9"/>
    <p:sldId id="267" r:id="rId10"/>
    <p:sldId id="266" r:id="rId11"/>
    <p:sldId id="269" r:id="rId12"/>
    <p:sldId id="270" r:id="rId13"/>
    <p:sldId id="268" r:id="rId14"/>
    <p:sldId id="265" r:id="rId15"/>
    <p:sldId id="26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A7105-DBBC-48A9-8CBC-2C50BAF19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0965C8-B622-41FE-B4A2-B8851CC8B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56141-B44F-493B-9B00-78E56DED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7BF665-89B4-4EA5-8645-A2DE0B56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0E9E8-D046-46CB-A4C9-591B0C40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48900-8D76-4B25-AF9E-FC2FDF3F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4206F2-8B0F-47FB-9ECE-FF50BA66C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0A4A6F-7746-4D39-9DAF-0C7264E1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5EB6F5-F283-4AC6-9257-568557F7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2D398B-AB69-45BD-A9C1-E0AAA49D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89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024EBA-85A1-4E1B-A6B3-23177C3F3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7480D7-B790-4277-95F7-62C23CA24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86C8BD-90D7-4813-886D-A4BDA0F8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7062F3-B92D-4616-837E-98422528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493E8B-A287-4790-A9FF-F30B5418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86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BCFD7-CADB-4E83-9363-5B06D248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896217-0DBD-41B6-BC3D-E10DD611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0B9B10-C5E7-429A-AE56-DB74A968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43BC2E-C169-4B90-8DCE-1BDEC21E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508F2F-D3AC-41D2-ABBC-E59F3D05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58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A7D57-1474-439D-914F-89B12656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494620-AB5B-4EE8-97A8-2FC0672BF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2FA755-754D-4674-B532-6C02D8FC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B69391-A40F-450D-B4B0-85BBD8B6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DDBDCD-C025-4848-B538-2C650211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56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30B42-D361-4222-8D74-604B97BE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CD92E5-FC7E-413A-842E-B8FA54DA4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4EEE4B-6380-4F6F-9879-3CBA9F7AC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A33FAB-49E6-4E92-BE44-BCB1AA2E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8A06D3-33B7-4072-9E41-10458B29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E9CE21-1762-44BC-988E-A0D99130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58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1BB3A-3412-4513-921E-A323AC94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6425AC-F774-4DD2-9F62-4FEE5720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BDEA22-1809-429B-93D9-E62817C5D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D7BC1-B37F-4A2D-BA77-E60BA258C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DB3D99-7C67-4394-9D24-90A9F8CBA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65A055-E17E-4202-9C0C-26489913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608DD1-2635-42E1-BD5D-58548B88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FA4340-63CC-4C7E-90F5-A4A7B334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14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D8E31-1218-4F4B-93F5-62190441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9D23EE-26B5-4564-832B-4019AA0E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BFD79B-AC49-4A8A-BB56-720DB8FE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DAACC7-9C48-40A1-AD1A-E1329602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9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F23855-3AB3-4923-B306-E006D7AB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D9896C-F901-4809-9763-902E0EA8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F75CE1-D9CB-4080-B02B-87B75060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0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3A319-CE33-4F3F-83E2-C7DEFFF3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13BB0E-2B1C-44C1-95B4-03D4EE6BA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1390B1-758B-464E-A50D-940790C10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EA41F1-F46B-4FA6-929F-797E5ADE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72662B-6BA3-4718-9566-4A428768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EE10F5-6B8C-4E1D-BD80-55BDD72A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03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F11B6-7DDE-4008-AF73-06A7D3F9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7129AC-D69D-4F40-B82E-EE209EF73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44AB44-650E-419D-B2FE-A879684EB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385D05-0A84-4AF0-ABEE-30FFC358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E78327-580E-40C1-81B9-DC5DB2A1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AE419A-87BF-4CED-BEED-1C2AB8BB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98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6D2B52-4B97-4884-A731-2BE05563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580B81-E5B9-452D-BDCE-A5925EACD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C0FDAE-1AB6-4C9E-AB6E-8C322221F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6B199B-04C1-4355-ABC2-3456E7A37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788E98-7C62-48AD-BD96-B47329501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33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90.116.66.46:8443/AppMobi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2BA06-268D-4907-990D-A6ECBD286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4725"/>
            <a:ext cx="9144000" cy="2387600"/>
          </a:xfrm>
        </p:spPr>
        <p:txBody>
          <a:bodyPr/>
          <a:lstStyle/>
          <a:p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Présentation du projet HODOR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F2E9E5-57F9-4F0A-BEF3-0EA3ADEE0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723" y="4568106"/>
            <a:ext cx="9144000" cy="1298197"/>
          </a:xfrm>
        </p:spPr>
        <p:txBody>
          <a:bodyPr>
            <a:norm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Raphaël GUIOT</a:t>
            </a:r>
          </a:p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Wilfrid MEZARD</a:t>
            </a:r>
          </a:p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LP IOTIA – 11 Mai 2020</a:t>
            </a:r>
          </a:p>
        </p:txBody>
      </p:sp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9F0692D-6F52-4B10-B8B0-FAF1016AF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79" y="991697"/>
            <a:ext cx="4581888" cy="1595365"/>
          </a:xfrm>
          <a:prstGeom prst="rect">
            <a:avLst/>
          </a:prstGeo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49868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Application Web PHP -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5B0FE1-E612-49A9-A4A8-4F0076E8248C}"/>
              </a:ext>
            </a:extLst>
          </p:cNvPr>
          <p:cNvSpPr txBox="1"/>
          <p:nvPr/>
        </p:nvSpPr>
        <p:spPr>
          <a:xfrm>
            <a:off x="370703" y="1894703"/>
            <a:ext cx="11500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fois le compte validé et les plages horaires définies pour le visiteur celui-ci a alors accès au panneau de contrôle :</a:t>
            </a:r>
          </a:p>
          <a:p>
            <a:endParaRPr lang="fr-FR" dirty="0"/>
          </a:p>
          <a:p>
            <a:r>
              <a:rPr lang="fr-FR" dirty="0"/>
              <a:t>					Une action sur l’input </a:t>
            </a:r>
            <a:r>
              <a:rPr lang="fr-FR" dirty="0" err="1"/>
              <a:t>toggle</a:t>
            </a:r>
            <a:r>
              <a:rPr lang="fr-FR" dirty="0"/>
              <a:t>-switch publiera alors l’action que l’on veut 					sur le topic « </a:t>
            </a:r>
            <a:r>
              <a:rPr lang="fr-FR" dirty="0" err="1"/>
              <a:t>guizard</a:t>
            </a:r>
            <a:r>
              <a:rPr lang="fr-FR" dirty="0"/>
              <a:t>/</a:t>
            </a:r>
            <a:r>
              <a:rPr lang="fr-FR" dirty="0" err="1"/>
              <a:t>hodor</a:t>
            </a:r>
            <a:r>
              <a:rPr lang="fr-FR" dirty="0"/>
              <a:t>/</a:t>
            </a:r>
            <a:r>
              <a:rPr lang="fr-FR" dirty="0" err="1"/>
              <a:t>status_door</a:t>
            </a:r>
            <a:r>
              <a:rPr lang="fr-FR" dirty="0"/>
              <a:t> » sur le broker MQTT qui sera 					ensuite interpréter par nos scripts python </a:t>
            </a:r>
          </a:p>
          <a:p>
            <a:r>
              <a:rPr lang="fr-FR" dirty="0"/>
              <a:t>					qui enclencheront l’action voulu par le servo-moteur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ACD413-E55A-4F80-A6CA-5CF7FD9F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62" y="2315401"/>
            <a:ext cx="4200911" cy="425683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465B73E-1889-48EC-9B64-930CBE5C7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94" b="29082"/>
          <a:stretch/>
        </p:blipFill>
        <p:spPr>
          <a:xfrm>
            <a:off x="5173233" y="3731741"/>
            <a:ext cx="5915025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6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Application Web PHP -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805FF0E-11D6-4E65-A27A-252665EC7C35}"/>
              </a:ext>
            </a:extLst>
          </p:cNvPr>
          <p:cNvSpPr txBox="1"/>
          <p:nvPr/>
        </p:nvSpPr>
        <p:spPr>
          <a:xfrm>
            <a:off x="420130" y="2084173"/>
            <a:ext cx="1157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Administration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B017834-86F0-41A4-88DE-76A60DA4F1B7}"/>
              </a:ext>
            </a:extLst>
          </p:cNvPr>
          <p:cNvPicPr/>
          <p:nvPr/>
        </p:nvPicPr>
        <p:blipFill rotWithShape="1">
          <a:blip r:embed="rId2"/>
          <a:srcRect l="3828" t="2807" r="4985" b="5744"/>
          <a:stretch/>
        </p:blipFill>
        <p:spPr bwMode="auto">
          <a:xfrm>
            <a:off x="577987" y="2489997"/>
            <a:ext cx="3804543" cy="38289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121AA21-383E-4215-A7CB-8D26B50854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87" y="1627383"/>
            <a:ext cx="7027940" cy="189017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F176BE-8C10-4306-A575-972C7FE94418}"/>
              </a:ext>
            </a:extLst>
          </p:cNvPr>
          <p:cNvPicPr/>
          <p:nvPr/>
        </p:nvPicPr>
        <p:blipFill rotWithShape="1">
          <a:blip r:embed="rId4"/>
          <a:srcRect l="5051"/>
          <a:stretch/>
        </p:blipFill>
        <p:spPr>
          <a:xfrm>
            <a:off x="6977737" y="3657599"/>
            <a:ext cx="2685247" cy="3122142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ED26F12-9326-465A-A933-C0685F30BCE3}"/>
              </a:ext>
            </a:extLst>
          </p:cNvPr>
          <p:cNvCxnSpPr>
            <a:endCxn id="11" idx="1"/>
          </p:cNvCxnSpPr>
          <p:nvPr/>
        </p:nvCxnSpPr>
        <p:spPr>
          <a:xfrm flipV="1">
            <a:off x="3369276" y="2572470"/>
            <a:ext cx="1310811" cy="3540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A0A2F7C-2F59-40AA-9117-2338BA9B4A5A}"/>
              </a:ext>
            </a:extLst>
          </p:cNvPr>
          <p:cNvCxnSpPr>
            <a:cxnSpLocks/>
          </p:cNvCxnSpPr>
          <p:nvPr/>
        </p:nvCxnSpPr>
        <p:spPr>
          <a:xfrm>
            <a:off x="4901514" y="3113903"/>
            <a:ext cx="2076223" cy="1309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A69E328-54B0-4C58-A009-D131C666B722}"/>
              </a:ext>
            </a:extLst>
          </p:cNvPr>
          <p:cNvCxnSpPr>
            <a:cxnSpLocks/>
          </p:cNvCxnSpPr>
          <p:nvPr/>
        </p:nvCxnSpPr>
        <p:spPr>
          <a:xfrm flipH="1">
            <a:off x="4382531" y="3429000"/>
            <a:ext cx="1779372" cy="128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F429C34-9443-49A2-A0EE-8489A6F237B6}"/>
              </a:ext>
            </a:extLst>
          </p:cNvPr>
          <p:cNvCxnSpPr/>
          <p:nvPr/>
        </p:nvCxnSpPr>
        <p:spPr>
          <a:xfrm flipV="1">
            <a:off x="8262551" y="3517556"/>
            <a:ext cx="708454" cy="30150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4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Application Web PHP -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5B0FE1-E612-49A9-A4A8-4F0076E8248C}"/>
              </a:ext>
            </a:extLst>
          </p:cNvPr>
          <p:cNvSpPr txBox="1"/>
          <p:nvPr/>
        </p:nvSpPr>
        <p:spPr>
          <a:xfrm>
            <a:off x="370703" y="1894703"/>
            <a:ext cx="115000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Administration log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Affichage et gestion des erreurs/contrôles :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D40128-7F3B-4796-9F9E-927E13AB22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9" y="2288171"/>
            <a:ext cx="7332980" cy="172148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D0530EF-AFC7-40B7-A8C1-D0CB87ACDA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1" t="3133" r="2282" b="43134"/>
          <a:stretch/>
        </p:blipFill>
        <p:spPr>
          <a:xfrm>
            <a:off x="370703" y="4506302"/>
            <a:ext cx="3171567" cy="12766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682CBEE-835A-4E57-B6B1-EB20B5EED4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6" t="3210" r="1348" b="34033"/>
          <a:stretch/>
        </p:blipFill>
        <p:spPr>
          <a:xfrm>
            <a:off x="3742388" y="4506302"/>
            <a:ext cx="2592509" cy="12790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58407E0-406C-49D4-9CF2-E91FF0CE59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9577" b="8826"/>
          <a:stretch/>
        </p:blipFill>
        <p:spPr>
          <a:xfrm>
            <a:off x="6535015" y="4104147"/>
            <a:ext cx="3001884" cy="9456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78BACE1-B432-4E12-AD2C-A524676FA4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966" y="5144317"/>
            <a:ext cx="3844661" cy="1328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9685A5D-1070-4A82-8221-ABA8E9A461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2330" y="2747138"/>
            <a:ext cx="4029590" cy="121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6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Application Web PHP -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5B0FE1-E612-49A9-A4A8-4F0076E8248C}"/>
              </a:ext>
            </a:extLst>
          </p:cNvPr>
          <p:cNvSpPr txBox="1"/>
          <p:nvPr/>
        </p:nvSpPr>
        <p:spPr>
          <a:xfrm>
            <a:off x="428366" y="1721708"/>
            <a:ext cx="115000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Côté Responsive de l’application géré avec </a:t>
            </a:r>
            <a:r>
              <a:rPr lang="fr-FR" dirty="0" err="1"/>
              <a:t>bootstrap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Smartphones :						</a:t>
            </a:r>
          </a:p>
          <a:p>
            <a:endParaRPr lang="fr-FR" dirty="0"/>
          </a:p>
          <a:p>
            <a:r>
              <a:rPr lang="fr-FR" dirty="0"/>
              <a:t>						   </a:t>
            </a:r>
          </a:p>
          <a:p>
            <a:r>
              <a:rPr lang="fr-FR" dirty="0"/>
              <a:t>						    Tablettes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5DC48EB-635D-4350-84A4-BAFE3ADC6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5" y="2702012"/>
            <a:ext cx="1916422" cy="406125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BE6C3A8-31F6-4590-BD5D-AB06090E6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945" y="2702012"/>
            <a:ext cx="1919664" cy="406125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2FB5D1C-8645-4D80-9554-096935E5E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617" y="2696438"/>
            <a:ext cx="1916423" cy="406682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612A206-E699-4B4F-9E7E-E4A3560B0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615" y="3429000"/>
            <a:ext cx="2283836" cy="302192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7CC1FDD-0696-4633-95D4-87C67543F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405" y="3418804"/>
            <a:ext cx="2283836" cy="30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7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Codes Python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A1B11-01BD-46F3-9A20-A3A9E9C4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5"/>
            <a:ext cx="10515600" cy="49826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disponibles sous le dossier ‘PYTH’ du dépôt git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Mise en place d’une communication entre ESP8266 et Raspberry Pi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Connexion au broker MQTT (localhost sur le Raspberry Pi)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Déchiffrement de l’UID transmise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Vérification directe en base de données de la validité de la clé lue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Interrogation d’un Arduino Nano BLE quant à l’état de la porte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Connexion au broker dans l’attente d’une requête provenant de l’application Web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Non fonctionnel dans le cadre d’une utilisation via BLE (la réponse est simulée pour l’heure)</a:t>
            </a: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5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Bilan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4EC6BDB-7E03-4D66-9D44-AFE4BE794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6"/>
            <a:ext cx="10515600" cy="4130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Ce qui est fait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	- L’application mobile/web est terminée et prête à l’emploi</a:t>
            </a:r>
            <a:b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	- Les scripts pythons/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arduino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 aussi, la séquence de déverrouillage par carte RFID est fonctionnel de bout en bout.</a:t>
            </a:r>
            <a:b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	- La sécurisation des échanges via le chiffrement entre l’ESP8266 et le Raspberry Pi et l’activation du HTTPS pour l’application</a:t>
            </a:r>
            <a:b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	- La redirection de ports pour rendre accessible l’application et le broker MQTT</a:t>
            </a:r>
          </a:p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Ce qu’il reste à faire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	- Développer un script python qui permettrait de renvoyer le statut de la porte à l’application qui afficherait le bouton en fonction de son état. Côté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php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 la fonction est présente mais à cause du confinement nous n’avons pu faire de test pour la faire fonctionner.</a:t>
            </a: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84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A3B28-1203-4C7F-9D50-B0EF8EEF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14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3E08FD-B714-4926-B48C-199CDAEB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8264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Présentation du projet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Fonctionnalités et Scénarios d’utilisation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Architectures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Matérielle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Logicielle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Répartition du travail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Fonctionnalités traitées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Bilan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Difficultés rencontrées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Mea culpa</a:t>
            </a: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Image 4" descr="Une image contenant assis, engin, noir, vélo&#10;&#10;Description générée automatiquement">
            <a:extLst>
              <a:ext uri="{FF2B5EF4-FFF2-40B4-BE49-F238E27FC236}">
                <a16:creationId xmlns:a16="http://schemas.microsoft.com/office/drawing/2014/main" id="{0C71A64C-BB78-49C0-891A-BB86E754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62" y="1448708"/>
            <a:ext cx="4492538" cy="485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6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Présentation du Projet</a:t>
            </a:r>
          </a:p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HODOR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4CBF557-9B0B-4B8A-ABA7-8E2434DA653E}"/>
              </a:ext>
            </a:extLst>
          </p:cNvPr>
          <p:cNvSpPr txBox="1"/>
          <p:nvPr/>
        </p:nvSpPr>
        <p:spPr>
          <a:xfrm>
            <a:off x="560173" y="2133600"/>
            <a:ext cx="113023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tantia" panose="02030602050306030303" pitchFamily="18" charset="0"/>
              </a:rPr>
              <a:t>L’objectif de ce projet est de créer une serrure connectée qui permettrait l’accès à son domicile de plusieurs manières :</a:t>
            </a:r>
          </a:p>
          <a:p>
            <a:r>
              <a:rPr lang="fr-FR" dirty="0">
                <a:latin typeface="Constantia" panose="02030602050306030303" pitchFamily="18" charset="0"/>
              </a:rPr>
              <a:t>	- soit par authentification avec une carte RFID</a:t>
            </a:r>
          </a:p>
          <a:p>
            <a:r>
              <a:rPr lang="fr-FR" dirty="0">
                <a:latin typeface="Constantia" panose="02030602050306030303" pitchFamily="18" charset="0"/>
              </a:rPr>
              <a:t>	- soit par authentification sur une application web/mobile</a:t>
            </a:r>
          </a:p>
          <a:p>
            <a:endParaRPr lang="fr-FR" dirty="0">
              <a:latin typeface="Constantia" panose="02030602050306030303" pitchFamily="18" charset="0"/>
            </a:endParaRPr>
          </a:p>
          <a:p>
            <a:r>
              <a:rPr lang="fr-FR" dirty="0">
                <a:latin typeface="Constantia" panose="02030602050306030303" pitchFamily="18" charset="0"/>
              </a:rPr>
              <a:t>A notre disposition nous avons : </a:t>
            </a:r>
          </a:p>
          <a:p>
            <a:pPr lvl="6"/>
            <a:r>
              <a:rPr lang="fr-FR" dirty="0">
                <a:latin typeface="Constantia" panose="02030602050306030303" pitchFamily="18" charset="0"/>
              </a:rPr>
              <a:t>	- un Raspberry Pi 3</a:t>
            </a:r>
          </a:p>
          <a:p>
            <a:pPr lvl="6"/>
            <a:r>
              <a:rPr lang="fr-FR" dirty="0">
                <a:latin typeface="Constantia" panose="02030602050306030303" pitchFamily="18" charset="0"/>
              </a:rPr>
              <a:t>	- un ESP8266</a:t>
            </a:r>
          </a:p>
          <a:p>
            <a:pPr lvl="6"/>
            <a:r>
              <a:rPr lang="fr-FR" dirty="0">
                <a:latin typeface="Constantia" panose="02030602050306030303" pitchFamily="18" charset="0"/>
              </a:rPr>
              <a:t>	- 2 Arduino Nano BLE 33</a:t>
            </a:r>
          </a:p>
          <a:p>
            <a:pPr lvl="6"/>
            <a:r>
              <a:rPr lang="fr-FR" dirty="0">
                <a:latin typeface="Constantia" panose="02030602050306030303" pitchFamily="18" charset="0"/>
              </a:rPr>
              <a:t>	- un servo-moteur</a:t>
            </a:r>
          </a:p>
          <a:p>
            <a:pPr lvl="6"/>
            <a:r>
              <a:rPr lang="fr-FR" dirty="0">
                <a:latin typeface="Constantia" panose="02030602050306030303" pitchFamily="18" charset="0"/>
              </a:rPr>
              <a:t>	- un lecteur de carte RFID</a:t>
            </a:r>
          </a:p>
        </p:txBody>
      </p:sp>
    </p:spTree>
    <p:extLst>
      <p:ext uri="{BB962C8B-B14F-4D97-AF65-F5344CB8AC3E}">
        <p14:creationId xmlns:p14="http://schemas.microsoft.com/office/powerpoint/2010/main" val="404307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Fonctionnalités et Scénarios d’utilisation</a:t>
            </a:r>
          </a:p>
          <a:p>
            <a:pPr algn="ctr"/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5ED8640-1E94-4193-A61D-3FAC3E2A3267}"/>
              </a:ext>
            </a:extLst>
          </p:cNvPr>
          <p:cNvSpPr txBox="1"/>
          <p:nvPr/>
        </p:nvSpPr>
        <p:spPr>
          <a:xfrm>
            <a:off x="411892" y="1825625"/>
            <a:ext cx="11425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onstantia" panose="02030602050306030303" pitchFamily="18" charset="0"/>
              </a:rPr>
              <a:t>1</a:t>
            </a:r>
            <a:r>
              <a:rPr lang="fr-FR" b="1" u="sng" baseline="30000" dirty="0">
                <a:latin typeface="Constantia" panose="02030602050306030303" pitchFamily="18" charset="0"/>
              </a:rPr>
              <a:t>er</a:t>
            </a:r>
            <a:r>
              <a:rPr lang="fr-FR" b="1" u="sng" dirty="0">
                <a:latin typeface="Constantia" panose="02030602050306030303" pitchFamily="18" charset="0"/>
              </a:rPr>
              <a:t> scénario d’utilisation :</a:t>
            </a:r>
          </a:p>
          <a:p>
            <a:r>
              <a:rPr lang="fr-FR" dirty="0">
                <a:latin typeface="Constantia" panose="02030602050306030303" pitchFamily="18" charset="0"/>
              </a:rPr>
              <a:t>	</a:t>
            </a:r>
            <a:r>
              <a:rPr lang="fr-FR">
                <a:latin typeface="Constantia" panose="02030602050306030303" pitchFamily="18" charset="0"/>
              </a:rPr>
              <a:t>L’utilisateur a </a:t>
            </a:r>
            <a:r>
              <a:rPr lang="fr-FR" dirty="0">
                <a:latin typeface="Constantia" panose="02030602050306030303" pitchFamily="18" charset="0"/>
              </a:rPr>
              <a:t>une carte RFID validé par le propriétaire de la maison, se présente devant la porte</a:t>
            </a:r>
            <a:r>
              <a:rPr lang="fr-FR">
                <a:latin typeface="Constantia" panose="02030602050306030303" pitchFamily="18" charset="0"/>
              </a:rPr>
              <a:t>, scanne </a:t>
            </a:r>
            <a:r>
              <a:rPr lang="fr-FR" dirty="0">
                <a:latin typeface="Constantia" panose="02030602050306030303" pitchFamily="18" charset="0"/>
              </a:rPr>
              <a:t>sa carte RFID devant le lecteur de carte RFID, celle-ci est validée, le servo-moteur débloque la serrure et permet l’accès au domicile.</a:t>
            </a:r>
          </a:p>
          <a:p>
            <a:endParaRPr lang="fr-FR" dirty="0">
              <a:latin typeface="Constantia" panose="02030602050306030303" pitchFamily="18" charset="0"/>
            </a:endParaRPr>
          </a:p>
          <a:p>
            <a:r>
              <a:rPr lang="fr-FR" b="1" u="sng" dirty="0">
                <a:latin typeface="Constantia" panose="02030602050306030303" pitchFamily="18" charset="0"/>
              </a:rPr>
              <a:t>2</a:t>
            </a:r>
            <a:r>
              <a:rPr lang="fr-FR" b="1" u="sng" baseline="30000" dirty="0">
                <a:latin typeface="Constantia" panose="02030602050306030303" pitchFamily="18" charset="0"/>
              </a:rPr>
              <a:t>nd</a:t>
            </a:r>
            <a:r>
              <a:rPr lang="fr-FR" b="1" u="sng" dirty="0">
                <a:latin typeface="Constantia" panose="02030602050306030303" pitchFamily="18" charset="0"/>
              </a:rPr>
              <a:t> scénario d’utilisation : </a:t>
            </a:r>
          </a:p>
          <a:p>
            <a:r>
              <a:rPr lang="fr-FR" dirty="0">
                <a:latin typeface="Constantia" panose="02030602050306030303" pitchFamily="18" charset="0"/>
              </a:rPr>
              <a:t>	L’utilisateur accède à l’application mobile via web ou mobile, créer un compte, celui-ci est validé par le propriétaire (administrateur sur l’application) et l’utilisateur s’il se connecte pendant les dates et les plages horaires définies avec le propriétaire accède à un panneau de contrôle lui permettant d’actionner l’ouverture de la porte ou sa fermeture.</a:t>
            </a:r>
          </a:p>
        </p:txBody>
      </p:sp>
    </p:spTree>
    <p:extLst>
      <p:ext uri="{BB962C8B-B14F-4D97-AF65-F5344CB8AC3E}">
        <p14:creationId xmlns:p14="http://schemas.microsoft.com/office/powerpoint/2010/main" val="342826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823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Architectures du Projet</a:t>
            </a:r>
          </a:p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Matérielle</a:t>
            </a:r>
          </a:p>
          <a:p>
            <a:pPr algn="ctr"/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CB5A0D-9F3C-45E1-ABAD-FB9CB556BE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97" y="1703082"/>
            <a:ext cx="8028000" cy="4680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98688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296863"/>
            <a:ext cx="10515600" cy="1823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Architectures du Projet</a:t>
            </a:r>
          </a:p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Logicielle</a:t>
            </a:r>
          </a:p>
          <a:p>
            <a:pPr algn="ctr"/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A6E49E-D1B7-4B6E-8B3C-B9BD60C1BB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00" y="1677937"/>
            <a:ext cx="8028000" cy="4680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01302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Codes Arduino -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37BF525-2948-4BFF-9604-C0EADCD52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5"/>
            <a:ext cx="10515600" cy="498264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disponibles sous le dossier ‘ARD’ du dépôt git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Lecture de carte et badge via RFID (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LECT_RFID.ino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Lecture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Chiffrement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Publication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Déclenchement du servo moteur simulant l’ouverture de la porte (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SERV.ino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Lecture sur port série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Non fonctionnel dans le cadre d’une utilisation via BLE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Mise en place d’une communication BLE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Utilisation en tant que serveur exposant des données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Non finalisé pour utilisation avec Raspberry Pi</a:t>
            </a: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524874-2F06-463B-82A4-D89EB5C0F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303" y="986022"/>
            <a:ext cx="1874641" cy="2499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B2D9A79-AC6C-46FF-9BF6-7AD7F0D67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468" y="4426482"/>
            <a:ext cx="2637155" cy="1979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455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Application Web PHP -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5B0FE1-E612-49A9-A4A8-4F0076E8248C}"/>
              </a:ext>
            </a:extLst>
          </p:cNvPr>
          <p:cNvSpPr txBox="1"/>
          <p:nvPr/>
        </p:nvSpPr>
        <p:spPr>
          <a:xfrm>
            <a:off x="370703" y="1894703"/>
            <a:ext cx="115000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tantia" panose="02030602050306030303" pitchFamily="18" charset="0"/>
              </a:rPr>
              <a:t>Accès à l’application via HTTPS à l’adresse : </a:t>
            </a:r>
            <a:r>
              <a:rPr lang="fr-FR" dirty="0">
                <a:latin typeface="Constantia" panose="02030602050306030303" pitchFamily="18" charset="0"/>
                <a:hlinkClick r:id="rId2"/>
              </a:rPr>
              <a:t>https://90.116.66.46:8443/AppMobile</a:t>
            </a:r>
            <a:endParaRPr lang="fr-FR" dirty="0">
              <a:latin typeface="Constantia" panose="02030602050306030303" pitchFamily="18" charset="0"/>
            </a:endParaRPr>
          </a:p>
          <a:p>
            <a:endParaRPr lang="fr-FR" dirty="0">
              <a:latin typeface="Constantia" panose="02030602050306030303" pitchFamily="18" charset="0"/>
            </a:endParaRPr>
          </a:p>
          <a:p>
            <a:r>
              <a:rPr lang="fr-FR" dirty="0">
                <a:latin typeface="Constantia" panose="02030602050306030303" pitchFamily="18" charset="0"/>
              </a:rPr>
              <a:t>	L’application est hébergé sur un serveur Apache sur le Raspberry Pi 3, dans un 1</a:t>
            </a:r>
            <a:r>
              <a:rPr lang="fr-FR" baseline="30000" dirty="0">
                <a:latin typeface="Constantia" panose="02030602050306030303" pitchFamily="18" charset="0"/>
              </a:rPr>
              <a:t>er</a:t>
            </a:r>
            <a:r>
              <a:rPr lang="fr-FR" dirty="0">
                <a:latin typeface="Constantia" panose="02030602050306030303" pitchFamily="18" charset="0"/>
              </a:rPr>
              <a:t> temps il a fallu mettre en place une redirection de ports depuis mon Point d’Accès Internet vers le Raspberry pour le mettre à disposition depuis le web. La redirection se faisant du port 8443 de mon PAI vers le port interne 443 du Raspberry.</a:t>
            </a:r>
          </a:p>
          <a:p>
            <a:endParaRPr lang="fr-FR" dirty="0">
              <a:latin typeface="Constantia" panose="02030602050306030303" pitchFamily="18" charset="0"/>
            </a:endParaRPr>
          </a:p>
          <a:p>
            <a:r>
              <a:rPr lang="fr-FR" dirty="0">
                <a:latin typeface="Constantia" panose="02030602050306030303" pitchFamily="18" charset="0"/>
              </a:rPr>
              <a:t>De plus pour centraliser les échanges entre nos divers objets connectés nous avons fait le choix du broker MQTT </a:t>
            </a:r>
            <a:r>
              <a:rPr lang="fr-FR" dirty="0" err="1">
                <a:latin typeface="Constantia" panose="02030602050306030303" pitchFamily="18" charset="0"/>
              </a:rPr>
              <a:t>Mosquitto</a:t>
            </a:r>
            <a:r>
              <a:rPr lang="fr-FR" dirty="0">
                <a:latin typeface="Constantia" panose="02030602050306030303" pitchFamily="18" charset="0"/>
              </a:rPr>
              <a:t> qui est hébergé lui aussi sur le Raspberry et pour lequel il a était nécessaire aussi de faire une redirection de ports du port externe 8086 (choisi arbitrairement) vers le port 1883 par défaut celui du broker MQTT.</a:t>
            </a:r>
          </a:p>
          <a:p>
            <a:endParaRPr lang="fr-FR" dirty="0">
              <a:latin typeface="Constantia" panose="02030602050306030303" pitchFamily="18" charset="0"/>
            </a:endParaRPr>
          </a:p>
          <a:p>
            <a:r>
              <a:rPr lang="fr-FR" dirty="0">
                <a:latin typeface="Constantia" panose="02030602050306030303" pitchFamily="18" charset="0"/>
              </a:rPr>
              <a:t>Dans un 2</a:t>
            </a:r>
            <a:r>
              <a:rPr lang="fr-FR" baseline="30000" dirty="0">
                <a:latin typeface="Constantia" panose="02030602050306030303" pitchFamily="18" charset="0"/>
              </a:rPr>
              <a:t>nd</a:t>
            </a:r>
            <a:r>
              <a:rPr lang="fr-FR" dirty="0">
                <a:latin typeface="Constantia" panose="02030602050306030303" pitchFamily="18" charset="0"/>
              </a:rPr>
              <a:t> temps pour sécuriser l’accès à l’application il a été décidé d’autoriser seulement l’accès en HTTPS et de restreindre celui en HTTP. Pour cela il a fallu créer un certificat auto-signé et hébergé sur le </a:t>
            </a:r>
            <a:r>
              <a:rPr lang="fr-FR" dirty="0" err="1">
                <a:latin typeface="Constantia" panose="02030602050306030303" pitchFamily="18" charset="0"/>
              </a:rPr>
              <a:t>Rapsberry</a:t>
            </a:r>
            <a:r>
              <a:rPr lang="fr-FR" dirty="0">
                <a:latin typeface="Constantia" panose="02030602050306030303" pitchFamily="18" charset="0"/>
              </a:rPr>
              <a:t>. </a:t>
            </a:r>
          </a:p>
          <a:p>
            <a:r>
              <a:rPr lang="fr-FR" dirty="0">
                <a:latin typeface="Constantia" panose="02030602050306030303" pitchFamily="18" charset="0"/>
              </a:rPr>
              <a:t>Néanmoins on peut constater quand on accède à l’application que comme le certificat n’est pas validé par une autorité de certification, les navigateurs annoncent que la connexion n’est pas sécurisée.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3161410-7FBB-48BF-8A38-6341BB7F6A54}"/>
              </a:ext>
            </a:extLst>
          </p:cNvPr>
          <p:cNvPicPr/>
          <p:nvPr/>
        </p:nvPicPr>
        <p:blipFill rotWithShape="1">
          <a:blip r:embed="rId3"/>
          <a:srcRect l="2669" r="27141" b="3936"/>
          <a:stretch/>
        </p:blipFill>
        <p:spPr>
          <a:xfrm>
            <a:off x="10091352" y="85439"/>
            <a:ext cx="1977082" cy="234472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A7A26F9-88F2-407D-83DA-9AD557C6E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" t="-1036" r="3751" b="47313"/>
          <a:stretch/>
        </p:blipFill>
        <p:spPr>
          <a:xfrm>
            <a:off x="57666" y="241165"/>
            <a:ext cx="2148791" cy="15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Application Web PHP -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5B0FE1-E612-49A9-A4A8-4F0076E8248C}"/>
              </a:ext>
            </a:extLst>
          </p:cNvPr>
          <p:cNvSpPr txBox="1"/>
          <p:nvPr/>
        </p:nvSpPr>
        <p:spPr>
          <a:xfrm>
            <a:off x="345989" y="1801690"/>
            <a:ext cx="118460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Inscription sur l’application : 			                                                  L’admin doit alors valider le compte (</a:t>
            </a:r>
            <a:r>
              <a:rPr lang="fr-FR" sz="1600" dirty="0" err="1"/>
              <a:t>status</a:t>
            </a:r>
            <a:r>
              <a:rPr lang="fr-FR" sz="1600" dirty="0"/>
              <a:t> = 1) et </a:t>
            </a:r>
          </a:p>
          <a:p>
            <a:r>
              <a:rPr lang="fr-FR" sz="1600" dirty="0"/>
              <a:t>							          définir les plages horaires où il veut autoriser l’accès</a:t>
            </a:r>
            <a:br>
              <a:rPr lang="fr-FR" sz="1600" dirty="0"/>
            </a:br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4F575B-D637-4894-9073-3D0B020C0BE3}"/>
              </a:ext>
            </a:extLst>
          </p:cNvPr>
          <p:cNvPicPr/>
          <p:nvPr/>
        </p:nvPicPr>
        <p:blipFill rotWithShape="1">
          <a:blip r:embed="rId2"/>
          <a:srcRect l="7430" r="6326" b="915"/>
          <a:stretch/>
        </p:blipFill>
        <p:spPr bwMode="auto">
          <a:xfrm>
            <a:off x="584595" y="2263355"/>
            <a:ext cx="2784681" cy="44175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dre 4">
            <a:extLst>
              <a:ext uri="{FF2B5EF4-FFF2-40B4-BE49-F238E27FC236}">
                <a16:creationId xmlns:a16="http://schemas.microsoft.com/office/drawing/2014/main" id="{3B28C91F-A1B6-4EEE-B7D9-E202A4BA8332}"/>
              </a:ext>
            </a:extLst>
          </p:cNvPr>
          <p:cNvSpPr/>
          <p:nvPr/>
        </p:nvSpPr>
        <p:spPr>
          <a:xfrm>
            <a:off x="1095632" y="6211330"/>
            <a:ext cx="1787611" cy="16475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DD44D59-1D8D-433E-B37E-3CCCB7C46A4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83243" y="4455645"/>
            <a:ext cx="1211253" cy="1838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E9550266-DB89-408B-A825-18A5FFF9509D}"/>
              </a:ext>
            </a:extLst>
          </p:cNvPr>
          <p:cNvPicPr/>
          <p:nvPr/>
        </p:nvPicPr>
        <p:blipFill rotWithShape="1">
          <a:blip r:embed="rId3"/>
          <a:srcRect l="5051"/>
          <a:stretch/>
        </p:blipFill>
        <p:spPr>
          <a:xfrm>
            <a:off x="7727380" y="2413686"/>
            <a:ext cx="3566695" cy="42672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50AB3AA-7DE1-4DD9-A16A-848CBEFA79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77" r="2627"/>
          <a:stretch/>
        </p:blipFill>
        <p:spPr>
          <a:xfrm>
            <a:off x="4094497" y="2234551"/>
            <a:ext cx="3146850" cy="444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279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</Words>
  <Application>Microsoft Office PowerPoint</Application>
  <PresentationFormat>Grand écran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Constantia</vt:lpstr>
      <vt:lpstr>Thème Office</vt:lpstr>
      <vt:lpstr>Présentation du projet HODOR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HODOR</dc:title>
  <dc:creator>wilfrid Mezard</dc:creator>
  <cp:lastModifiedBy>Raphaël GUIOT</cp:lastModifiedBy>
  <cp:revision>27</cp:revision>
  <dcterms:created xsi:type="dcterms:W3CDTF">2020-05-10T15:11:31Z</dcterms:created>
  <dcterms:modified xsi:type="dcterms:W3CDTF">2020-05-10T20:59:55Z</dcterms:modified>
</cp:coreProperties>
</file>