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2"/>
  </p:notesMasterIdLst>
  <p:sldIdLst>
    <p:sldId id="256" r:id="rId2"/>
    <p:sldId id="259" r:id="rId3"/>
    <p:sldId id="257" r:id="rId4"/>
    <p:sldId id="260" r:id="rId5"/>
    <p:sldId id="267" r:id="rId6"/>
    <p:sldId id="272" r:id="rId7"/>
    <p:sldId id="269" r:id="rId8"/>
    <p:sldId id="271" r:id="rId9"/>
    <p:sldId id="273" r:id="rId10"/>
    <p:sldId id="270" r:id="rId11"/>
    <p:sldId id="274" r:id="rId12"/>
    <p:sldId id="275" r:id="rId13"/>
    <p:sldId id="276" r:id="rId14"/>
    <p:sldId id="277" r:id="rId15"/>
    <p:sldId id="279" r:id="rId16"/>
    <p:sldId id="261" r:id="rId17"/>
    <p:sldId id="262" r:id="rId18"/>
    <p:sldId id="288" r:id="rId19"/>
    <p:sldId id="265" r:id="rId20"/>
    <p:sldId id="289" r:id="rId21"/>
    <p:sldId id="266" r:id="rId22"/>
    <p:sldId id="281" r:id="rId23"/>
    <p:sldId id="283" r:id="rId24"/>
    <p:sldId id="282" r:id="rId25"/>
    <p:sldId id="285" r:id="rId26"/>
    <p:sldId id="268" r:id="rId27"/>
    <p:sldId id="287" r:id="rId28"/>
    <p:sldId id="286" r:id="rId29"/>
    <p:sldId id="280"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A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319ADB-CD74-4018-91A6-7692E143F7C9}" v="1139" dt="2020-05-09T22:32:52.770"/>
    <p1510:client id="{7497BAD6-3EEE-4871-9444-5647211B6786}" v="797" dt="2020-05-09T21:33:23.740"/>
    <p1510:client id="{8FE2D3C7-A5E5-4801-BABF-391B08673602}" v="1908" dt="2020-05-09T23:19:58.8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2F6CD-0FB9-4B7F-8C8D-BC06D2A3D5BF}" type="datetimeFigureOut">
              <a:rPr lang="fr-FR" smtClean="0"/>
              <a:t>10/05/2020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60E89-46EF-4C3C-9B7E-059BBD2B63BC}" type="slidenum">
              <a:rPr lang="fr-FR" smtClean="0"/>
              <a:t>‹N°›</a:t>
            </a:fld>
            <a:endParaRPr lang="fr-FR"/>
          </a:p>
        </p:txBody>
      </p:sp>
    </p:spTree>
    <p:extLst>
      <p:ext uri="{BB962C8B-B14F-4D97-AF65-F5344CB8AC3E}">
        <p14:creationId xmlns:p14="http://schemas.microsoft.com/office/powerpoint/2010/main" val="15420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9E1DDB49-9E2B-4EDA-9906-5EA79597B737}" type="datetime1">
              <a:rPr lang="en-US" smtClean="0"/>
              <a:t>5/10/2020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1</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31500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8D2F1D-909E-46EF-9BEF-D5A72800586E}"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12393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BD688-F8B8-42D7-B01E-64237065A02A}"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1140722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42D153-92A4-46D6-B766-FA4C1734D474}"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937147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85DD3-74C3-4A0C-B334-511879263E6D}"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102195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79EC52-4FC7-45E1-B2D9-570715DC0273}" type="datetime1">
              <a:rPr lang="en-US" smtClean="0"/>
              <a:t>5/10/2020</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47360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7F8104-D7D6-44BF-BE90-A7B7CA6A1551}" type="datetime1">
              <a:rPr lang="en-US" smtClean="0"/>
              <a:t>5/10/2020</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87797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29A2CC-1B8D-4826-AFE4-E684BA669CDE}" type="datetime1">
              <a:rPr lang="en-US" smtClean="0"/>
              <a:t>5/10/2020</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413222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688B2-976D-45D9-8B8E-067DC79946E7}" type="datetime1">
              <a:rPr lang="en-US" smtClean="0"/>
              <a:t>5/10/2020</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44369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CB2082-26A9-4D1E-B02A-C3BBF1C1D4B3}" type="datetime1">
              <a:rPr lang="en-US" smtClean="0"/>
              <a:t>5/10/2020</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21652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CD490C-B18E-4B20-B2F1-328ADD3D874E}" type="datetime1">
              <a:rPr lang="en-US" smtClean="0"/>
              <a:t>5/10/2020</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418966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4CD31D-8909-464A-9EB1-43E752C83DC0}"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187870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229A9C-B447-49F9-BD0B-A41B74DDB859}" type="datetime1">
              <a:rPr lang="en-US" smtClean="0"/>
              <a:t>5/10/2020</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310097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43C027-7100-42FD-86C9-C4D3466C97F9}" type="datetime1">
              <a:rPr lang="en-US" smtClean="0"/>
              <a:t>5/10/2020</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62911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66C3-0DE2-4A01-BDA8-E5A3B61FF44A}" type="datetime1">
              <a:rPr lang="en-US" smtClean="0"/>
              <a:t>5/10/2020</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234096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16C4B9-EF2B-40F2-A890-9F435AC17C0F}"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129219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095B1A-7521-4309-9D37-C1C815D10A5A}" type="datetime1">
              <a:rPr lang="en-US" smtClean="0"/>
              <a:t>5/10/2020</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a:p>
        </p:txBody>
      </p:sp>
    </p:spTree>
    <p:extLst>
      <p:ext uri="{BB962C8B-B14F-4D97-AF65-F5344CB8AC3E}">
        <p14:creationId xmlns:p14="http://schemas.microsoft.com/office/powerpoint/2010/main" val="354612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8000">
              <a:schemeClr val="tx1"/>
            </a:gs>
            <a:gs pos="87000">
              <a:srgbClr val="3FA9F5"/>
            </a:gs>
          </a:gsLst>
          <a:lin ang="48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E98122-497A-4C06-9890-BE552DA4E6D2}" type="datetime1">
              <a:rPr lang="en-US" smtClean="0"/>
              <a:t>5/10/2020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235346610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92E86-5AAF-4741-AD41-9B802F48FC4B}"/>
              </a:ext>
            </a:extLst>
          </p:cNvPr>
          <p:cNvSpPr>
            <a:spLocks noGrp="1"/>
          </p:cNvSpPr>
          <p:nvPr>
            <p:ph type="ctrTitle"/>
          </p:nvPr>
        </p:nvSpPr>
        <p:spPr>
          <a:xfrm>
            <a:off x="3986211" y="2743345"/>
            <a:ext cx="4219576" cy="1080906"/>
          </a:xfrm>
        </p:spPr>
        <p:txBody>
          <a:bodyPr>
            <a:normAutofit/>
          </a:bodyPr>
          <a:lstStyle/>
          <a:p>
            <a:r>
              <a:rPr lang="fr-FR" err="1">
                <a:solidFill>
                  <a:schemeClr val="bg1"/>
                </a:solidFill>
              </a:rPr>
              <a:t>IOTIAQuARIUM</a:t>
            </a:r>
            <a:endParaRPr lang="fr-FR">
              <a:solidFill>
                <a:schemeClr val="bg1"/>
              </a:solidFill>
            </a:endParaRPr>
          </a:p>
        </p:txBody>
      </p:sp>
      <p:sp>
        <p:nvSpPr>
          <p:cNvPr id="3" name="Sous-titre 2">
            <a:extLst>
              <a:ext uri="{FF2B5EF4-FFF2-40B4-BE49-F238E27FC236}">
                <a16:creationId xmlns:a16="http://schemas.microsoft.com/office/drawing/2014/main" id="{C57615FC-3F33-493C-8A5E-8374938014F3}"/>
              </a:ext>
            </a:extLst>
          </p:cNvPr>
          <p:cNvSpPr>
            <a:spLocks noGrp="1"/>
          </p:cNvSpPr>
          <p:nvPr>
            <p:ph type="subTitle" idx="1"/>
          </p:nvPr>
        </p:nvSpPr>
        <p:spPr>
          <a:xfrm>
            <a:off x="2205643" y="3824251"/>
            <a:ext cx="7780712" cy="533057"/>
          </a:xfrm>
        </p:spPr>
        <p:txBody>
          <a:bodyPr>
            <a:normAutofit/>
          </a:bodyPr>
          <a:lstStyle/>
          <a:p>
            <a:r>
              <a:rPr lang="fr-FR">
                <a:solidFill>
                  <a:schemeClr val="bg1"/>
                </a:solidFill>
              </a:rPr>
              <a:t>Raphaël Betti, Olivier Durand, Dieunelson Dorcelus, </a:t>
            </a:r>
            <a:r>
              <a:rPr lang="fr-FR" err="1">
                <a:solidFill>
                  <a:schemeClr val="bg1"/>
                </a:solidFill>
              </a:rPr>
              <a:t>eric</a:t>
            </a:r>
            <a:r>
              <a:rPr lang="fr-FR">
                <a:solidFill>
                  <a:schemeClr val="bg1"/>
                </a:solidFill>
              </a:rPr>
              <a:t> </a:t>
            </a:r>
            <a:r>
              <a:rPr lang="fr-FR" err="1">
                <a:solidFill>
                  <a:schemeClr val="bg1"/>
                </a:solidFill>
              </a:rPr>
              <a:t>harkat</a:t>
            </a:r>
            <a:endParaRPr lang="fr-FR">
              <a:solidFill>
                <a:schemeClr val="bg1"/>
              </a:solidFill>
            </a:endParaRPr>
          </a:p>
        </p:txBody>
      </p:sp>
      <p:sp>
        <p:nvSpPr>
          <p:cNvPr id="6" name="Slide Number Placeholder 5">
            <a:extLst>
              <a:ext uri="{FF2B5EF4-FFF2-40B4-BE49-F238E27FC236}">
                <a16:creationId xmlns:a16="http://schemas.microsoft.com/office/drawing/2014/main" id="{334FE0D3-A477-4B2F-8E30-0B2A5616E11D}"/>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1</a:t>
            </a:fld>
            <a:endParaRPr lang="en-US"/>
          </a:p>
        </p:txBody>
      </p:sp>
      <p:pic>
        <p:nvPicPr>
          <p:cNvPr id="8" name="Picture 7">
            <a:extLst>
              <a:ext uri="{FF2B5EF4-FFF2-40B4-BE49-F238E27FC236}">
                <a16:creationId xmlns:a16="http://schemas.microsoft.com/office/drawing/2014/main" id="{D799E30D-CD5A-4513-9F09-F6016708C0EC}"/>
              </a:ext>
            </a:extLst>
          </p:cNvPr>
          <p:cNvPicPr>
            <a:picLocks noChangeAspect="1"/>
          </p:cNvPicPr>
          <p:nvPr/>
        </p:nvPicPr>
        <p:blipFill>
          <a:blip r:embed="rId2"/>
          <a:stretch>
            <a:fillRect/>
          </a:stretch>
        </p:blipFill>
        <p:spPr>
          <a:xfrm>
            <a:off x="4603572" y="1342009"/>
            <a:ext cx="2984855" cy="2025650"/>
          </a:xfrm>
          <a:prstGeom prst="rect">
            <a:avLst/>
          </a:prstGeom>
        </p:spPr>
      </p:pic>
    </p:spTree>
    <p:extLst>
      <p:ext uri="{BB962C8B-B14F-4D97-AF65-F5344CB8AC3E}">
        <p14:creationId xmlns:p14="http://schemas.microsoft.com/office/powerpoint/2010/main" val="32895945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p:txBody>
          <a:bodyPr/>
          <a:lstStyle/>
          <a:p>
            <a:r>
              <a:rPr lang="fr-FR">
                <a:solidFill>
                  <a:schemeClr val="bg1"/>
                </a:solidFill>
              </a:rPr>
              <a:t>Broker</a:t>
            </a:r>
          </a:p>
          <a:p>
            <a:pPr lvl="1">
              <a:buFont typeface="Courier New" panose="02070309020205020404" pitchFamily="49" charset="0"/>
              <a:buChar char="o"/>
            </a:pPr>
            <a:r>
              <a:rPr lang="fr-FR">
                <a:solidFill>
                  <a:schemeClr val="bg1"/>
                </a:solidFill>
              </a:rPr>
              <a:t>3 scripts, installation, désinstallation et partage de clé</a:t>
            </a:r>
          </a:p>
          <a:p>
            <a:pPr lvl="1">
              <a:buFont typeface="Courier New" panose="02070309020205020404" pitchFamily="49" charset="0"/>
              <a:buChar char="o"/>
            </a:pPr>
            <a:r>
              <a:rPr lang="fr-FR">
                <a:solidFill>
                  <a:schemeClr val="bg1"/>
                </a:solidFill>
              </a:rPr>
              <a:t>Un processus séquentielle pour accompagner l’utilisateur</a:t>
            </a:r>
          </a:p>
          <a:p>
            <a:pPr lvl="1">
              <a:buFont typeface="Courier New" panose="02070309020205020404" pitchFamily="49" charset="0"/>
              <a:buChar char="o"/>
            </a:pPr>
            <a:r>
              <a:rPr lang="fr-FR">
                <a:solidFill>
                  <a:schemeClr val="bg1"/>
                </a:solidFill>
              </a:rPr>
              <a:t>Un monitoring en temps réel pour analyser le trafic ou les erreurs</a:t>
            </a:r>
          </a:p>
          <a:p>
            <a:pPr lvl="1">
              <a:buFont typeface="Courier New" panose="02070309020205020404" pitchFamily="49" charset="0"/>
              <a:buChar char="o"/>
            </a:pPr>
            <a:endParaRPr lang="fr-FR">
              <a:solidFill>
                <a:schemeClr val="bg1"/>
              </a:solidFill>
            </a:endParaRPr>
          </a:p>
        </p:txBody>
      </p:sp>
      <p:pic>
        <p:nvPicPr>
          <p:cNvPr id="10" name="Picture 9" descr="A close up of a sign&#10;&#10;Description automatically generated">
            <a:extLst>
              <a:ext uri="{FF2B5EF4-FFF2-40B4-BE49-F238E27FC236}">
                <a16:creationId xmlns:a16="http://schemas.microsoft.com/office/drawing/2014/main" id="{66875D75-D491-4488-8FCE-42CCC12EADC7}"/>
              </a:ext>
            </a:extLst>
          </p:cNvPr>
          <p:cNvPicPr>
            <a:picLocks noChangeAspect="1"/>
          </p:cNvPicPr>
          <p:nvPr/>
        </p:nvPicPr>
        <p:blipFill>
          <a:blip r:embed="rId2"/>
          <a:stretch>
            <a:fillRect/>
          </a:stretch>
        </p:blipFill>
        <p:spPr>
          <a:xfrm>
            <a:off x="9277350" y="2324894"/>
            <a:ext cx="1695450" cy="1695450"/>
          </a:xfrm>
          <a:prstGeom prst="rect">
            <a:avLst/>
          </a:prstGeom>
        </p:spPr>
      </p:pic>
      <p:sp>
        <p:nvSpPr>
          <p:cNvPr id="7" name="Slide Number Placeholder 5">
            <a:extLst>
              <a:ext uri="{FF2B5EF4-FFF2-40B4-BE49-F238E27FC236}">
                <a16:creationId xmlns:a16="http://schemas.microsoft.com/office/drawing/2014/main" id="{F125F07C-C876-429A-BD47-8C50C1579383}"/>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10</a:t>
            </a:fld>
            <a:endParaRPr lang="en-US"/>
          </a:p>
        </p:txBody>
      </p:sp>
      <p:grpSp>
        <p:nvGrpSpPr>
          <p:cNvPr id="8" name="Group 6">
            <a:extLst>
              <a:ext uri="{FF2B5EF4-FFF2-40B4-BE49-F238E27FC236}">
                <a16:creationId xmlns:a16="http://schemas.microsoft.com/office/drawing/2014/main" id="{D499AB21-762D-479D-BCD8-50F49E0151D8}"/>
              </a:ext>
            </a:extLst>
          </p:cNvPr>
          <p:cNvGrpSpPr/>
          <p:nvPr/>
        </p:nvGrpSpPr>
        <p:grpSpPr>
          <a:xfrm>
            <a:off x="1317580" y="0"/>
            <a:ext cx="10078918" cy="1232620"/>
            <a:chOff x="1274882" y="-1"/>
            <a:chExt cx="10078918" cy="1232620"/>
          </a:xfrm>
        </p:grpSpPr>
        <p:sp>
          <p:nvSpPr>
            <p:cNvPr id="9" name="TextBox 8">
              <a:extLst>
                <a:ext uri="{FF2B5EF4-FFF2-40B4-BE49-F238E27FC236}">
                  <a16:creationId xmlns:a16="http://schemas.microsoft.com/office/drawing/2014/main" id="{49E20992-7761-4B6C-8865-234D37075645}"/>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80FAEC51-7693-4BC1-B3FE-D627216B6D35}"/>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2" name="Rectangle 11">
              <a:extLst>
                <a:ext uri="{FF2B5EF4-FFF2-40B4-BE49-F238E27FC236}">
                  <a16:creationId xmlns:a16="http://schemas.microsoft.com/office/drawing/2014/main" id="{002E901A-F89A-4F8D-8564-64FB8C35CF48}"/>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3" name="Picture 11">
              <a:extLst>
                <a:ext uri="{FF2B5EF4-FFF2-40B4-BE49-F238E27FC236}">
                  <a16:creationId xmlns:a16="http://schemas.microsoft.com/office/drawing/2014/main" id="{4924977A-36F4-4BAD-9A69-156CAD6BEC9F}"/>
                </a:ext>
              </a:extLst>
            </p:cNvPr>
            <p:cNvPicPr>
              <a:picLocks noChangeAspect="1"/>
            </p:cNvPicPr>
            <p:nvPr/>
          </p:nvPicPr>
          <p:blipFill>
            <a:blip r:embed="rId3"/>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111291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A5C51-EAD9-4C3C-89A9-9FCEC5FF5862}"/>
              </a:ext>
            </a:extLst>
          </p:cNvPr>
          <p:cNvSpPr>
            <a:spLocks noGrp="1"/>
          </p:cNvSpPr>
          <p:nvPr>
            <p:ph type="title"/>
          </p:nvPr>
        </p:nvSpPr>
        <p:spPr/>
        <p:txBody>
          <a:bodyPr>
            <a:normAutofit/>
          </a:bodyPr>
          <a:lstStyle/>
          <a:p>
            <a:r>
              <a:rPr lang="fr-FR"/>
              <a:t>2- Docker/Broker/</a:t>
            </a:r>
            <a:r>
              <a:rPr lang="fr-FR" err="1"/>
              <a:t>InfluxDB</a:t>
            </a:r>
            <a:r>
              <a:rPr lang="fr-FR"/>
              <a:t> 		2/3</a:t>
            </a:r>
            <a:br>
              <a:rPr lang="fr-FR"/>
            </a:br>
            <a:endParaRPr lang="fr-FR"/>
          </a:p>
        </p:txBody>
      </p:sp>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p:txBody>
          <a:bodyPr/>
          <a:lstStyle/>
          <a:p>
            <a:r>
              <a:rPr lang="fr-FR"/>
              <a:t>Broker</a:t>
            </a:r>
          </a:p>
          <a:p>
            <a:pPr lvl="1">
              <a:buFont typeface="Courier New" panose="02070309020205020404" pitchFamily="49" charset="0"/>
              <a:buChar char="o"/>
            </a:pPr>
            <a:r>
              <a:rPr lang="fr-FR"/>
              <a:t>3 scripts, installation, désinstallation et partage de clé</a:t>
            </a:r>
          </a:p>
          <a:p>
            <a:pPr lvl="1">
              <a:buFont typeface="Courier New" panose="02070309020205020404" pitchFamily="49" charset="0"/>
              <a:buChar char="o"/>
            </a:pPr>
            <a:r>
              <a:rPr lang="fr-FR"/>
              <a:t>Un processus séquentielle pour accompagner l’utilisateur</a:t>
            </a:r>
          </a:p>
          <a:p>
            <a:pPr lvl="1">
              <a:buFont typeface="Courier New" panose="02070309020205020404" pitchFamily="49" charset="0"/>
              <a:buChar char="o"/>
            </a:pPr>
            <a:r>
              <a:rPr lang="fr-FR"/>
              <a:t>Un monitoring en temps réel pour analyser le trafic ou les erreurs</a:t>
            </a:r>
          </a:p>
          <a:p>
            <a:pPr lvl="1">
              <a:buFont typeface="Courier New" panose="02070309020205020404" pitchFamily="49" charset="0"/>
              <a:buChar char="o"/>
            </a:pPr>
            <a:endParaRPr lang="fr-FR"/>
          </a:p>
        </p:txBody>
      </p:sp>
      <p:sp>
        <p:nvSpPr>
          <p:cNvPr id="8" name="Slide Number Placeholder 5">
            <a:extLst>
              <a:ext uri="{FF2B5EF4-FFF2-40B4-BE49-F238E27FC236}">
                <a16:creationId xmlns:a16="http://schemas.microsoft.com/office/drawing/2014/main" id="{B590F2E6-B505-43EA-8423-D841CB3224C2}"/>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11</a:t>
            </a:fld>
            <a:endParaRPr lang="en-US"/>
          </a:p>
        </p:txBody>
      </p:sp>
      <p:grpSp>
        <p:nvGrpSpPr>
          <p:cNvPr id="9" name="Group 6">
            <a:extLst>
              <a:ext uri="{FF2B5EF4-FFF2-40B4-BE49-F238E27FC236}">
                <a16:creationId xmlns:a16="http://schemas.microsoft.com/office/drawing/2014/main" id="{BED79536-8BA6-4009-B86E-CE66953C2288}"/>
              </a:ext>
            </a:extLst>
          </p:cNvPr>
          <p:cNvGrpSpPr/>
          <p:nvPr/>
        </p:nvGrpSpPr>
        <p:grpSpPr>
          <a:xfrm>
            <a:off x="1317580" y="0"/>
            <a:ext cx="10078918" cy="1232620"/>
            <a:chOff x="1274882" y="-1"/>
            <a:chExt cx="10078918" cy="1232620"/>
          </a:xfrm>
        </p:grpSpPr>
        <p:sp>
          <p:nvSpPr>
            <p:cNvPr id="10" name="TextBox 8">
              <a:extLst>
                <a:ext uri="{FF2B5EF4-FFF2-40B4-BE49-F238E27FC236}">
                  <a16:creationId xmlns:a16="http://schemas.microsoft.com/office/drawing/2014/main" id="{CC44D430-0EE0-4ABC-9E0B-F1D44C1B9292}"/>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6FCCADFF-EF06-482E-A7DC-85C649B912C5}"/>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2" name="Rectangle 11">
              <a:extLst>
                <a:ext uri="{FF2B5EF4-FFF2-40B4-BE49-F238E27FC236}">
                  <a16:creationId xmlns:a16="http://schemas.microsoft.com/office/drawing/2014/main" id="{EEC5181A-A4BF-4FFB-8068-E7E540E9E1D9}"/>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3" name="Picture 11">
              <a:extLst>
                <a:ext uri="{FF2B5EF4-FFF2-40B4-BE49-F238E27FC236}">
                  <a16:creationId xmlns:a16="http://schemas.microsoft.com/office/drawing/2014/main" id="{116B8500-9E19-4452-B2CD-9EF50823214A}"/>
                </a:ext>
              </a:extLst>
            </p:cNvPr>
            <p:cNvPicPr>
              <a:picLocks noChangeAspect="1"/>
            </p:cNvPicPr>
            <p:nvPr/>
          </p:nvPicPr>
          <p:blipFill>
            <a:blip r:embed="rId2"/>
            <a:stretch>
              <a:fillRect/>
            </a:stretch>
          </p:blipFill>
          <p:spPr>
            <a:xfrm>
              <a:off x="1825160" y="216236"/>
              <a:ext cx="1497671" cy="1016383"/>
            </a:xfrm>
            <a:prstGeom prst="rect">
              <a:avLst/>
            </a:prstGeom>
          </p:spPr>
        </p:pic>
      </p:grpSp>
      <p:pic>
        <p:nvPicPr>
          <p:cNvPr id="6" name="Image 5">
            <a:extLst>
              <a:ext uri="{FF2B5EF4-FFF2-40B4-BE49-F238E27FC236}">
                <a16:creationId xmlns:a16="http://schemas.microsoft.com/office/drawing/2014/main" id="{5024B55E-8857-4DDC-A4B4-35213AE7D701}"/>
              </a:ext>
            </a:extLst>
          </p:cNvPr>
          <p:cNvPicPr>
            <a:picLocks noChangeAspect="1"/>
          </p:cNvPicPr>
          <p:nvPr/>
        </p:nvPicPr>
        <p:blipFill>
          <a:blip r:embed="rId3"/>
          <a:stretch>
            <a:fillRect/>
          </a:stretch>
        </p:blipFill>
        <p:spPr>
          <a:xfrm>
            <a:off x="1224367" y="0"/>
            <a:ext cx="9515958" cy="6858000"/>
          </a:xfrm>
          <a:prstGeom prst="rect">
            <a:avLst/>
          </a:prstGeom>
        </p:spPr>
      </p:pic>
      <p:sp>
        <p:nvSpPr>
          <p:cNvPr id="14" name="ZoneTexte 13">
            <a:extLst>
              <a:ext uri="{FF2B5EF4-FFF2-40B4-BE49-F238E27FC236}">
                <a16:creationId xmlns:a16="http://schemas.microsoft.com/office/drawing/2014/main" id="{578B052C-82DB-4A11-B54A-5015E7215A85}"/>
              </a:ext>
            </a:extLst>
          </p:cNvPr>
          <p:cNvSpPr txBox="1"/>
          <p:nvPr/>
        </p:nvSpPr>
        <p:spPr>
          <a:xfrm>
            <a:off x="10728442" y="4221521"/>
            <a:ext cx="1379483" cy="646331"/>
          </a:xfrm>
          <a:prstGeom prst="rect">
            <a:avLst/>
          </a:prstGeom>
          <a:noFill/>
        </p:spPr>
        <p:txBody>
          <a:bodyPr wrap="square" rtlCol="0">
            <a:spAutoFit/>
          </a:bodyPr>
          <a:lstStyle/>
          <a:p>
            <a:r>
              <a:rPr lang="fr-FR"/>
              <a:t>Séquences</a:t>
            </a:r>
          </a:p>
          <a:p>
            <a:r>
              <a:rPr lang="fr-FR"/>
              <a:t>d’installation</a:t>
            </a:r>
          </a:p>
        </p:txBody>
      </p:sp>
    </p:spTree>
    <p:extLst>
      <p:ext uri="{BB962C8B-B14F-4D97-AF65-F5344CB8AC3E}">
        <p14:creationId xmlns:p14="http://schemas.microsoft.com/office/powerpoint/2010/main" val="121054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p:txBody>
          <a:bodyPr/>
          <a:lstStyle/>
          <a:p>
            <a:r>
              <a:rPr lang="fr-FR">
                <a:solidFill>
                  <a:schemeClr val="bg1"/>
                </a:solidFill>
              </a:rPr>
              <a:t>Broker</a:t>
            </a:r>
          </a:p>
          <a:p>
            <a:pPr lvl="1">
              <a:buFont typeface="Courier New" panose="02070309020205020404" pitchFamily="49" charset="0"/>
              <a:buChar char="o"/>
            </a:pPr>
            <a:r>
              <a:rPr lang="fr-FR">
                <a:solidFill>
                  <a:schemeClr val="bg1"/>
                </a:solidFill>
              </a:rPr>
              <a:t>3 scripts, installation, désinstallation et partage de clé</a:t>
            </a:r>
          </a:p>
          <a:p>
            <a:pPr lvl="1">
              <a:buFont typeface="Courier New" panose="02070309020205020404" pitchFamily="49" charset="0"/>
              <a:buChar char="o"/>
            </a:pPr>
            <a:r>
              <a:rPr lang="fr-FR">
                <a:solidFill>
                  <a:schemeClr val="bg1"/>
                </a:solidFill>
              </a:rPr>
              <a:t>Un processus séquentielle pour accompagner l’utilisateur</a:t>
            </a:r>
          </a:p>
          <a:p>
            <a:pPr lvl="1">
              <a:buFont typeface="Courier New" panose="02070309020205020404" pitchFamily="49" charset="0"/>
              <a:buChar char="o"/>
            </a:pPr>
            <a:r>
              <a:rPr lang="fr-FR">
                <a:solidFill>
                  <a:schemeClr val="bg1"/>
                </a:solidFill>
              </a:rPr>
              <a:t>Un monitoring en temps réel pour analyser le trafic ou les erreurs</a:t>
            </a:r>
          </a:p>
          <a:p>
            <a:pPr lvl="1">
              <a:buFont typeface="Courier New" panose="02070309020205020404" pitchFamily="49" charset="0"/>
              <a:buChar char="o"/>
            </a:pPr>
            <a:endParaRPr lang="fr-FR">
              <a:solidFill>
                <a:schemeClr val="bg1"/>
              </a:solidFill>
            </a:endParaRPr>
          </a:p>
        </p:txBody>
      </p:sp>
      <p:pic>
        <p:nvPicPr>
          <p:cNvPr id="7" name="Picture 6" descr="A close up of a sign&#10;&#10;Description automatically generated">
            <a:extLst>
              <a:ext uri="{FF2B5EF4-FFF2-40B4-BE49-F238E27FC236}">
                <a16:creationId xmlns:a16="http://schemas.microsoft.com/office/drawing/2014/main" id="{7BF7A93A-3A66-4B68-A65D-772E23F80EED}"/>
              </a:ext>
            </a:extLst>
          </p:cNvPr>
          <p:cNvPicPr>
            <a:picLocks noChangeAspect="1"/>
          </p:cNvPicPr>
          <p:nvPr/>
        </p:nvPicPr>
        <p:blipFill>
          <a:blip r:embed="rId2"/>
          <a:stretch>
            <a:fillRect/>
          </a:stretch>
        </p:blipFill>
        <p:spPr>
          <a:xfrm>
            <a:off x="9277350" y="2324894"/>
            <a:ext cx="1695450" cy="1695450"/>
          </a:xfrm>
          <a:prstGeom prst="rect">
            <a:avLst/>
          </a:prstGeom>
        </p:spPr>
      </p:pic>
      <p:sp>
        <p:nvSpPr>
          <p:cNvPr id="8" name="Slide Number Placeholder 5">
            <a:extLst>
              <a:ext uri="{FF2B5EF4-FFF2-40B4-BE49-F238E27FC236}">
                <a16:creationId xmlns:a16="http://schemas.microsoft.com/office/drawing/2014/main" id="{05B69440-F2D9-4578-A98A-EA308F96F67E}"/>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12</a:t>
            </a:fld>
            <a:endParaRPr lang="en-US"/>
          </a:p>
        </p:txBody>
      </p:sp>
      <p:grpSp>
        <p:nvGrpSpPr>
          <p:cNvPr id="9" name="Group 6">
            <a:extLst>
              <a:ext uri="{FF2B5EF4-FFF2-40B4-BE49-F238E27FC236}">
                <a16:creationId xmlns:a16="http://schemas.microsoft.com/office/drawing/2014/main" id="{CD2CDA62-0A3C-4062-B4A0-004E95B1B1DF}"/>
              </a:ext>
            </a:extLst>
          </p:cNvPr>
          <p:cNvGrpSpPr/>
          <p:nvPr/>
        </p:nvGrpSpPr>
        <p:grpSpPr>
          <a:xfrm>
            <a:off x="1317580" y="0"/>
            <a:ext cx="10078918" cy="1232620"/>
            <a:chOff x="1274882" y="-1"/>
            <a:chExt cx="10078918" cy="1232620"/>
          </a:xfrm>
        </p:grpSpPr>
        <p:sp>
          <p:nvSpPr>
            <p:cNvPr id="10" name="TextBox 8">
              <a:extLst>
                <a:ext uri="{FF2B5EF4-FFF2-40B4-BE49-F238E27FC236}">
                  <a16:creationId xmlns:a16="http://schemas.microsoft.com/office/drawing/2014/main" id="{F8309B9B-5A46-464E-8A34-DE6E949C525A}"/>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FDE25F60-19A0-4CEC-B968-7B376869DECF}"/>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2" name="Rectangle 11">
              <a:extLst>
                <a:ext uri="{FF2B5EF4-FFF2-40B4-BE49-F238E27FC236}">
                  <a16:creationId xmlns:a16="http://schemas.microsoft.com/office/drawing/2014/main" id="{3BBD7F20-93E4-46BE-A9D5-0C512631E0FB}"/>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3" name="Picture 11">
              <a:extLst>
                <a:ext uri="{FF2B5EF4-FFF2-40B4-BE49-F238E27FC236}">
                  <a16:creationId xmlns:a16="http://schemas.microsoft.com/office/drawing/2014/main" id="{B62BB136-5108-4CB0-816B-8FA8C0CE8933}"/>
                </a:ext>
              </a:extLst>
            </p:cNvPr>
            <p:cNvPicPr>
              <a:picLocks noChangeAspect="1"/>
            </p:cNvPicPr>
            <p:nvPr/>
          </p:nvPicPr>
          <p:blipFill>
            <a:blip r:embed="rId3"/>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377100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p:txBody>
          <a:bodyPr/>
          <a:lstStyle/>
          <a:p>
            <a:r>
              <a:rPr lang="fr-FR"/>
              <a:t>Broker</a:t>
            </a:r>
          </a:p>
          <a:p>
            <a:pPr lvl="1">
              <a:buFont typeface="Courier New" panose="02070309020205020404" pitchFamily="49" charset="0"/>
              <a:buChar char="o"/>
            </a:pPr>
            <a:r>
              <a:rPr lang="fr-FR"/>
              <a:t>3 scripts, installation, désinstallation et partage de clé</a:t>
            </a:r>
          </a:p>
          <a:p>
            <a:pPr lvl="1">
              <a:buFont typeface="Courier New" panose="02070309020205020404" pitchFamily="49" charset="0"/>
              <a:buChar char="o"/>
            </a:pPr>
            <a:r>
              <a:rPr lang="fr-FR"/>
              <a:t>Un processus séquentielle pour accompagner l’utilisateur</a:t>
            </a:r>
          </a:p>
          <a:p>
            <a:pPr lvl="1">
              <a:buFont typeface="Courier New" panose="02070309020205020404" pitchFamily="49" charset="0"/>
              <a:buChar char="o"/>
            </a:pPr>
            <a:r>
              <a:rPr lang="fr-FR"/>
              <a:t>Un monitoring en temps réel pour analyser le trafic ou les erreurs</a:t>
            </a:r>
          </a:p>
          <a:p>
            <a:pPr lvl="1">
              <a:buFont typeface="Courier New" panose="02070309020205020404" pitchFamily="49" charset="0"/>
              <a:buChar char="o"/>
            </a:pPr>
            <a:endParaRPr lang="fr-FR"/>
          </a:p>
        </p:txBody>
      </p:sp>
      <p:pic>
        <p:nvPicPr>
          <p:cNvPr id="6" name="Image 5">
            <a:extLst>
              <a:ext uri="{FF2B5EF4-FFF2-40B4-BE49-F238E27FC236}">
                <a16:creationId xmlns:a16="http://schemas.microsoft.com/office/drawing/2014/main" id="{5D096CC6-EF4F-4506-8B8E-4E2F9470D3A5}"/>
              </a:ext>
            </a:extLst>
          </p:cNvPr>
          <p:cNvPicPr>
            <a:picLocks noChangeAspect="1"/>
          </p:cNvPicPr>
          <p:nvPr/>
        </p:nvPicPr>
        <p:blipFill>
          <a:blip r:embed="rId2"/>
          <a:stretch>
            <a:fillRect/>
          </a:stretch>
        </p:blipFill>
        <p:spPr>
          <a:xfrm>
            <a:off x="0" y="2209629"/>
            <a:ext cx="12180039" cy="2478608"/>
          </a:xfrm>
          <a:prstGeom prst="rect">
            <a:avLst/>
          </a:prstGeom>
        </p:spPr>
      </p:pic>
      <p:sp>
        <p:nvSpPr>
          <p:cNvPr id="8" name="Slide Number Placeholder 5">
            <a:extLst>
              <a:ext uri="{FF2B5EF4-FFF2-40B4-BE49-F238E27FC236}">
                <a16:creationId xmlns:a16="http://schemas.microsoft.com/office/drawing/2014/main" id="{8DC175DE-2079-4D17-BE9C-4D0C288E3EBF}"/>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13</a:t>
            </a:fld>
            <a:endParaRPr lang="en-US"/>
          </a:p>
        </p:txBody>
      </p:sp>
      <p:grpSp>
        <p:nvGrpSpPr>
          <p:cNvPr id="9" name="Group 6">
            <a:extLst>
              <a:ext uri="{FF2B5EF4-FFF2-40B4-BE49-F238E27FC236}">
                <a16:creationId xmlns:a16="http://schemas.microsoft.com/office/drawing/2014/main" id="{DE5C91EE-593D-4299-B91E-741AE096983B}"/>
              </a:ext>
            </a:extLst>
          </p:cNvPr>
          <p:cNvGrpSpPr/>
          <p:nvPr/>
        </p:nvGrpSpPr>
        <p:grpSpPr>
          <a:xfrm>
            <a:off x="1317580" y="0"/>
            <a:ext cx="10078918" cy="1232620"/>
            <a:chOff x="1274882" y="-1"/>
            <a:chExt cx="10078918" cy="1232620"/>
          </a:xfrm>
        </p:grpSpPr>
        <p:sp>
          <p:nvSpPr>
            <p:cNvPr id="10" name="TextBox 8">
              <a:extLst>
                <a:ext uri="{FF2B5EF4-FFF2-40B4-BE49-F238E27FC236}">
                  <a16:creationId xmlns:a16="http://schemas.microsoft.com/office/drawing/2014/main" id="{043FDADA-C942-4212-986E-7716DE8595CE}"/>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FA6FEB06-8594-4855-8FB1-18D262FE1EA1}"/>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2" name="Rectangle 11">
              <a:extLst>
                <a:ext uri="{FF2B5EF4-FFF2-40B4-BE49-F238E27FC236}">
                  <a16:creationId xmlns:a16="http://schemas.microsoft.com/office/drawing/2014/main" id="{104501D3-85DB-454D-8A1B-5E87AD0543AB}"/>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3" name="Picture 11">
              <a:extLst>
                <a:ext uri="{FF2B5EF4-FFF2-40B4-BE49-F238E27FC236}">
                  <a16:creationId xmlns:a16="http://schemas.microsoft.com/office/drawing/2014/main" id="{137812DC-E6F1-4F6B-BD53-FEB708FEE101}"/>
                </a:ext>
              </a:extLst>
            </p:cNvPr>
            <p:cNvPicPr>
              <a:picLocks noChangeAspect="1"/>
            </p:cNvPicPr>
            <p:nvPr/>
          </p:nvPicPr>
          <p:blipFill>
            <a:blip r:embed="rId3"/>
            <a:stretch>
              <a:fillRect/>
            </a:stretch>
          </p:blipFill>
          <p:spPr>
            <a:xfrm>
              <a:off x="1825160" y="216236"/>
              <a:ext cx="1497671" cy="1016383"/>
            </a:xfrm>
            <a:prstGeom prst="rect">
              <a:avLst/>
            </a:prstGeom>
          </p:spPr>
        </p:pic>
      </p:grpSp>
      <p:sp>
        <p:nvSpPr>
          <p:cNvPr id="2" name="ZoneTexte 1">
            <a:extLst>
              <a:ext uri="{FF2B5EF4-FFF2-40B4-BE49-F238E27FC236}">
                <a16:creationId xmlns:a16="http://schemas.microsoft.com/office/drawing/2014/main" id="{3BAAE883-F671-4D1B-84D3-E593F0C6893A}"/>
              </a:ext>
            </a:extLst>
          </p:cNvPr>
          <p:cNvSpPr txBox="1"/>
          <p:nvPr/>
        </p:nvSpPr>
        <p:spPr>
          <a:xfrm>
            <a:off x="4485290" y="4650825"/>
            <a:ext cx="2885089" cy="369332"/>
          </a:xfrm>
          <a:prstGeom prst="rect">
            <a:avLst/>
          </a:prstGeom>
          <a:noFill/>
        </p:spPr>
        <p:txBody>
          <a:bodyPr wrap="square" rtlCol="0">
            <a:spAutoFit/>
          </a:bodyPr>
          <a:lstStyle/>
          <a:p>
            <a:r>
              <a:rPr lang="fr-FR"/>
              <a:t>Monitoring des conteneurs</a:t>
            </a:r>
          </a:p>
        </p:txBody>
      </p:sp>
    </p:spTree>
    <p:extLst>
      <p:ext uri="{BB962C8B-B14F-4D97-AF65-F5344CB8AC3E}">
        <p14:creationId xmlns:p14="http://schemas.microsoft.com/office/powerpoint/2010/main" val="233762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a:xfrm>
            <a:off x="1141413" y="2515635"/>
            <a:ext cx="9905999" cy="3541714"/>
          </a:xfrm>
        </p:spPr>
        <p:txBody>
          <a:bodyPr/>
          <a:lstStyle/>
          <a:p>
            <a:pPr marL="0" indent="0">
              <a:buNone/>
            </a:pPr>
            <a:endParaRPr lang="fr-FR">
              <a:solidFill>
                <a:schemeClr val="bg1"/>
              </a:solidFill>
            </a:endParaRPr>
          </a:p>
          <a:p>
            <a:pPr lvl="1">
              <a:buFont typeface="Courier New" panose="02070309020205020404" pitchFamily="49" charset="0"/>
              <a:buChar char="o"/>
            </a:pPr>
            <a:r>
              <a:rPr lang="fr-FR">
                <a:solidFill>
                  <a:schemeClr val="bg1"/>
                </a:solidFill>
              </a:rPr>
              <a:t>C’est une base de données qui a été optimisée pour les données de séries temporelles</a:t>
            </a:r>
          </a:p>
          <a:p>
            <a:pPr lvl="1">
              <a:buFont typeface="Courier New" panose="02070309020205020404" pitchFamily="49" charset="0"/>
              <a:buChar char="o"/>
            </a:pPr>
            <a:r>
              <a:rPr lang="fr-FR">
                <a:solidFill>
                  <a:schemeClr val="bg1"/>
                </a:solidFill>
              </a:rPr>
              <a:t>Abandon du système traditionnel CRUD</a:t>
            </a:r>
          </a:p>
          <a:p>
            <a:pPr lvl="1">
              <a:buFont typeface="Courier New" panose="02070309020205020404" pitchFamily="49" charset="0"/>
              <a:buChar char="o"/>
            </a:pPr>
            <a:r>
              <a:rPr lang="fr-FR">
                <a:solidFill>
                  <a:schemeClr val="bg1"/>
                </a:solidFill>
              </a:rPr>
              <a:t>Présentation de la structure que nous avons adopté</a:t>
            </a:r>
          </a:p>
          <a:p>
            <a:pPr lvl="1">
              <a:buFont typeface="Courier New" panose="02070309020205020404" pitchFamily="49" charset="0"/>
              <a:buChar char="o"/>
            </a:pPr>
            <a:endParaRPr lang="fr-FR">
              <a:solidFill>
                <a:schemeClr val="bg1"/>
              </a:solidFill>
            </a:endParaRPr>
          </a:p>
          <a:p>
            <a:pPr lvl="1">
              <a:buFont typeface="Courier New" panose="02070309020205020404" pitchFamily="49" charset="0"/>
              <a:buChar char="o"/>
            </a:pPr>
            <a:endParaRPr lang="fr-FR">
              <a:solidFill>
                <a:schemeClr val="bg1"/>
              </a:solidFill>
            </a:endParaRPr>
          </a:p>
          <a:p>
            <a:pPr lvl="1">
              <a:buFont typeface="Courier New" panose="02070309020205020404" pitchFamily="49" charset="0"/>
              <a:buChar char="o"/>
            </a:pPr>
            <a:endParaRPr lang="fr-FR">
              <a:solidFill>
                <a:schemeClr val="bg1"/>
              </a:solidFill>
            </a:endParaRPr>
          </a:p>
        </p:txBody>
      </p:sp>
      <p:pic>
        <p:nvPicPr>
          <p:cNvPr id="14" name="Image 13">
            <a:extLst>
              <a:ext uri="{FF2B5EF4-FFF2-40B4-BE49-F238E27FC236}">
                <a16:creationId xmlns:a16="http://schemas.microsoft.com/office/drawing/2014/main" id="{6F833FE5-57CA-4F9E-9897-7339B8CE3F25}"/>
              </a:ext>
            </a:extLst>
          </p:cNvPr>
          <p:cNvPicPr>
            <a:picLocks noChangeAspect="1"/>
          </p:cNvPicPr>
          <p:nvPr/>
        </p:nvPicPr>
        <p:blipFill>
          <a:blip r:embed="rId2"/>
          <a:stretch>
            <a:fillRect/>
          </a:stretch>
        </p:blipFill>
        <p:spPr>
          <a:xfrm>
            <a:off x="2601310" y="1648952"/>
            <a:ext cx="5686864" cy="1314820"/>
          </a:xfrm>
          <a:prstGeom prst="rect">
            <a:avLst/>
          </a:prstGeom>
        </p:spPr>
      </p:pic>
      <p:pic>
        <p:nvPicPr>
          <p:cNvPr id="10" name="Picture 9">
            <a:extLst>
              <a:ext uri="{FF2B5EF4-FFF2-40B4-BE49-F238E27FC236}">
                <a16:creationId xmlns:a16="http://schemas.microsoft.com/office/drawing/2014/main" id="{52600B06-4375-45B1-8012-9364C16D8E63}"/>
              </a:ext>
            </a:extLst>
          </p:cNvPr>
          <p:cNvPicPr>
            <a:picLocks noChangeAspect="1"/>
          </p:cNvPicPr>
          <p:nvPr/>
        </p:nvPicPr>
        <p:blipFill>
          <a:blip r:embed="rId3"/>
          <a:stretch>
            <a:fillRect/>
          </a:stretch>
        </p:blipFill>
        <p:spPr>
          <a:xfrm>
            <a:off x="4503824" y="4791054"/>
            <a:ext cx="3184352" cy="16848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5">
            <a:extLst>
              <a:ext uri="{FF2B5EF4-FFF2-40B4-BE49-F238E27FC236}">
                <a16:creationId xmlns:a16="http://schemas.microsoft.com/office/drawing/2014/main" id="{F3FDD198-DDD0-4D7E-A351-9259DDAC812B}"/>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14</a:t>
            </a:fld>
            <a:endParaRPr lang="en-US"/>
          </a:p>
        </p:txBody>
      </p:sp>
      <p:grpSp>
        <p:nvGrpSpPr>
          <p:cNvPr id="11" name="Group 6">
            <a:extLst>
              <a:ext uri="{FF2B5EF4-FFF2-40B4-BE49-F238E27FC236}">
                <a16:creationId xmlns:a16="http://schemas.microsoft.com/office/drawing/2014/main" id="{0EA7A2EE-DD94-4842-B12D-30D6983EA35B}"/>
              </a:ext>
            </a:extLst>
          </p:cNvPr>
          <p:cNvGrpSpPr/>
          <p:nvPr/>
        </p:nvGrpSpPr>
        <p:grpSpPr>
          <a:xfrm>
            <a:off x="1317580" y="0"/>
            <a:ext cx="10078918" cy="1232620"/>
            <a:chOff x="1274882" y="-1"/>
            <a:chExt cx="10078918" cy="1232620"/>
          </a:xfrm>
        </p:grpSpPr>
        <p:sp>
          <p:nvSpPr>
            <p:cNvPr id="12" name="TextBox 8">
              <a:extLst>
                <a:ext uri="{FF2B5EF4-FFF2-40B4-BE49-F238E27FC236}">
                  <a16:creationId xmlns:a16="http://schemas.microsoft.com/office/drawing/2014/main" id="{DA599E59-6A4B-4AE0-A8E0-FA607965C7A5}"/>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3" name="Rectangle 12">
              <a:extLst>
                <a:ext uri="{FF2B5EF4-FFF2-40B4-BE49-F238E27FC236}">
                  <a16:creationId xmlns:a16="http://schemas.microsoft.com/office/drawing/2014/main" id="{1366AE3C-ED15-4C70-86AB-A983E62934D0}"/>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5" name="Rectangle 14">
              <a:extLst>
                <a:ext uri="{FF2B5EF4-FFF2-40B4-BE49-F238E27FC236}">
                  <a16:creationId xmlns:a16="http://schemas.microsoft.com/office/drawing/2014/main" id="{7D50C214-E02D-4EBA-8C1D-F47046CF40BD}"/>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3/4</a:t>
              </a:r>
            </a:p>
          </p:txBody>
        </p:sp>
        <p:pic>
          <p:nvPicPr>
            <p:cNvPr id="16" name="Picture 11">
              <a:extLst>
                <a:ext uri="{FF2B5EF4-FFF2-40B4-BE49-F238E27FC236}">
                  <a16:creationId xmlns:a16="http://schemas.microsoft.com/office/drawing/2014/main" id="{FF50754F-A752-4108-AA06-6A326F388F50}"/>
                </a:ext>
              </a:extLst>
            </p:cNvPr>
            <p:cNvPicPr>
              <a:picLocks noChangeAspect="1"/>
            </p:cNvPicPr>
            <p:nvPr/>
          </p:nvPicPr>
          <p:blipFill>
            <a:blip r:embed="rId4"/>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149957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lèche : bas 59">
            <a:extLst>
              <a:ext uri="{FF2B5EF4-FFF2-40B4-BE49-F238E27FC236}">
                <a16:creationId xmlns:a16="http://schemas.microsoft.com/office/drawing/2014/main" id="{93841E62-F700-4E26-980D-573A2CDA1C5D}"/>
              </a:ext>
            </a:extLst>
          </p:cNvPr>
          <p:cNvSpPr/>
          <p:nvPr/>
        </p:nvSpPr>
        <p:spPr>
          <a:xfrm>
            <a:off x="3437711" y="3739046"/>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e 19">
            <a:extLst>
              <a:ext uri="{FF2B5EF4-FFF2-40B4-BE49-F238E27FC236}">
                <a16:creationId xmlns:a16="http://schemas.microsoft.com/office/drawing/2014/main" id="{AC277915-1CC1-4450-92BA-BB45FE393016}"/>
              </a:ext>
            </a:extLst>
          </p:cNvPr>
          <p:cNvGrpSpPr/>
          <p:nvPr/>
        </p:nvGrpSpPr>
        <p:grpSpPr>
          <a:xfrm>
            <a:off x="7970524" y="1145451"/>
            <a:ext cx="1375954" cy="2525487"/>
            <a:chOff x="8416835" y="1119983"/>
            <a:chExt cx="1375954" cy="2525487"/>
          </a:xfrm>
        </p:grpSpPr>
        <p:sp>
          <p:nvSpPr>
            <p:cNvPr id="10" name="Rectangle 9">
              <a:extLst>
                <a:ext uri="{FF2B5EF4-FFF2-40B4-BE49-F238E27FC236}">
                  <a16:creationId xmlns:a16="http://schemas.microsoft.com/office/drawing/2014/main" id="{30665E37-3AC0-4BC2-98BC-2FD07C74BB46}"/>
                </a:ext>
              </a:extLst>
            </p:cNvPr>
            <p:cNvSpPr/>
            <p:nvPr/>
          </p:nvSpPr>
          <p:spPr>
            <a:xfrm>
              <a:off x="8416835" y="1119984"/>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E16725C-22C7-48D2-B21F-33A53458972F}"/>
                </a:ext>
              </a:extLst>
            </p:cNvPr>
            <p:cNvSpPr/>
            <p:nvPr/>
          </p:nvSpPr>
          <p:spPr>
            <a:xfrm>
              <a:off x="8416835" y="1119983"/>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light_trigger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1" name="Groupe 20">
            <a:extLst>
              <a:ext uri="{FF2B5EF4-FFF2-40B4-BE49-F238E27FC236}">
                <a16:creationId xmlns:a16="http://schemas.microsoft.com/office/drawing/2014/main" id="{E9D36BFD-66D0-4AEC-89FD-E11C1BC150E1}"/>
              </a:ext>
            </a:extLst>
          </p:cNvPr>
          <p:cNvGrpSpPr/>
          <p:nvPr/>
        </p:nvGrpSpPr>
        <p:grpSpPr>
          <a:xfrm>
            <a:off x="413659" y="1119395"/>
            <a:ext cx="1375954" cy="2525486"/>
            <a:chOff x="8878389" y="992777"/>
            <a:chExt cx="1375954" cy="2525486"/>
          </a:xfrm>
        </p:grpSpPr>
        <p:sp>
          <p:nvSpPr>
            <p:cNvPr id="22" name="Rectangle 21">
              <a:extLst>
                <a:ext uri="{FF2B5EF4-FFF2-40B4-BE49-F238E27FC236}">
                  <a16:creationId xmlns:a16="http://schemas.microsoft.com/office/drawing/2014/main" id="{2BC3EF9A-3AB6-40DE-A6A1-CDEAE230611C}"/>
                </a:ext>
              </a:extLst>
            </p:cNvPr>
            <p:cNvSpPr/>
            <p:nvPr/>
          </p:nvSpPr>
          <p:spPr>
            <a:xfrm>
              <a:off x="8878389" y="992777"/>
              <a:ext cx="1375954" cy="252548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30BA5E73-A49C-438D-A338-C7193ACE64A7}"/>
                </a:ext>
              </a:extLst>
            </p:cNvPr>
            <p:cNvSpPr/>
            <p:nvPr/>
          </p:nvSpPr>
          <p:spPr>
            <a:xfrm>
              <a:off x="8878389" y="992777"/>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light_sensor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4" name="Groupe 23">
            <a:extLst>
              <a:ext uri="{FF2B5EF4-FFF2-40B4-BE49-F238E27FC236}">
                <a16:creationId xmlns:a16="http://schemas.microsoft.com/office/drawing/2014/main" id="{9D45B2F7-6DE2-4D49-91EF-1A6A6A86F195}"/>
              </a:ext>
            </a:extLst>
          </p:cNvPr>
          <p:cNvGrpSpPr/>
          <p:nvPr/>
        </p:nvGrpSpPr>
        <p:grpSpPr>
          <a:xfrm>
            <a:off x="6032865" y="1145452"/>
            <a:ext cx="1375954" cy="2525486"/>
            <a:chOff x="8878389" y="992777"/>
            <a:chExt cx="1375954" cy="2525486"/>
          </a:xfrm>
        </p:grpSpPr>
        <p:sp>
          <p:nvSpPr>
            <p:cNvPr id="25" name="Rectangle 24">
              <a:extLst>
                <a:ext uri="{FF2B5EF4-FFF2-40B4-BE49-F238E27FC236}">
                  <a16:creationId xmlns:a16="http://schemas.microsoft.com/office/drawing/2014/main" id="{53B9931F-18B4-4E92-AE2E-C30D0DAAB4AC}"/>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C797746-5862-48D6-A653-4BCA7BFCAF8C}"/>
                </a:ext>
              </a:extLst>
            </p:cNvPr>
            <p:cNvSpPr/>
            <p:nvPr/>
          </p:nvSpPr>
          <p:spPr>
            <a:xfrm>
              <a:off x="8878389" y="992777"/>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water_sensor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7" name="Groupe 26">
            <a:extLst>
              <a:ext uri="{FF2B5EF4-FFF2-40B4-BE49-F238E27FC236}">
                <a16:creationId xmlns:a16="http://schemas.microsoft.com/office/drawing/2014/main" id="{919BE222-2672-4426-865F-099993500F5C}"/>
              </a:ext>
            </a:extLst>
          </p:cNvPr>
          <p:cNvGrpSpPr/>
          <p:nvPr/>
        </p:nvGrpSpPr>
        <p:grpSpPr>
          <a:xfrm>
            <a:off x="4095206" y="1145451"/>
            <a:ext cx="1375954" cy="2525487"/>
            <a:chOff x="8878389" y="992776"/>
            <a:chExt cx="1375954" cy="2525487"/>
          </a:xfrm>
        </p:grpSpPr>
        <p:sp>
          <p:nvSpPr>
            <p:cNvPr id="28" name="Rectangle 27">
              <a:extLst>
                <a:ext uri="{FF2B5EF4-FFF2-40B4-BE49-F238E27FC236}">
                  <a16:creationId xmlns:a16="http://schemas.microsoft.com/office/drawing/2014/main" id="{0D3E1CC5-2591-40E4-9748-15E58E3EF826}"/>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80788837-B468-4524-BF94-8DDDE73EC61A}"/>
                </a:ext>
              </a:extLst>
            </p:cNvPr>
            <p:cNvSpPr/>
            <p:nvPr/>
          </p:nvSpPr>
          <p:spPr>
            <a:xfrm>
              <a:off x="8878389" y="992776"/>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ph_sensor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0" name="Groupe 29">
            <a:extLst>
              <a:ext uri="{FF2B5EF4-FFF2-40B4-BE49-F238E27FC236}">
                <a16:creationId xmlns:a16="http://schemas.microsoft.com/office/drawing/2014/main" id="{302BCFFF-B210-4D03-8D30-8E9B17120ABD}"/>
              </a:ext>
            </a:extLst>
          </p:cNvPr>
          <p:cNvGrpSpPr/>
          <p:nvPr/>
        </p:nvGrpSpPr>
        <p:grpSpPr>
          <a:xfrm>
            <a:off x="2259874" y="1145452"/>
            <a:ext cx="1375955" cy="2525486"/>
            <a:chOff x="8878388" y="991541"/>
            <a:chExt cx="1375955" cy="2525486"/>
          </a:xfrm>
        </p:grpSpPr>
        <p:sp>
          <p:nvSpPr>
            <p:cNvPr id="31" name="Rectangle 30">
              <a:extLst>
                <a:ext uri="{FF2B5EF4-FFF2-40B4-BE49-F238E27FC236}">
                  <a16:creationId xmlns:a16="http://schemas.microsoft.com/office/drawing/2014/main" id="{D62C3F5A-08A8-477F-A65F-57F8D9891BD4}"/>
                </a:ext>
              </a:extLst>
            </p:cNvPr>
            <p:cNvSpPr/>
            <p:nvPr/>
          </p:nvSpPr>
          <p:spPr>
            <a:xfrm>
              <a:off x="8878388" y="991541"/>
              <a:ext cx="1375954" cy="2525486"/>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72F55698-6E85-4C7C-8623-71FFB17659B2}"/>
                </a:ext>
              </a:extLst>
            </p:cNvPr>
            <p:cNvSpPr/>
            <p:nvPr/>
          </p:nvSpPr>
          <p:spPr>
            <a:xfrm>
              <a:off x="8878389" y="992776"/>
              <a:ext cx="1375954" cy="3692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food_trigger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 name="Groupe 35">
            <a:extLst>
              <a:ext uri="{FF2B5EF4-FFF2-40B4-BE49-F238E27FC236}">
                <a16:creationId xmlns:a16="http://schemas.microsoft.com/office/drawing/2014/main" id="{230B7F3A-215B-4593-A318-70650DF244D7}"/>
              </a:ext>
            </a:extLst>
          </p:cNvPr>
          <p:cNvGrpSpPr/>
          <p:nvPr/>
        </p:nvGrpSpPr>
        <p:grpSpPr>
          <a:xfrm>
            <a:off x="7970524" y="4245829"/>
            <a:ext cx="1375954" cy="2525487"/>
            <a:chOff x="8416835" y="1119983"/>
            <a:chExt cx="1375954" cy="2525487"/>
          </a:xfrm>
        </p:grpSpPr>
        <p:sp>
          <p:nvSpPr>
            <p:cNvPr id="37" name="Rectangle 36">
              <a:extLst>
                <a:ext uri="{FF2B5EF4-FFF2-40B4-BE49-F238E27FC236}">
                  <a16:creationId xmlns:a16="http://schemas.microsoft.com/office/drawing/2014/main" id="{675F1869-15CF-4F00-91C1-D4B1C746CFF1}"/>
                </a:ext>
              </a:extLst>
            </p:cNvPr>
            <p:cNvSpPr/>
            <p:nvPr/>
          </p:nvSpPr>
          <p:spPr>
            <a:xfrm>
              <a:off x="8416835" y="1119984"/>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7375B42-CE76-4880-99B7-C9C76619A1F2}"/>
                </a:ext>
              </a:extLst>
            </p:cNvPr>
            <p:cNvSpPr/>
            <p:nvPr/>
          </p:nvSpPr>
          <p:spPr>
            <a:xfrm>
              <a:off x="8416835" y="1119983"/>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mean_light_trigger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9" name="Groupe 38">
            <a:extLst>
              <a:ext uri="{FF2B5EF4-FFF2-40B4-BE49-F238E27FC236}">
                <a16:creationId xmlns:a16="http://schemas.microsoft.com/office/drawing/2014/main" id="{182FEFBF-BBD9-44EE-BB97-84D440C70784}"/>
              </a:ext>
            </a:extLst>
          </p:cNvPr>
          <p:cNvGrpSpPr/>
          <p:nvPr/>
        </p:nvGrpSpPr>
        <p:grpSpPr>
          <a:xfrm>
            <a:off x="413659" y="4205014"/>
            <a:ext cx="1375954" cy="2525486"/>
            <a:chOff x="8878389" y="992777"/>
            <a:chExt cx="1375954" cy="2525486"/>
          </a:xfrm>
        </p:grpSpPr>
        <p:sp>
          <p:nvSpPr>
            <p:cNvPr id="40" name="Rectangle 39">
              <a:extLst>
                <a:ext uri="{FF2B5EF4-FFF2-40B4-BE49-F238E27FC236}">
                  <a16:creationId xmlns:a16="http://schemas.microsoft.com/office/drawing/2014/main" id="{59979D1A-BC3F-4688-9D8F-75A992043240}"/>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089AEAF-60B9-4F14-BC11-8D468502ED76}"/>
                </a:ext>
              </a:extLst>
            </p:cNvPr>
            <p:cNvSpPr/>
            <p:nvPr/>
          </p:nvSpPr>
          <p:spPr>
            <a:xfrm>
              <a:off x="8878389" y="992777"/>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mean_light_sensor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2" name="Groupe 41">
            <a:extLst>
              <a:ext uri="{FF2B5EF4-FFF2-40B4-BE49-F238E27FC236}">
                <a16:creationId xmlns:a16="http://schemas.microsoft.com/office/drawing/2014/main" id="{4F62378B-42D6-4C19-89BA-3C3261CD8D98}"/>
              </a:ext>
            </a:extLst>
          </p:cNvPr>
          <p:cNvGrpSpPr/>
          <p:nvPr/>
        </p:nvGrpSpPr>
        <p:grpSpPr>
          <a:xfrm>
            <a:off x="6049192" y="4245829"/>
            <a:ext cx="1375954" cy="2525486"/>
            <a:chOff x="8878389" y="992777"/>
            <a:chExt cx="1375954" cy="2525486"/>
          </a:xfrm>
        </p:grpSpPr>
        <p:sp>
          <p:nvSpPr>
            <p:cNvPr id="43" name="Rectangle 42">
              <a:extLst>
                <a:ext uri="{FF2B5EF4-FFF2-40B4-BE49-F238E27FC236}">
                  <a16:creationId xmlns:a16="http://schemas.microsoft.com/office/drawing/2014/main" id="{E4745A3D-907B-4A4C-9625-7049C78590D1}"/>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C531B227-9F70-40F8-9067-5AA1C8F1C07E}"/>
                </a:ext>
              </a:extLst>
            </p:cNvPr>
            <p:cNvSpPr/>
            <p:nvPr/>
          </p:nvSpPr>
          <p:spPr>
            <a:xfrm>
              <a:off x="8878389" y="992777"/>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err="1">
                  <a:ln>
                    <a:noFill/>
                  </a:ln>
                  <a:solidFill>
                    <a:prstClr val="white"/>
                  </a:solidFill>
                  <a:effectLst/>
                  <a:uLnTx/>
                  <a:uFillTx/>
                  <a:latin typeface="Calibri" panose="020F0502020204030204"/>
                  <a:ea typeface="+mn-ea"/>
                  <a:cs typeface="+mn-cs"/>
                </a:rPr>
                <a:t>mean_water_sensor</a:t>
              </a:r>
              <a:endParaRPr kumimoji="0" lang="fr-FR"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5" name="Groupe 44">
            <a:extLst>
              <a:ext uri="{FF2B5EF4-FFF2-40B4-BE49-F238E27FC236}">
                <a16:creationId xmlns:a16="http://schemas.microsoft.com/office/drawing/2014/main" id="{0B1AED8C-063E-41DD-99A1-F2AEF56BFB34}"/>
              </a:ext>
            </a:extLst>
          </p:cNvPr>
          <p:cNvGrpSpPr/>
          <p:nvPr/>
        </p:nvGrpSpPr>
        <p:grpSpPr>
          <a:xfrm>
            <a:off x="4095206" y="4232764"/>
            <a:ext cx="1375954" cy="2525487"/>
            <a:chOff x="8878389" y="992776"/>
            <a:chExt cx="1375954" cy="2525487"/>
          </a:xfrm>
        </p:grpSpPr>
        <p:sp>
          <p:nvSpPr>
            <p:cNvPr id="46" name="Rectangle 45">
              <a:extLst>
                <a:ext uri="{FF2B5EF4-FFF2-40B4-BE49-F238E27FC236}">
                  <a16:creationId xmlns:a16="http://schemas.microsoft.com/office/drawing/2014/main" id="{6F5128BD-F410-4086-95D1-EF5FDD6ECEAA}"/>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F6455B2-60DC-4C9E-9E40-8D7D7ECDEB72}"/>
                </a:ext>
              </a:extLst>
            </p:cNvPr>
            <p:cNvSpPr/>
            <p:nvPr/>
          </p:nvSpPr>
          <p:spPr>
            <a:xfrm>
              <a:off x="8878389" y="992776"/>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mean_ph_sensor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e 47">
            <a:extLst>
              <a:ext uri="{FF2B5EF4-FFF2-40B4-BE49-F238E27FC236}">
                <a16:creationId xmlns:a16="http://schemas.microsoft.com/office/drawing/2014/main" id="{EE66979B-2DE5-48ED-9147-5EF1A8CB14D5}"/>
              </a:ext>
            </a:extLst>
          </p:cNvPr>
          <p:cNvGrpSpPr/>
          <p:nvPr/>
        </p:nvGrpSpPr>
        <p:grpSpPr>
          <a:xfrm>
            <a:off x="2259874" y="4232764"/>
            <a:ext cx="1375954" cy="2525486"/>
            <a:chOff x="8878389" y="992777"/>
            <a:chExt cx="1375954" cy="2525486"/>
          </a:xfrm>
        </p:grpSpPr>
        <p:sp>
          <p:nvSpPr>
            <p:cNvPr id="49" name="Rectangle 48">
              <a:extLst>
                <a:ext uri="{FF2B5EF4-FFF2-40B4-BE49-F238E27FC236}">
                  <a16:creationId xmlns:a16="http://schemas.microsoft.com/office/drawing/2014/main" id="{9B0106CF-192C-427F-B4B7-BB6620B736F4}"/>
                </a:ext>
              </a:extLst>
            </p:cNvPr>
            <p:cNvSpPr/>
            <p:nvPr/>
          </p:nvSpPr>
          <p:spPr>
            <a:xfrm>
              <a:off x="8878389" y="992777"/>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5356E145-3A83-446D-A339-35E27A84B7AA}"/>
                </a:ext>
              </a:extLst>
            </p:cNvPr>
            <p:cNvSpPr/>
            <p:nvPr/>
          </p:nvSpPr>
          <p:spPr>
            <a:xfrm>
              <a:off x="8878389" y="992777"/>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err="1">
                  <a:ln>
                    <a:noFill/>
                  </a:ln>
                  <a:solidFill>
                    <a:prstClr val="white"/>
                  </a:solidFill>
                  <a:effectLst/>
                  <a:uLnTx/>
                  <a:uFillTx/>
                  <a:latin typeface="Calibri" panose="020F0502020204030204"/>
                  <a:ea typeface="+mn-ea"/>
                  <a:cs typeface="+mn-cs"/>
                </a:rPr>
                <a:t>mean_food_trigger</a:t>
              </a:r>
              <a:endParaRPr kumimoji="0" lang="fr-FR"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1" name="Accolade fermante 50">
            <a:extLst>
              <a:ext uri="{FF2B5EF4-FFF2-40B4-BE49-F238E27FC236}">
                <a16:creationId xmlns:a16="http://schemas.microsoft.com/office/drawing/2014/main" id="{BC502609-BF66-4465-A594-91AB4A6271DD}"/>
              </a:ext>
            </a:extLst>
          </p:cNvPr>
          <p:cNvSpPr/>
          <p:nvPr/>
        </p:nvSpPr>
        <p:spPr>
          <a:xfrm>
            <a:off x="11061738" y="1119395"/>
            <a:ext cx="400593" cy="2525486"/>
          </a:xfrm>
          <a:prstGeom prst="rightBrace">
            <a:avLst>
              <a:gd name="adj1" fmla="val 6159"/>
              <a:gd name="adj2"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ZoneTexte 51">
            <a:extLst>
              <a:ext uri="{FF2B5EF4-FFF2-40B4-BE49-F238E27FC236}">
                <a16:creationId xmlns:a16="http://schemas.microsoft.com/office/drawing/2014/main" id="{2E173845-6A86-4942-AF14-AF0C919C6843}"/>
              </a:ext>
            </a:extLst>
          </p:cNvPr>
          <p:cNvSpPr txBox="1"/>
          <p:nvPr/>
        </p:nvSpPr>
        <p:spPr>
          <a:xfrm>
            <a:off x="11303726" y="2151305"/>
            <a:ext cx="85158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Durée de vie 24h</a:t>
            </a:r>
          </a:p>
        </p:txBody>
      </p:sp>
      <p:sp>
        <p:nvSpPr>
          <p:cNvPr id="53" name="Accolade fermante 52">
            <a:extLst>
              <a:ext uri="{FF2B5EF4-FFF2-40B4-BE49-F238E27FC236}">
                <a16:creationId xmlns:a16="http://schemas.microsoft.com/office/drawing/2014/main" id="{5F6ADA91-9E1C-40E3-8370-543F37D96279}"/>
              </a:ext>
            </a:extLst>
          </p:cNvPr>
          <p:cNvSpPr/>
          <p:nvPr/>
        </p:nvSpPr>
        <p:spPr>
          <a:xfrm>
            <a:off x="11103430" y="4205011"/>
            <a:ext cx="400592" cy="252548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07197286-EC64-4422-9F5F-0A66F3868B66}"/>
              </a:ext>
            </a:extLst>
          </p:cNvPr>
          <p:cNvSpPr/>
          <p:nvPr/>
        </p:nvSpPr>
        <p:spPr>
          <a:xfrm>
            <a:off x="11340412" y="5236921"/>
            <a:ext cx="8515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Durée de vie 1 an</a:t>
            </a:r>
          </a:p>
        </p:txBody>
      </p:sp>
      <p:sp>
        <p:nvSpPr>
          <p:cNvPr id="55" name="Flèche : bas 54">
            <a:extLst>
              <a:ext uri="{FF2B5EF4-FFF2-40B4-BE49-F238E27FC236}">
                <a16:creationId xmlns:a16="http://schemas.microsoft.com/office/drawing/2014/main" id="{B97B6115-C69C-435A-B559-A6094F52D62C}"/>
              </a:ext>
            </a:extLst>
          </p:cNvPr>
          <p:cNvSpPr/>
          <p:nvPr/>
        </p:nvSpPr>
        <p:spPr>
          <a:xfrm>
            <a:off x="982984" y="3734767"/>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ZoneTexte 55">
            <a:extLst>
              <a:ext uri="{FF2B5EF4-FFF2-40B4-BE49-F238E27FC236}">
                <a16:creationId xmlns:a16="http://schemas.microsoft.com/office/drawing/2014/main" id="{01945F68-1B09-4391-86BF-1A43C4CDDB08}"/>
              </a:ext>
            </a:extLst>
          </p:cNvPr>
          <p:cNvSpPr txBox="1"/>
          <p:nvPr/>
        </p:nvSpPr>
        <p:spPr>
          <a:xfrm>
            <a:off x="1096196" y="3740282"/>
            <a:ext cx="39896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Calibri" panose="020F0502020204030204"/>
                <a:ea typeface="+mn-ea"/>
                <a:cs typeface="+mn-cs"/>
              </a:rPr>
              <a:t>Moyenne toute les 24h </a:t>
            </a:r>
          </a:p>
        </p:txBody>
      </p:sp>
      <p:sp>
        <p:nvSpPr>
          <p:cNvPr id="57" name="Flèche : bas 56">
            <a:extLst>
              <a:ext uri="{FF2B5EF4-FFF2-40B4-BE49-F238E27FC236}">
                <a16:creationId xmlns:a16="http://schemas.microsoft.com/office/drawing/2014/main" id="{0487A0A3-5116-47A0-897B-6334FEAFBDFF}"/>
              </a:ext>
            </a:extLst>
          </p:cNvPr>
          <p:cNvSpPr/>
          <p:nvPr/>
        </p:nvSpPr>
        <p:spPr>
          <a:xfrm>
            <a:off x="4743998" y="3741565"/>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Flèche : bas 57">
            <a:extLst>
              <a:ext uri="{FF2B5EF4-FFF2-40B4-BE49-F238E27FC236}">
                <a16:creationId xmlns:a16="http://schemas.microsoft.com/office/drawing/2014/main" id="{8DA62226-696C-4D31-8B91-C6560877225F}"/>
              </a:ext>
            </a:extLst>
          </p:cNvPr>
          <p:cNvSpPr/>
          <p:nvPr/>
        </p:nvSpPr>
        <p:spPr>
          <a:xfrm>
            <a:off x="6646817" y="3752334"/>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Flèche : bas 58">
            <a:extLst>
              <a:ext uri="{FF2B5EF4-FFF2-40B4-BE49-F238E27FC236}">
                <a16:creationId xmlns:a16="http://schemas.microsoft.com/office/drawing/2014/main" id="{329071EE-DBCC-4C6A-AC97-E232223F281E}"/>
              </a:ext>
            </a:extLst>
          </p:cNvPr>
          <p:cNvSpPr/>
          <p:nvPr/>
        </p:nvSpPr>
        <p:spPr>
          <a:xfrm>
            <a:off x="8601895" y="3786453"/>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1" name="Groupe 60">
            <a:extLst>
              <a:ext uri="{FF2B5EF4-FFF2-40B4-BE49-F238E27FC236}">
                <a16:creationId xmlns:a16="http://schemas.microsoft.com/office/drawing/2014/main" id="{56C9EDC1-3DBF-4033-879B-816F67FD9576}"/>
              </a:ext>
            </a:extLst>
          </p:cNvPr>
          <p:cNvGrpSpPr/>
          <p:nvPr/>
        </p:nvGrpSpPr>
        <p:grpSpPr>
          <a:xfrm>
            <a:off x="9627328" y="1145451"/>
            <a:ext cx="1375954" cy="2525487"/>
            <a:chOff x="8416835" y="1119983"/>
            <a:chExt cx="1375954" cy="2525487"/>
          </a:xfrm>
        </p:grpSpPr>
        <p:sp>
          <p:nvSpPr>
            <p:cNvPr id="62" name="Rectangle 61">
              <a:extLst>
                <a:ext uri="{FF2B5EF4-FFF2-40B4-BE49-F238E27FC236}">
                  <a16:creationId xmlns:a16="http://schemas.microsoft.com/office/drawing/2014/main" id="{F4C1935C-657A-481B-B65C-200F226F0B40}"/>
                </a:ext>
              </a:extLst>
            </p:cNvPr>
            <p:cNvSpPr/>
            <p:nvPr/>
          </p:nvSpPr>
          <p:spPr>
            <a:xfrm>
              <a:off x="8416835" y="1119984"/>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1F36E047-1A63-49F1-BBB8-E7C39627B4CE}"/>
                </a:ext>
              </a:extLst>
            </p:cNvPr>
            <p:cNvSpPr/>
            <p:nvPr/>
          </p:nvSpPr>
          <p:spPr>
            <a:xfrm>
              <a:off x="8416835" y="1119983"/>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err="1">
                  <a:ln>
                    <a:noFill/>
                  </a:ln>
                  <a:solidFill>
                    <a:prstClr val="white"/>
                  </a:solidFill>
                  <a:effectLst/>
                  <a:uLnTx/>
                  <a:uFillTx/>
                  <a:latin typeface="Calibri" panose="020F0502020204030204"/>
                  <a:ea typeface="+mn-ea"/>
                  <a:cs typeface="+mn-cs"/>
                </a:rPr>
                <a:t>temp_sensor</a:t>
              </a:r>
              <a:endParaRPr kumimoji="0" lang="fr-FR"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4" name="Groupe 63">
            <a:extLst>
              <a:ext uri="{FF2B5EF4-FFF2-40B4-BE49-F238E27FC236}">
                <a16:creationId xmlns:a16="http://schemas.microsoft.com/office/drawing/2014/main" id="{8C3A747F-8212-4FA3-A8C2-3F515E6816EB}"/>
              </a:ext>
            </a:extLst>
          </p:cNvPr>
          <p:cNvGrpSpPr/>
          <p:nvPr/>
        </p:nvGrpSpPr>
        <p:grpSpPr>
          <a:xfrm>
            <a:off x="9627328" y="4245829"/>
            <a:ext cx="1375954" cy="2525487"/>
            <a:chOff x="8416835" y="1119983"/>
            <a:chExt cx="1375954" cy="2525487"/>
          </a:xfrm>
        </p:grpSpPr>
        <p:sp>
          <p:nvSpPr>
            <p:cNvPr id="65" name="Rectangle 64">
              <a:extLst>
                <a:ext uri="{FF2B5EF4-FFF2-40B4-BE49-F238E27FC236}">
                  <a16:creationId xmlns:a16="http://schemas.microsoft.com/office/drawing/2014/main" id="{FBE16528-A659-4355-B08E-8D08AFC07777}"/>
                </a:ext>
              </a:extLst>
            </p:cNvPr>
            <p:cNvSpPr/>
            <p:nvPr/>
          </p:nvSpPr>
          <p:spPr>
            <a:xfrm>
              <a:off x="8416835" y="1119984"/>
              <a:ext cx="1375954" cy="25254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rPr>
                <a:t>timestamp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err="1">
                  <a:ln>
                    <a:noFill/>
                  </a:ln>
                  <a:solidFill>
                    <a:srgbClr val="FF0000"/>
                  </a:solidFill>
                  <a:effectLst/>
                  <a:uLnTx/>
                  <a:uFillTx/>
                  <a:latin typeface="Calibri" panose="020F0502020204030204"/>
                  <a:ea typeface="+mn-ea"/>
                  <a:cs typeface="+mn-cs"/>
                </a:rPr>
                <a:t>id_aquarium</a:t>
              </a:r>
              <a:endParaRPr kumimoji="0" lang="fr-FR" sz="1800" b="0" i="0" u="none" strike="noStrike" kern="1200" cap="none" spc="0" normalizeH="0" baseline="0" noProof="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AE5C8EB-33E5-45D1-AD1E-FED5BDB6CF1A}"/>
                </a:ext>
              </a:extLst>
            </p:cNvPr>
            <p:cNvSpPr/>
            <p:nvPr/>
          </p:nvSpPr>
          <p:spPr>
            <a:xfrm>
              <a:off x="8416835" y="1119983"/>
              <a:ext cx="1375954" cy="369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err="1">
                  <a:ln>
                    <a:noFill/>
                  </a:ln>
                  <a:solidFill>
                    <a:prstClr val="white"/>
                  </a:solidFill>
                  <a:effectLst/>
                  <a:uLnTx/>
                  <a:uFillTx/>
                  <a:latin typeface="Calibri" panose="020F0502020204030204"/>
                  <a:ea typeface="+mn-ea"/>
                  <a:cs typeface="+mn-cs"/>
                </a:rPr>
                <a:t>mean_temp_sensor</a:t>
              </a:r>
              <a:endParaRPr kumimoji="0" lang="fr-FR"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7" name="Flèche : bas 66">
            <a:extLst>
              <a:ext uri="{FF2B5EF4-FFF2-40B4-BE49-F238E27FC236}">
                <a16:creationId xmlns:a16="http://schemas.microsoft.com/office/drawing/2014/main" id="{2CC7611E-014A-44AA-95BD-0C7920FD893F}"/>
              </a:ext>
            </a:extLst>
          </p:cNvPr>
          <p:cNvSpPr/>
          <p:nvPr/>
        </p:nvSpPr>
        <p:spPr>
          <a:xfrm>
            <a:off x="10258699" y="3786453"/>
            <a:ext cx="113212" cy="369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80FE4910-AA02-4FAD-80C8-C575F7C2A24D}"/>
              </a:ext>
            </a:extLst>
          </p:cNvPr>
          <p:cNvSpPr>
            <a:spLocks noGrp="1"/>
          </p:cNvSpPr>
          <p:nvPr>
            <p:ph type="sldNum" sz="quarter" idx="12"/>
          </p:nvPr>
        </p:nvSpPr>
        <p:spPr>
          <a:xfrm>
            <a:off x="9896911" y="5767652"/>
            <a:ext cx="771089" cy="365125"/>
          </a:xfrm>
        </p:spPr>
        <p:txBody>
          <a:bodyPr/>
          <a:lstStyle/>
          <a:p>
            <a:fld id="{6D22F896-40B5-4ADD-8801-0D06FADFA095}" type="slidenum">
              <a:rPr lang="en-US" smtClean="0"/>
              <a:pPr/>
              <a:t>15</a:t>
            </a:fld>
            <a:endParaRPr lang="en-US"/>
          </a:p>
        </p:txBody>
      </p:sp>
      <p:sp>
        <p:nvSpPr>
          <p:cNvPr id="68" name="Slide Number Placeholder 5">
            <a:extLst>
              <a:ext uri="{FF2B5EF4-FFF2-40B4-BE49-F238E27FC236}">
                <a16:creationId xmlns:a16="http://schemas.microsoft.com/office/drawing/2014/main" id="{D2795047-51CE-4CAD-BC3C-99DB3B9AD187}"/>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15</a:t>
            </a:fld>
            <a:endParaRPr lang="en-US"/>
          </a:p>
        </p:txBody>
      </p:sp>
      <p:grpSp>
        <p:nvGrpSpPr>
          <p:cNvPr id="69" name="Group 6">
            <a:extLst>
              <a:ext uri="{FF2B5EF4-FFF2-40B4-BE49-F238E27FC236}">
                <a16:creationId xmlns:a16="http://schemas.microsoft.com/office/drawing/2014/main" id="{55EDD646-B9D0-48E0-9DCE-29F8A5870C87}"/>
              </a:ext>
            </a:extLst>
          </p:cNvPr>
          <p:cNvGrpSpPr/>
          <p:nvPr/>
        </p:nvGrpSpPr>
        <p:grpSpPr>
          <a:xfrm>
            <a:off x="1317580" y="0"/>
            <a:ext cx="10078918" cy="1232620"/>
            <a:chOff x="1274882" y="-1"/>
            <a:chExt cx="10078918" cy="1232620"/>
          </a:xfrm>
        </p:grpSpPr>
        <p:sp>
          <p:nvSpPr>
            <p:cNvPr id="70" name="TextBox 8">
              <a:extLst>
                <a:ext uri="{FF2B5EF4-FFF2-40B4-BE49-F238E27FC236}">
                  <a16:creationId xmlns:a16="http://schemas.microsoft.com/office/drawing/2014/main" id="{BE9F1515-25F1-46CC-9343-76DFE7F3A213}"/>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71" name="Rectangle 70">
              <a:extLst>
                <a:ext uri="{FF2B5EF4-FFF2-40B4-BE49-F238E27FC236}">
                  <a16:creationId xmlns:a16="http://schemas.microsoft.com/office/drawing/2014/main" id="{80A553CC-AD1A-4B58-AC11-9ED445A34CAE}"/>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72" name="Rectangle 71">
              <a:extLst>
                <a:ext uri="{FF2B5EF4-FFF2-40B4-BE49-F238E27FC236}">
                  <a16:creationId xmlns:a16="http://schemas.microsoft.com/office/drawing/2014/main" id="{0E85F750-20A1-48B8-9FA5-87E4DF2BAF0C}"/>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4/4</a:t>
              </a:r>
            </a:p>
          </p:txBody>
        </p:sp>
        <p:pic>
          <p:nvPicPr>
            <p:cNvPr id="73" name="Picture 11">
              <a:extLst>
                <a:ext uri="{FF2B5EF4-FFF2-40B4-BE49-F238E27FC236}">
                  <a16:creationId xmlns:a16="http://schemas.microsoft.com/office/drawing/2014/main" id="{3ED37EBF-4665-4D78-A0E9-D61601A0EB0A}"/>
                </a:ext>
              </a:extLst>
            </p:cNvPr>
            <p:cNvPicPr>
              <a:picLocks noChangeAspect="1"/>
            </p:cNvPicPr>
            <p:nvPr/>
          </p:nvPicPr>
          <p:blipFill>
            <a:blip r:embed="rId2"/>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385133694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E0AF8FC-4D3F-4EED-94BB-4315BAA6E725}"/>
              </a:ext>
            </a:extLst>
          </p:cNvPr>
          <p:cNvSpPr>
            <a:spLocks noGrp="1"/>
          </p:cNvSpPr>
          <p:nvPr>
            <p:ph idx="1"/>
          </p:nvPr>
        </p:nvSpPr>
        <p:spPr>
          <a:xfrm>
            <a:off x="1141413" y="2249487"/>
            <a:ext cx="6926262" cy="3541714"/>
          </a:xfrm>
        </p:spPr>
        <p:txBody>
          <a:bodyPr/>
          <a:lstStyle/>
          <a:p>
            <a:pPr marL="6160" indent="0" algn="just">
              <a:buNone/>
            </a:pPr>
            <a:r>
              <a:rPr lang="fr-FR">
                <a:solidFill>
                  <a:schemeClr val="bg1"/>
                </a:solidFill>
              </a:rPr>
              <a:t>Le Brain est le module qui permet de traiter les informations entre l’Arduino et l’Api. </a:t>
            </a:r>
          </a:p>
          <a:p>
            <a:pPr marL="6160" indent="0" algn="just">
              <a:buNone/>
            </a:pPr>
            <a:r>
              <a:rPr lang="fr-FR">
                <a:solidFill>
                  <a:schemeClr val="bg1"/>
                </a:solidFill>
              </a:rPr>
              <a:t>Pour sa création nous nous sommes inspiré des systèmes de réseau neuronaux. Chaque neurone aura une tache et communiquera avec un autre neurone via une synapse.</a:t>
            </a:r>
          </a:p>
          <a:p>
            <a:pPr marL="6160" indent="0" algn="just">
              <a:buNone/>
            </a:pPr>
            <a:endParaRPr lang="fr-FR">
              <a:solidFill>
                <a:schemeClr val="bg1"/>
              </a:solidFill>
            </a:endParaRPr>
          </a:p>
          <a:p>
            <a:pPr marL="0" indent="0" algn="just">
              <a:buNone/>
            </a:pPr>
            <a:endParaRPr lang="fr-FR">
              <a:solidFill>
                <a:schemeClr val="bg1"/>
              </a:solidFill>
            </a:endParaRPr>
          </a:p>
        </p:txBody>
      </p:sp>
      <p:grpSp>
        <p:nvGrpSpPr>
          <p:cNvPr id="7" name="Group 55">
            <a:extLst>
              <a:ext uri="{FF2B5EF4-FFF2-40B4-BE49-F238E27FC236}">
                <a16:creationId xmlns:a16="http://schemas.microsoft.com/office/drawing/2014/main" id="{065EACB1-99AC-49C4-8161-49EC9DB3944C}"/>
              </a:ext>
            </a:extLst>
          </p:cNvPr>
          <p:cNvGrpSpPr/>
          <p:nvPr/>
        </p:nvGrpSpPr>
        <p:grpSpPr>
          <a:xfrm>
            <a:off x="1217147" y="0"/>
            <a:ext cx="10078918" cy="1204920"/>
            <a:chOff x="1274882" y="-1"/>
            <a:chExt cx="10078918" cy="1204920"/>
          </a:xfrm>
        </p:grpSpPr>
        <p:sp>
          <p:nvSpPr>
            <p:cNvPr id="8" name="TextBox 54">
              <a:extLst>
                <a:ext uri="{FF2B5EF4-FFF2-40B4-BE49-F238E27FC236}">
                  <a16:creationId xmlns:a16="http://schemas.microsoft.com/office/drawing/2014/main" id="{6146E528-1BFD-4C24-99CF-7EB015215153}"/>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Brain/présentation</a:t>
              </a:r>
              <a:endParaRPr lang="en-GB" sz="3600" cap="all">
                <a:solidFill>
                  <a:schemeClr val="bg1"/>
                </a:solidFill>
                <a:latin typeface="+mj-lt"/>
                <a:ea typeface="+mj-ea"/>
                <a:cs typeface="+mj-cs"/>
              </a:endParaRPr>
            </a:p>
          </p:txBody>
        </p:sp>
        <p:sp>
          <p:nvSpPr>
            <p:cNvPr id="9" name="Rectangle 8">
              <a:extLst>
                <a:ext uri="{FF2B5EF4-FFF2-40B4-BE49-F238E27FC236}">
                  <a16:creationId xmlns:a16="http://schemas.microsoft.com/office/drawing/2014/main" id="{A5C93C21-E7E9-4CE3-89ED-E33309114E69}"/>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DORCELUS</a:t>
              </a:r>
              <a:endParaRPr lang="en-GB"/>
            </a:p>
          </p:txBody>
        </p:sp>
        <p:sp>
          <p:nvSpPr>
            <p:cNvPr id="10" name="Rectangle 9">
              <a:extLst>
                <a:ext uri="{FF2B5EF4-FFF2-40B4-BE49-F238E27FC236}">
                  <a16:creationId xmlns:a16="http://schemas.microsoft.com/office/drawing/2014/main" id="{4A7D1A3B-6162-4FCB-868C-4AA3010E5E0D}"/>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1/3</a:t>
              </a:r>
            </a:p>
          </p:txBody>
        </p:sp>
        <p:pic>
          <p:nvPicPr>
            <p:cNvPr id="11" name="Picture 51">
              <a:extLst>
                <a:ext uri="{FF2B5EF4-FFF2-40B4-BE49-F238E27FC236}">
                  <a16:creationId xmlns:a16="http://schemas.microsoft.com/office/drawing/2014/main" id="{9354296A-C690-46E9-9AB6-33FCFE70E256}"/>
                </a:ext>
              </a:extLst>
            </p:cNvPr>
            <p:cNvPicPr>
              <a:picLocks noChangeAspect="1"/>
            </p:cNvPicPr>
            <p:nvPr/>
          </p:nvPicPr>
          <p:blipFill>
            <a:blip r:embed="rId2"/>
            <a:stretch>
              <a:fillRect/>
            </a:stretch>
          </p:blipFill>
          <p:spPr>
            <a:xfrm>
              <a:off x="1945232" y="188536"/>
              <a:ext cx="1497671" cy="1016383"/>
            </a:xfrm>
            <a:prstGeom prst="rect">
              <a:avLst/>
            </a:prstGeom>
          </p:spPr>
        </p:pic>
      </p:grpSp>
      <p:pic>
        <p:nvPicPr>
          <p:cNvPr id="5" name="Image 4">
            <a:extLst>
              <a:ext uri="{FF2B5EF4-FFF2-40B4-BE49-F238E27FC236}">
                <a16:creationId xmlns:a16="http://schemas.microsoft.com/office/drawing/2014/main" id="{B8B02894-1F7F-4804-BAC8-3C4D881CFA61}"/>
              </a:ext>
            </a:extLst>
          </p:cNvPr>
          <p:cNvPicPr>
            <a:picLocks noChangeAspect="1"/>
          </p:cNvPicPr>
          <p:nvPr/>
        </p:nvPicPr>
        <p:blipFill>
          <a:blip r:embed="rId3"/>
          <a:stretch>
            <a:fillRect/>
          </a:stretch>
        </p:blipFill>
        <p:spPr>
          <a:xfrm>
            <a:off x="7999411" y="1809749"/>
            <a:ext cx="3373439" cy="3238501"/>
          </a:xfrm>
          <a:prstGeom prst="rect">
            <a:avLst/>
          </a:prstGeom>
        </p:spPr>
      </p:pic>
      <p:sp>
        <p:nvSpPr>
          <p:cNvPr id="13" name="Slide Number Placeholder 5">
            <a:extLst>
              <a:ext uri="{FF2B5EF4-FFF2-40B4-BE49-F238E27FC236}">
                <a16:creationId xmlns:a16="http://schemas.microsoft.com/office/drawing/2014/main" id="{C18904C4-4656-4CDF-B2AC-203095E6B1E3}"/>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16</a:t>
            </a:fld>
            <a:endParaRPr lang="en-US"/>
          </a:p>
        </p:txBody>
      </p:sp>
    </p:spTree>
    <p:extLst>
      <p:ext uri="{BB962C8B-B14F-4D97-AF65-F5344CB8AC3E}">
        <p14:creationId xmlns:p14="http://schemas.microsoft.com/office/powerpoint/2010/main" val="152900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3A85E702-7581-4D43-9A92-6BE6DC94C358}"/>
              </a:ext>
            </a:extLst>
          </p:cNvPr>
          <p:cNvSpPr txBox="1"/>
          <p:nvPr/>
        </p:nvSpPr>
        <p:spPr>
          <a:xfrm>
            <a:off x="1855834" y="4073084"/>
            <a:ext cx="1036325" cy="369332"/>
          </a:xfrm>
          <a:prstGeom prst="rect">
            <a:avLst/>
          </a:prstGeom>
          <a:solidFill>
            <a:srgbClr val="3FA9F5"/>
          </a:solidFill>
          <a:ln>
            <a:solidFill>
              <a:schemeClr val="tx1"/>
            </a:solidFill>
          </a:ln>
        </p:spPr>
        <p:txBody>
          <a:bodyPr wrap="square" rtlCol="0">
            <a:spAutoFit/>
          </a:bodyPr>
          <a:lstStyle/>
          <a:p>
            <a:pPr algn="ctr"/>
            <a:r>
              <a:rPr lang="fr-FR"/>
              <a:t>Entrée</a:t>
            </a:r>
          </a:p>
        </p:txBody>
      </p:sp>
      <p:sp>
        <p:nvSpPr>
          <p:cNvPr id="40" name="ZoneTexte 39">
            <a:extLst>
              <a:ext uri="{FF2B5EF4-FFF2-40B4-BE49-F238E27FC236}">
                <a16:creationId xmlns:a16="http://schemas.microsoft.com/office/drawing/2014/main" id="{DC9F1B38-E3C6-47F8-A2F1-EA2865D6DC66}"/>
              </a:ext>
            </a:extLst>
          </p:cNvPr>
          <p:cNvSpPr txBox="1"/>
          <p:nvPr/>
        </p:nvSpPr>
        <p:spPr>
          <a:xfrm>
            <a:off x="4235363" y="4071550"/>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1" name="ZoneTexte 40">
            <a:extLst>
              <a:ext uri="{FF2B5EF4-FFF2-40B4-BE49-F238E27FC236}">
                <a16:creationId xmlns:a16="http://schemas.microsoft.com/office/drawing/2014/main" id="{15CE7373-4891-468A-828B-113059E97F44}"/>
              </a:ext>
            </a:extLst>
          </p:cNvPr>
          <p:cNvSpPr txBox="1"/>
          <p:nvPr/>
        </p:nvSpPr>
        <p:spPr>
          <a:xfrm>
            <a:off x="6036941" y="3169041"/>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2" name="ZoneTexte 41">
            <a:extLst>
              <a:ext uri="{FF2B5EF4-FFF2-40B4-BE49-F238E27FC236}">
                <a16:creationId xmlns:a16="http://schemas.microsoft.com/office/drawing/2014/main" id="{E67DF365-1657-41B1-8AD4-7DE990B050EC}"/>
              </a:ext>
            </a:extLst>
          </p:cNvPr>
          <p:cNvSpPr txBox="1"/>
          <p:nvPr/>
        </p:nvSpPr>
        <p:spPr>
          <a:xfrm>
            <a:off x="6036940" y="2264998"/>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3" name="ZoneTexte 42">
            <a:extLst>
              <a:ext uri="{FF2B5EF4-FFF2-40B4-BE49-F238E27FC236}">
                <a16:creationId xmlns:a16="http://schemas.microsoft.com/office/drawing/2014/main" id="{33E637E6-0CFB-454D-95BC-A6A55E55A76C}"/>
              </a:ext>
            </a:extLst>
          </p:cNvPr>
          <p:cNvSpPr txBox="1"/>
          <p:nvPr/>
        </p:nvSpPr>
        <p:spPr>
          <a:xfrm>
            <a:off x="6036940" y="4073084"/>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4" name="ZoneTexte 43">
            <a:extLst>
              <a:ext uri="{FF2B5EF4-FFF2-40B4-BE49-F238E27FC236}">
                <a16:creationId xmlns:a16="http://schemas.microsoft.com/office/drawing/2014/main" id="{9ED5B8BB-210B-4443-886E-9BBF685ABE43}"/>
              </a:ext>
            </a:extLst>
          </p:cNvPr>
          <p:cNvSpPr txBox="1"/>
          <p:nvPr/>
        </p:nvSpPr>
        <p:spPr>
          <a:xfrm>
            <a:off x="8011044" y="2679699"/>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5" name="ZoneTexte 44">
            <a:extLst>
              <a:ext uri="{FF2B5EF4-FFF2-40B4-BE49-F238E27FC236}">
                <a16:creationId xmlns:a16="http://schemas.microsoft.com/office/drawing/2014/main" id="{71ED89A7-ABAA-4FF6-95A9-28B8AD1D738A}"/>
              </a:ext>
            </a:extLst>
          </p:cNvPr>
          <p:cNvSpPr txBox="1"/>
          <p:nvPr/>
        </p:nvSpPr>
        <p:spPr>
          <a:xfrm>
            <a:off x="7993288" y="3475893"/>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6" name="ZoneTexte 45">
            <a:extLst>
              <a:ext uri="{FF2B5EF4-FFF2-40B4-BE49-F238E27FC236}">
                <a16:creationId xmlns:a16="http://schemas.microsoft.com/office/drawing/2014/main" id="{7BAB2B97-8DD0-4BD4-A476-EFFAD7E53B46}"/>
              </a:ext>
            </a:extLst>
          </p:cNvPr>
          <p:cNvSpPr txBox="1"/>
          <p:nvPr/>
        </p:nvSpPr>
        <p:spPr>
          <a:xfrm>
            <a:off x="6066240" y="5696504"/>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47" name="Connecteur droit avec flèche 46">
            <a:extLst>
              <a:ext uri="{FF2B5EF4-FFF2-40B4-BE49-F238E27FC236}">
                <a16:creationId xmlns:a16="http://schemas.microsoft.com/office/drawing/2014/main" id="{76012150-76C4-47E5-8870-84DBE7C3B84F}"/>
              </a:ext>
            </a:extLst>
          </p:cNvPr>
          <p:cNvCxnSpPr>
            <a:cxnSpLocks/>
          </p:cNvCxnSpPr>
          <p:nvPr/>
        </p:nvCxnSpPr>
        <p:spPr>
          <a:xfrm>
            <a:off x="3980220" y="3374699"/>
            <a:ext cx="515580" cy="54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CA6F426A-CCA7-43D2-90C2-2DD8DC1E74C9}"/>
              </a:ext>
            </a:extLst>
          </p:cNvPr>
          <p:cNvCxnSpPr>
            <a:cxnSpLocks/>
          </p:cNvCxnSpPr>
          <p:nvPr/>
        </p:nvCxnSpPr>
        <p:spPr>
          <a:xfrm>
            <a:off x="5418169" y="1741072"/>
            <a:ext cx="0" cy="4361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466C0AA1-538D-4A57-9EFF-1D83F8ED2785}"/>
              </a:ext>
            </a:extLst>
          </p:cNvPr>
          <p:cNvCxnSpPr>
            <a:cxnSpLocks/>
          </p:cNvCxnSpPr>
          <p:nvPr/>
        </p:nvCxnSpPr>
        <p:spPr>
          <a:xfrm>
            <a:off x="7264725" y="1624326"/>
            <a:ext cx="0" cy="4441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F0529D5F-07CD-4FC7-AB35-65ADE898DC13}"/>
              </a:ext>
            </a:extLst>
          </p:cNvPr>
          <p:cNvCxnSpPr/>
          <p:nvPr/>
        </p:nvCxnSpPr>
        <p:spPr>
          <a:xfrm>
            <a:off x="3374509" y="4229583"/>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01693B65-63EF-4681-9E85-AED5938A2584}"/>
              </a:ext>
            </a:extLst>
          </p:cNvPr>
          <p:cNvCxnSpPr>
            <a:cxnSpLocks/>
          </p:cNvCxnSpPr>
          <p:nvPr/>
        </p:nvCxnSpPr>
        <p:spPr>
          <a:xfrm flipV="1">
            <a:off x="5060101" y="2458979"/>
            <a:ext cx="888956" cy="16636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C4D50D28-BA24-4390-99DB-090A60FD7290}"/>
              </a:ext>
            </a:extLst>
          </p:cNvPr>
          <p:cNvCxnSpPr>
            <a:cxnSpLocks/>
          </p:cNvCxnSpPr>
          <p:nvPr/>
        </p:nvCxnSpPr>
        <p:spPr>
          <a:xfrm>
            <a:off x="6811963" y="2469184"/>
            <a:ext cx="1065321" cy="310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CCD3C965-14AA-4822-9509-4E777467FC58}"/>
              </a:ext>
            </a:extLst>
          </p:cNvPr>
          <p:cNvCxnSpPr>
            <a:cxnSpLocks/>
          </p:cNvCxnSpPr>
          <p:nvPr/>
        </p:nvCxnSpPr>
        <p:spPr>
          <a:xfrm>
            <a:off x="6811963" y="3355472"/>
            <a:ext cx="1065321" cy="3955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59EF5AF4-9066-4D17-AA7B-DB1BF06FA341}"/>
              </a:ext>
            </a:extLst>
          </p:cNvPr>
          <p:cNvCxnSpPr>
            <a:cxnSpLocks/>
          </p:cNvCxnSpPr>
          <p:nvPr/>
        </p:nvCxnSpPr>
        <p:spPr>
          <a:xfrm flipV="1">
            <a:off x="6847971" y="4707482"/>
            <a:ext cx="1029313" cy="2518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7938BC3B-DD6F-4408-9676-329347762B3E}"/>
              </a:ext>
            </a:extLst>
          </p:cNvPr>
          <p:cNvCxnSpPr>
            <a:cxnSpLocks/>
          </p:cNvCxnSpPr>
          <p:nvPr/>
        </p:nvCxnSpPr>
        <p:spPr>
          <a:xfrm>
            <a:off x="5307026" y="4256216"/>
            <a:ext cx="684063" cy="15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4186296E-1E27-4531-ACEC-C539BE08F8BB}"/>
              </a:ext>
            </a:extLst>
          </p:cNvPr>
          <p:cNvCxnSpPr>
            <a:cxnSpLocks/>
          </p:cNvCxnSpPr>
          <p:nvPr/>
        </p:nvCxnSpPr>
        <p:spPr>
          <a:xfrm>
            <a:off x="5059806" y="4386812"/>
            <a:ext cx="923579" cy="14455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AC1B8179-9802-446E-B1B6-75FEDAFB8607}"/>
              </a:ext>
            </a:extLst>
          </p:cNvPr>
          <p:cNvSpPr txBox="1"/>
          <p:nvPr/>
        </p:nvSpPr>
        <p:spPr>
          <a:xfrm>
            <a:off x="5464877" y="1657903"/>
            <a:ext cx="1787445" cy="338554"/>
          </a:xfrm>
          <a:prstGeom prst="rect">
            <a:avLst/>
          </a:prstGeom>
          <a:noFill/>
        </p:spPr>
        <p:txBody>
          <a:bodyPr wrap="square" rtlCol="0">
            <a:spAutoFit/>
          </a:bodyPr>
          <a:lstStyle/>
          <a:p>
            <a:pPr algn="ctr"/>
            <a:r>
              <a:rPr lang="fr-FR" sz="1600">
                <a:solidFill>
                  <a:schemeClr val="bg1"/>
                </a:solidFill>
              </a:rPr>
              <a:t>Neurone composant</a:t>
            </a:r>
          </a:p>
        </p:txBody>
      </p:sp>
      <p:sp>
        <p:nvSpPr>
          <p:cNvPr id="58" name="Rectangle 57">
            <a:extLst>
              <a:ext uri="{FF2B5EF4-FFF2-40B4-BE49-F238E27FC236}">
                <a16:creationId xmlns:a16="http://schemas.microsoft.com/office/drawing/2014/main" id="{F2CF265D-7237-468C-B110-BC96D3DD4F0B}"/>
              </a:ext>
            </a:extLst>
          </p:cNvPr>
          <p:cNvSpPr/>
          <p:nvPr/>
        </p:nvSpPr>
        <p:spPr>
          <a:xfrm>
            <a:off x="7339826" y="1666855"/>
            <a:ext cx="2282804" cy="338554"/>
          </a:xfrm>
          <a:prstGeom prst="rect">
            <a:avLst/>
          </a:prstGeom>
        </p:spPr>
        <p:txBody>
          <a:bodyPr wrap="none">
            <a:spAutoFit/>
          </a:bodyPr>
          <a:lstStyle/>
          <a:p>
            <a:pPr algn="ctr"/>
            <a:r>
              <a:rPr lang="fr-FR" sz="1600">
                <a:solidFill>
                  <a:schemeClr val="bg1"/>
                </a:solidFill>
              </a:rPr>
              <a:t>Neurone de fonctionnalité</a:t>
            </a:r>
          </a:p>
        </p:txBody>
      </p:sp>
      <p:sp>
        <p:nvSpPr>
          <p:cNvPr id="59" name="Rectangle 58">
            <a:extLst>
              <a:ext uri="{FF2B5EF4-FFF2-40B4-BE49-F238E27FC236}">
                <a16:creationId xmlns:a16="http://schemas.microsoft.com/office/drawing/2014/main" id="{CB45FC16-F58D-4339-8B33-5BF2E7EEAEC2}"/>
              </a:ext>
            </a:extLst>
          </p:cNvPr>
          <p:cNvSpPr/>
          <p:nvPr/>
        </p:nvSpPr>
        <p:spPr>
          <a:xfrm>
            <a:off x="3238774" y="3016918"/>
            <a:ext cx="1482906" cy="338554"/>
          </a:xfrm>
          <a:prstGeom prst="rect">
            <a:avLst/>
          </a:prstGeom>
        </p:spPr>
        <p:txBody>
          <a:bodyPr wrap="none">
            <a:spAutoFit/>
          </a:bodyPr>
          <a:lstStyle/>
          <a:p>
            <a:pPr algn="ctr"/>
            <a:r>
              <a:rPr lang="fr-FR" sz="1600">
                <a:solidFill>
                  <a:schemeClr val="bg1"/>
                </a:solidFill>
              </a:rPr>
              <a:t>Neurone bridge</a:t>
            </a:r>
          </a:p>
        </p:txBody>
      </p:sp>
      <p:sp>
        <p:nvSpPr>
          <p:cNvPr id="60" name="ZoneTexte 59">
            <a:extLst>
              <a:ext uri="{FF2B5EF4-FFF2-40B4-BE49-F238E27FC236}">
                <a16:creationId xmlns:a16="http://schemas.microsoft.com/office/drawing/2014/main" id="{55C0AAAC-9053-4C6A-BBA8-0677950E5104}"/>
              </a:ext>
            </a:extLst>
          </p:cNvPr>
          <p:cNvSpPr txBox="1"/>
          <p:nvPr/>
        </p:nvSpPr>
        <p:spPr>
          <a:xfrm>
            <a:off x="6066241" y="4857750"/>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61" name="ZoneTexte 60">
            <a:extLst>
              <a:ext uri="{FF2B5EF4-FFF2-40B4-BE49-F238E27FC236}">
                <a16:creationId xmlns:a16="http://schemas.microsoft.com/office/drawing/2014/main" id="{C83E3797-55A6-4197-AC86-AB092B89C8A2}"/>
              </a:ext>
            </a:extLst>
          </p:cNvPr>
          <p:cNvSpPr txBox="1"/>
          <p:nvPr/>
        </p:nvSpPr>
        <p:spPr>
          <a:xfrm>
            <a:off x="7990860" y="4488418"/>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62" name="ZoneTexte 61">
            <a:extLst>
              <a:ext uri="{FF2B5EF4-FFF2-40B4-BE49-F238E27FC236}">
                <a16:creationId xmlns:a16="http://schemas.microsoft.com/office/drawing/2014/main" id="{1C825A7B-9C4F-43C6-82F6-A4C228FA9E74}"/>
              </a:ext>
            </a:extLst>
          </p:cNvPr>
          <p:cNvSpPr txBox="1"/>
          <p:nvPr/>
        </p:nvSpPr>
        <p:spPr>
          <a:xfrm>
            <a:off x="8019921" y="5288233"/>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63" name="Connecteur droit avec flèche 62">
            <a:extLst>
              <a:ext uri="{FF2B5EF4-FFF2-40B4-BE49-F238E27FC236}">
                <a16:creationId xmlns:a16="http://schemas.microsoft.com/office/drawing/2014/main" id="{3AAA3C24-0F0B-4F6F-A99C-9087E5AD1F02}"/>
              </a:ext>
            </a:extLst>
          </p:cNvPr>
          <p:cNvCxnSpPr>
            <a:cxnSpLocks/>
          </p:cNvCxnSpPr>
          <p:nvPr/>
        </p:nvCxnSpPr>
        <p:spPr>
          <a:xfrm>
            <a:off x="5182614" y="4340490"/>
            <a:ext cx="769988" cy="6188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a:extLst>
              <a:ext uri="{FF2B5EF4-FFF2-40B4-BE49-F238E27FC236}">
                <a16:creationId xmlns:a16="http://schemas.microsoft.com/office/drawing/2014/main" id="{7EE5BB67-78F1-4068-94F4-538548EA2D93}"/>
              </a:ext>
            </a:extLst>
          </p:cNvPr>
          <p:cNvCxnSpPr>
            <a:cxnSpLocks/>
          </p:cNvCxnSpPr>
          <p:nvPr/>
        </p:nvCxnSpPr>
        <p:spPr>
          <a:xfrm flipV="1">
            <a:off x="5150518" y="3475893"/>
            <a:ext cx="752664" cy="6930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4F714AE6-58DF-47D4-8B8B-42E00EB39B56}"/>
              </a:ext>
            </a:extLst>
          </p:cNvPr>
          <p:cNvCxnSpPr>
            <a:cxnSpLocks/>
          </p:cNvCxnSpPr>
          <p:nvPr/>
        </p:nvCxnSpPr>
        <p:spPr>
          <a:xfrm>
            <a:off x="6811963" y="4283578"/>
            <a:ext cx="1065321" cy="3298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1D8625C3-A37E-416C-A0EC-96B28562F00B}"/>
              </a:ext>
            </a:extLst>
          </p:cNvPr>
          <p:cNvCxnSpPr>
            <a:cxnSpLocks/>
          </p:cNvCxnSpPr>
          <p:nvPr/>
        </p:nvCxnSpPr>
        <p:spPr>
          <a:xfrm>
            <a:off x="6847971" y="5087577"/>
            <a:ext cx="1089575" cy="2792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65B9EC2B-3B2C-44D3-A1F8-3B1BD179091F}"/>
              </a:ext>
            </a:extLst>
          </p:cNvPr>
          <p:cNvCxnSpPr>
            <a:cxnSpLocks/>
          </p:cNvCxnSpPr>
          <p:nvPr/>
        </p:nvCxnSpPr>
        <p:spPr>
          <a:xfrm flipV="1">
            <a:off x="6847971" y="2971424"/>
            <a:ext cx="1029313" cy="2888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6E22DF34-1B98-4F64-BECE-84CA7A195703}"/>
              </a:ext>
            </a:extLst>
          </p:cNvPr>
          <p:cNvCxnSpPr>
            <a:cxnSpLocks/>
          </p:cNvCxnSpPr>
          <p:nvPr/>
        </p:nvCxnSpPr>
        <p:spPr>
          <a:xfrm flipV="1">
            <a:off x="6802368" y="3805031"/>
            <a:ext cx="1074916" cy="42455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9550E13E-DF7B-42B8-BFB8-056E61097ED4}"/>
              </a:ext>
            </a:extLst>
          </p:cNvPr>
          <p:cNvCxnSpPr>
            <a:cxnSpLocks/>
          </p:cNvCxnSpPr>
          <p:nvPr/>
        </p:nvCxnSpPr>
        <p:spPr>
          <a:xfrm>
            <a:off x="6826870" y="2583523"/>
            <a:ext cx="1050414" cy="9759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9B31637D-6139-4C3A-825A-8665964161C5}"/>
              </a:ext>
            </a:extLst>
          </p:cNvPr>
          <p:cNvCxnSpPr>
            <a:cxnSpLocks/>
          </p:cNvCxnSpPr>
          <p:nvPr/>
        </p:nvCxnSpPr>
        <p:spPr>
          <a:xfrm flipV="1">
            <a:off x="6817188" y="4776266"/>
            <a:ext cx="1060096" cy="11811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1D5F8BF1-3822-41BF-A8C4-A8671B8BE7B1}"/>
              </a:ext>
            </a:extLst>
          </p:cNvPr>
          <p:cNvCxnSpPr>
            <a:cxnSpLocks/>
          </p:cNvCxnSpPr>
          <p:nvPr/>
        </p:nvCxnSpPr>
        <p:spPr>
          <a:xfrm flipV="1">
            <a:off x="6847971" y="5514546"/>
            <a:ext cx="1089575" cy="5381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a:extLst>
              <a:ext uri="{FF2B5EF4-FFF2-40B4-BE49-F238E27FC236}">
                <a16:creationId xmlns:a16="http://schemas.microsoft.com/office/drawing/2014/main" id="{D8E88758-C56D-4F6F-A8DC-8523A7B7BC21}"/>
              </a:ext>
            </a:extLst>
          </p:cNvPr>
          <p:cNvCxnSpPr>
            <a:cxnSpLocks/>
          </p:cNvCxnSpPr>
          <p:nvPr/>
        </p:nvCxnSpPr>
        <p:spPr>
          <a:xfrm>
            <a:off x="1843779" y="3372006"/>
            <a:ext cx="404121" cy="549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7008C6B-3506-4A62-B29D-951B7B71FE64}"/>
              </a:ext>
            </a:extLst>
          </p:cNvPr>
          <p:cNvSpPr/>
          <p:nvPr/>
        </p:nvSpPr>
        <p:spPr>
          <a:xfrm>
            <a:off x="1038097" y="3035057"/>
            <a:ext cx="1662275" cy="338554"/>
          </a:xfrm>
          <a:prstGeom prst="rect">
            <a:avLst/>
          </a:prstGeom>
        </p:spPr>
        <p:txBody>
          <a:bodyPr wrap="square">
            <a:spAutoFit/>
          </a:bodyPr>
          <a:lstStyle/>
          <a:p>
            <a:pPr algn="ctr"/>
            <a:r>
              <a:rPr lang="fr-FR" sz="1600">
                <a:solidFill>
                  <a:schemeClr val="bg1"/>
                </a:solidFill>
              </a:rPr>
              <a:t>Thread d’écoute</a:t>
            </a:r>
          </a:p>
        </p:txBody>
      </p:sp>
      <p:grpSp>
        <p:nvGrpSpPr>
          <p:cNvPr id="74" name="Group 55">
            <a:extLst>
              <a:ext uri="{FF2B5EF4-FFF2-40B4-BE49-F238E27FC236}">
                <a16:creationId xmlns:a16="http://schemas.microsoft.com/office/drawing/2014/main" id="{017EE23F-F65A-4387-86B4-1A0128FA47F7}"/>
              </a:ext>
            </a:extLst>
          </p:cNvPr>
          <p:cNvGrpSpPr/>
          <p:nvPr/>
        </p:nvGrpSpPr>
        <p:grpSpPr>
          <a:xfrm>
            <a:off x="1170965" y="0"/>
            <a:ext cx="10078918" cy="1204920"/>
            <a:chOff x="1274882" y="-1"/>
            <a:chExt cx="10078918" cy="1204920"/>
          </a:xfrm>
        </p:grpSpPr>
        <p:sp>
          <p:nvSpPr>
            <p:cNvPr id="75" name="TextBox 54">
              <a:extLst>
                <a:ext uri="{FF2B5EF4-FFF2-40B4-BE49-F238E27FC236}">
                  <a16:creationId xmlns:a16="http://schemas.microsoft.com/office/drawing/2014/main" id="{7F35AD1B-64B6-4125-A0F0-AB94A55E74A4}"/>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Schéma du réseau neuronale</a:t>
              </a:r>
              <a:endParaRPr lang="en-GB" sz="3600" cap="all">
                <a:solidFill>
                  <a:schemeClr val="bg1"/>
                </a:solidFill>
                <a:latin typeface="+mj-lt"/>
                <a:ea typeface="+mj-ea"/>
                <a:cs typeface="+mj-cs"/>
              </a:endParaRPr>
            </a:p>
          </p:txBody>
        </p:sp>
        <p:sp>
          <p:nvSpPr>
            <p:cNvPr id="76" name="Rectangle 75">
              <a:extLst>
                <a:ext uri="{FF2B5EF4-FFF2-40B4-BE49-F238E27FC236}">
                  <a16:creationId xmlns:a16="http://schemas.microsoft.com/office/drawing/2014/main" id="{392FB7DD-71E3-43BE-B685-4033352EEA0A}"/>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DORCELUS</a:t>
              </a:r>
              <a:endParaRPr lang="en-GB"/>
            </a:p>
          </p:txBody>
        </p:sp>
        <p:sp>
          <p:nvSpPr>
            <p:cNvPr id="77" name="Rectangle 76">
              <a:extLst>
                <a:ext uri="{FF2B5EF4-FFF2-40B4-BE49-F238E27FC236}">
                  <a16:creationId xmlns:a16="http://schemas.microsoft.com/office/drawing/2014/main" id="{342D2D34-C3BC-40B4-BE4E-9C283E4CEB72}"/>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2/3</a:t>
              </a:r>
            </a:p>
          </p:txBody>
        </p:sp>
        <p:pic>
          <p:nvPicPr>
            <p:cNvPr id="78" name="Picture 51">
              <a:extLst>
                <a:ext uri="{FF2B5EF4-FFF2-40B4-BE49-F238E27FC236}">
                  <a16:creationId xmlns:a16="http://schemas.microsoft.com/office/drawing/2014/main" id="{8E6EF55D-A007-41CE-90C5-1041F141994B}"/>
                </a:ext>
              </a:extLst>
            </p:cNvPr>
            <p:cNvPicPr>
              <a:picLocks noChangeAspect="1"/>
            </p:cNvPicPr>
            <p:nvPr/>
          </p:nvPicPr>
          <p:blipFill>
            <a:blip r:embed="rId2"/>
            <a:stretch>
              <a:fillRect/>
            </a:stretch>
          </p:blipFill>
          <p:spPr>
            <a:xfrm>
              <a:off x="1603487" y="188536"/>
              <a:ext cx="1497671" cy="1016383"/>
            </a:xfrm>
            <a:prstGeom prst="rect">
              <a:avLst/>
            </a:prstGeom>
          </p:spPr>
        </p:pic>
      </p:grpSp>
      <p:sp>
        <p:nvSpPr>
          <p:cNvPr id="79" name="Slide Number Placeholder 5">
            <a:extLst>
              <a:ext uri="{FF2B5EF4-FFF2-40B4-BE49-F238E27FC236}">
                <a16:creationId xmlns:a16="http://schemas.microsoft.com/office/drawing/2014/main" id="{41A4CA50-716B-4D46-BFD6-4C7A1521B24E}"/>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17</a:t>
            </a:fld>
            <a:endParaRPr lang="en-US"/>
          </a:p>
        </p:txBody>
      </p:sp>
    </p:spTree>
    <p:extLst>
      <p:ext uri="{BB962C8B-B14F-4D97-AF65-F5344CB8AC3E}">
        <p14:creationId xmlns:p14="http://schemas.microsoft.com/office/powerpoint/2010/main" val="333366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ZoneTexte 38">
            <a:extLst>
              <a:ext uri="{FF2B5EF4-FFF2-40B4-BE49-F238E27FC236}">
                <a16:creationId xmlns:a16="http://schemas.microsoft.com/office/drawing/2014/main" id="{3A85E702-7581-4D43-9A92-6BE6DC94C358}"/>
              </a:ext>
            </a:extLst>
          </p:cNvPr>
          <p:cNvSpPr txBox="1"/>
          <p:nvPr/>
        </p:nvSpPr>
        <p:spPr>
          <a:xfrm>
            <a:off x="1882344" y="2206673"/>
            <a:ext cx="1773299" cy="369332"/>
          </a:xfrm>
          <a:prstGeom prst="rect">
            <a:avLst/>
          </a:prstGeom>
          <a:solidFill>
            <a:srgbClr val="3FA9F5"/>
          </a:solidFill>
          <a:ln>
            <a:solidFill>
              <a:schemeClr val="tx1"/>
            </a:solidFill>
          </a:ln>
        </p:spPr>
        <p:txBody>
          <a:bodyPr wrap="square" rtlCol="0">
            <a:spAutoFit/>
          </a:bodyPr>
          <a:lstStyle/>
          <a:p>
            <a:pPr algn="ctr"/>
            <a:r>
              <a:rPr lang="fr-FR"/>
              <a:t>Entrée capteur 1</a:t>
            </a:r>
          </a:p>
        </p:txBody>
      </p:sp>
      <p:sp>
        <p:nvSpPr>
          <p:cNvPr id="41" name="ZoneTexte 40">
            <a:extLst>
              <a:ext uri="{FF2B5EF4-FFF2-40B4-BE49-F238E27FC236}">
                <a16:creationId xmlns:a16="http://schemas.microsoft.com/office/drawing/2014/main" id="{15CE7373-4891-468A-828B-113059E97F44}"/>
              </a:ext>
            </a:extLst>
          </p:cNvPr>
          <p:cNvSpPr txBox="1"/>
          <p:nvPr/>
        </p:nvSpPr>
        <p:spPr>
          <a:xfrm>
            <a:off x="6797419" y="3162357"/>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2" name="ZoneTexte 41">
            <a:extLst>
              <a:ext uri="{FF2B5EF4-FFF2-40B4-BE49-F238E27FC236}">
                <a16:creationId xmlns:a16="http://schemas.microsoft.com/office/drawing/2014/main" id="{E67DF365-1657-41B1-8AD4-7DE990B050EC}"/>
              </a:ext>
            </a:extLst>
          </p:cNvPr>
          <p:cNvSpPr txBox="1"/>
          <p:nvPr/>
        </p:nvSpPr>
        <p:spPr>
          <a:xfrm>
            <a:off x="6797418" y="2258314"/>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3" name="ZoneTexte 42">
            <a:extLst>
              <a:ext uri="{FF2B5EF4-FFF2-40B4-BE49-F238E27FC236}">
                <a16:creationId xmlns:a16="http://schemas.microsoft.com/office/drawing/2014/main" id="{33E637E6-0CFB-454D-95BC-A6A55E55A76C}"/>
              </a:ext>
            </a:extLst>
          </p:cNvPr>
          <p:cNvSpPr txBox="1"/>
          <p:nvPr/>
        </p:nvSpPr>
        <p:spPr>
          <a:xfrm>
            <a:off x="6797418" y="4066400"/>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4" name="ZoneTexte 43">
            <a:extLst>
              <a:ext uri="{FF2B5EF4-FFF2-40B4-BE49-F238E27FC236}">
                <a16:creationId xmlns:a16="http://schemas.microsoft.com/office/drawing/2014/main" id="{9ED5B8BB-210B-4443-886E-9BBF685ABE43}"/>
              </a:ext>
            </a:extLst>
          </p:cNvPr>
          <p:cNvSpPr txBox="1"/>
          <p:nvPr/>
        </p:nvSpPr>
        <p:spPr>
          <a:xfrm>
            <a:off x="8771522" y="2673015"/>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5" name="ZoneTexte 44">
            <a:extLst>
              <a:ext uri="{FF2B5EF4-FFF2-40B4-BE49-F238E27FC236}">
                <a16:creationId xmlns:a16="http://schemas.microsoft.com/office/drawing/2014/main" id="{71ED89A7-ABAA-4FF6-95A9-28B8AD1D738A}"/>
              </a:ext>
            </a:extLst>
          </p:cNvPr>
          <p:cNvSpPr txBox="1"/>
          <p:nvPr/>
        </p:nvSpPr>
        <p:spPr>
          <a:xfrm>
            <a:off x="8753766" y="3469209"/>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46" name="ZoneTexte 45">
            <a:extLst>
              <a:ext uri="{FF2B5EF4-FFF2-40B4-BE49-F238E27FC236}">
                <a16:creationId xmlns:a16="http://schemas.microsoft.com/office/drawing/2014/main" id="{7BAB2B97-8DD0-4BD4-A476-EFFAD7E53B46}"/>
              </a:ext>
            </a:extLst>
          </p:cNvPr>
          <p:cNvSpPr txBox="1"/>
          <p:nvPr/>
        </p:nvSpPr>
        <p:spPr>
          <a:xfrm>
            <a:off x="6826718" y="5689820"/>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48" name="Connecteur droit 47">
            <a:extLst>
              <a:ext uri="{FF2B5EF4-FFF2-40B4-BE49-F238E27FC236}">
                <a16:creationId xmlns:a16="http://schemas.microsoft.com/office/drawing/2014/main" id="{CA6F426A-CCA7-43D2-90C2-2DD8DC1E74C9}"/>
              </a:ext>
            </a:extLst>
          </p:cNvPr>
          <p:cNvCxnSpPr>
            <a:cxnSpLocks/>
          </p:cNvCxnSpPr>
          <p:nvPr/>
        </p:nvCxnSpPr>
        <p:spPr>
          <a:xfrm>
            <a:off x="6178647" y="1734388"/>
            <a:ext cx="0" cy="4361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466C0AA1-538D-4A57-9EFF-1D83F8ED2785}"/>
              </a:ext>
            </a:extLst>
          </p:cNvPr>
          <p:cNvCxnSpPr>
            <a:cxnSpLocks/>
          </p:cNvCxnSpPr>
          <p:nvPr/>
        </p:nvCxnSpPr>
        <p:spPr>
          <a:xfrm>
            <a:off x="8025203" y="1617642"/>
            <a:ext cx="0" cy="4441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F0529D5F-07CD-4FC7-AB35-65ADE898DC13}"/>
              </a:ext>
            </a:extLst>
          </p:cNvPr>
          <p:cNvCxnSpPr/>
          <p:nvPr/>
        </p:nvCxnSpPr>
        <p:spPr>
          <a:xfrm>
            <a:off x="5482153" y="2415358"/>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C4D50D28-BA24-4390-99DB-090A60FD7290}"/>
              </a:ext>
            </a:extLst>
          </p:cNvPr>
          <p:cNvCxnSpPr>
            <a:cxnSpLocks/>
          </p:cNvCxnSpPr>
          <p:nvPr/>
        </p:nvCxnSpPr>
        <p:spPr>
          <a:xfrm>
            <a:off x="7572441" y="2462500"/>
            <a:ext cx="1065321" cy="3106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CCD3C965-14AA-4822-9509-4E777467FC58}"/>
              </a:ext>
            </a:extLst>
          </p:cNvPr>
          <p:cNvCxnSpPr>
            <a:cxnSpLocks/>
          </p:cNvCxnSpPr>
          <p:nvPr/>
        </p:nvCxnSpPr>
        <p:spPr>
          <a:xfrm>
            <a:off x="7572441" y="3348788"/>
            <a:ext cx="1065321" cy="3955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59EF5AF4-9066-4D17-AA7B-DB1BF06FA341}"/>
              </a:ext>
            </a:extLst>
          </p:cNvPr>
          <p:cNvCxnSpPr>
            <a:cxnSpLocks/>
          </p:cNvCxnSpPr>
          <p:nvPr/>
        </p:nvCxnSpPr>
        <p:spPr>
          <a:xfrm flipV="1">
            <a:off x="7608449" y="4700798"/>
            <a:ext cx="1029313" cy="25189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AC1B8179-9802-446E-B1B6-75FEDAFB8607}"/>
              </a:ext>
            </a:extLst>
          </p:cNvPr>
          <p:cNvSpPr txBox="1"/>
          <p:nvPr/>
        </p:nvSpPr>
        <p:spPr>
          <a:xfrm>
            <a:off x="6225355" y="1651219"/>
            <a:ext cx="1787445" cy="338554"/>
          </a:xfrm>
          <a:prstGeom prst="rect">
            <a:avLst/>
          </a:prstGeom>
          <a:noFill/>
        </p:spPr>
        <p:txBody>
          <a:bodyPr wrap="square" rtlCol="0">
            <a:spAutoFit/>
          </a:bodyPr>
          <a:lstStyle/>
          <a:p>
            <a:pPr algn="ctr"/>
            <a:r>
              <a:rPr lang="fr-FR" sz="1600">
                <a:solidFill>
                  <a:schemeClr val="bg1"/>
                </a:solidFill>
              </a:rPr>
              <a:t>Neurone composant</a:t>
            </a:r>
          </a:p>
        </p:txBody>
      </p:sp>
      <p:sp>
        <p:nvSpPr>
          <p:cNvPr id="58" name="Rectangle 57">
            <a:extLst>
              <a:ext uri="{FF2B5EF4-FFF2-40B4-BE49-F238E27FC236}">
                <a16:creationId xmlns:a16="http://schemas.microsoft.com/office/drawing/2014/main" id="{F2CF265D-7237-468C-B110-BC96D3DD4F0B}"/>
              </a:ext>
            </a:extLst>
          </p:cNvPr>
          <p:cNvSpPr/>
          <p:nvPr/>
        </p:nvSpPr>
        <p:spPr>
          <a:xfrm>
            <a:off x="8100304" y="1660171"/>
            <a:ext cx="2282804" cy="338554"/>
          </a:xfrm>
          <a:prstGeom prst="rect">
            <a:avLst/>
          </a:prstGeom>
        </p:spPr>
        <p:txBody>
          <a:bodyPr wrap="none">
            <a:spAutoFit/>
          </a:bodyPr>
          <a:lstStyle/>
          <a:p>
            <a:pPr algn="ctr"/>
            <a:r>
              <a:rPr lang="fr-FR" sz="1600">
                <a:solidFill>
                  <a:schemeClr val="bg1"/>
                </a:solidFill>
              </a:rPr>
              <a:t>Neurone de fonctionnalité</a:t>
            </a:r>
          </a:p>
        </p:txBody>
      </p:sp>
      <p:sp>
        <p:nvSpPr>
          <p:cNvPr id="59" name="Rectangle 58">
            <a:extLst>
              <a:ext uri="{FF2B5EF4-FFF2-40B4-BE49-F238E27FC236}">
                <a16:creationId xmlns:a16="http://schemas.microsoft.com/office/drawing/2014/main" id="{CB45FC16-F58D-4339-8B33-5BF2E7EEAEC2}"/>
              </a:ext>
            </a:extLst>
          </p:cNvPr>
          <p:cNvSpPr/>
          <p:nvPr/>
        </p:nvSpPr>
        <p:spPr>
          <a:xfrm>
            <a:off x="4395013" y="1651219"/>
            <a:ext cx="1482906" cy="338554"/>
          </a:xfrm>
          <a:prstGeom prst="rect">
            <a:avLst/>
          </a:prstGeom>
        </p:spPr>
        <p:txBody>
          <a:bodyPr wrap="none">
            <a:spAutoFit/>
          </a:bodyPr>
          <a:lstStyle/>
          <a:p>
            <a:pPr algn="ctr"/>
            <a:r>
              <a:rPr lang="fr-FR" sz="1600">
                <a:solidFill>
                  <a:schemeClr val="bg1"/>
                </a:solidFill>
              </a:rPr>
              <a:t>Neurone bridge</a:t>
            </a:r>
          </a:p>
        </p:txBody>
      </p:sp>
      <p:sp>
        <p:nvSpPr>
          <p:cNvPr id="60" name="ZoneTexte 59">
            <a:extLst>
              <a:ext uri="{FF2B5EF4-FFF2-40B4-BE49-F238E27FC236}">
                <a16:creationId xmlns:a16="http://schemas.microsoft.com/office/drawing/2014/main" id="{55C0AAAC-9053-4C6A-BBA8-0677950E5104}"/>
              </a:ext>
            </a:extLst>
          </p:cNvPr>
          <p:cNvSpPr txBox="1"/>
          <p:nvPr/>
        </p:nvSpPr>
        <p:spPr>
          <a:xfrm>
            <a:off x="6826719" y="4851066"/>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61" name="ZoneTexte 60">
            <a:extLst>
              <a:ext uri="{FF2B5EF4-FFF2-40B4-BE49-F238E27FC236}">
                <a16:creationId xmlns:a16="http://schemas.microsoft.com/office/drawing/2014/main" id="{C83E3797-55A6-4197-AC86-AB092B89C8A2}"/>
              </a:ext>
            </a:extLst>
          </p:cNvPr>
          <p:cNvSpPr txBox="1"/>
          <p:nvPr/>
        </p:nvSpPr>
        <p:spPr>
          <a:xfrm>
            <a:off x="8751338" y="4481734"/>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sp>
        <p:nvSpPr>
          <p:cNvPr id="62" name="ZoneTexte 61">
            <a:extLst>
              <a:ext uri="{FF2B5EF4-FFF2-40B4-BE49-F238E27FC236}">
                <a16:creationId xmlns:a16="http://schemas.microsoft.com/office/drawing/2014/main" id="{1C825A7B-9C4F-43C6-82F6-A4C228FA9E74}"/>
              </a:ext>
            </a:extLst>
          </p:cNvPr>
          <p:cNvSpPr txBox="1"/>
          <p:nvPr/>
        </p:nvSpPr>
        <p:spPr>
          <a:xfrm>
            <a:off x="8780399" y="5281549"/>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65" name="Connecteur droit avec flèche 64">
            <a:extLst>
              <a:ext uri="{FF2B5EF4-FFF2-40B4-BE49-F238E27FC236}">
                <a16:creationId xmlns:a16="http://schemas.microsoft.com/office/drawing/2014/main" id="{4F714AE6-58DF-47D4-8B8B-42E00EB39B56}"/>
              </a:ext>
            </a:extLst>
          </p:cNvPr>
          <p:cNvCxnSpPr>
            <a:cxnSpLocks/>
          </p:cNvCxnSpPr>
          <p:nvPr/>
        </p:nvCxnSpPr>
        <p:spPr>
          <a:xfrm>
            <a:off x="7572441" y="4276894"/>
            <a:ext cx="1065321" cy="32981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1D8625C3-A37E-416C-A0EC-96B28562F00B}"/>
              </a:ext>
            </a:extLst>
          </p:cNvPr>
          <p:cNvCxnSpPr>
            <a:cxnSpLocks/>
          </p:cNvCxnSpPr>
          <p:nvPr/>
        </p:nvCxnSpPr>
        <p:spPr>
          <a:xfrm>
            <a:off x="7608449" y="5080893"/>
            <a:ext cx="1089575" cy="2792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65B9EC2B-3B2C-44D3-A1F8-3B1BD179091F}"/>
              </a:ext>
            </a:extLst>
          </p:cNvPr>
          <p:cNvCxnSpPr>
            <a:cxnSpLocks/>
          </p:cNvCxnSpPr>
          <p:nvPr/>
        </p:nvCxnSpPr>
        <p:spPr>
          <a:xfrm flipV="1">
            <a:off x="7608449" y="2964740"/>
            <a:ext cx="1029313" cy="2888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6E22DF34-1B98-4F64-BECE-84CA7A195703}"/>
              </a:ext>
            </a:extLst>
          </p:cNvPr>
          <p:cNvCxnSpPr>
            <a:cxnSpLocks/>
          </p:cNvCxnSpPr>
          <p:nvPr/>
        </p:nvCxnSpPr>
        <p:spPr>
          <a:xfrm flipV="1">
            <a:off x="7562846" y="3798347"/>
            <a:ext cx="1074916" cy="42455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9550E13E-DF7B-42B8-BFB8-056E61097ED4}"/>
              </a:ext>
            </a:extLst>
          </p:cNvPr>
          <p:cNvCxnSpPr>
            <a:cxnSpLocks/>
          </p:cNvCxnSpPr>
          <p:nvPr/>
        </p:nvCxnSpPr>
        <p:spPr>
          <a:xfrm>
            <a:off x="7587348" y="2576839"/>
            <a:ext cx="1050414" cy="9759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a:extLst>
              <a:ext uri="{FF2B5EF4-FFF2-40B4-BE49-F238E27FC236}">
                <a16:creationId xmlns:a16="http://schemas.microsoft.com/office/drawing/2014/main" id="{9B31637D-6139-4C3A-825A-8665964161C5}"/>
              </a:ext>
            </a:extLst>
          </p:cNvPr>
          <p:cNvCxnSpPr>
            <a:cxnSpLocks/>
          </p:cNvCxnSpPr>
          <p:nvPr/>
        </p:nvCxnSpPr>
        <p:spPr>
          <a:xfrm flipV="1">
            <a:off x="7577666" y="4769582"/>
            <a:ext cx="1060096" cy="11811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1D5F8BF1-3822-41BF-A8C4-A8671B8BE7B1}"/>
              </a:ext>
            </a:extLst>
          </p:cNvPr>
          <p:cNvCxnSpPr>
            <a:cxnSpLocks/>
          </p:cNvCxnSpPr>
          <p:nvPr/>
        </p:nvCxnSpPr>
        <p:spPr>
          <a:xfrm flipV="1">
            <a:off x="7608449" y="5507862"/>
            <a:ext cx="1089575" cy="5381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7008C6B-3506-4A62-B29D-951B7B71FE64}"/>
              </a:ext>
            </a:extLst>
          </p:cNvPr>
          <p:cNvSpPr/>
          <p:nvPr/>
        </p:nvSpPr>
        <p:spPr>
          <a:xfrm>
            <a:off x="1773119" y="1663501"/>
            <a:ext cx="1662275" cy="338554"/>
          </a:xfrm>
          <a:prstGeom prst="rect">
            <a:avLst/>
          </a:prstGeom>
        </p:spPr>
        <p:txBody>
          <a:bodyPr wrap="square">
            <a:spAutoFit/>
          </a:bodyPr>
          <a:lstStyle/>
          <a:p>
            <a:pPr algn="ctr"/>
            <a:r>
              <a:rPr lang="fr-FR" sz="1600">
                <a:solidFill>
                  <a:schemeClr val="bg1"/>
                </a:solidFill>
              </a:rPr>
              <a:t>Thread d’écoute</a:t>
            </a:r>
          </a:p>
        </p:txBody>
      </p:sp>
      <p:grpSp>
        <p:nvGrpSpPr>
          <p:cNvPr id="74" name="Group 55">
            <a:extLst>
              <a:ext uri="{FF2B5EF4-FFF2-40B4-BE49-F238E27FC236}">
                <a16:creationId xmlns:a16="http://schemas.microsoft.com/office/drawing/2014/main" id="{017EE23F-F65A-4387-86B4-1A0128FA47F7}"/>
              </a:ext>
            </a:extLst>
          </p:cNvPr>
          <p:cNvGrpSpPr/>
          <p:nvPr/>
        </p:nvGrpSpPr>
        <p:grpSpPr>
          <a:xfrm>
            <a:off x="1170965" y="0"/>
            <a:ext cx="10078918" cy="1204920"/>
            <a:chOff x="1274882" y="-1"/>
            <a:chExt cx="10078918" cy="1204920"/>
          </a:xfrm>
        </p:grpSpPr>
        <p:sp>
          <p:nvSpPr>
            <p:cNvPr id="75" name="TextBox 54">
              <a:extLst>
                <a:ext uri="{FF2B5EF4-FFF2-40B4-BE49-F238E27FC236}">
                  <a16:creationId xmlns:a16="http://schemas.microsoft.com/office/drawing/2014/main" id="{7F35AD1B-64B6-4125-A0F0-AB94A55E74A4}"/>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Schéma du réseau neuronale</a:t>
              </a:r>
              <a:endParaRPr lang="en-GB" sz="3600" cap="all">
                <a:solidFill>
                  <a:schemeClr val="bg1"/>
                </a:solidFill>
                <a:latin typeface="+mj-lt"/>
                <a:ea typeface="+mj-ea"/>
                <a:cs typeface="+mj-cs"/>
              </a:endParaRPr>
            </a:p>
          </p:txBody>
        </p:sp>
        <p:sp>
          <p:nvSpPr>
            <p:cNvPr id="76" name="Rectangle 75">
              <a:extLst>
                <a:ext uri="{FF2B5EF4-FFF2-40B4-BE49-F238E27FC236}">
                  <a16:creationId xmlns:a16="http://schemas.microsoft.com/office/drawing/2014/main" id="{392FB7DD-71E3-43BE-B685-4033352EEA0A}"/>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DORCELUS</a:t>
              </a:r>
              <a:endParaRPr lang="en-GB"/>
            </a:p>
          </p:txBody>
        </p:sp>
        <p:sp>
          <p:nvSpPr>
            <p:cNvPr id="77" name="Rectangle 76">
              <a:extLst>
                <a:ext uri="{FF2B5EF4-FFF2-40B4-BE49-F238E27FC236}">
                  <a16:creationId xmlns:a16="http://schemas.microsoft.com/office/drawing/2014/main" id="{342D2D34-C3BC-40B4-BE4E-9C283E4CEB72}"/>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3/3</a:t>
              </a:r>
            </a:p>
          </p:txBody>
        </p:sp>
        <p:pic>
          <p:nvPicPr>
            <p:cNvPr id="78" name="Picture 51">
              <a:extLst>
                <a:ext uri="{FF2B5EF4-FFF2-40B4-BE49-F238E27FC236}">
                  <a16:creationId xmlns:a16="http://schemas.microsoft.com/office/drawing/2014/main" id="{8E6EF55D-A007-41CE-90C5-1041F141994B}"/>
                </a:ext>
              </a:extLst>
            </p:cNvPr>
            <p:cNvPicPr>
              <a:picLocks noChangeAspect="1"/>
            </p:cNvPicPr>
            <p:nvPr/>
          </p:nvPicPr>
          <p:blipFill>
            <a:blip r:embed="rId2"/>
            <a:stretch>
              <a:fillRect/>
            </a:stretch>
          </p:blipFill>
          <p:spPr>
            <a:xfrm>
              <a:off x="1603487" y="188536"/>
              <a:ext cx="1497671" cy="1016383"/>
            </a:xfrm>
            <a:prstGeom prst="rect">
              <a:avLst/>
            </a:prstGeom>
          </p:spPr>
        </p:pic>
      </p:grpSp>
      <p:sp>
        <p:nvSpPr>
          <p:cNvPr id="79" name="ZoneTexte 41">
            <a:extLst>
              <a:ext uri="{FF2B5EF4-FFF2-40B4-BE49-F238E27FC236}">
                <a16:creationId xmlns:a16="http://schemas.microsoft.com/office/drawing/2014/main" id="{EA05F3E1-7E33-4652-8DFC-2856B56E44DA}"/>
              </a:ext>
            </a:extLst>
          </p:cNvPr>
          <p:cNvSpPr txBox="1"/>
          <p:nvPr/>
        </p:nvSpPr>
        <p:spPr>
          <a:xfrm>
            <a:off x="4700422" y="2237305"/>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80" name="Connecteur droit avec flèche 49">
            <a:extLst>
              <a:ext uri="{FF2B5EF4-FFF2-40B4-BE49-F238E27FC236}">
                <a16:creationId xmlns:a16="http://schemas.microsoft.com/office/drawing/2014/main" id="{54826B29-2756-4BBB-8847-3F30C79D4B48}"/>
              </a:ext>
            </a:extLst>
          </p:cNvPr>
          <p:cNvCxnSpPr/>
          <p:nvPr/>
        </p:nvCxnSpPr>
        <p:spPr>
          <a:xfrm>
            <a:off x="3739981" y="2391339"/>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ZoneTexte 38">
            <a:extLst>
              <a:ext uri="{FF2B5EF4-FFF2-40B4-BE49-F238E27FC236}">
                <a16:creationId xmlns:a16="http://schemas.microsoft.com/office/drawing/2014/main" id="{80C403F3-6B83-449C-8473-AE0CCC925008}"/>
              </a:ext>
            </a:extLst>
          </p:cNvPr>
          <p:cNvSpPr txBox="1"/>
          <p:nvPr/>
        </p:nvSpPr>
        <p:spPr>
          <a:xfrm>
            <a:off x="1882344" y="3162357"/>
            <a:ext cx="1773295" cy="369332"/>
          </a:xfrm>
          <a:prstGeom prst="rect">
            <a:avLst/>
          </a:prstGeom>
          <a:solidFill>
            <a:srgbClr val="3FA9F5"/>
          </a:solidFill>
          <a:ln>
            <a:solidFill>
              <a:schemeClr val="tx1"/>
            </a:solidFill>
          </a:ln>
        </p:spPr>
        <p:txBody>
          <a:bodyPr wrap="square" rtlCol="0">
            <a:spAutoFit/>
          </a:bodyPr>
          <a:lstStyle/>
          <a:p>
            <a:pPr algn="ctr"/>
            <a:r>
              <a:rPr lang="fr-FR"/>
              <a:t>Entrée capteur 2</a:t>
            </a:r>
          </a:p>
        </p:txBody>
      </p:sp>
      <p:cxnSp>
        <p:nvCxnSpPr>
          <p:cNvPr id="82" name="Connecteur droit avec flèche 49">
            <a:extLst>
              <a:ext uri="{FF2B5EF4-FFF2-40B4-BE49-F238E27FC236}">
                <a16:creationId xmlns:a16="http://schemas.microsoft.com/office/drawing/2014/main" id="{7CF858F9-FFC4-482A-BEFC-C7CEAE083CF2}"/>
              </a:ext>
            </a:extLst>
          </p:cNvPr>
          <p:cNvCxnSpPr/>
          <p:nvPr/>
        </p:nvCxnSpPr>
        <p:spPr>
          <a:xfrm>
            <a:off x="5482153" y="3371042"/>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ZoneTexte 41">
            <a:extLst>
              <a:ext uri="{FF2B5EF4-FFF2-40B4-BE49-F238E27FC236}">
                <a16:creationId xmlns:a16="http://schemas.microsoft.com/office/drawing/2014/main" id="{39EBA895-2099-4F74-8CC8-F6CE9D1A1B57}"/>
              </a:ext>
            </a:extLst>
          </p:cNvPr>
          <p:cNvSpPr txBox="1"/>
          <p:nvPr/>
        </p:nvSpPr>
        <p:spPr>
          <a:xfrm>
            <a:off x="4700422" y="3192989"/>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84" name="Connecteur droit avec flèche 49">
            <a:extLst>
              <a:ext uri="{FF2B5EF4-FFF2-40B4-BE49-F238E27FC236}">
                <a16:creationId xmlns:a16="http://schemas.microsoft.com/office/drawing/2014/main" id="{48A45AF9-4A6C-4B81-BDB4-4F55B055CE8D}"/>
              </a:ext>
            </a:extLst>
          </p:cNvPr>
          <p:cNvCxnSpPr/>
          <p:nvPr/>
        </p:nvCxnSpPr>
        <p:spPr>
          <a:xfrm>
            <a:off x="3739981" y="3347023"/>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ZoneTexte 38">
            <a:extLst>
              <a:ext uri="{FF2B5EF4-FFF2-40B4-BE49-F238E27FC236}">
                <a16:creationId xmlns:a16="http://schemas.microsoft.com/office/drawing/2014/main" id="{3BFC5D5E-9FB9-4A30-9706-F072A7F28E90}"/>
              </a:ext>
            </a:extLst>
          </p:cNvPr>
          <p:cNvSpPr txBox="1"/>
          <p:nvPr/>
        </p:nvSpPr>
        <p:spPr>
          <a:xfrm>
            <a:off x="1882344" y="4065093"/>
            <a:ext cx="1773295" cy="369332"/>
          </a:xfrm>
          <a:prstGeom prst="rect">
            <a:avLst/>
          </a:prstGeom>
          <a:solidFill>
            <a:srgbClr val="3FA9F5"/>
          </a:solidFill>
          <a:ln>
            <a:solidFill>
              <a:schemeClr val="tx1"/>
            </a:solidFill>
          </a:ln>
        </p:spPr>
        <p:txBody>
          <a:bodyPr wrap="square" rtlCol="0">
            <a:spAutoFit/>
          </a:bodyPr>
          <a:lstStyle/>
          <a:p>
            <a:pPr algn="ctr"/>
            <a:r>
              <a:rPr lang="fr-FR"/>
              <a:t>Entrée capteur 3</a:t>
            </a:r>
          </a:p>
        </p:txBody>
      </p:sp>
      <p:cxnSp>
        <p:nvCxnSpPr>
          <p:cNvPr id="86" name="Connecteur droit avec flèche 49">
            <a:extLst>
              <a:ext uri="{FF2B5EF4-FFF2-40B4-BE49-F238E27FC236}">
                <a16:creationId xmlns:a16="http://schemas.microsoft.com/office/drawing/2014/main" id="{6845021B-26E7-4823-AA3F-E2DBDAF025FA}"/>
              </a:ext>
            </a:extLst>
          </p:cNvPr>
          <p:cNvCxnSpPr/>
          <p:nvPr/>
        </p:nvCxnSpPr>
        <p:spPr>
          <a:xfrm>
            <a:off x="5482153" y="4273778"/>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ZoneTexte 41">
            <a:extLst>
              <a:ext uri="{FF2B5EF4-FFF2-40B4-BE49-F238E27FC236}">
                <a16:creationId xmlns:a16="http://schemas.microsoft.com/office/drawing/2014/main" id="{ECEC6654-9FCC-4864-A0D8-D7F6959A5FFE}"/>
              </a:ext>
            </a:extLst>
          </p:cNvPr>
          <p:cNvSpPr txBox="1"/>
          <p:nvPr/>
        </p:nvSpPr>
        <p:spPr>
          <a:xfrm>
            <a:off x="4700422" y="4095725"/>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88" name="Connecteur droit avec flèche 49">
            <a:extLst>
              <a:ext uri="{FF2B5EF4-FFF2-40B4-BE49-F238E27FC236}">
                <a16:creationId xmlns:a16="http://schemas.microsoft.com/office/drawing/2014/main" id="{BB8F452B-613F-4A36-841A-E177C655D74E}"/>
              </a:ext>
            </a:extLst>
          </p:cNvPr>
          <p:cNvCxnSpPr/>
          <p:nvPr/>
        </p:nvCxnSpPr>
        <p:spPr>
          <a:xfrm>
            <a:off x="3739981" y="4249759"/>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38">
            <a:extLst>
              <a:ext uri="{FF2B5EF4-FFF2-40B4-BE49-F238E27FC236}">
                <a16:creationId xmlns:a16="http://schemas.microsoft.com/office/drawing/2014/main" id="{C8941D79-FDA2-4698-9B63-5267F849CE69}"/>
              </a:ext>
            </a:extLst>
          </p:cNvPr>
          <p:cNvSpPr txBox="1"/>
          <p:nvPr/>
        </p:nvSpPr>
        <p:spPr>
          <a:xfrm>
            <a:off x="1882344" y="4851066"/>
            <a:ext cx="1773295" cy="369332"/>
          </a:xfrm>
          <a:prstGeom prst="rect">
            <a:avLst/>
          </a:prstGeom>
          <a:solidFill>
            <a:srgbClr val="3FA9F5"/>
          </a:solidFill>
          <a:ln>
            <a:solidFill>
              <a:schemeClr val="tx1"/>
            </a:solidFill>
          </a:ln>
        </p:spPr>
        <p:txBody>
          <a:bodyPr wrap="square" rtlCol="0">
            <a:spAutoFit/>
          </a:bodyPr>
          <a:lstStyle/>
          <a:p>
            <a:pPr algn="ctr"/>
            <a:r>
              <a:rPr lang="fr-FR"/>
              <a:t>Entrée capteur 4</a:t>
            </a:r>
          </a:p>
        </p:txBody>
      </p:sp>
      <p:cxnSp>
        <p:nvCxnSpPr>
          <p:cNvPr id="90" name="Connecteur droit avec flèche 49">
            <a:extLst>
              <a:ext uri="{FF2B5EF4-FFF2-40B4-BE49-F238E27FC236}">
                <a16:creationId xmlns:a16="http://schemas.microsoft.com/office/drawing/2014/main" id="{10E9ABB0-A178-4D59-BC1C-15B487B5CEFA}"/>
              </a:ext>
            </a:extLst>
          </p:cNvPr>
          <p:cNvCxnSpPr/>
          <p:nvPr/>
        </p:nvCxnSpPr>
        <p:spPr>
          <a:xfrm>
            <a:off x="5482153" y="5059751"/>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ZoneTexte 41">
            <a:extLst>
              <a:ext uri="{FF2B5EF4-FFF2-40B4-BE49-F238E27FC236}">
                <a16:creationId xmlns:a16="http://schemas.microsoft.com/office/drawing/2014/main" id="{234A211F-FEB3-4891-A8E7-691F29289443}"/>
              </a:ext>
            </a:extLst>
          </p:cNvPr>
          <p:cNvSpPr txBox="1"/>
          <p:nvPr/>
        </p:nvSpPr>
        <p:spPr>
          <a:xfrm>
            <a:off x="4700422" y="4881698"/>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92" name="Connecteur droit avec flèche 49">
            <a:extLst>
              <a:ext uri="{FF2B5EF4-FFF2-40B4-BE49-F238E27FC236}">
                <a16:creationId xmlns:a16="http://schemas.microsoft.com/office/drawing/2014/main" id="{26DF458E-23AA-486C-A520-A612677636ED}"/>
              </a:ext>
            </a:extLst>
          </p:cNvPr>
          <p:cNvCxnSpPr/>
          <p:nvPr/>
        </p:nvCxnSpPr>
        <p:spPr>
          <a:xfrm>
            <a:off x="3739981" y="5035732"/>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3" name="ZoneTexte 38">
            <a:extLst>
              <a:ext uri="{FF2B5EF4-FFF2-40B4-BE49-F238E27FC236}">
                <a16:creationId xmlns:a16="http://schemas.microsoft.com/office/drawing/2014/main" id="{56DDD8EC-DF8E-48E4-B89C-6B66FEAA8452}"/>
              </a:ext>
            </a:extLst>
          </p:cNvPr>
          <p:cNvSpPr txBox="1"/>
          <p:nvPr/>
        </p:nvSpPr>
        <p:spPr>
          <a:xfrm>
            <a:off x="1882344" y="5696035"/>
            <a:ext cx="1773295" cy="369332"/>
          </a:xfrm>
          <a:prstGeom prst="rect">
            <a:avLst/>
          </a:prstGeom>
          <a:solidFill>
            <a:srgbClr val="3FA9F5"/>
          </a:solidFill>
          <a:ln>
            <a:solidFill>
              <a:schemeClr val="tx1"/>
            </a:solidFill>
          </a:ln>
        </p:spPr>
        <p:txBody>
          <a:bodyPr wrap="square" rtlCol="0">
            <a:spAutoFit/>
          </a:bodyPr>
          <a:lstStyle/>
          <a:p>
            <a:pPr algn="ctr"/>
            <a:r>
              <a:rPr lang="fr-FR"/>
              <a:t>Entrée capteur 5</a:t>
            </a:r>
          </a:p>
        </p:txBody>
      </p:sp>
      <p:cxnSp>
        <p:nvCxnSpPr>
          <p:cNvPr id="94" name="Connecteur droit avec flèche 49">
            <a:extLst>
              <a:ext uri="{FF2B5EF4-FFF2-40B4-BE49-F238E27FC236}">
                <a16:creationId xmlns:a16="http://schemas.microsoft.com/office/drawing/2014/main" id="{1E85B7A9-9990-467B-8477-B2698448201B}"/>
              </a:ext>
            </a:extLst>
          </p:cNvPr>
          <p:cNvCxnSpPr/>
          <p:nvPr/>
        </p:nvCxnSpPr>
        <p:spPr>
          <a:xfrm>
            <a:off x="5482153" y="5904720"/>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ZoneTexte 41">
            <a:extLst>
              <a:ext uri="{FF2B5EF4-FFF2-40B4-BE49-F238E27FC236}">
                <a16:creationId xmlns:a16="http://schemas.microsoft.com/office/drawing/2014/main" id="{1C969C68-B61E-4BA4-9F9B-298A197BBD4E}"/>
              </a:ext>
            </a:extLst>
          </p:cNvPr>
          <p:cNvSpPr txBox="1"/>
          <p:nvPr/>
        </p:nvSpPr>
        <p:spPr>
          <a:xfrm>
            <a:off x="4700422" y="5726667"/>
            <a:ext cx="690685" cy="369332"/>
          </a:xfrm>
          <a:prstGeom prst="rect">
            <a:avLst/>
          </a:prstGeom>
          <a:solidFill>
            <a:srgbClr val="3FA9F5"/>
          </a:solidFill>
          <a:ln>
            <a:solidFill>
              <a:schemeClr val="tx1"/>
            </a:solidFill>
          </a:ln>
        </p:spPr>
        <p:txBody>
          <a:bodyPr wrap="square" rtlCol="0">
            <a:spAutoFit/>
          </a:bodyPr>
          <a:lstStyle/>
          <a:p>
            <a:pPr algn="ctr"/>
            <a:r>
              <a:rPr lang="fr-FR"/>
              <a:t>N</a:t>
            </a:r>
          </a:p>
        </p:txBody>
      </p:sp>
      <p:cxnSp>
        <p:nvCxnSpPr>
          <p:cNvPr id="96" name="Connecteur droit avec flèche 49">
            <a:extLst>
              <a:ext uri="{FF2B5EF4-FFF2-40B4-BE49-F238E27FC236}">
                <a16:creationId xmlns:a16="http://schemas.microsoft.com/office/drawing/2014/main" id="{1FACC7A3-AD31-4F35-B3B9-FC740C3BB2BC}"/>
              </a:ext>
            </a:extLst>
          </p:cNvPr>
          <p:cNvCxnSpPr/>
          <p:nvPr/>
        </p:nvCxnSpPr>
        <p:spPr>
          <a:xfrm>
            <a:off x="3739981" y="5880701"/>
            <a:ext cx="46163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droit 47">
            <a:extLst>
              <a:ext uri="{FF2B5EF4-FFF2-40B4-BE49-F238E27FC236}">
                <a16:creationId xmlns:a16="http://schemas.microsoft.com/office/drawing/2014/main" id="{3ACB84D0-EF62-4617-A73F-355D5EA5155D}"/>
              </a:ext>
            </a:extLst>
          </p:cNvPr>
          <p:cNvCxnSpPr>
            <a:cxnSpLocks/>
          </p:cNvCxnSpPr>
          <p:nvPr/>
        </p:nvCxnSpPr>
        <p:spPr>
          <a:xfrm>
            <a:off x="4384201" y="1686202"/>
            <a:ext cx="0" cy="43616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8" name="Slide Number Placeholder 5">
            <a:extLst>
              <a:ext uri="{FF2B5EF4-FFF2-40B4-BE49-F238E27FC236}">
                <a16:creationId xmlns:a16="http://schemas.microsoft.com/office/drawing/2014/main" id="{9877F6CD-BC9D-45F8-B1C4-2F1BA35A311B}"/>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18</a:t>
            </a:fld>
            <a:endParaRPr lang="en-US"/>
          </a:p>
        </p:txBody>
      </p:sp>
      <p:sp>
        <p:nvSpPr>
          <p:cNvPr id="2" name="TextBox 1">
            <a:extLst>
              <a:ext uri="{FF2B5EF4-FFF2-40B4-BE49-F238E27FC236}">
                <a16:creationId xmlns:a16="http://schemas.microsoft.com/office/drawing/2014/main" id="{1DBBD727-4E04-4F50-A9F4-6A372783B321}"/>
              </a:ext>
            </a:extLst>
          </p:cNvPr>
          <p:cNvSpPr txBox="1"/>
          <p:nvPr/>
        </p:nvSpPr>
        <p:spPr>
          <a:xfrm>
            <a:off x="4920413" y="850966"/>
            <a:ext cx="2046758" cy="369332"/>
          </a:xfrm>
          <a:prstGeom prst="rect">
            <a:avLst/>
          </a:prstGeom>
          <a:noFill/>
        </p:spPr>
        <p:txBody>
          <a:bodyPr wrap="square" rtlCol="0">
            <a:spAutoFit/>
          </a:bodyPr>
          <a:lstStyle/>
          <a:p>
            <a:r>
              <a:rPr lang="fr-FR">
                <a:solidFill>
                  <a:schemeClr val="bg1"/>
                </a:solidFill>
              </a:rPr>
              <a:t>EN TEMPS NORMAL</a:t>
            </a:r>
            <a:endParaRPr lang="en-GB">
              <a:solidFill>
                <a:schemeClr val="bg1"/>
              </a:solidFill>
            </a:endParaRPr>
          </a:p>
        </p:txBody>
      </p:sp>
    </p:spTree>
    <p:extLst>
      <p:ext uri="{BB962C8B-B14F-4D97-AF65-F5344CB8AC3E}">
        <p14:creationId xmlns:p14="http://schemas.microsoft.com/office/powerpoint/2010/main" val="269321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E9EB44E3-9904-4E61-B07D-31E9328F61D1}"/>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19</a:t>
            </a:fld>
            <a:endParaRPr lang="en-US"/>
          </a:p>
        </p:txBody>
      </p:sp>
      <p:pic>
        <p:nvPicPr>
          <p:cNvPr id="1028" name="Picture 4">
            <a:extLst>
              <a:ext uri="{FF2B5EF4-FFF2-40B4-BE49-F238E27FC236}">
                <a16:creationId xmlns:a16="http://schemas.microsoft.com/office/drawing/2014/main" id="{34BC1925-1472-4CE5-A184-35A4B193B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932" y="1930442"/>
            <a:ext cx="1659305" cy="10160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6B7F869F-8BFF-416A-B4AC-AEDB3A5C12AF}"/>
              </a:ext>
            </a:extLst>
          </p:cNvPr>
          <p:cNvGrpSpPr/>
          <p:nvPr/>
        </p:nvGrpSpPr>
        <p:grpSpPr>
          <a:xfrm>
            <a:off x="1266386" y="1685925"/>
            <a:ext cx="9994123" cy="4381500"/>
            <a:chOff x="1266386" y="1685925"/>
            <a:chExt cx="9994123" cy="4381500"/>
          </a:xfrm>
        </p:grpSpPr>
        <p:sp>
          <p:nvSpPr>
            <p:cNvPr id="15" name="Rectangle 14">
              <a:extLst>
                <a:ext uri="{FF2B5EF4-FFF2-40B4-BE49-F238E27FC236}">
                  <a16:creationId xmlns:a16="http://schemas.microsoft.com/office/drawing/2014/main" id="{A105859E-D513-4295-A923-11FBBEC35455}"/>
                </a:ext>
              </a:extLst>
            </p:cNvPr>
            <p:cNvSpPr/>
            <p:nvPr/>
          </p:nvSpPr>
          <p:spPr>
            <a:xfrm>
              <a:off x="5705475" y="1685925"/>
              <a:ext cx="781050" cy="4381500"/>
            </a:xfrm>
            <a:prstGeom prst="rect">
              <a:avLst/>
            </a:prstGeom>
            <a:solidFill>
              <a:srgbClr val="3FA9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B6E9750F-ED50-4C7C-A474-CD9E84C3B9D5}"/>
                </a:ext>
              </a:extLst>
            </p:cNvPr>
            <p:cNvSpPr/>
            <p:nvPr/>
          </p:nvSpPr>
          <p:spPr>
            <a:xfrm>
              <a:off x="1266386" y="1969012"/>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L’API REST (POST, GET) est le module qui sert d’interface entre le Brain, l’application et </a:t>
              </a:r>
              <a:r>
                <a:rPr lang="fr-FR" err="1">
                  <a:solidFill>
                    <a:schemeClr val="bg1"/>
                  </a:solidFill>
                </a:rPr>
                <a:t>InfluxDB</a:t>
              </a:r>
              <a:r>
                <a:rPr lang="fr-FR">
                  <a:solidFill>
                    <a:schemeClr val="bg1"/>
                  </a:solidFill>
                </a:rPr>
                <a:t>. Elle est en charge de la base de données. </a:t>
              </a:r>
            </a:p>
          </p:txBody>
        </p:sp>
        <p:sp>
          <p:nvSpPr>
            <p:cNvPr id="17" name="Rectangle 16">
              <a:extLst>
                <a:ext uri="{FF2B5EF4-FFF2-40B4-BE49-F238E27FC236}">
                  <a16:creationId xmlns:a16="http://schemas.microsoft.com/office/drawing/2014/main" id="{CCA65ED0-4446-4AC5-83ED-9560B09D9B5B}"/>
                </a:ext>
              </a:extLst>
            </p:cNvPr>
            <p:cNvSpPr/>
            <p:nvPr/>
          </p:nvSpPr>
          <p:spPr>
            <a:xfrm>
              <a:off x="5351878" y="3434850"/>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Nous l’avons développée avec le Framework Express de Node.js. </a:t>
              </a:r>
            </a:p>
          </p:txBody>
        </p:sp>
        <p:sp>
          <p:nvSpPr>
            <p:cNvPr id="18" name="Rectangle 17">
              <a:extLst>
                <a:ext uri="{FF2B5EF4-FFF2-40B4-BE49-F238E27FC236}">
                  <a16:creationId xmlns:a16="http://schemas.microsoft.com/office/drawing/2014/main" id="{783AF811-6936-434F-AC27-AE3504DAB3DB}"/>
                </a:ext>
              </a:extLst>
            </p:cNvPr>
            <p:cNvSpPr/>
            <p:nvPr/>
          </p:nvSpPr>
          <p:spPr>
            <a:xfrm>
              <a:off x="1266386" y="4900689"/>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Il est important de noter que L’API est capable d’accepter l’ajout de nouveaux capteurs sur l’Arduino.</a:t>
              </a:r>
            </a:p>
          </p:txBody>
        </p:sp>
      </p:grpSp>
      <p:sp>
        <p:nvSpPr>
          <p:cNvPr id="30" name="TextBox 29">
            <a:extLst>
              <a:ext uri="{FF2B5EF4-FFF2-40B4-BE49-F238E27FC236}">
                <a16:creationId xmlns:a16="http://schemas.microsoft.com/office/drawing/2014/main" id="{885174F7-CDCE-4533-B46F-45BD67D1AA61}"/>
              </a:ext>
            </a:extLst>
          </p:cNvPr>
          <p:cNvSpPr txBox="1"/>
          <p:nvPr/>
        </p:nvSpPr>
        <p:spPr>
          <a:xfrm>
            <a:off x="2014318" y="3565231"/>
            <a:ext cx="2943225" cy="646331"/>
          </a:xfrm>
          <a:prstGeom prst="rect">
            <a:avLst/>
          </a:prstGeom>
          <a:noFill/>
        </p:spPr>
        <p:txBody>
          <a:bodyPr wrap="square" rtlCol="0">
            <a:spAutoFit/>
          </a:bodyPr>
          <a:lstStyle/>
          <a:p>
            <a:r>
              <a:rPr lang="fr-FR" sz="3600">
                <a:solidFill>
                  <a:schemeClr val="bg1"/>
                </a:solidFill>
                <a:latin typeface="Calibri Light" panose="020F0302020204030204" pitchFamily="34" charset="0"/>
                <a:ea typeface="Tahoma" panose="020B0604030504040204" pitchFamily="34" charset="0"/>
                <a:cs typeface="Calibri Light" panose="020F0302020204030204" pitchFamily="34" charset="0"/>
              </a:rPr>
              <a:t>Express</a:t>
            </a:r>
            <a:endParaRPr lang="en-GB" sz="3600">
              <a:solidFill>
                <a:schemeClr val="bg1"/>
              </a:solidFill>
              <a:latin typeface="Calibri Light" panose="020F0302020204030204" pitchFamily="34" charset="0"/>
              <a:ea typeface="Tahoma" panose="020B0604030504040204" pitchFamily="34" charset="0"/>
              <a:cs typeface="Calibri Light" panose="020F0302020204030204" pitchFamily="34" charset="0"/>
            </a:endParaRPr>
          </a:p>
        </p:txBody>
      </p:sp>
      <p:pic>
        <p:nvPicPr>
          <p:cNvPr id="33" name="Picture 32" descr="A close up of a logo&#10;&#10;Description automatically generated">
            <a:extLst>
              <a:ext uri="{FF2B5EF4-FFF2-40B4-BE49-F238E27FC236}">
                <a16:creationId xmlns:a16="http://schemas.microsoft.com/office/drawing/2014/main" id="{49D87C10-E7BC-403F-89E0-68AB61C727A3}"/>
              </a:ext>
            </a:extLst>
          </p:cNvPr>
          <p:cNvPicPr>
            <a:picLocks noChangeAspect="1"/>
          </p:cNvPicPr>
          <p:nvPr/>
        </p:nvPicPr>
        <p:blipFill>
          <a:blip r:embed="rId3"/>
          <a:stretch>
            <a:fillRect/>
          </a:stretch>
        </p:blipFill>
        <p:spPr>
          <a:xfrm>
            <a:off x="3484946" y="3434849"/>
            <a:ext cx="825191" cy="825191"/>
          </a:xfrm>
          <a:prstGeom prst="rect">
            <a:avLst/>
          </a:prstGeom>
        </p:spPr>
      </p:pic>
      <p:pic>
        <p:nvPicPr>
          <p:cNvPr id="37" name="Picture 36" descr="A close up of a logo&#10;&#10;Description automatically generated">
            <a:extLst>
              <a:ext uri="{FF2B5EF4-FFF2-40B4-BE49-F238E27FC236}">
                <a16:creationId xmlns:a16="http://schemas.microsoft.com/office/drawing/2014/main" id="{4E625378-1AF2-4CB7-A469-3225E0EA7F00}"/>
              </a:ext>
            </a:extLst>
          </p:cNvPr>
          <p:cNvPicPr>
            <a:picLocks noChangeAspect="1"/>
          </p:cNvPicPr>
          <p:nvPr/>
        </p:nvPicPr>
        <p:blipFill>
          <a:blip r:embed="rId4"/>
          <a:stretch>
            <a:fillRect/>
          </a:stretch>
        </p:blipFill>
        <p:spPr>
          <a:xfrm>
            <a:off x="8215518" y="4510869"/>
            <a:ext cx="1720719" cy="1720719"/>
          </a:xfrm>
          <a:prstGeom prst="rect">
            <a:avLst/>
          </a:prstGeom>
        </p:spPr>
      </p:pic>
      <p:grpSp>
        <p:nvGrpSpPr>
          <p:cNvPr id="40" name="Group 55">
            <a:extLst>
              <a:ext uri="{FF2B5EF4-FFF2-40B4-BE49-F238E27FC236}">
                <a16:creationId xmlns:a16="http://schemas.microsoft.com/office/drawing/2014/main" id="{CACE8FB4-2B4D-4725-B763-E3C4B596013A}"/>
              </a:ext>
            </a:extLst>
          </p:cNvPr>
          <p:cNvGrpSpPr/>
          <p:nvPr/>
        </p:nvGrpSpPr>
        <p:grpSpPr>
          <a:xfrm>
            <a:off x="1170965" y="0"/>
            <a:ext cx="10078918" cy="1204920"/>
            <a:chOff x="1274882" y="-1"/>
            <a:chExt cx="10078918" cy="1204920"/>
          </a:xfrm>
        </p:grpSpPr>
        <p:sp>
          <p:nvSpPr>
            <p:cNvPr id="41" name="TextBox 54">
              <a:extLst>
                <a:ext uri="{FF2B5EF4-FFF2-40B4-BE49-F238E27FC236}">
                  <a16:creationId xmlns:a16="http://schemas.microsoft.com/office/drawing/2014/main" id="{B99538AB-7E71-406D-86D9-F7350F240985}"/>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latin typeface="+mj-lt"/>
                  <a:ea typeface="+mj-ea"/>
                  <a:cs typeface="+mj-cs"/>
                </a:rPr>
                <a:t>API/</a:t>
              </a:r>
              <a:r>
                <a:rPr lang="fr-FR" sz="3600" cap="all">
                  <a:solidFill>
                    <a:schemeClr val="bg1"/>
                  </a:solidFill>
                </a:rPr>
                <a:t>présentation</a:t>
              </a:r>
              <a:endParaRPr lang="en-GB" sz="3600" cap="all">
                <a:solidFill>
                  <a:schemeClr val="bg1"/>
                </a:solidFill>
                <a:latin typeface="+mj-lt"/>
                <a:ea typeface="+mj-ea"/>
                <a:cs typeface="+mj-cs"/>
              </a:endParaRPr>
            </a:p>
          </p:txBody>
        </p:sp>
        <p:sp>
          <p:nvSpPr>
            <p:cNvPr id="42" name="Rectangle 41">
              <a:extLst>
                <a:ext uri="{FF2B5EF4-FFF2-40B4-BE49-F238E27FC236}">
                  <a16:creationId xmlns:a16="http://schemas.microsoft.com/office/drawing/2014/main" id="{F2876451-7FB5-4667-AE8D-90ADF323579E}"/>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DORCELUS</a:t>
              </a:r>
              <a:endParaRPr lang="en-GB"/>
            </a:p>
          </p:txBody>
        </p:sp>
        <p:sp>
          <p:nvSpPr>
            <p:cNvPr id="43" name="Rectangle 42">
              <a:extLst>
                <a:ext uri="{FF2B5EF4-FFF2-40B4-BE49-F238E27FC236}">
                  <a16:creationId xmlns:a16="http://schemas.microsoft.com/office/drawing/2014/main" id="{690E0F15-BE83-4884-A596-B31FFDA2D02D}"/>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1/2</a:t>
              </a:r>
            </a:p>
          </p:txBody>
        </p:sp>
        <p:pic>
          <p:nvPicPr>
            <p:cNvPr id="44" name="Picture 51">
              <a:extLst>
                <a:ext uri="{FF2B5EF4-FFF2-40B4-BE49-F238E27FC236}">
                  <a16:creationId xmlns:a16="http://schemas.microsoft.com/office/drawing/2014/main" id="{239DC046-F411-4079-A072-49DA9E48F845}"/>
                </a:ext>
              </a:extLst>
            </p:cNvPr>
            <p:cNvPicPr>
              <a:picLocks noChangeAspect="1"/>
            </p:cNvPicPr>
            <p:nvPr/>
          </p:nvPicPr>
          <p:blipFill>
            <a:blip r:embed="rId5"/>
            <a:stretch>
              <a:fillRect/>
            </a:stretch>
          </p:blipFill>
          <p:spPr>
            <a:xfrm>
              <a:off x="1603487" y="188536"/>
              <a:ext cx="1497671" cy="1016383"/>
            </a:xfrm>
            <a:prstGeom prst="rect">
              <a:avLst/>
            </a:prstGeom>
          </p:spPr>
        </p:pic>
      </p:grpSp>
    </p:spTree>
    <p:extLst>
      <p:ext uri="{BB962C8B-B14F-4D97-AF65-F5344CB8AC3E}">
        <p14:creationId xmlns:p14="http://schemas.microsoft.com/office/powerpoint/2010/main" val="21355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BB12A07-2E1A-4AB6-B134-B8731770F117}"/>
              </a:ext>
            </a:extLst>
          </p:cNvPr>
          <p:cNvSpPr>
            <a:spLocks noGrp="1"/>
          </p:cNvSpPr>
          <p:nvPr>
            <p:ph idx="1"/>
          </p:nvPr>
        </p:nvSpPr>
        <p:spPr>
          <a:xfrm>
            <a:off x="1141408" y="1287520"/>
            <a:ext cx="9906001" cy="1022696"/>
          </a:xfrm>
        </p:spPr>
        <p:txBody>
          <a:bodyPr anchor="t">
            <a:normAutofit/>
          </a:bodyPr>
          <a:lstStyle/>
          <a:p>
            <a:pPr marL="0" indent="0" algn="ctr">
              <a:buNone/>
            </a:pPr>
            <a:r>
              <a:rPr lang="fr-FR" sz="2200">
                <a:solidFill>
                  <a:schemeClr val="bg1"/>
                </a:solidFill>
              </a:rPr>
              <a:t>IOTIAQUARIUM a pour but d’aider à prendre soin de vos poissons en automatisant les tâches de contrôle et de maintenance. </a:t>
            </a:r>
          </a:p>
        </p:txBody>
      </p:sp>
      <p:grpSp>
        <p:nvGrpSpPr>
          <p:cNvPr id="46" name="Group 45">
            <a:extLst>
              <a:ext uri="{FF2B5EF4-FFF2-40B4-BE49-F238E27FC236}">
                <a16:creationId xmlns:a16="http://schemas.microsoft.com/office/drawing/2014/main" id="{5DB27A4C-4BBC-404E-96AD-D329BAAC867F}"/>
              </a:ext>
            </a:extLst>
          </p:cNvPr>
          <p:cNvGrpSpPr/>
          <p:nvPr/>
        </p:nvGrpSpPr>
        <p:grpSpPr>
          <a:xfrm>
            <a:off x="1141411" y="2649865"/>
            <a:ext cx="9975323" cy="3316537"/>
            <a:chOff x="1141411" y="2566737"/>
            <a:chExt cx="9975323" cy="3316537"/>
          </a:xfrm>
        </p:grpSpPr>
        <p:sp>
          <p:nvSpPr>
            <p:cNvPr id="4" name="Rectangle 3">
              <a:extLst>
                <a:ext uri="{FF2B5EF4-FFF2-40B4-BE49-F238E27FC236}">
                  <a16:creationId xmlns:a16="http://schemas.microsoft.com/office/drawing/2014/main" id="{1383B7F2-E6CC-4B85-8553-9A4444ABC0F6}"/>
                </a:ext>
              </a:extLst>
            </p:cNvPr>
            <p:cNvSpPr/>
            <p:nvPr/>
          </p:nvSpPr>
          <p:spPr>
            <a:xfrm>
              <a:off x="1141411" y="3090270"/>
              <a:ext cx="2865171"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Nourrir les poissons</a:t>
              </a:r>
              <a:endParaRPr lang="en-GB"/>
            </a:p>
          </p:txBody>
        </p:sp>
        <p:sp>
          <p:nvSpPr>
            <p:cNvPr id="7" name="Rectangle 6">
              <a:extLst>
                <a:ext uri="{FF2B5EF4-FFF2-40B4-BE49-F238E27FC236}">
                  <a16:creationId xmlns:a16="http://schemas.microsoft.com/office/drawing/2014/main" id="{CCF75EDC-D172-4729-9780-4700624D9752}"/>
                </a:ext>
              </a:extLst>
            </p:cNvPr>
            <p:cNvSpPr/>
            <p:nvPr/>
          </p:nvSpPr>
          <p:spPr>
            <a:xfrm>
              <a:off x="1141411" y="3782268"/>
              <a:ext cx="2865171"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Gestion de la lumière</a:t>
              </a:r>
              <a:endParaRPr lang="en-GB"/>
            </a:p>
          </p:txBody>
        </p:sp>
        <p:sp>
          <p:nvSpPr>
            <p:cNvPr id="8" name="Rectangle 7">
              <a:extLst>
                <a:ext uri="{FF2B5EF4-FFF2-40B4-BE49-F238E27FC236}">
                  <a16:creationId xmlns:a16="http://schemas.microsoft.com/office/drawing/2014/main" id="{93CA44F7-C1D3-4F89-89E2-A0EE4F4C5540}"/>
                </a:ext>
              </a:extLst>
            </p:cNvPr>
            <p:cNvSpPr/>
            <p:nvPr/>
          </p:nvSpPr>
          <p:spPr>
            <a:xfrm>
              <a:off x="1141411" y="5301382"/>
              <a:ext cx="2865171"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Entretient de l’eau</a:t>
              </a:r>
              <a:endParaRPr lang="en-GB"/>
            </a:p>
          </p:txBody>
        </p:sp>
        <p:sp>
          <p:nvSpPr>
            <p:cNvPr id="9" name="Rectangle 8">
              <a:extLst>
                <a:ext uri="{FF2B5EF4-FFF2-40B4-BE49-F238E27FC236}">
                  <a16:creationId xmlns:a16="http://schemas.microsoft.com/office/drawing/2014/main" id="{6E1366AB-D6EF-4C42-8608-2582801A2FAA}"/>
                </a:ext>
              </a:extLst>
            </p:cNvPr>
            <p:cNvSpPr/>
            <p:nvPr/>
          </p:nvSpPr>
          <p:spPr>
            <a:xfrm>
              <a:off x="8251563" y="3090270"/>
              <a:ext cx="2865171"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Alimenter les poissons</a:t>
              </a:r>
              <a:endParaRPr lang="en-GB"/>
            </a:p>
          </p:txBody>
        </p:sp>
        <p:sp>
          <p:nvSpPr>
            <p:cNvPr id="10" name="Rectangle 9">
              <a:extLst>
                <a:ext uri="{FF2B5EF4-FFF2-40B4-BE49-F238E27FC236}">
                  <a16:creationId xmlns:a16="http://schemas.microsoft.com/office/drawing/2014/main" id="{A227F1F3-4E0A-4754-B3F5-9B029CB2A170}"/>
                </a:ext>
              </a:extLst>
            </p:cNvPr>
            <p:cNvSpPr/>
            <p:nvPr/>
          </p:nvSpPr>
          <p:spPr>
            <a:xfrm>
              <a:off x="8251564" y="3782268"/>
              <a:ext cx="2865170"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Allumer/Eteindre la lumière</a:t>
              </a:r>
            </a:p>
          </p:txBody>
        </p:sp>
        <p:sp>
          <p:nvSpPr>
            <p:cNvPr id="11" name="Rectangle 10">
              <a:extLst>
                <a:ext uri="{FF2B5EF4-FFF2-40B4-BE49-F238E27FC236}">
                  <a16:creationId xmlns:a16="http://schemas.microsoft.com/office/drawing/2014/main" id="{E668C3A0-1160-4235-BA04-8E907F0D15F4}"/>
                </a:ext>
              </a:extLst>
            </p:cNvPr>
            <p:cNvSpPr/>
            <p:nvPr/>
          </p:nvSpPr>
          <p:spPr>
            <a:xfrm>
              <a:off x="8251562" y="4486966"/>
              <a:ext cx="2865171" cy="625570"/>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Surveiller les variables environnementale</a:t>
              </a:r>
              <a:endParaRPr lang="en-GB"/>
            </a:p>
          </p:txBody>
        </p:sp>
        <p:cxnSp>
          <p:nvCxnSpPr>
            <p:cNvPr id="12" name="Connector: Curved 11">
              <a:extLst>
                <a:ext uri="{FF2B5EF4-FFF2-40B4-BE49-F238E27FC236}">
                  <a16:creationId xmlns:a16="http://schemas.microsoft.com/office/drawing/2014/main" id="{1898C750-25A9-4268-A35A-B3BB0451DEE5}"/>
                </a:ext>
              </a:extLst>
            </p:cNvPr>
            <p:cNvCxnSpPr>
              <a:cxnSpLocks/>
              <a:stCxn id="4" idx="3"/>
              <a:endCxn id="9" idx="1"/>
            </p:cNvCxnSpPr>
            <p:nvPr/>
          </p:nvCxnSpPr>
          <p:spPr>
            <a:xfrm>
              <a:off x="4006582" y="3335496"/>
              <a:ext cx="4244981" cy="12700"/>
            </a:xfrm>
            <a:prstGeom prst="curvedConnector3">
              <a:avLst/>
            </a:prstGeom>
            <a:ln w="38100">
              <a:solidFill>
                <a:srgbClr val="3FA9F5"/>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3C8083B-82DA-4F4F-B112-EBF42827BF90}"/>
                </a:ext>
              </a:extLst>
            </p:cNvPr>
            <p:cNvSpPr txBox="1"/>
            <p:nvPr/>
          </p:nvSpPr>
          <p:spPr>
            <a:xfrm>
              <a:off x="8956785" y="2566737"/>
              <a:ext cx="1853738" cy="369332"/>
            </a:xfrm>
            <a:prstGeom prst="rect">
              <a:avLst/>
            </a:prstGeom>
            <a:noFill/>
          </p:spPr>
          <p:txBody>
            <a:bodyPr wrap="square" rtlCol="0">
              <a:spAutoFit/>
            </a:bodyPr>
            <a:lstStyle/>
            <a:p>
              <a:r>
                <a:rPr lang="fr-FR" u="sng">
                  <a:solidFill>
                    <a:schemeClr val="bg1"/>
                  </a:solidFill>
                </a:rPr>
                <a:t>Fonctionnalités</a:t>
              </a:r>
              <a:endParaRPr lang="en-GB" u="sng">
                <a:solidFill>
                  <a:schemeClr val="bg1"/>
                </a:solidFill>
              </a:endParaRPr>
            </a:p>
          </p:txBody>
        </p:sp>
        <p:sp>
          <p:nvSpPr>
            <p:cNvPr id="13" name="TextBox 12">
              <a:extLst>
                <a:ext uri="{FF2B5EF4-FFF2-40B4-BE49-F238E27FC236}">
                  <a16:creationId xmlns:a16="http://schemas.microsoft.com/office/drawing/2014/main" id="{59BD5677-679E-41BA-A4B7-B6EB544425CF}"/>
                </a:ext>
              </a:extLst>
            </p:cNvPr>
            <p:cNvSpPr txBox="1"/>
            <p:nvPr/>
          </p:nvSpPr>
          <p:spPr>
            <a:xfrm>
              <a:off x="2096445" y="2591734"/>
              <a:ext cx="1853738" cy="369332"/>
            </a:xfrm>
            <a:prstGeom prst="rect">
              <a:avLst/>
            </a:prstGeom>
            <a:noFill/>
          </p:spPr>
          <p:txBody>
            <a:bodyPr wrap="square" rtlCol="0">
              <a:spAutoFit/>
            </a:bodyPr>
            <a:lstStyle/>
            <a:p>
              <a:r>
                <a:rPr lang="fr-FR" u="sng">
                  <a:solidFill>
                    <a:schemeClr val="bg1"/>
                  </a:solidFill>
                </a:rPr>
                <a:t>Besoins</a:t>
              </a:r>
              <a:endParaRPr lang="en-GB" u="sng">
                <a:solidFill>
                  <a:schemeClr val="bg1"/>
                </a:solidFill>
              </a:endParaRPr>
            </a:p>
          </p:txBody>
        </p:sp>
        <p:sp>
          <p:nvSpPr>
            <p:cNvPr id="16" name="Rectangle 15">
              <a:extLst>
                <a:ext uri="{FF2B5EF4-FFF2-40B4-BE49-F238E27FC236}">
                  <a16:creationId xmlns:a16="http://schemas.microsoft.com/office/drawing/2014/main" id="{3F4855F2-0FDE-42A9-B672-2A05C5B78570}"/>
                </a:ext>
              </a:extLst>
            </p:cNvPr>
            <p:cNvSpPr/>
            <p:nvPr/>
          </p:nvSpPr>
          <p:spPr>
            <a:xfrm>
              <a:off x="1141411" y="4541825"/>
              <a:ext cx="2865171" cy="490451"/>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Hypervision de l’environnement</a:t>
              </a:r>
              <a:endParaRPr lang="en-GB"/>
            </a:p>
          </p:txBody>
        </p:sp>
        <p:sp>
          <p:nvSpPr>
            <p:cNvPr id="17" name="Rectangle 16">
              <a:extLst>
                <a:ext uri="{FF2B5EF4-FFF2-40B4-BE49-F238E27FC236}">
                  <a16:creationId xmlns:a16="http://schemas.microsoft.com/office/drawing/2014/main" id="{5DDFA351-D1BF-4646-9EC1-3EC4F98D16A9}"/>
                </a:ext>
              </a:extLst>
            </p:cNvPr>
            <p:cNvSpPr/>
            <p:nvPr/>
          </p:nvSpPr>
          <p:spPr>
            <a:xfrm>
              <a:off x="8251562" y="5257704"/>
              <a:ext cx="2865171" cy="625570"/>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Changer l’eau de l’aquarium</a:t>
              </a:r>
              <a:endParaRPr lang="en-GB"/>
            </a:p>
          </p:txBody>
        </p:sp>
        <p:cxnSp>
          <p:nvCxnSpPr>
            <p:cNvPr id="19" name="Connector: Curved 18">
              <a:extLst>
                <a:ext uri="{FF2B5EF4-FFF2-40B4-BE49-F238E27FC236}">
                  <a16:creationId xmlns:a16="http://schemas.microsoft.com/office/drawing/2014/main" id="{01428ED3-5414-4029-9E3E-575A9216D2DD}"/>
                </a:ext>
              </a:extLst>
            </p:cNvPr>
            <p:cNvCxnSpPr>
              <a:cxnSpLocks/>
              <a:stCxn id="7" idx="3"/>
              <a:endCxn id="10" idx="1"/>
            </p:cNvCxnSpPr>
            <p:nvPr/>
          </p:nvCxnSpPr>
          <p:spPr>
            <a:xfrm>
              <a:off x="4006582" y="4027494"/>
              <a:ext cx="4244982" cy="12700"/>
            </a:xfrm>
            <a:prstGeom prst="curvedConnector3">
              <a:avLst/>
            </a:prstGeom>
            <a:ln w="38100">
              <a:solidFill>
                <a:srgbClr val="3FA9F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29A584FA-F95B-403A-BA6C-C8599741850D}"/>
                </a:ext>
              </a:extLst>
            </p:cNvPr>
            <p:cNvCxnSpPr>
              <a:cxnSpLocks/>
              <a:stCxn id="8" idx="3"/>
              <a:endCxn id="11" idx="1"/>
            </p:cNvCxnSpPr>
            <p:nvPr/>
          </p:nvCxnSpPr>
          <p:spPr>
            <a:xfrm flipV="1">
              <a:off x="4006582" y="4799751"/>
              <a:ext cx="4244980" cy="746857"/>
            </a:xfrm>
            <a:prstGeom prst="curvedConnector3">
              <a:avLst/>
            </a:prstGeom>
            <a:ln w="38100">
              <a:solidFill>
                <a:srgbClr val="3FA9F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41EAF462-335A-4970-8D4F-9EF4E06E0328}"/>
                </a:ext>
              </a:extLst>
            </p:cNvPr>
            <p:cNvCxnSpPr>
              <a:cxnSpLocks/>
              <a:stCxn id="8" idx="3"/>
              <a:endCxn id="17" idx="1"/>
            </p:cNvCxnSpPr>
            <p:nvPr/>
          </p:nvCxnSpPr>
          <p:spPr>
            <a:xfrm>
              <a:off x="4006582" y="5546608"/>
              <a:ext cx="4244980" cy="23881"/>
            </a:xfrm>
            <a:prstGeom prst="curvedConnector3">
              <a:avLst/>
            </a:prstGeom>
            <a:ln w="38100">
              <a:solidFill>
                <a:srgbClr val="3FA9F5"/>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6F43079E-49E5-4F5B-B34E-7072F09B0092}"/>
                </a:ext>
              </a:extLst>
            </p:cNvPr>
            <p:cNvCxnSpPr>
              <a:cxnSpLocks/>
              <a:stCxn id="16" idx="3"/>
              <a:endCxn id="11" idx="1"/>
            </p:cNvCxnSpPr>
            <p:nvPr/>
          </p:nvCxnSpPr>
          <p:spPr>
            <a:xfrm>
              <a:off x="4006582" y="4787051"/>
              <a:ext cx="4244980" cy="12700"/>
            </a:xfrm>
            <a:prstGeom prst="curvedConnector3">
              <a:avLst/>
            </a:prstGeom>
            <a:ln w="38100">
              <a:solidFill>
                <a:srgbClr val="3FA9F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3C753285-0D3A-41AB-A468-ECB63FABD415}"/>
              </a:ext>
            </a:extLst>
          </p:cNvPr>
          <p:cNvGrpSpPr/>
          <p:nvPr/>
        </p:nvGrpSpPr>
        <p:grpSpPr>
          <a:xfrm>
            <a:off x="1170965" y="0"/>
            <a:ext cx="10078918" cy="1232620"/>
            <a:chOff x="1274882" y="-1"/>
            <a:chExt cx="10078918" cy="1232620"/>
          </a:xfrm>
        </p:grpSpPr>
        <p:sp>
          <p:nvSpPr>
            <p:cNvPr id="55" name="TextBox 54">
              <a:extLst>
                <a:ext uri="{FF2B5EF4-FFF2-40B4-BE49-F238E27FC236}">
                  <a16:creationId xmlns:a16="http://schemas.microsoft.com/office/drawing/2014/main" id="{DF00F35A-3126-4F9D-89A1-D1411224DB10}"/>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Expression du besoin</a:t>
              </a:r>
              <a:endParaRPr lang="en-GB" sz="3600" cap="all">
                <a:solidFill>
                  <a:schemeClr val="bg1"/>
                </a:solidFill>
                <a:latin typeface="+mj-lt"/>
                <a:ea typeface="+mj-ea"/>
                <a:cs typeface="+mj-cs"/>
              </a:endParaRPr>
            </a:p>
          </p:txBody>
        </p:sp>
        <p:sp>
          <p:nvSpPr>
            <p:cNvPr id="49" name="Rectangle 48">
              <a:extLst>
                <a:ext uri="{FF2B5EF4-FFF2-40B4-BE49-F238E27FC236}">
                  <a16:creationId xmlns:a16="http://schemas.microsoft.com/office/drawing/2014/main" id="{21CBDAB9-885E-4E66-9703-B0A275F47966}"/>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TOUS</a:t>
              </a:r>
              <a:endParaRPr lang="en-GB"/>
            </a:p>
          </p:txBody>
        </p:sp>
        <p:sp>
          <p:nvSpPr>
            <p:cNvPr id="50" name="Rectangle 49">
              <a:extLst>
                <a:ext uri="{FF2B5EF4-FFF2-40B4-BE49-F238E27FC236}">
                  <a16:creationId xmlns:a16="http://schemas.microsoft.com/office/drawing/2014/main" id="{58767738-AFA5-44DF-8939-E1C697149137}"/>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1/2</a:t>
              </a:r>
            </a:p>
          </p:txBody>
        </p:sp>
        <p:pic>
          <p:nvPicPr>
            <p:cNvPr id="52" name="Picture 51">
              <a:extLst>
                <a:ext uri="{FF2B5EF4-FFF2-40B4-BE49-F238E27FC236}">
                  <a16:creationId xmlns:a16="http://schemas.microsoft.com/office/drawing/2014/main" id="{4401348B-ED28-4E1D-8B9D-42A022C951D5}"/>
                </a:ext>
              </a:extLst>
            </p:cNvPr>
            <p:cNvPicPr>
              <a:picLocks noChangeAspect="1"/>
            </p:cNvPicPr>
            <p:nvPr/>
          </p:nvPicPr>
          <p:blipFill>
            <a:blip r:embed="rId2"/>
            <a:stretch>
              <a:fillRect/>
            </a:stretch>
          </p:blipFill>
          <p:spPr>
            <a:xfrm>
              <a:off x="1825160" y="216236"/>
              <a:ext cx="1497671" cy="1016383"/>
            </a:xfrm>
            <a:prstGeom prst="rect">
              <a:avLst/>
            </a:prstGeom>
          </p:spPr>
        </p:pic>
      </p:grpSp>
      <p:sp>
        <p:nvSpPr>
          <p:cNvPr id="57" name="Slide Number Placeholder 5">
            <a:extLst>
              <a:ext uri="{FF2B5EF4-FFF2-40B4-BE49-F238E27FC236}">
                <a16:creationId xmlns:a16="http://schemas.microsoft.com/office/drawing/2014/main" id="{9D41AF73-87E7-421C-A57F-29622EE512A5}"/>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2</a:t>
            </a:fld>
            <a:endParaRPr lang="en-US"/>
          </a:p>
        </p:txBody>
      </p:sp>
    </p:spTree>
    <p:extLst>
      <p:ext uri="{BB962C8B-B14F-4D97-AF65-F5344CB8AC3E}">
        <p14:creationId xmlns:p14="http://schemas.microsoft.com/office/powerpoint/2010/main" val="319703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9FB7CC9-2998-463E-BB60-7D176DB8DE3F}"/>
              </a:ext>
            </a:extLst>
          </p:cNvPr>
          <p:cNvPicPr>
            <a:picLocks noChangeAspect="1"/>
          </p:cNvPicPr>
          <p:nvPr/>
        </p:nvPicPr>
        <p:blipFill>
          <a:blip r:embed="rId2"/>
          <a:stretch>
            <a:fillRect/>
          </a:stretch>
        </p:blipFill>
        <p:spPr>
          <a:xfrm>
            <a:off x="2905125" y="1528762"/>
            <a:ext cx="6381750" cy="46577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1" name="Group 55">
            <a:extLst>
              <a:ext uri="{FF2B5EF4-FFF2-40B4-BE49-F238E27FC236}">
                <a16:creationId xmlns:a16="http://schemas.microsoft.com/office/drawing/2014/main" id="{69B8C9C5-E8BB-4817-880D-538DCA1BBA4C}"/>
              </a:ext>
            </a:extLst>
          </p:cNvPr>
          <p:cNvGrpSpPr/>
          <p:nvPr/>
        </p:nvGrpSpPr>
        <p:grpSpPr>
          <a:xfrm>
            <a:off x="1170965" y="0"/>
            <a:ext cx="10078918" cy="1204920"/>
            <a:chOff x="1274882" y="-1"/>
            <a:chExt cx="10078918" cy="1204920"/>
          </a:xfrm>
        </p:grpSpPr>
        <p:sp>
          <p:nvSpPr>
            <p:cNvPr id="12" name="TextBox 54">
              <a:extLst>
                <a:ext uri="{FF2B5EF4-FFF2-40B4-BE49-F238E27FC236}">
                  <a16:creationId xmlns:a16="http://schemas.microsoft.com/office/drawing/2014/main" id="{B1D13A81-2379-479A-84AF-7A4591782495}"/>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latin typeface="+mj-lt"/>
                  <a:ea typeface="+mj-ea"/>
                  <a:cs typeface="+mj-cs"/>
                </a:rPr>
                <a:t>API/</a:t>
              </a:r>
              <a:r>
                <a:rPr lang="fr-FR" sz="3600" cap="all">
                  <a:solidFill>
                    <a:schemeClr val="bg1"/>
                  </a:solidFill>
                </a:rPr>
                <a:t>EXTRAIT DE CODE</a:t>
              </a:r>
              <a:endParaRPr lang="en-GB" sz="3600" cap="all">
                <a:solidFill>
                  <a:schemeClr val="bg1"/>
                </a:solidFill>
                <a:latin typeface="+mj-lt"/>
                <a:ea typeface="+mj-ea"/>
                <a:cs typeface="+mj-cs"/>
              </a:endParaRPr>
            </a:p>
          </p:txBody>
        </p:sp>
        <p:sp>
          <p:nvSpPr>
            <p:cNvPr id="13" name="Rectangle 12">
              <a:extLst>
                <a:ext uri="{FF2B5EF4-FFF2-40B4-BE49-F238E27FC236}">
                  <a16:creationId xmlns:a16="http://schemas.microsoft.com/office/drawing/2014/main" id="{8AD59457-310A-42D0-86B8-9723ABA673F3}"/>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DORCELUS</a:t>
              </a:r>
              <a:endParaRPr lang="en-GB"/>
            </a:p>
          </p:txBody>
        </p:sp>
        <p:sp>
          <p:nvSpPr>
            <p:cNvPr id="14" name="Rectangle 13">
              <a:extLst>
                <a:ext uri="{FF2B5EF4-FFF2-40B4-BE49-F238E27FC236}">
                  <a16:creationId xmlns:a16="http://schemas.microsoft.com/office/drawing/2014/main" id="{E1C094AD-00DD-4A7D-87E1-D295307AF01E}"/>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2/2</a:t>
              </a:r>
            </a:p>
          </p:txBody>
        </p:sp>
        <p:pic>
          <p:nvPicPr>
            <p:cNvPr id="15" name="Picture 51">
              <a:extLst>
                <a:ext uri="{FF2B5EF4-FFF2-40B4-BE49-F238E27FC236}">
                  <a16:creationId xmlns:a16="http://schemas.microsoft.com/office/drawing/2014/main" id="{4BF0E325-0F47-4E9B-AE49-CCF493331C6B}"/>
                </a:ext>
              </a:extLst>
            </p:cNvPr>
            <p:cNvPicPr>
              <a:picLocks noChangeAspect="1"/>
            </p:cNvPicPr>
            <p:nvPr/>
          </p:nvPicPr>
          <p:blipFill>
            <a:blip r:embed="rId3"/>
            <a:stretch>
              <a:fillRect/>
            </a:stretch>
          </p:blipFill>
          <p:spPr>
            <a:xfrm>
              <a:off x="1603487" y="188536"/>
              <a:ext cx="1497671" cy="1016383"/>
            </a:xfrm>
            <a:prstGeom prst="rect">
              <a:avLst/>
            </a:prstGeom>
          </p:spPr>
        </p:pic>
      </p:grpSp>
      <p:sp>
        <p:nvSpPr>
          <p:cNvPr id="16" name="Rectangle : coins arrondis 15">
            <a:extLst>
              <a:ext uri="{FF2B5EF4-FFF2-40B4-BE49-F238E27FC236}">
                <a16:creationId xmlns:a16="http://schemas.microsoft.com/office/drawing/2014/main" id="{B8283844-4F76-4D7C-A995-9666A31A7F82}"/>
              </a:ext>
            </a:extLst>
          </p:cNvPr>
          <p:cNvSpPr/>
          <p:nvPr/>
        </p:nvSpPr>
        <p:spPr>
          <a:xfrm>
            <a:off x="2905125" y="6343368"/>
            <a:ext cx="6381750" cy="33392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EXEMPLE DE POINT D’ENTREE DE L’API</a:t>
            </a:r>
          </a:p>
        </p:txBody>
      </p:sp>
      <p:sp>
        <p:nvSpPr>
          <p:cNvPr id="17" name="Slide Number Placeholder 5">
            <a:extLst>
              <a:ext uri="{FF2B5EF4-FFF2-40B4-BE49-F238E27FC236}">
                <a16:creationId xmlns:a16="http://schemas.microsoft.com/office/drawing/2014/main" id="{88E3F43F-0377-439B-A8E8-ACF6028764D8}"/>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20</a:t>
            </a:fld>
            <a:endParaRPr lang="en-US"/>
          </a:p>
        </p:txBody>
      </p:sp>
    </p:spTree>
    <p:extLst>
      <p:ext uri="{BB962C8B-B14F-4D97-AF65-F5344CB8AC3E}">
        <p14:creationId xmlns:p14="http://schemas.microsoft.com/office/powerpoint/2010/main" val="28511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F748E3F-FCA1-4641-8FFE-421D87758BE7}"/>
              </a:ext>
            </a:extLst>
          </p:cNvPr>
          <p:cNvSpPr>
            <a:spLocks noGrp="1"/>
          </p:cNvSpPr>
          <p:nvPr>
            <p:ph idx="1"/>
          </p:nvPr>
        </p:nvSpPr>
        <p:spPr>
          <a:xfrm>
            <a:off x="1141412" y="2249487"/>
            <a:ext cx="9906001" cy="3541714"/>
          </a:xfrm>
        </p:spPr>
        <p:txBody>
          <a:bodyPr/>
          <a:lstStyle/>
          <a:p>
            <a:pPr marL="0" indent="0">
              <a:buNone/>
            </a:pPr>
            <a:r>
              <a:rPr lang="fr-FR">
                <a:solidFill>
                  <a:schemeClr val="bg1"/>
                </a:solidFill>
              </a:rPr>
              <a:t>L’application motorisé par Cordova permet une utilisation web et mobile à la fois. L’utilisateur se connecte via ses identifiants, il peut ajouter ou supprimer des aquariums, contrôler les données de chacun d’eux. Il peut également définir les horaires d’allumage et d’extinction de la lumière ainsi que l’heure à laquelle la nourriture doit être distribué. </a:t>
            </a:r>
          </a:p>
        </p:txBody>
      </p:sp>
      <p:grpSp>
        <p:nvGrpSpPr>
          <p:cNvPr id="9" name="Group 55">
            <a:extLst>
              <a:ext uri="{FF2B5EF4-FFF2-40B4-BE49-F238E27FC236}">
                <a16:creationId xmlns:a16="http://schemas.microsoft.com/office/drawing/2014/main" id="{7FF0D2EF-95F8-4C21-BA5B-203C1442C6A2}"/>
              </a:ext>
            </a:extLst>
          </p:cNvPr>
          <p:cNvGrpSpPr/>
          <p:nvPr/>
        </p:nvGrpSpPr>
        <p:grpSpPr>
          <a:xfrm>
            <a:off x="1170965" y="0"/>
            <a:ext cx="10078918" cy="1232620"/>
            <a:chOff x="1274882" y="-1"/>
            <a:chExt cx="10078918" cy="1232620"/>
          </a:xfrm>
        </p:grpSpPr>
        <p:sp>
          <p:nvSpPr>
            <p:cNvPr id="10" name="TextBox 54">
              <a:extLst>
                <a:ext uri="{FF2B5EF4-FFF2-40B4-BE49-F238E27FC236}">
                  <a16:creationId xmlns:a16="http://schemas.microsoft.com/office/drawing/2014/main" id="{2B848C65-B2BD-4A85-BA17-2CE7BCBC6952}"/>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latin typeface="+mj-lt"/>
                  <a:ea typeface="+mj-ea"/>
                  <a:cs typeface="+mj-cs"/>
                </a:rPr>
                <a:t>Application/</a:t>
              </a:r>
              <a:r>
                <a:rPr lang="fr-FR" sz="3600" cap="all">
                  <a:solidFill>
                    <a:schemeClr val="bg1"/>
                  </a:solidFill>
                </a:rPr>
                <a:t>présentation</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32089AE6-38CC-476C-9D41-DBD2F5D68358}"/>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HARKAT</a:t>
              </a:r>
              <a:endParaRPr lang="en-GB"/>
            </a:p>
          </p:txBody>
        </p:sp>
        <p:sp>
          <p:nvSpPr>
            <p:cNvPr id="12" name="Rectangle 11">
              <a:extLst>
                <a:ext uri="{FF2B5EF4-FFF2-40B4-BE49-F238E27FC236}">
                  <a16:creationId xmlns:a16="http://schemas.microsoft.com/office/drawing/2014/main" id="{A8AAC183-F4DB-4DA4-84A6-972B01795422}"/>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1/4</a:t>
              </a:r>
            </a:p>
          </p:txBody>
        </p:sp>
        <p:pic>
          <p:nvPicPr>
            <p:cNvPr id="13" name="Picture 51">
              <a:extLst>
                <a:ext uri="{FF2B5EF4-FFF2-40B4-BE49-F238E27FC236}">
                  <a16:creationId xmlns:a16="http://schemas.microsoft.com/office/drawing/2014/main" id="{810A8B08-E2D0-4C0E-BDD5-4393C3862586}"/>
                </a:ext>
              </a:extLst>
            </p:cNvPr>
            <p:cNvPicPr>
              <a:picLocks noChangeAspect="1"/>
            </p:cNvPicPr>
            <p:nvPr/>
          </p:nvPicPr>
          <p:blipFill>
            <a:blip r:embed="rId2"/>
            <a:stretch>
              <a:fillRect/>
            </a:stretch>
          </p:blipFill>
          <p:spPr>
            <a:xfrm>
              <a:off x="1825160" y="216236"/>
              <a:ext cx="1497671" cy="1016383"/>
            </a:xfrm>
            <a:prstGeom prst="rect">
              <a:avLst/>
            </a:prstGeom>
          </p:spPr>
        </p:pic>
      </p:grpSp>
      <p:sp>
        <p:nvSpPr>
          <p:cNvPr id="14" name="Slide Number Placeholder 5">
            <a:extLst>
              <a:ext uri="{FF2B5EF4-FFF2-40B4-BE49-F238E27FC236}">
                <a16:creationId xmlns:a16="http://schemas.microsoft.com/office/drawing/2014/main" id="{C4861AB1-7189-4CB7-AF97-565348257ED5}"/>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21</a:t>
            </a:fld>
            <a:endParaRPr lang="en-US"/>
          </a:p>
        </p:txBody>
      </p:sp>
      <p:pic>
        <p:nvPicPr>
          <p:cNvPr id="2050" name="Picture 2">
            <a:extLst>
              <a:ext uri="{FF2B5EF4-FFF2-40B4-BE49-F238E27FC236}">
                <a16:creationId xmlns:a16="http://schemas.microsoft.com/office/drawing/2014/main" id="{2CF61618-10DB-4DD3-B836-02F7BC7EE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192" y="4676933"/>
            <a:ext cx="1612741" cy="16127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65095AD-BE4F-4A92-8224-FDAD4D000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411" y="4307123"/>
            <a:ext cx="4304002" cy="128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30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93D4029-309F-44D9-87DA-B2022FBD144E}"/>
              </a:ext>
            </a:extLst>
          </p:cNvPr>
          <p:cNvPicPr>
            <a:picLocks noGrp="1" noChangeAspect="1"/>
          </p:cNvPicPr>
          <p:nvPr>
            <p:ph idx="1"/>
          </p:nvPr>
        </p:nvPicPr>
        <p:blipFill>
          <a:blip r:embed="rId2"/>
          <a:stretch>
            <a:fillRect/>
          </a:stretch>
        </p:blipFill>
        <p:spPr>
          <a:xfrm>
            <a:off x="477125" y="2244772"/>
            <a:ext cx="1689190" cy="3541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 6">
            <a:extLst>
              <a:ext uri="{FF2B5EF4-FFF2-40B4-BE49-F238E27FC236}">
                <a16:creationId xmlns:a16="http://schemas.microsoft.com/office/drawing/2014/main" id="{1FF33537-E3B7-4205-97D7-67EBE98B494E}"/>
              </a:ext>
            </a:extLst>
          </p:cNvPr>
          <p:cNvPicPr>
            <a:picLocks noChangeAspect="1"/>
          </p:cNvPicPr>
          <p:nvPr/>
        </p:nvPicPr>
        <p:blipFill>
          <a:blip r:embed="rId3"/>
          <a:stretch>
            <a:fillRect/>
          </a:stretch>
        </p:blipFill>
        <p:spPr>
          <a:xfrm>
            <a:off x="2836880" y="2216289"/>
            <a:ext cx="1712901" cy="3542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Image 7">
            <a:extLst>
              <a:ext uri="{FF2B5EF4-FFF2-40B4-BE49-F238E27FC236}">
                <a16:creationId xmlns:a16="http://schemas.microsoft.com/office/drawing/2014/main" id="{1C416096-067C-4AA0-A07E-C9B527903BEB}"/>
              </a:ext>
            </a:extLst>
          </p:cNvPr>
          <p:cNvPicPr>
            <a:picLocks noChangeAspect="1"/>
          </p:cNvPicPr>
          <p:nvPr/>
        </p:nvPicPr>
        <p:blipFill>
          <a:blip r:embed="rId4"/>
          <a:stretch>
            <a:fillRect/>
          </a:stretch>
        </p:blipFill>
        <p:spPr>
          <a:xfrm>
            <a:off x="7545319" y="2185637"/>
            <a:ext cx="1712902" cy="3573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Image 10">
            <a:extLst>
              <a:ext uri="{FF2B5EF4-FFF2-40B4-BE49-F238E27FC236}">
                <a16:creationId xmlns:a16="http://schemas.microsoft.com/office/drawing/2014/main" id="{9F191A9D-65CA-42FF-9039-DD08E7E63081}"/>
              </a:ext>
            </a:extLst>
          </p:cNvPr>
          <p:cNvPicPr>
            <a:picLocks noChangeAspect="1"/>
          </p:cNvPicPr>
          <p:nvPr/>
        </p:nvPicPr>
        <p:blipFill>
          <a:blip r:embed="rId5"/>
          <a:stretch>
            <a:fillRect/>
          </a:stretch>
        </p:blipFill>
        <p:spPr>
          <a:xfrm>
            <a:off x="9870293" y="2192969"/>
            <a:ext cx="1827004" cy="35935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3" name="Group 55">
            <a:extLst>
              <a:ext uri="{FF2B5EF4-FFF2-40B4-BE49-F238E27FC236}">
                <a16:creationId xmlns:a16="http://schemas.microsoft.com/office/drawing/2014/main" id="{0C608604-C2CE-48A9-8355-D9F5D6C62499}"/>
              </a:ext>
            </a:extLst>
          </p:cNvPr>
          <p:cNvGrpSpPr/>
          <p:nvPr/>
        </p:nvGrpSpPr>
        <p:grpSpPr>
          <a:xfrm>
            <a:off x="1244856" y="0"/>
            <a:ext cx="10005027" cy="1204920"/>
            <a:chOff x="1348773" y="-1"/>
            <a:chExt cx="10005027" cy="1204920"/>
          </a:xfrm>
        </p:grpSpPr>
        <p:sp>
          <p:nvSpPr>
            <p:cNvPr id="14" name="TextBox 54">
              <a:extLst>
                <a:ext uri="{FF2B5EF4-FFF2-40B4-BE49-F238E27FC236}">
                  <a16:creationId xmlns:a16="http://schemas.microsoft.com/office/drawing/2014/main" id="{E0BB5285-4F07-4010-BAF1-3C07298669AC}"/>
                </a:ext>
              </a:extLst>
            </p:cNvPr>
            <p:cNvSpPr txBox="1"/>
            <p:nvPr/>
          </p:nvSpPr>
          <p:spPr>
            <a:xfrm>
              <a:off x="1348773" y="401261"/>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rPr>
                <a:t>        Application/</a:t>
              </a:r>
              <a:r>
                <a:rPr lang="fr-FR" sz="3600" cap="all">
                  <a:solidFill>
                    <a:schemeClr val="bg1"/>
                  </a:solidFill>
                  <a:latin typeface="+mj-lt"/>
                  <a:ea typeface="+mj-ea"/>
                  <a:cs typeface="+mj-cs"/>
                </a:rPr>
                <a:t>Interface </a:t>
              </a:r>
              <a:r>
                <a:rPr lang="fr-FR" sz="2400" cap="all">
                  <a:solidFill>
                    <a:schemeClr val="bg1"/>
                  </a:solidFill>
                  <a:latin typeface="+mj-lt"/>
                  <a:ea typeface="+mj-ea"/>
                  <a:cs typeface="+mj-cs"/>
                </a:rPr>
                <a:t>(mobile)</a:t>
              </a:r>
              <a:endParaRPr lang="en-GB" sz="2400" cap="all">
                <a:solidFill>
                  <a:schemeClr val="bg1"/>
                </a:solidFill>
                <a:latin typeface="+mj-lt"/>
                <a:ea typeface="+mj-ea"/>
                <a:cs typeface="+mj-cs"/>
              </a:endParaRPr>
            </a:p>
          </p:txBody>
        </p:sp>
        <p:sp>
          <p:nvSpPr>
            <p:cNvPr id="15" name="Rectangle 14">
              <a:extLst>
                <a:ext uri="{FF2B5EF4-FFF2-40B4-BE49-F238E27FC236}">
                  <a16:creationId xmlns:a16="http://schemas.microsoft.com/office/drawing/2014/main" id="{13F597C6-8850-4F63-AB42-30745601E96D}"/>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HARKAT</a:t>
              </a:r>
              <a:endParaRPr lang="en-GB"/>
            </a:p>
          </p:txBody>
        </p:sp>
        <p:sp>
          <p:nvSpPr>
            <p:cNvPr id="16" name="Rectangle 15">
              <a:extLst>
                <a:ext uri="{FF2B5EF4-FFF2-40B4-BE49-F238E27FC236}">
                  <a16:creationId xmlns:a16="http://schemas.microsoft.com/office/drawing/2014/main" id="{F8EA20B9-B958-4DB2-B1AF-5F1CBA5EDFE7}"/>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7" name="Picture 51">
              <a:extLst>
                <a:ext uri="{FF2B5EF4-FFF2-40B4-BE49-F238E27FC236}">
                  <a16:creationId xmlns:a16="http://schemas.microsoft.com/office/drawing/2014/main" id="{0893D006-EE24-4EC9-881E-C9D9EE585A3A}"/>
                </a:ext>
              </a:extLst>
            </p:cNvPr>
            <p:cNvPicPr>
              <a:picLocks noChangeAspect="1"/>
            </p:cNvPicPr>
            <p:nvPr/>
          </p:nvPicPr>
          <p:blipFill>
            <a:blip r:embed="rId6"/>
            <a:stretch>
              <a:fillRect/>
            </a:stretch>
          </p:blipFill>
          <p:spPr>
            <a:xfrm>
              <a:off x="1691662" y="188536"/>
              <a:ext cx="1497671" cy="1016383"/>
            </a:xfrm>
            <a:prstGeom prst="rect">
              <a:avLst/>
            </a:prstGeom>
          </p:spPr>
        </p:pic>
      </p:grpSp>
      <p:sp>
        <p:nvSpPr>
          <p:cNvPr id="18" name="Rectangle : coins arrondis 17">
            <a:extLst>
              <a:ext uri="{FF2B5EF4-FFF2-40B4-BE49-F238E27FC236}">
                <a16:creationId xmlns:a16="http://schemas.microsoft.com/office/drawing/2014/main" id="{E0920867-A84D-40DC-8BBC-D97FF850DDC6}"/>
              </a:ext>
            </a:extLst>
          </p:cNvPr>
          <p:cNvSpPr/>
          <p:nvPr/>
        </p:nvSpPr>
        <p:spPr>
          <a:xfrm>
            <a:off x="477125" y="5914477"/>
            <a:ext cx="1689189" cy="33392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INDEX</a:t>
            </a:r>
          </a:p>
        </p:txBody>
      </p:sp>
      <p:sp>
        <p:nvSpPr>
          <p:cNvPr id="24" name="Rectangle : coins arrondis 23">
            <a:extLst>
              <a:ext uri="{FF2B5EF4-FFF2-40B4-BE49-F238E27FC236}">
                <a16:creationId xmlns:a16="http://schemas.microsoft.com/office/drawing/2014/main" id="{8BF10B67-D528-4009-A9E7-786B26ADB1D5}"/>
              </a:ext>
            </a:extLst>
          </p:cNvPr>
          <p:cNvSpPr/>
          <p:nvPr/>
        </p:nvSpPr>
        <p:spPr>
          <a:xfrm>
            <a:off x="2836879" y="5899916"/>
            <a:ext cx="1818247" cy="348483"/>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LISTE AQUARIUMS</a:t>
            </a:r>
          </a:p>
        </p:txBody>
      </p:sp>
      <p:sp>
        <p:nvSpPr>
          <p:cNvPr id="25" name="Rectangle : coins arrondis 24">
            <a:extLst>
              <a:ext uri="{FF2B5EF4-FFF2-40B4-BE49-F238E27FC236}">
                <a16:creationId xmlns:a16="http://schemas.microsoft.com/office/drawing/2014/main" id="{744C7802-77F1-4381-95D8-4E12757C9CE1}"/>
              </a:ext>
            </a:extLst>
          </p:cNvPr>
          <p:cNvSpPr/>
          <p:nvPr/>
        </p:nvSpPr>
        <p:spPr>
          <a:xfrm>
            <a:off x="5056506" y="5914476"/>
            <a:ext cx="2046257" cy="54226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SALON DE L’AQUARIUM</a:t>
            </a:r>
          </a:p>
        </p:txBody>
      </p:sp>
      <p:sp>
        <p:nvSpPr>
          <p:cNvPr id="26" name="Rectangle : coins arrondis 25">
            <a:extLst>
              <a:ext uri="{FF2B5EF4-FFF2-40B4-BE49-F238E27FC236}">
                <a16:creationId xmlns:a16="http://schemas.microsoft.com/office/drawing/2014/main" id="{F99AC262-5288-433D-A4A1-71423B5D039F}"/>
              </a:ext>
            </a:extLst>
          </p:cNvPr>
          <p:cNvSpPr/>
          <p:nvPr/>
        </p:nvSpPr>
        <p:spPr>
          <a:xfrm>
            <a:off x="7560647" y="5884646"/>
            <a:ext cx="1712902" cy="558236"/>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ALLUMER/ETEINDRE LA LUMIERE</a:t>
            </a:r>
          </a:p>
        </p:txBody>
      </p:sp>
      <p:sp>
        <p:nvSpPr>
          <p:cNvPr id="27" name="Rectangle : coins arrondis 26">
            <a:extLst>
              <a:ext uri="{FF2B5EF4-FFF2-40B4-BE49-F238E27FC236}">
                <a16:creationId xmlns:a16="http://schemas.microsoft.com/office/drawing/2014/main" id="{AA79743B-BF93-4CDC-9426-C11B14AB7073}"/>
              </a:ext>
            </a:extLst>
          </p:cNvPr>
          <p:cNvSpPr/>
          <p:nvPr/>
        </p:nvSpPr>
        <p:spPr>
          <a:xfrm>
            <a:off x="9870293" y="5898502"/>
            <a:ext cx="1827004" cy="49277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MONITORING DES DONNEES</a:t>
            </a:r>
          </a:p>
        </p:txBody>
      </p:sp>
      <p:sp>
        <p:nvSpPr>
          <p:cNvPr id="28" name="Flèche : double flèche verticale 27">
            <a:extLst>
              <a:ext uri="{FF2B5EF4-FFF2-40B4-BE49-F238E27FC236}">
                <a16:creationId xmlns:a16="http://schemas.microsoft.com/office/drawing/2014/main" id="{40ED86E4-E3DF-40EB-820A-E9FCDCB0C097}"/>
              </a:ext>
            </a:extLst>
          </p:cNvPr>
          <p:cNvSpPr/>
          <p:nvPr/>
        </p:nvSpPr>
        <p:spPr>
          <a:xfrm>
            <a:off x="9870293" y="1423892"/>
            <a:ext cx="242316" cy="5837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8CFED7E3-240E-40EE-B532-B73D421F1CA2}"/>
              </a:ext>
            </a:extLst>
          </p:cNvPr>
          <p:cNvSpPr/>
          <p:nvPr/>
        </p:nvSpPr>
        <p:spPr>
          <a:xfrm>
            <a:off x="10134075" y="1548810"/>
            <a:ext cx="1457561" cy="333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SCROLL</a:t>
            </a:r>
          </a:p>
        </p:txBody>
      </p:sp>
      <p:sp>
        <p:nvSpPr>
          <p:cNvPr id="30" name="Slide Number Placeholder 5">
            <a:extLst>
              <a:ext uri="{FF2B5EF4-FFF2-40B4-BE49-F238E27FC236}">
                <a16:creationId xmlns:a16="http://schemas.microsoft.com/office/drawing/2014/main" id="{F92FC835-C95A-4BEA-BC52-BFADE9A5238B}"/>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22</a:t>
            </a:fld>
            <a:endParaRPr lang="en-US"/>
          </a:p>
        </p:txBody>
      </p:sp>
      <p:pic>
        <p:nvPicPr>
          <p:cNvPr id="2" name="Image 1">
            <a:extLst>
              <a:ext uri="{FF2B5EF4-FFF2-40B4-BE49-F238E27FC236}">
                <a16:creationId xmlns:a16="http://schemas.microsoft.com/office/drawing/2014/main" id="{6A11D6CA-B8F4-446B-89D9-29A3EF6FF57F}"/>
              </a:ext>
            </a:extLst>
          </p:cNvPr>
          <p:cNvPicPr>
            <a:picLocks noChangeAspect="1"/>
          </p:cNvPicPr>
          <p:nvPr/>
        </p:nvPicPr>
        <p:blipFill>
          <a:blip r:embed="rId7"/>
          <a:stretch>
            <a:fillRect/>
          </a:stretch>
        </p:blipFill>
        <p:spPr>
          <a:xfrm>
            <a:off x="5072871" y="2185637"/>
            <a:ext cx="2046257" cy="3573244"/>
          </a:xfrm>
          <a:prstGeom prst="rect">
            <a:avLst/>
          </a:prstGeom>
        </p:spPr>
      </p:pic>
    </p:spTree>
    <p:extLst>
      <p:ext uri="{BB962C8B-B14F-4D97-AF65-F5344CB8AC3E}">
        <p14:creationId xmlns:p14="http://schemas.microsoft.com/office/powerpoint/2010/main" val="95240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33FA070F-BD6B-4274-8A5C-611AF73C2517}"/>
              </a:ext>
            </a:extLst>
          </p:cNvPr>
          <p:cNvPicPr>
            <a:picLocks noChangeAspect="1"/>
          </p:cNvPicPr>
          <p:nvPr/>
        </p:nvPicPr>
        <p:blipFill>
          <a:blip r:embed="rId2"/>
          <a:stretch>
            <a:fillRect/>
          </a:stretch>
        </p:blipFill>
        <p:spPr>
          <a:xfrm>
            <a:off x="1571915" y="1713230"/>
            <a:ext cx="8811193" cy="42495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7" name="Group 55">
            <a:extLst>
              <a:ext uri="{FF2B5EF4-FFF2-40B4-BE49-F238E27FC236}">
                <a16:creationId xmlns:a16="http://schemas.microsoft.com/office/drawing/2014/main" id="{E55336AD-EB90-4A14-BE03-34B276676C63}"/>
              </a:ext>
            </a:extLst>
          </p:cNvPr>
          <p:cNvGrpSpPr/>
          <p:nvPr/>
        </p:nvGrpSpPr>
        <p:grpSpPr>
          <a:xfrm>
            <a:off x="1244856" y="0"/>
            <a:ext cx="10005027" cy="1204920"/>
            <a:chOff x="1348773" y="-1"/>
            <a:chExt cx="10005027" cy="1204920"/>
          </a:xfrm>
        </p:grpSpPr>
        <p:sp>
          <p:nvSpPr>
            <p:cNvPr id="8" name="TextBox 54">
              <a:extLst>
                <a:ext uri="{FF2B5EF4-FFF2-40B4-BE49-F238E27FC236}">
                  <a16:creationId xmlns:a16="http://schemas.microsoft.com/office/drawing/2014/main" id="{3253E5AF-90BF-4411-B418-9DC43B00E8C8}"/>
                </a:ext>
              </a:extLst>
            </p:cNvPr>
            <p:cNvSpPr txBox="1"/>
            <p:nvPr/>
          </p:nvSpPr>
          <p:spPr>
            <a:xfrm>
              <a:off x="1348773" y="401261"/>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rPr>
                <a:t>          Application/</a:t>
              </a:r>
              <a:r>
                <a:rPr lang="fr-FR" sz="3600" cap="all">
                  <a:solidFill>
                    <a:schemeClr val="bg1"/>
                  </a:solidFill>
                  <a:latin typeface="+mj-lt"/>
                  <a:ea typeface="+mj-ea"/>
                  <a:cs typeface="+mj-cs"/>
                </a:rPr>
                <a:t>Interface </a:t>
              </a:r>
              <a:r>
                <a:rPr lang="fr-FR" sz="2400" cap="all">
                  <a:solidFill>
                    <a:schemeClr val="bg1"/>
                  </a:solidFill>
                  <a:latin typeface="+mj-lt"/>
                  <a:ea typeface="+mj-ea"/>
                  <a:cs typeface="+mj-cs"/>
                </a:rPr>
                <a:t>(</a:t>
              </a:r>
              <a:r>
                <a:rPr lang="fr-FR" sz="2400" cap="all" err="1">
                  <a:solidFill>
                    <a:schemeClr val="bg1"/>
                  </a:solidFill>
                  <a:latin typeface="+mj-lt"/>
                  <a:ea typeface="+mj-ea"/>
                  <a:cs typeface="+mj-cs"/>
                </a:rPr>
                <a:t>WEb</a:t>
              </a:r>
              <a:r>
                <a:rPr lang="fr-FR" sz="2400" cap="all">
                  <a:solidFill>
                    <a:schemeClr val="bg1"/>
                  </a:solidFill>
                  <a:latin typeface="+mj-lt"/>
                  <a:ea typeface="+mj-ea"/>
                  <a:cs typeface="+mj-cs"/>
                </a:rPr>
                <a:t>)</a:t>
              </a:r>
              <a:endParaRPr lang="en-GB" sz="2400" cap="all">
                <a:solidFill>
                  <a:schemeClr val="bg1"/>
                </a:solidFill>
                <a:latin typeface="+mj-lt"/>
                <a:ea typeface="+mj-ea"/>
                <a:cs typeface="+mj-cs"/>
              </a:endParaRPr>
            </a:p>
          </p:txBody>
        </p:sp>
        <p:sp>
          <p:nvSpPr>
            <p:cNvPr id="9" name="Rectangle 8">
              <a:extLst>
                <a:ext uri="{FF2B5EF4-FFF2-40B4-BE49-F238E27FC236}">
                  <a16:creationId xmlns:a16="http://schemas.microsoft.com/office/drawing/2014/main" id="{1642562B-6C65-464F-8A16-95B8C0638498}"/>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HARKAT</a:t>
              </a:r>
              <a:endParaRPr lang="en-GB"/>
            </a:p>
          </p:txBody>
        </p:sp>
        <p:sp>
          <p:nvSpPr>
            <p:cNvPr id="10" name="Rectangle 9">
              <a:extLst>
                <a:ext uri="{FF2B5EF4-FFF2-40B4-BE49-F238E27FC236}">
                  <a16:creationId xmlns:a16="http://schemas.microsoft.com/office/drawing/2014/main" id="{5200B2BA-4EB8-436A-AE69-1C42244C8319}"/>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3/4</a:t>
              </a:r>
            </a:p>
          </p:txBody>
        </p:sp>
        <p:pic>
          <p:nvPicPr>
            <p:cNvPr id="12" name="Picture 51">
              <a:extLst>
                <a:ext uri="{FF2B5EF4-FFF2-40B4-BE49-F238E27FC236}">
                  <a16:creationId xmlns:a16="http://schemas.microsoft.com/office/drawing/2014/main" id="{2DF2ABFE-2E24-49C9-B843-4AEB047703F7}"/>
                </a:ext>
              </a:extLst>
            </p:cNvPr>
            <p:cNvPicPr>
              <a:picLocks noChangeAspect="1"/>
            </p:cNvPicPr>
            <p:nvPr/>
          </p:nvPicPr>
          <p:blipFill>
            <a:blip r:embed="rId3"/>
            <a:stretch>
              <a:fillRect/>
            </a:stretch>
          </p:blipFill>
          <p:spPr>
            <a:xfrm>
              <a:off x="1691662" y="188536"/>
              <a:ext cx="1497671" cy="1016383"/>
            </a:xfrm>
            <a:prstGeom prst="rect">
              <a:avLst/>
            </a:prstGeom>
          </p:spPr>
        </p:pic>
      </p:grpSp>
      <p:sp>
        <p:nvSpPr>
          <p:cNvPr id="13" name="Rectangle : coins arrondis 12">
            <a:extLst>
              <a:ext uri="{FF2B5EF4-FFF2-40B4-BE49-F238E27FC236}">
                <a16:creationId xmlns:a16="http://schemas.microsoft.com/office/drawing/2014/main" id="{6A435426-E6DC-467C-8077-748182CC5E7F}"/>
              </a:ext>
            </a:extLst>
          </p:cNvPr>
          <p:cNvSpPr/>
          <p:nvPr/>
        </p:nvSpPr>
        <p:spPr>
          <a:xfrm>
            <a:off x="1571916" y="6152451"/>
            <a:ext cx="8811192" cy="318654"/>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MONITORING DES DONNEES (FORMAT WEB)</a:t>
            </a:r>
          </a:p>
        </p:txBody>
      </p:sp>
      <p:sp>
        <p:nvSpPr>
          <p:cNvPr id="14" name="Slide Number Placeholder 5">
            <a:extLst>
              <a:ext uri="{FF2B5EF4-FFF2-40B4-BE49-F238E27FC236}">
                <a16:creationId xmlns:a16="http://schemas.microsoft.com/office/drawing/2014/main" id="{2073C660-B754-4E1D-81F3-9A263E48EE78}"/>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23</a:t>
            </a:fld>
            <a:endParaRPr lang="en-US"/>
          </a:p>
        </p:txBody>
      </p:sp>
    </p:spTree>
    <p:extLst>
      <p:ext uri="{BB962C8B-B14F-4D97-AF65-F5344CB8AC3E}">
        <p14:creationId xmlns:p14="http://schemas.microsoft.com/office/powerpoint/2010/main" val="4292469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1126A2B-65B3-466B-B45E-C53514F7E2D7}"/>
              </a:ext>
            </a:extLst>
          </p:cNvPr>
          <p:cNvPicPr>
            <a:picLocks noChangeAspect="1"/>
          </p:cNvPicPr>
          <p:nvPr/>
        </p:nvPicPr>
        <p:blipFill>
          <a:blip r:embed="rId2"/>
          <a:stretch>
            <a:fillRect/>
          </a:stretch>
        </p:blipFill>
        <p:spPr>
          <a:xfrm>
            <a:off x="7704575" y="1177222"/>
            <a:ext cx="3545308" cy="4094334"/>
          </a:xfrm>
          <a:prstGeom prst="rect">
            <a:avLst/>
          </a:prstGeom>
        </p:spPr>
      </p:pic>
      <p:grpSp>
        <p:nvGrpSpPr>
          <p:cNvPr id="6" name="Group 55">
            <a:extLst>
              <a:ext uri="{FF2B5EF4-FFF2-40B4-BE49-F238E27FC236}">
                <a16:creationId xmlns:a16="http://schemas.microsoft.com/office/drawing/2014/main" id="{1F0E5192-760F-45EA-8D87-FD85BCC8AA39}"/>
              </a:ext>
            </a:extLst>
          </p:cNvPr>
          <p:cNvGrpSpPr/>
          <p:nvPr/>
        </p:nvGrpSpPr>
        <p:grpSpPr>
          <a:xfrm>
            <a:off x="1170965" y="0"/>
            <a:ext cx="10078918" cy="1232620"/>
            <a:chOff x="1274882" y="-1"/>
            <a:chExt cx="10078918" cy="1232620"/>
          </a:xfrm>
        </p:grpSpPr>
        <p:sp>
          <p:nvSpPr>
            <p:cNvPr id="8" name="TextBox 54">
              <a:extLst>
                <a:ext uri="{FF2B5EF4-FFF2-40B4-BE49-F238E27FC236}">
                  <a16:creationId xmlns:a16="http://schemas.microsoft.com/office/drawing/2014/main" id="{AEC532CB-F54C-4033-A51F-2A6218181485}"/>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cap="all">
                  <a:solidFill>
                    <a:schemeClr val="bg1"/>
                  </a:solidFill>
                </a:rPr>
                <a:t>Application/</a:t>
              </a:r>
              <a:r>
                <a:rPr lang="fr-FR" sz="3600" cap="all">
                  <a:solidFill>
                    <a:schemeClr val="bg1"/>
                  </a:solidFill>
                  <a:latin typeface="+mj-lt"/>
                  <a:ea typeface="+mj-ea"/>
                  <a:cs typeface="+mj-cs"/>
                </a:rPr>
                <a:t>extrait de code</a:t>
              </a:r>
              <a:endParaRPr lang="en-GB" sz="3600" cap="all">
                <a:solidFill>
                  <a:schemeClr val="bg1"/>
                </a:solidFill>
                <a:latin typeface="+mj-lt"/>
                <a:ea typeface="+mj-ea"/>
                <a:cs typeface="+mj-cs"/>
              </a:endParaRPr>
            </a:p>
          </p:txBody>
        </p:sp>
        <p:sp>
          <p:nvSpPr>
            <p:cNvPr id="9" name="Rectangle 8">
              <a:extLst>
                <a:ext uri="{FF2B5EF4-FFF2-40B4-BE49-F238E27FC236}">
                  <a16:creationId xmlns:a16="http://schemas.microsoft.com/office/drawing/2014/main" id="{2F865729-CA62-44D5-8E92-DF041CF5AB13}"/>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HARKAT</a:t>
              </a:r>
              <a:endParaRPr lang="en-GB"/>
            </a:p>
          </p:txBody>
        </p:sp>
        <p:sp>
          <p:nvSpPr>
            <p:cNvPr id="10" name="Rectangle 9">
              <a:extLst>
                <a:ext uri="{FF2B5EF4-FFF2-40B4-BE49-F238E27FC236}">
                  <a16:creationId xmlns:a16="http://schemas.microsoft.com/office/drawing/2014/main" id="{AB974AA8-6D9F-4351-926D-44635FC097A0}"/>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4/4</a:t>
              </a:r>
            </a:p>
          </p:txBody>
        </p:sp>
        <p:pic>
          <p:nvPicPr>
            <p:cNvPr id="11" name="Picture 51">
              <a:extLst>
                <a:ext uri="{FF2B5EF4-FFF2-40B4-BE49-F238E27FC236}">
                  <a16:creationId xmlns:a16="http://schemas.microsoft.com/office/drawing/2014/main" id="{4E1C2CF2-B24A-47D8-B9BB-778D8E512533}"/>
                </a:ext>
              </a:extLst>
            </p:cNvPr>
            <p:cNvPicPr>
              <a:picLocks noChangeAspect="1"/>
            </p:cNvPicPr>
            <p:nvPr/>
          </p:nvPicPr>
          <p:blipFill>
            <a:blip r:embed="rId3"/>
            <a:stretch>
              <a:fillRect/>
            </a:stretch>
          </p:blipFill>
          <p:spPr>
            <a:xfrm>
              <a:off x="1825160" y="216236"/>
              <a:ext cx="1497671" cy="1016383"/>
            </a:xfrm>
            <a:prstGeom prst="rect">
              <a:avLst/>
            </a:prstGeom>
          </p:spPr>
        </p:pic>
      </p:grpSp>
      <p:sp>
        <p:nvSpPr>
          <p:cNvPr id="12" name="Rectangle : coins arrondis 11">
            <a:extLst>
              <a:ext uri="{FF2B5EF4-FFF2-40B4-BE49-F238E27FC236}">
                <a16:creationId xmlns:a16="http://schemas.microsoft.com/office/drawing/2014/main" id="{CDBA8DDC-823C-42F6-A42C-204BB8B390B0}"/>
              </a:ext>
            </a:extLst>
          </p:cNvPr>
          <p:cNvSpPr/>
          <p:nvPr/>
        </p:nvSpPr>
        <p:spPr>
          <a:xfrm>
            <a:off x="1168805" y="5493516"/>
            <a:ext cx="6058113" cy="33392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RECUPERATION DES DONNEES VIA API</a:t>
            </a:r>
          </a:p>
        </p:txBody>
      </p:sp>
      <p:pic>
        <p:nvPicPr>
          <p:cNvPr id="13" name="Image 12">
            <a:extLst>
              <a:ext uri="{FF2B5EF4-FFF2-40B4-BE49-F238E27FC236}">
                <a16:creationId xmlns:a16="http://schemas.microsoft.com/office/drawing/2014/main" id="{37BC74E0-4349-45D4-B83B-E06D1A24137A}"/>
              </a:ext>
            </a:extLst>
          </p:cNvPr>
          <p:cNvPicPr>
            <a:picLocks noChangeAspect="1"/>
          </p:cNvPicPr>
          <p:nvPr/>
        </p:nvPicPr>
        <p:blipFill>
          <a:blip r:embed="rId4"/>
          <a:stretch>
            <a:fillRect/>
          </a:stretch>
        </p:blipFill>
        <p:spPr>
          <a:xfrm>
            <a:off x="1328023" y="1702831"/>
            <a:ext cx="5739675" cy="3320473"/>
          </a:xfrm>
          <a:prstGeom prst="rect">
            <a:avLst/>
          </a:prstGeom>
        </p:spPr>
      </p:pic>
      <p:sp>
        <p:nvSpPr>
          <p:cNvPr id="15" name="Rectangle : coins arrondis 14">
            <a:extLst>
              <a:ext uri="{FF2B5EF4-FFF2-40B4-BE49-F238E27FC236}">
                <a16:creationId xmlns:a16="http://schemas.microsoft.com/office/drawing/2014/main" id="{AC90F9F9-5C52-46B5-97EA-57B6D48A2645}"/>
              </a:ext>
            </a:extLst>
          </p:cNvPr>
          <p:cNvSpPr/>
          <p:nvPr/>
        </p:nvSpPr>
        <p:spPr>
          <a:xfrm>
            <a:off x="7704575" y="5493516"/>
            <a:ext cx="3545308" cy="333922"/>
          </a:xfrm>
          <a:prstGeom prst="roundRect">
            <a:avLst/>
          </a:prstGeom>
          <a:solidFill>
            <a:srgbClr val="3FA9F5"/>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CREATION D’UN AQUARIUM</a:t>
            </a:r>
          </a:p>
        </p:txBody>
      </p:sp>
      <p:sp>
        <p:nvSpPr>
          <p:cNvPr id="16" name="Slide Number Placeholder 5">
            <a:extLst>
              <a:ext uri="{FF2B5EF4-FFF2-40B4-BE49-F238E27FC236}">
                <a16:creationId xmlns:a16="http://schemas.microsoft.com/office/drawing/2014/main" id="{245579FC-A6C7-4EC2-B1A9-54C1A8761C88}"/>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24</a:t>
            </a:fld>
            <a:endParaRPr lang="en-US"/>
          </a:p>
        </p:txBody>
      </p:sp>
    </p:spTree>
    <p:extLst>
      <p:ext uri="{BB962C8B-B14F-4D97-AF65-F5344CB8AC3E}">
        <p14:creationId xmlns:p14="http://schemas.microsoft.com/office/powerpoint/2010/main" val="362739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9BC9DF-FFE5-43D0-9AC9-4070DEDE806E}"/>
              </a:ext>
            </a:extLst>
          </p:cNvPr>
          <p:cNvSpPr>
            <a:spLocks noGrp="1"/>
          </p:cNvSpPr>
          <p:nvPr>
            <p:ph type="title"/>
          </p:nvPr>
        </p:nvSpPr>
        <p:spPr/>
        <p:txBody>
          <a:bodyPr/>
          <a:lstStyle/>
          <a:p>
            <a:r>
              <a:rPr lang="fr-FR">
                <a:solidFill>
                  <a:schemeClr val="bg1"/>
                </a:solidFill>
              </a:rPr>
              <a:t>Conclusion</a:t>
            </a:r>
            <a:endParaRPr lang="en-GB"/>
          </a:p>
        </p:txBody>
      </p:sp>
      <p:sp>
        <p:nvSpPr>
          <p:cNvPr id="7" name="Slide Number Placeholder 5">
            <a:extLst>
              <a:ext uri="{FF2B5EF4-FFF2-40B4-BE49-F238E27FC236}">
                <a16:creationId xmlns:a16="http://schemas.microsoft.com/office/drawing/2014/main" id="{499FD3F3-8078-48D4-8525-4693C7402893}"/>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25</a:t>
            </a:fld>
            <a:endParaRPr lang="en-US"/>
          </a:p>
        </p:txBody>
      </p:sp>
      <p:sp>
        <p:nvSpPr>
          <p:cNvPr id="3" name="Text Placeholder 2">
            <a:extLst>
              <a:ext uri="{FF2B5EF4-FFF2-40B4-BE49-F238E27FC236}">
                <a16:creationId xmlns:a16="http://schemas.microsoft.com/office/drawing/2014/main" id="{21F9BBAB-F37C-4E87-BFFC-E022D38E138E}"/>
              </a:ext>
            </a:extLst>
          </p:cNvPr>
          <p:cNvSpPr>
            <a:spLocks noGrp="1"/>
          </p:cNvSpPr>
          <p:nvPr>
            <p:ph type="body" sz="half" idx="2"/>
          </p:nvPr>
        </p:nvSpPr>
        <p:spPr/>
        <p:txBody>
          <a:bodyPr/>
          <a:lstStyle/>
          <a:p>
            <a:r>
              <a:rPr lang="fr-FR"/>
              <a:t>Bilan, ce qu’il reste à faire et les améliorations possibles</a:t>
            </a:r>
            <a:endParaRPr lang="en-GB"/>
          </a:p>
        </p:txBody>
      </p:sp>
    </p:spTree>
    <p:extLst>
      <p:ext uri="{BB962C8B-B14F-4D97-AF65-F5344CB8AC3E}">
        <p14:creationId xmlns:p14="http://schemas.microsoft.com/office/powerpoint/2010/main" val="1680309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1BF4B0-008A-48E6-BA9B-FFBB437101BD}"/>
              </a:ext>
            </a:extLst>
          </p:cNvPr>
          <p:cNvSpPr>
            <a:spLocks noGrp="1"/>
          </p:cNvSpPr>
          <p:nvPr>
            <p:ph idx="1"/>
          </p:nvPr>
        </p:nvSpPr>
        <p:spPr/>
        <p:txBody>
          <a:bodyPr/>
          <a:lstStyle/>
          <a:p>
            <a:pPr lvl="0"/>
            <a:r>
              <a:rPr lang="fr-FR">
                <a:solidFill>
                  <a:schemeClr val="bg1"/>
                </a:solidFill>
              </a:rPr>
              <a:t>Récupération des données envoyé par les capteurs via un broker MQTT</a:t>
            </a:r>
          </a:p>
          <a:p>
            <a:pPr lvl="0"/>
            <a:r>
              <a:rPr lang="fr-FR">
                <a:solidFill>
                  <a:schemeClr val="bg1"/>
                </a:solidFill>
              </a:rPr>
              <a:t>Automatisation complète du déploiement des conteneurs </a:t>
            </a:r>
            <a:r>
              <a:rPr lang="fr-FR" err="1">
                <a:solidFill>
                  <a:schemeClr val="bg1"/>
                </a:solidFill>
              </a:rPr>
              <a:t>Mosquitto</a:t>
            </a:r>
            <a:r>
              <a:rPr lang="fr-FR">
                <a:solidFill>
                  <a:schemeClr val="bg1"/>
                </a:solidFill>
              </a:rPr>
              <a:t> et </a:t>
            </a:r>
            <a:r>
              <a:rPr lang="fr-FR" err="1">
                <a:solidFill>
                  <a:schemeClr val="bg1"/>
                </a:solidFill>
              </a:rPr>
              <a:t>InfluxDb</a:t>
            </a:r>
            <a:endParaRPr lang="fr-FR">
              <a:solidFill>
                <a:schemeClr val="bg1"/>
              </a:solidFill>
            </a:endParaRPr>
          </a:p>
          <a:p>
            <a:pPr lvl="0"/>
            <a:r>
              <a:rPr lang="fr-FR">
                <a:solidFill>
                  <a:schemeClr val="bg1"/>
                </a:solidFill>
              </a:rPr>
              <a:t>Traitement des données à travers le réseau neuronal </a:t>
            </a:r>
          </a:p>
          <a:p>
            <a:pPr lvl="0"/>
            <a:r>
              <a:rPr lang="fr-FR">
                <a:solidFill>
                  <a:schemeClr val="bg1"/>
                </a:solidFill>
              </a:rPr>
              <a:t>Gestion des données grâce à l’Api</a:t>
            </a:r>
          </a:p>
          <a:p>
            <a:pPr lvl="0"/>
            <a:r>
              <a:rPr lang="fr-FR">
                <a:solidFill>
                  <a:schemeClr val="bg1"/>
                </a:solidFill>
              </a:rPr>
              <a:t>Monitoring des données à travers une application mobile et web</a:t>
            </a:r>
          </a:p>
        </p:txBody>
      </p:sp>
      <p:grpSp>
        <p:nvGrpSpPr>
          <p:cNvPr id="5" name="Group 6">
            <a:extLst>
              <a:ext uri="{FF2B5EF4-FFF2-40B4-BE49-F238E27FC236}">
                <a16:creationId xmlns:a16="http://schemas.microsoft.com/office/drawing/2014/main" id="{DAA74B8B-D5F7-4576-9FF4-263E3E53F676}"/>
              </a:ext>
            </a:extLst>
          </p:cNvPr>
          <p:cNvGrpSpPr/>
          <p:nvPr/>
        </p:nvGrpSpPr>
        <p:grpSpPr>
          <a:xfrm>
            <a:off x="1292413" y="-14484"/>
            <a:ext cx="10078918" cy="1232620"/>
            <a:chOff x="1274882" y="-1"/>
            <a:chExt cx="10078918" cy="1232620"/>
          </a:xfrm>
        </p:grpSpPr>
        <p:sp>
          <p:nvSpPr>
            <p:cNvPr id="7" name="TextBox 8">
              <a:extLst>
                <a:ext uri="{FF2B5EF4-FFF2-40B4-BE49-F238E27FC236}">
                  <a16:creationId xmlns:a16="http://schemas.microsoft.com/office/drawing/2014/main" id="{42BA0A8A-6305-4F82-B3B2-8BF4947FB224}"/>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a:solidFill>
                    <a:schemeClr val="bg1"/>
                  </a:solidFill>
                </a:rPr>
                <a:t>BILAN</a:t>
              </a:r>
              <a:endParaRPr lang="en-GB" sz="3600" cap="all">
                <a:solidFill>
                  <a:schemeClr val="bg1"/>
                </a:solidFill>
                <a:latin typeface="+mj-lt"/>
                <a:ea typeface="+mj-ea"/>
                <a:cs typeface="+mj-cs"/>
              </a:endParaRPr>
            </a:p>
          </p:txBody>
        </p:sp>
        <p:sp>
          <p:nvSpPr>
            <p:cNvPr id="8" name="Rectangle 7">
              <a:extLst>
                <a:ext uri="{FF2B5EF4-FFF2-40B4-BE49-F238E27FC236}">
                  <a16:creationId xmlns:a16="http://schemas.microsoft.com/office/drawing/2014/main" id="{6149AE7D-80AF-46A3-B7B5-1EAFACD1116F}"/>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TOUS</a:t>
              </a:r>
            </a:p>
          </p:txBody>
        </p:sp>
        <p:sp>
          <p:nvSpPr>
            <p:cNvPr id="9" name="Rectangle 8">
              <a:extLst>
                <a:ext uri="{FF2B5EF4-FFF2-40B4-BE49-F238E27FC236}">
                  <a16:creationId xmlns:a16="http://schemas.microsoft.com/office/drawing/2014/main" id="{5BB1CE68-D32C-4CCE-B23E-6DA04BBFCD08}"/>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1/4</a:t>
              </a:r>
            </a:p>
          </p:txBody>
        </p:sp>
        <p:pic>
          <p:nvPicPr>
            <p:cNvPr id="10" name="Picture 11">
              <a:extLst>
                <a:ext uri="{FF2B5EF4-FFF2-40B4-BE49-F238E27FC236}">
                  <a16:creationId xmlns:a16="http://schemas.microsoft.com/office/drawing/2014/main" id="{8CC3A916-7FCE-49B6-B6F5-8CC005552436}"/>
                </a:ext>
              </a:extLst>
            </p:cNvPr>
            <p:cNvPicPr>
              <a:picLocks noChangeAspect="1"/>
            </p:cNvPicPr>
            <p:nvPr/>
          </p:nvPicPr>
          <p:blipFill>
            <a:blip r:embed="rId2"/>
            <a:stretch>
              <a:fillRect/>
            </a:stretch>
          </p:blipFill>
          <p:spPr>
            <a:xfrm>
              <a:off x="1825160" y="216236"/>
              <a:ext cx="1497671" cy="1016383"/>
            </a:xfrm>
            <a:prstGeom prst="rect">
              <a:avLst/>
            </a:prstGeom>
          </p:spPr>
        </p:pic>
      </p:grpSp>
      <p:sp>
        <p:nvSpPr>
          <p:cNvPr id="11" name="Slide Number Placeholder 5">
            <a:extLst>
              <a:ext uri="{FF2B5EF4-FFF2-40B4-BE49-F238E27FC236}">
                <a16:creationId xmlns:a16="http://schemas.microsoft.com/office/drawing/2014/main" id="{FFC95A0A-36FE-4333-9CC0-635928D3D5C3}"/>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26</a:t>
            </a:fld>
            <a:endParaRPr lang="en-US"/>
          </a:p>
        </p:txBody>
      </p:sp>
    </p:spTree>
    <p:extLst>
      <p:ext uri="{BB962C8B-B14F-4D97-AF65-F5344CB8AC3E}">
        <p14:creationId xmlns:p14="http://schemas.microsoft.com/office/powerpoint/2010/main" val="2970345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1BF4B0-008A-48E6-BA9B-FFBB437101BD}"/>
              </a:ext>
            </a:extLst>
          </p:cNvPr>
          <p:cNvSpPr>
            <a:spLocks noGrp="1"/>
          </p:cNvSpPr>
          <p:nvPr>
            <p:ph idx="1"/>
          </p:nvPr>
        </p:nvSpPr>
        <p:spPr/>
        <p:txBody>
          <a:bodyPr/>
          <a:lstStyle/>
          <a:p>
            <a:pPr lvl="0"/>
            <a:r>
              <a:rPr lang="fr-FR">
                <a:solidFill>
                  <a:schemeClr val="bg1"/>
                </a:solidFill>
              </a:rPr>
              <a:t>Finir l’interconnexion des parties de l’infrastructure</a:t>
            </a:r>
          </a:p>
          <a:p>
            <a:pPr lvl="0"/>
            <a:r>
              <a:rPr lang="fr-FR">
                <a:solidFill>
                  <a:schemeClr val="bg1"/>
                </a:solidFill>
              </a:rPr>
              <a:t>La gestion des alertes</a:t>
            </a:r>
          </a:p>
          <a:p>
            <a:pPr lvl="0"/>
            <a:r>
              <a:rPr lang="fr-FR">
                <a:solidFill>
                  <a:schemeClr val="bg1"/>
                </a:solidFill>
              </a:rPr>
              <a:t>Hypervision sur une plage de données</a:t>
            </a:r>
          </a:p>
          <a:p>
            <a:pPr lvl="0"/>
            <a:r>
              <a:rPr lang="fr-FR">
                <a:solidFill>
                  <a:schemeClr val="bg1"/>
                </a:solidFill>
              </a:rPr>
              <a:t>Conteneurisation du Brain et de l’API</a:t>
            </a:r>
          </a:p>
        </p:txBody>
      </p:sp>
      <p:grpSp>
        <p:nvGrpSpPr>
          <p:cNvPr id="5" name="Group 6">
            <a:extLst>
              <a:ext uri="{FF2B5EF4-FFF2-40B4-BE49-F238E27FC236}">
                <a16:creationId xmlns:a16="http://schemas.microsoft.com/office/drawing/2014/main" id="{DAA74B8B-D5F7-4576-9FF4-263E3E53F676}"/>
              </a:ext>
            </a:extLst>
          </p:cNvPr>
          <p:cNvGrpSpPr/>
          <p:nvPr/>
        </p:nvGrpSpPr>
        <p:grpSpPr>
          <a:xfrm>
            <a:off x="1317580" y="0"/>
            <a:ext cx="10078918" cy="1232620"/>
            <a:chOff x="1274882" y="-1"/>
            <a:chExt cx="10078918" cy="1232620"/>
          </a:xfrm>
        </p:grpSpPr>
        <p:sp>
          <p:nvSpPr>
            <p:cNvPr id="7" name="TextBox 8">
              <a:extLst>
                <a:ext uri="{FF2B5EF4-FFF2-40B4-BE49-F238E27FC236}">
                  <a16:creationId xmlns:a16="http://schemas.microsoft.com/office/drawing/2014/main" id="{42BA0A8A-6305-4F82-B3B2-8BF4947FB224}"/>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a:solidFill>
                    <a:schemeClr val="bg1"/>
                  </a:solidFill>
                </a:rPr>
                <a:t>CE QU’IL RESTE A FAIRE</a:t>
              </a:r>
              <a:endParaRPr lang="en-GB" sz="3600" cap="all">
                <a:solidFill>
                  <a:schemeClr val="bg1"/>
                </a:solidFill>
                <a:latin typeface="+mj-lt"/>
                <a:ea typeface="+mj-ea"/>
                <a:cs typeface="+mj-cs"/>
              </a:endParaRPr>
            </a:p>
          </p:txBody>
        </p:sp>
        <p:sp>
          <p:nvSpPr>
            <p:cNvPr id="8" name="Rectangle 7">
              <a:extLst>
                <a:ext uri="{FF2B5EF4-FFF2-40B4-BE49-F238E27FC236}">
                  <a16:creationId xmlns:a16="http://schemas.microsoft.com/office/drawing/2014/main" id="{6149AE7D-80AF-46A3-B7B5-1EAFACD1116F}"/>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TOUS</a:t>
              </a:r>
            </a:p>
          </p:txBody>
        </p:sp>
        <p:sp>
          <p:nvSpPr>
            <p:cNvPr id="9" name="Rectangle 8">
              <a:extLst>
                <a:ext uri="{FF2B5EF4-FFF2-40B4-BE49-F238E27FC236}">
                  <a16:creationId xmlns:a16="http://schemas.microsoft.com/office/drawing/2014/main" id="{5BB1CE68-D32C-4CCE-B23E-6DA04BBFCD08}"/>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10" name="Picture 11">
              <a:extLst>
                <a:ext uri="{FF2B5EF4-FFF2-40B4-BE49-F238E27FC236}">
                  <a16:creationId xmlns:a16="http://schemas.microsoft.com/office/drawing/2014/main" id="{8CC3A916-7FCE-49B6-B6F5-8CC005552436}"/>
                </a:ext>
              </a:extLst>
            </p:cNvPr>
            <p:cNvPicPr>
              <a:picLocks noChangeAspect="1"/>
            </p:cNvPicPr>
            <p:nvPr/>
          </p:nvPicPr>
          <p:blipFill>
            <a:blip r:embed="rId2"/>
            <a:stretch>
              <a:fillRect/>
            </a:stretch>
          </p:blipFill>
          <p:spPr>
            <a:xfrm>
              <a:off x="1825160" y="216236"/>
              <a:ext cx="1497671" cy="1016383"/>
            </a:xfrm>
            <a:prstGeom prst="rect">
              <a:avLst/>
            </a:prstGeom>
          </p:spPr>
        </p:pic>
      </p:grpSp>
      <p:sp>
        <p:nvSpPr>
          <p:cNvPr id="11" name="Slide Number Placeholder 5">
            <a:extLst>
              <a:ext uri="{FF2B5EF4-FFF2-40B4-BE49-F238E27FC236}">
                <a16:creationId xmlns:a16="http://schemas.microsoft.com/office/drawing/2014/main" id="{E8386DDA-A749-47F4-A7D5-4806330E96DF}"/>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27</a:t>
            </a:fld>
            <a:endParaRPr lang="en-US"/>
          </a:p>
        </p:txBody>
      </p:sp>
    </p:spTree>
    <p:extLst>
      <p:ext uri="{BB962C8B-B14F-4D97-AF65-F5344CB8AC3E}">
        <p14:creationId xmlns:p14="http://schemas.microsoft.com/office/powerpoint/2010/main" val="360784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1BF4B0-008A-48E6-BA9B-FFBB437101BD}"/>
              </a:ext>
            </a:extLst>
          </p:cNvPr>
          <p:cNvSpPr>
            <a:spLocks noGrp="1"/>
          </p:cNvSpPr>
          <p:nvPr>
            <p:ph idx="1"/>
          </p:nvPr>
        </p:nvSpPr>
        <p:spPr/>
        <p:txBody>
          <a:bodyPr/>
          <a:lstStyle/>
          <a:p>
            <a:pPr lvl="0"/>
            <a:r>
              <a:rPr lang="fr-FR">
                <a:solidFill>
                  <a:schemeClr val="bg1"/>
                </a:solidFill>
              </a:rPr>
              <a:t>Pouvoir paramétrer depuis l’application les seuils des capteurs.</a:t>
            </a:r>
          </a:p>
          <a:p>
            <a:pPr lvl="0"/>
            <a:r>
              <a:rPr lang="fr-FR">
                <a:solidFill>
                  <a:schemeClr val="bg1"/>
                </a:solidFill>
              </a:rPr>
              <a:t>Possibilité d’afficher des graphiques dans l’application</a:t>
            </a:r>
          </a:p>
          <a:p>
            <a:pPr lvl="0"/>
            <a:r>
              <a:rPr lang="fr-FR">
                <a:solidFill>
                  <a:schemeClr val="bg1"/>
                </a:solidFill>
              </a:rPr>
              <a:t>Utiliser les données sous échantillonnées de </a:t>
            </a:r>
            <a:r>
              <a:rPr lang="fr-FR" err="1">
                <a:solidFill>
                  <a:schemeClr val="bg1"/>
                </a:solidFill>
              </a:rPr>
              <a:t>InfluxDB</a:t>
            </a:r>
            <a:r>
              <a:rPr lang="fr-FR">
                <a:solidFill>
                  <a:schemeClr val="bg1"/>
                </a:solidFill>
              </a:rPr>
              <a:t>.</a:t>
            </a:r>
          </a:p>
        </p:txBody>
      </p:sp>
      <p:grpSp>
        <p:nvGrpSpPr>
          <p:cNvPr id="5" name="Group 6">
            <a:extLst>
              <a:ext uri="{FF2B5EF4-FFF2-40B4-BE49-F238E27FC236}">
                <a16:creationId xmlns:a16="http://schemas.microsoft.com/office/drawing/2014/main" id="{DAA74B8B-D5F7-4576-9FF4-263E3E53F676}"/>
              </a:ext>
            </a:extLst>
          </p:cNvPr>
          <p:cNvGrpSpPr/>
          <p:nvPr/>
        </p:nvGrpSpPr>
        <p:grpSpPr>
          <a:xfrm>
            <a:off x="1317580" y="0"/>
            <a:ext cx="10078918" cy="1232620"/>
            <a:chOff x="1274882" y="-1"/>
            <a:chExt cx="10078918" cy="1232620"/>
          </a:xfrm>
        </p:grpSpPr>
        <p:sp>
          <p:nvSpPr>
            <p:cNvPr id="7" name="TextBox 8">
              <a:extLst>
                <a:ext uri="{FF2B5EF4-FFF2-40B4-BE49-F238E27FC236}">
                  <a16:creationId xmlns:a16="http://schemas.microsoft.com/office/drawing/2014/main" id="{42BA0A8A-6305-4F82-B3B2-8BF4947FB224}"/>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a:solidFill>
                    <a:schemeClr val="bg1"/>
                  </a:solidFill>
                </a:rPr>
                <a:t>AMELIORATIONS POSSIBLES</a:t>
              </a:r>
              <a:endParaRPr lang="en-GB" sz="3600" cap="all">
                <a:solidFill>
                  <a:schemeClr val="bg1"/>
                </a:solidFill>
                <a:latin typeface="+mj-lt"/>
                <a:ea typeface="+mj-ea"/>
                <a:cs typeface="+mj-cs"/>
              </a:endParaRPr>
            </a:p>
          </p:txBody>
        </p:sp>
        <p:sp>
          <p:nvSpPr>
            <p:cNvPr id="8" name="Rectangle 7">
              <a:extLst>
                <a:ext uri="{FF2B5EF4-FFF2-40B4-BE49-F238E27FC236}">
                  <a16:creationId xmlns:a16="http://schemas.microsoft.com/office/drawing/2014/main" id="{6149AE7D-80AF-46A3-B7B5-1EAFACD1116F}"/>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TOUS</a:t>
              </a:r>
            </a:p>
          </p:txBody>
        </p:sp>
        <p:sp>
          <p:nvSpPr>
            <p:cNvPr id="9" name="Rectangle 8">
              <a:extLst>
                <a:ext uri="{FF2B5EF4-FFF2-40B4-BE49-F238E27FC236}">
                  <a16:creationId xmlns:a16="http://schemas.microsoft.com/office/drawing/2014/main" id="{5BB1CE68-D32C-4CCE-B23E-6DA04BBFCD08}"/>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3/4</a:t>
              </a:r>
            </a:p>
          </p:txBody>
        </p:sp>
        <p:pic>
          <p:nvPicPr>
            <p:cNvPr id="10" name="Picture 11">
              <a:extLst>
                <a:ext uri="{FF2B5EF4-FFF2-40B4-BE49-F238E27FC236}">
                  <a16:creationId xmlns:a16="http://schemas.microsoft.com/office/drawing/2014/main" id="{8CC3A916-7FCE-49B6-B6F5-8CC005552436}"/>
                </a:ext>
              </a:extLst>
            </p:cNvPr>
            <p:cNvPicPr>
              <a:picLocks noChangeAspect="1"/>
            </p:cNvPicPr>
            <p:nvPr/>
          </p:nvPicPr>
          <p:blipFill>
            <a:blip r:embed="rId2"/>
            <a:stretch>
              <a:fillRect/>
            </a:stretch>
          </p:blipFill>
          <p:spPr>
            <a:xfrm>
              <a:off x="1825160" y="216236"/>
              <a:ext cx="1497671" cy="1016383"/>
            </a:xfrm>
            <a:prstGeom prst="rect">
              <a:avLst/>
            </a:prstGeom>
          </p:spPr>
        </p:pic>
      </p:grpSp>
      <p:pic>
        <p:nvPicPr>
          <p:cNvPr id="13" name="Image 12">
            <a:extLst>
              <a:ext uri="{FF2B5EF4-FFF2-40B4-BE49-F238E27FC236}">
                <a16:creationId xmlns:a16="http://schemas.microsoft.com/office/drawing/2014/main" id="{382B7E1F-6760-4727-ACEE-B522EA898EDD}"/>
              </a:ext>
            </a:extLst>
          </p:cNvPr>
          <p:cNvPicPr>
            <a:picLocks noChangeAspect="1"/>
          </p:cNvPicPr>
          <p:nvPr/>
        </p:nvPicPr>
        <p:blipFill>
          <a:blip r:embed="rId3"/>
          <a:stretch>
            <a:fillRect/>
          </a:stretch>
        </p:blipFill>
        <p:spPr>
          <a:xfrm>
            <a:off x="6417425" y="4020344"/>
            <a:ext cx="3241964" cy="786235"/>
          </a:xfrm>
          <a:prstGeom prst="rect">
            <a:avLst/>
          </a:prstGeom>
        </p:spPr>
      </p:pic>
      <p:sp>
        <p:nvSpPr>
          <p:cNvPr id="11" name="Slide Number Placeholder 5">
            <a:extLst>
              <a:ext uri="{FF2B5EF4-FFF2-40B4-BE49-F238E27FC236}">
                <a16:creationId xmlns:a16="http://schemas.microsoft.com/office/drawing/2014/main" id="{248F1E89-F139-4542-9E4E-A05BD4A5C91C}"/>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28</a:t>
            </a:fld>
            <a:endParaRPr lang="en-US"/>
          </a:p>
        </p:txBody>
      </p:sp>
    </p:spTree>
    <p:extLst>
      <p:ext uri="{BB962C8B-B14F-4D97-AF65-F5344CB8AC3E}">
        <p14:creationId xmlns:p14="http://schemas.microsoft.com/office/powerpoint/2010/main" val="278155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01BF4B0-008A-48E6-BA9B-FFBB437101BD}"/>
              </a:ext>
            </a:extLst>
          </p:cNvPr>
          <p:cNvSpPr>
            <a:spLocks noGrp="1"/>
          </p:cNvSpPr>
          <p:nvPr>
            <p:ph idx="1"/>
          </p:nvPr>
        </p:nvSpPr>
        <p:spPr>
          <a:xfrm>
            <a:off x="1141412" y="1825539"/>
            <a:ext cx="10319585" cy="3541714"/>
          </a:xfrm>
        </p:spPr>
        <p:txBody>
          <a:bodyPr/>
          <a:lstStyle/>
          <a:p>
            <a:pPr lvl="0"/>
            <a:r>
              <a:rPr lang="fr-FR">
                <a:solidFill>
                  <a:schemeClr val="bg1"/>
                </a:solidFill>
              </a:rPr>
              <a:t>Scalabilité (ou extensibilité) du projet :</a:t>
            </a:r>
          </a:p>
          <a:p>
            <a:pPr lvl="1">
              <a:buFont typeface="Courier New" panose="02070309020205020404" pitchFamily="49" charset="0"/>
              <a:buChar char="o"/>
            </a:pPr>
            <a:r>
              <a:rPr lang="fr-FR">
                <a:solidFill>
                  <a:schemeClr val="bg1"/>
                </a:solidFill>
              </a:rPr>
              <a:t>Il est possible de déployer notre système à une plus grande échelle (technologie compatible).</a:t>
            </a:r>
          </a:p>
        </p:txBody>
      </p:sp>
      <p:pic>
        <p:nvPicPr>
          <p:cNvPr id="6" name="Image 5">
            <a:extLst>
              <a:ext uri="{FF2B5EF4-FFF2-40B4-BE49-F238E27FC236}">
                <a16:creationId xmlns:a16="http://schemas.microsoft.com/office/drawing/2014/main" id="{F4C09CF9-238A-41D4-B302-48A063CC5AA5}"/>
              </a:ext>
            </a:extLst>
          </p:cNvPr>
          <p:cNvPicPr>
            <a:picLocks noChangeAspect="1"/>
          </p:cNvPicPr>
          <p:nvPr/>
        </p:nvPicPr>
        <p:blipFill>
          <a:blip r:embed="rId2"/>
          <a:stretch>
            <a:fillRect/>
          </a:stretch>
        </p:blipFill>
        <p:spPr>
          <a:xfrm>
            <a:off x="1678351" y="3624468"/>
            <a:ext cx="1031110" cy="1269124"/>
          </a:xfrm>
          <a:prstGeom prst="rect">
            <a:avLst/>
          </a:prstGeom>
        </p:spPr>
      </p:pic>
      <p:pic>
        <p:nvPicPr>
          <p:cNvPr id="8" name="Image 7">
            <a:extLst>
              <a:ext uri="{FF2B5EF4-FFF2-40B4-BE49-F238E27FC236}">
                <a16:creationId xmlns:a16="http://schemas.microsoft.com/office/drawing/2014/main" id="{945F568A-6CD2-497B-AFAE-28E2D76BB86A}"/>
              </a:ext>
            </a:extLst>
          </p:cNvPr>
          <p:cNvPicPr>
            <a:picLocks noChangeAspect="1"/>
          </p:cNvPicPr>
          <p:nvPr/>
        </p:nvPicPr>
        <p:blipFill>
          <a:blip r:embed="rId3"/>
          <a:stretch>
            <a:fillRect/>
          </a:stretch>
        </p:blipFill>
        <p:spPr>
          <a:xfrm>
            <a:off x="3089365" y="3624468"/>
            <a:ext cx="1031110" cy="1031110"/>
          </a:xfrm>
          <a:prstGeom prst="rect">
            <a:avLst/>
          </a:prstGeom>
        </p:spPr>
      </p:pic>
      <p:sp>
        <p:nvSpPr>
          <p:cNvPr id="9" name="ZoneTexte 8">
            <a:extLst>
              <a:ext uri="{FF2B5EF4-FFF2-40B4-BE49-F238E27FC236}">
                <a16:creationId xmlns:a16="http://schemas.microsoft.com/office/drawing/2014/main" id="{93D69FD1-FA11-4624-A4B4-F6CDF37B1D0D}"/>
              </a:ext>
            </a:extLst>
          </p:cNvPr>
          <p:cNvSpPr txBox="1"/>
          <p:nvPr/>
        </p:nvSpPr>
        <p:spPr>
          <a:xfrm flipH="1">
            <a:off x="3246400" y="4623311"/>
            <a:ext cx="647964" cy="369332"/>
          </a:xfrm>
          <a:prstGeom prst="rect">
            <a:avLst/>
          </a:prstGeom>
          <a:noFill/>
        </p:spPr>
        <p:txBody>
          <a:bodyPr wrap="square" rtlCol="0">
            <a:spAutoFit/>
          </a:bodyPr>
          <a:lstStyle/>
          <a:p>
            <a:r>
              <a:rPr lang="fr-FR"/>
              <a:t>FOG</a:t>
            </a:r>
          </a:p>
        </p:txBody>
      </p:sp>
      <p:sp>
        <p:nvSpPr>
          <p:cNvPr id="10" name="ZoneTexte 9">
            <a:extLst>
              <a:ext uri="{FF2B5EF4-FFF2-40B4-BE49-F238E27FC236}">
                <a16:creationId xmlns:a16="http://schemas.microsoft.com/office/drawing/2014/main" id="{F52740B9-5578-43F9-B6B9-7BDACE9E0429}"/>
              </a:ext>
            </a:extLst>
          </p:cNvPr>
          <p:cNvSpPr txBox="1"/>
          <p:nvPr/>
        </p:nvSpPr>
        <p:spPr>
          <a:xfrm>
            <a:off x="2736084" y="3979006"/>
            <a:ext cx="257923" cy="369332"/>
          </a:xfrm>
          <a:prstGeom prst="rect">
            <a:avLst/>
          </a:prstGeom>
          <a:noFill/>
        </p:spPr>
        <p:txBody>
          <a:bodyPr wrap="square" rtlCol="0">
            <a:spAutoFit/>
          </a:bodyPr>
          <a:lstStyle/>
          <a:p>
            <a:r>
              <a:rPr lang="fr-FR"/>
              <a:t>+</a:t>
            </a:r>
          </a:p>
        </p:txBody>
      </p:sp>
      <p:sp>
        <p:nvSpPr>
          <p:cNvPr id="11" name="Rectangle 10">
            <a:extLst>
              <a:ext uri="{FF2B5EF4-FFF2-40B4-BE49-F238E27FC236}">
                <a16:creationId xmlns:a16="http://schemas.microsoft.com/office/drawing/2014/main" id="{0BD220E6-6B07-4881-851E-977FAFE12CFF}"/>
              </a:ext>
            </a:extLst>
          </p:cNvPr>
          <p:cNvSpPr/>
          <p:nvPr/>
        </p:nvSpPr>
        <p:spPr>
          <a:xfrm>
            <a:off x="1418897" y="3482579"/>
            <a:ext cx="2948151" cy="16159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AAF9654C-B76A-4E70-8AF9-9DC0543FD0F4}"/>
              </a:ext>
            </a:extLst>
          </p:cNvPr>
          <p:cNvSpPr txBox="1"/>
          <p:nvPr/>
        </p:nvSpPr>
        <p:spPr>
          <a:xfrm>
            <a:off x="2354972" y="5082412"/>
            <a:ext cx="891428" cy="369332"/>
          </a:xfrm>
          <a:prstGeom prst="rect">
            <a:avLst/>
          </a:prstGeom>
          <a:noFill/>
        </p:spPr>
        <p:txBody>
          <a:bodyPr wrap="square" rtlCol="0">
            <a:spAutoFit/>
          </a:bodyPr>
          <a:lstStyle/>
          <a:p>
            <a:r>
              <a:rPr lang="fr-FR"/>
              <a:t>Serveur</a:t>
            </a:r>
          </a:p>
        </p:txBody>
      </p:sp>
      <p:cxnSp>
        <p:nvCxnSpPr>
          <p:cNvPr id="14" name="Connecteur droit avec flèche 13">
            <a:extLst>
              <a:ext uri="{FF2B5EF4-FFF2-40B4-BE49-F238E27FC236}">
                <a16:creationId xmlns:a16="http://schemas.microsoft.com/office/drawing/2014/main" id="{4904266D-8022-461D-BC0A-55EA40F50AC8}"/>
              </a:ext>
            </a:extLst>
          </p:cNvPr>
          <p:cNvCxnSpPr>
            <a:cxnSpLocks/>
          </p:cNvCxnSpPr>
          <p:nvPr/>
        </p:nvCxnSpPr>
        <p:spPr>
          <a:xfrm flipV="1">
            <a:off x="4385922" y="3927249"/>
            <a:ext cx="1183958" cy="22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5BBFC4-87A3-4F00-B9C7-9A3BDF3257C8}"/>
              </a:ext>
            </a:extLst>
          </p:cNvPr>
          <p:cNvSpPr/>
          <p:nvPr/>
        </p:nvSpPr>
        <p:spPr>
          <a:xfrm>
            <a:off x="5577629" y="3109841"/>
            <a:ext cx="2349759" cy="12879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5A26D5DF-49AB-43CD-ABD7-975E49540C45}"/>
              </a:ext>
            </a:extLst>
          </p:cNvPr>
          <p:cNvSpPr txBox="1"/>
          <p:nvPr/>
        </p:nvSpPr>
        <p:spPr>
          <a:xfrm>
            <a:off x="5907733" y="5702522"/>
            <a:ext cx="1869478" cy="646331"/>
          </a:xfrm>
          <a:prstGeom prst="rect">
            <a:avLst/>
          </a:prstGeom>
          <a:noFill/>
        </p:spPr>
        <p:txBody>
          <a:bodyPr wrap="square" rtlCol="0">
            <a:spAutoFit/>
          </a:bodyPr>
          <a:lstStyle/>
          <a:p>
            <a:r>
              <a:rPr lang="fr-FR"/>
              <a:t>Flotte de système </a:t>
            </a:r>
            <a:r>
              <a:rPr lang="fr-FR" err="1"/>
              <a:t>IOTIAquarium</a:t>
            </a:r>
            <a:endParaRPr lang="fr-FR"/>
          </a:p>
        </p:txBody>
      </p:sp>
      <p:cxnSp>
        <p:nvCxnSpPr>
          <p:cNvPr id="21" name="Connecteur droit avec flèche 20">
            <a:extLst>
              <a:ext uri="{FF2B5EF4-FFF2-40B4-BE49-F238E27FC236}">
                <a16:creationId xmlns:a16="http://schemas.microsoft.com/office/drawing/2014/main" id="{D80A8E21-8F68-43AD-9DFB-F8E2D1A812C0}"/>
              </a:ext>
            </a:extLst>
          </p:cNvPr>
          <p:cNvCxnSpPr/>
          <p:nvPr/>
        </p:nvCxnSpPr>
        <p:spPr>
          <a:xfrm>
            <a:off x="7940306" y="3776796"/>
            <a:ext cx="12786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Image 23">
            <a:extLst>
              <a:ext uri="{FF2B5EF4-FFF2-40B4-BE49-F238E27FC236}">
                <a16:creationId xmlns:a16="http://schemas.microsoft.com/office/drawing/2014/main" id="{55642F6E-FEDB-46AE-B17F-C1D269AABB4E}"/>
              </a:ext>
            </a:extLst>
          </p:cNvPr>
          <p:cNvPicPr>
            <a:picLocks noChangeAspect="1"/>
          </p:cNvPicPr>
          <p:nvPr/>
        </p:nvPicPr>
        <p:blipFill>
          <a:blip r:embed="rId4"/>
          <a:stretch>
            <a:fillRect/>
          </a:stretch>
        </p:blipFill>
        <p:spPr>
          <a:xfrm>
            <a:off x="5638201" y="2997150"/>
            <a:ext cx="2162258" cy="1467401"/>
          </a:xfrm>
          <a:prstGeom prst="rect">
            <a:avLst/>
          </a:prstGeom>
        </p:spPr>
      </p:pic>
      <p:sp>
        <p:nvSpPr>
          <p:cNvPr id="27" name="Rectangle 26">
            <a:extLst>
              <a:ext uri="{FF2B5EF4-FFF2-40B4-BE49-F238E27FC236}">
                <a16:creationId xmlns:a16="http://schemas.microsoft.com/office/drawing/2014/main" id="{15DFB521-6993-4395-BE59-C1531C82AB07}"/>
              </a:ext>
            </a:extLst>
          </p:cNvPr>
          <p:cNvSpPr/>
          <p:nvPr/>
        </p:nvSpPr>
        <p:spPr>
          <a:xfrm>
            <a:off x="5590547" y="4502102"/>
            <a:ext cx="2349759" cy="12879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E999067C-F4DD-4C9F-850B-F4F893160DAB}"/>
              </a:ext>
            </a:extLst>
          </p:cNvPr>
          <p:cNvPicPr>
            <a:picLocks noChangeAspect="1"/>
          </p:cNvPicPr>
          <p:nvPr/>
        </p:nvPicPr>
        <p:blipFill>
          <a:blip r:embed="rId4"/>
          <a:stretch>
            <a:fillRect/>
          </a:stretch>
        </p:blipFill>
        <p:spPr>
          <a:xfrm>
            <a:off x="5651119" y="4373645"/>
            <a:ext cx="2162258" cy="1467401"/>
          </a:xfrm>
          <a:prstGeom prst="rect">
            <a:avLst/>
          </a:prstGeom>
        </p:spPr>
      </p:pic>
      <p:cxnSp>
        <p:nvCxnSpPr>
          <p:cNvPr id="31" name="Connecteur droit avec flèche 30">
            <a:extLst>
              <a:ext uri="{FF2B5EF4-FFF2-40B4-BE49-F238E27FC236}">
                <a16:creationId xmlns:a16="http://schemas.microsoft.com/office/drawing/2014/main" id="{BCC6B4B2-3396-4D35-87F0-9E94FBF633DD}"/>
              </a:ext>
            </a:extLst>
          </p:cNvPr>
          <p:cNvCxnSpPr>
            <a:cxnSpLocks/>
          </p:cNvCxnSpPr>
          <p:nvPr/>
        </p:nvCxnSpPr>
        <p:spPr>
          <a:xfrm>
            <a:off x="4367844" y="4397087"/>
            <a:ext cx="1222703" cy="9224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C2EC-3FC6-44FE-AD37-F9121F261F9C}"/>
              </a:ext>
            </a:extLst>
          </p:cNvPr>
          <p:cNvSpPr/>
          <p:nvPr/>
        </p:nvSpPr>
        <p:spPr>
          <a:xfrm>
            <a:off x="9186164" y="3480373"/>
            <a:ext cx="1090157" cy="700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0522BE92-0348-4A3C-B612-1A20F1C476E0}"/>
              </a:ext>
            </a:extLst>
          </p:cNvPr>
          <p:cNvSpPr txBox="1"/>
          <p:nvPr/>
        </p:nvSpPr>
        <p:spPr>
          <a:xfrm>
            <a:off x="9188373" y="3637306"/>
            <a:ext cx="1087948" cy="369332"/>
          </a:xfrm>
          <a:prstGeom prst="rect">
            <a:avLst/>
          </a:prstGeom>
          <a:noFill/>
        </p:spPr>
        <p:txBody>
          <a:bodyPr wrap="square" rtlCol="0">
            <a:spAutoFit/>
          </a:bodyPr>
          <a:lstStyle/>
          <a:p>
            <a:r>
              <a:rPr lang="fr-FR"/>
              <a:t>Aquarium</a:t>
            </a:r>
          </a:p>
        </p:txBody>
      </p:sp>
      <p:cxnSp>
        <p:nvCxnSpPr>
          <p:cNvPr id="36" name="Connecteur droit avec flèche 35">
            <a:extLst>
              <a:ext uri="{FF2B5EF4-FFF2-40B4-BE49-F238E27FC236}">
                <a16:creationId xmlns:a16="http://schemas.microsoft.com/office/drawing/2014/main" id="{4CCF1E9C-BDD2-41C6-9CAF-F8D20540BACD}"/>
              </a:ext>
            </a:extLst>
          </p:cNvPr>
          <p:cNvCxnSpPr/>
          <p:nvPr/>
        </p:nvCxnSpPr>
        <p:spPr>
          <a:xfrm>
            <a:off x="7929977" y="5130313"/>
            <a:ext cx="12786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AF2235C-EF99-4BAF-B0D1-D694E9B9C4ED}"/>
              </a:ext>
            </a:extLst>
          </p:cNvPr>
          <p:cNvSpPr/>
          <p:nvPr/>
        </p:nvSpPr>
        <p:spPr>
          <a:xfrm>
            <a:off x="9175835" y="4833890"/>
            <a:ext cx="1090157" cy="700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29889458-3BA9-4759-8CB1-528E570B37B3}"/>
              </a:ext>
            </a:extLst>
          </p:cNvPr>
          <p:cNvSpPr txBox="1"/>
          <p:nvPr/>
        </p:nvSpPr>
        <p:spPr>
          <a:xfrm>
            <a:off x="9178044" y="4990823"/>
            <a:ext cx="1087948" cy="369332"/>
          </a:xfrm>
          <a:prstGeom prst="rect">
            <a:avLst/>
          </a:prstGeom>
          <a:noFill/>
        </p:spPr>
        <p:txBody>
          <a:bodyPr wrap="square" rtlCol="0">
            <a:spAutoFit/>
          </a:bodyPr>
          <a:lstStyle/>
          <a:p>
            <a:r>
              <a:rPr lang="fr-FR"/>
              <a:t>Aquarium</a:t>
            </a:r>
          </a:p>
        </p:txBody>
      </p:sp>
      <p:sp>
        <p:nvSpPr>
          <p:cNvPr id="39" name="ZoneTexte 38">
            <a:extLst>
              <a:ext uri="{FF2B5EF4-FFF2-40B4-BE49-F238E27FC236}">
                <a16:creationId xmlns:a16="http://schemas.microsoft.com/office/drawing/2014/main" id="{2E656D17-5787-4C37-9D0A-CB7692884DB2}"/>
              </a:ext>
            </a:extLst>
          </p:cNvPr>
          <p:cNvSpPr txBox="1"/>
          <p:nvPr/>
        </p:nvSpPr>
        <p:spPr>
          <a:xfrm>
            <a:off x="4524083" y="3956956"/>
            <a:ext cx="891428" cy="646331"/>
          </a:xfrm>
          <a:prstGeom prst="rect">
            <a:avLst/>
          </a:prstGeom>
          <a:noFill/>
        </p:spPr>
        <p:txBody>
          <a:bodyPr wrap="square" rtlCol="0">
            <a:spAutoFit/>
          </a:bodyPr>
          <a:lstStyle/>
          <a:p>
            <a:r>
              <a:rPr lang="fr-FR"/>
              <a:t>PXE et TLS</a:t>
            </a:r>
          </a:p>
        </p:txBody>
      </p:sp>
      <p:sp>
        <p:nvSpPr>
          <p:cNvPr id="40" name="ZoneTexte 39">
            <a:extLst>
              <a:ext uri="{FF2B5EF4-FFF2-40B4-BE49-F238E27FC236}">
                <a16:creationId xmlns:a16="http://schemas.microsoft.com/office/drawing/2014/main" id="{1E8DA812-B232-445B-98F4-860EB68EAE2B}"/>
              </a:ext>
            </a:extLst>
          </p:cNvPr>
          <p:cNvSpPr txBox="1"/>
          <p:nvPr/>
        </p:nvSpPr>
        <p:spPr>
          <a:xfrm>
            <a:off x="8203967" y="3775076"/>
            <a:ext cx="891428" cy="369332"/>
          </a:xfrm>
          <a:prstGeom prst="rect">
            <a:avLst/>
          </a:prstGeom>
          <a:noFill/>
        </p:spPr>
        <p:txBody>
          <a:bodyPr wrap="square" rtlCol="0">
            <a:spAutoFit/>
          </a:bodyPr>
          <a:lstStyle/>
          <a:p>
            <a:r>
              <a:rPr lang="fr-FR"/>
              <a:t>Wifi</a:t>
            </a:r>
          </a:p>
        </p:txBody>
      </p:sp>
      <p:sp>
        <p:nvSpPr>
          <p:cNvPr id="41" name="ZoneTexte 40">
            <a:extLst>
              <a:ext uri="{FF2B5EF4-FFF2-40B4-BE49-F238E27FC236}">
                <a16:creationId xmlns:a16="http://schemas.microsoft.com/office/drawing/2014/main" id="{720E1F97-E6DD-4200-993B-F741FEA0961B}"/>
              </a:ext>
            </a:extLst>
          </p:cNvPr>
          <p:cNvSpPr txBox="1"/>
          <p:nvPr/>
        </p:nvSpPr>
        <p:spPr>
          <a:xfrm>
            <a:off x="8203967" y="5084932"/>
            <a:ext cx="891428" cy="369332"/>
          </a:xfrm>
          <a:prstGeom prst="rect">
            <a:avLst/>
          </a:prstGeom>
          <a:noFill/>
        </p:spPr>
        <p:txBody>
          <a:bodyPr wrap="square" rtlCol="0">
            <a:spAutoFit/>
          </a:bodyPr>
          <a:lstStyle/>
          <a:p>
            <a:r>
              <a:rPr lang="fr-FR"/>
              <a:t>Wifi</a:t>
            </a:r>
          </a:p>
        </p:txBody>
      </p:sp>
      <p:sp>
        <p:nvSpPr>
          <p:cNvPr id="29" name="Slide Number Placeholder 5">
            <a:extLst>
              <a:ext uri="{FF2B5EF4-FFF2-40B4-BE49-F238E27FC236}">
                <a16:creationId xmlns:a16="http://schemas.microsoft.com/office/drawing/2014/main" id="{097568D6-2330-468D-8AB5-029BEE78A20B}"/>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29</a:t>
            </a:fld>
            <a:endParaRPr lang="en-US"/>
          </a:p>
        </p:txBody>
      </p:sp>
      <p:grpSp>
        <p:nvGrpSpPr>
          <p:cNvPr id="30" name="Group 6">
            <a:extLst>
              <a:ext uri="{FF2B5EF4-FFF2-40B4-BE49-F238E27FC236}">
                <a16:creationId xmlns:a16="http://schemas.microsoft.com/office/drawing/2014/main" id="{76BDE0CE-90E3-4435-BCD6-23FD956E98FB}"/>
              </a:ext>
            </a:extLst>
          </p:cNvPr>
          <p:cNvGrpSpPr/>
          <p:nvPr/>
        </p:nvGrpSpPr>
        <p:grpSpPr>
          <a:xfrm>
            <a:off x="1317580" y="0"/>
            <a:ext cx="10078918" cy="1232620"/>
            <a:chOff x="1274882" y="-1"/>
            <a:chExt cx="10078918" cy="1232620"/>
          </a:xfrm>
        </p:grpSpPr>
        <p:sp>
          <p:nvSpPr>
            <p:cNvPr id="32" name="TextBox 8">
              <a:extLst>
                <a:ext uri="{FF2B5EF4-FFF2-40B4-BE49-F238E27FC236}">
                  <a16:creationId xmlns:a16="http://schemas.microsoft.com/office/drawing/2014/main" id="{C2FB564A-5F88-46A7-9405-4ECBE0BA0F38}"/>
                </a:ext>
              </a:extLst>
            </p:cNvPr>
            <p:cNvSpPr txBox="1"/>
            <p:nvPr/>
          </p:nvSpPr>
          <p:spPr>
            <a:xfrm>
              <a:off x="1274882" y="401263"/>
              <a:ext cx="9906001" cy="590931"/>
            </a:xfrm>
            <a:prstGeom prst="rect">
              <a:avLst/>
            </a:prstGeom>
            <a:noFill/>
          </p:spPr>
          <p:txBody>
            <a:bodyPr wrap="square" rtlCol="0">
              <a:spAutoFit/>
            </a:bodyPr>
            <a:lstStyle/>
            <a:p>
              <a:pPr algn="ctr">
                <a:lnSpc>
                  <a:spcPct val="90000"/>
                </a:lnSpc>
                <a:spcBef>
                  <a:spcPct val="0"/>
                </a:spcBef>
              </a:pPr>
              <a:r>
                <a:rPr lang="fr-FR" sz="3600">
                  <a:solidFill>
                    <a:schemeClr val="bg1"/>
                  </a:solidFill>
                </a:rPr>
                <a:t>AMELIORATIONS POSSIBLES</a:t>
              </a:r>
              <a:endParaRPr lang="en-GB" sz="3600" cap="all">
                <a:solidFill>
                  <a:schemeClr val="bg1"/>
                </a:solidFill>
                <a:latin typeface="+mj-lt"/>
                <a:ea typeface="+mj-ea"/>
                <a:cs typeface="+mj-cs"/>
              </a:endParaRPr>
            </a:p>
          </p:txBody>
        </p:sp>
        <p:sp>
          <p:nvSpPr>
            <p:cNvPr id="33" name="Rectangle 32">
              <a:extLst>
                <a:ext uri="{FF2B5EF4-FFF2-40B4-BE49-F238E27FC236}">
                  <a16:creationId xmlns:a16="http://schemas.microsoft.com/office/drawing/2014/main" id="{B1694F29-2D74-4DA8-A5D7-54F33EBCC537}"/>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TOUS</a:t>
              </a:r>
            </a:p>
          </p:txBody>
        </p:sp>
        <p:sp>
          <p:nvSpPr>
            <p:cNvPr id="42" name="Rectangle 41">
              <a:extLst>
                <a:ext uri="{FF2B5EF4-FFF2-40B4-BE49-F238E27FC236}">
                  <a16:creationId xmlns:a16="http://schemas.microsoft.com/office/drawing/2014/main" id="{0F39E309-AACE-4B86-994E-C32DC3D4F267}"/>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4/4</a:t>
              </a:r>
            </a:p>
          </p:txBody>
        </p:sp>
        <p:pic>
          <p:nvPicPr>
            <p:cNvPr id="43" name="Picture 11">
              <a:extLst>
                <a:ext uri="{FF2B5EF4-FFF2-40B4-BE49-F238E27FC236}">
                  <a16:creationId xmlns:a16="http://schemas.microsoft.com/office/drawing/2014/main" id="{E24E8C97-A25F-47F2-A6A2-4209D3B404E2}"/>
                </a:ext>
              </a:extLst>
            </p:cNvPr>
            <p:cNvPicPr>
              <a:picLocks noChangeAspect="1"/>
            </p:cNvPicPr>
            <p:nvPr/>
          </p:nvPicPr>
          <p:blipFill>
            <a:blip r:embed="rId5"/>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110041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7F0412C4-C962-403C-8754-E0A426E68590}"/>
              </a:ext>
            </a:extLst>
          </p:cNvPr>
          <p:cNvPicPr>
            <a:picLocks noGrp="1"/>
          </p:cNvPicPr>
          <p:nvPr>
            <p:ph idx="1"/>
          </p:nvPr>
        </p:nvPicPr>
        <p:blipFill>
          <a:blip r:embed="rId2"/>
          <a:stretch>
            <a:fillRect/>
          </a:stretch>
        </p:blipFill>
        <p:spPr>
          <a:xfrm>
            <a:off x="1924438" y="1417646"/>
            <a:ext cx="8606888" cy="4623995"/>
          </a:xfrm>
          <a:prstGeom prst="rect">
            <a:avLst/>
          </a:prstGeom>
          <a:ln>
            <a:solidFill>
              <a:srgbClr val="3FA9F5"/>
            </a:solidFill>
          </a:ln>
        </p:spPr>
      </p:pic>
      <p:grpSp>
        <p:nvGrpSpPr>
          <p:cNvPr id="12" name="Group 11">
            <a:extLst>
              <a:ext uri="{FF2B5EF4-FFF2-40B4-BE49-F238E27FC236}">
                <a16:creationId xmlns:a16="http://schemas.microsoft.com/office/drawing/2014/main" id="{B404F1BE-F750-4818-A705-88BB12832F90}"/>
              </a:ext>
            </a:extLst>
          </p:cNvPr>
          <p:cNvGrpSpPr/>
          <p:nvPr/>
        </p:nvGrpSpPr>
        <p:grpSpPr>
          <a:xfrm>
            <a:off x="1056541" y="0"/>
            <a:ext cx="10078918" cy="1232620"/>
            <a:chOff x="1274882" y="-1"/>
            <a:chExt cx="10078918" cy="1232620"/>
          </a:xfrm>
        </p:grpSpPr>
        <p:sp>
          <p:nvSpPr>
            <p:cNvPr id="13" name="TextBox 12">
              <a:extLst>
                <a:ext uri="{FF2B5EF4-FFF2-40B4-BE49-F238E27FC236}">
                  <a16:creationId xmlns:a16="http://schemas.microsoft.com/office/drawing/2014/main" id="{68F8C741-B80C-446A-95A7-E67258C25C84}"/>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Schéma de L’INFRASTRUCTURE</a:t>
              </a:r>
              <a:endParaRPr lang="en-GB" sz="3600" cap="all">
                <a:solidFill>
                  <a:schemeClr val="bg1"/>
                </a:solidFill>
                <a:latin typeface="+mj-lt"/>
                <a:ea typeface="+mj-ea"/>
                <a:cs typeface="+mj-cs"/>
              </a:endParaRPr>
            </a:p>
          </p:txBody>
        </p:sp>
        <p:sp>
          <p:nvSpPr>
            <p:cNvPr id="14" name="Rectangle 13">
              <a:extLst>
                <a:ext uri="{FF2B5EF4-FFF2-40B4-BE49-F238E27FC236}">
                  <a16:creationId xmlns:a16="http://schemas.microsoft.com/office/drawing/2014/main" id="{7646853F-C95F-424F-B38D-7647237DF168}"/>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TOUS</a:t>
              </a:r>
              <a:endParaRPr lang="en-GB"/>
            </a:p>
          </p:txBody>
        </p:sp>
        <p:sp>
          <p:nvSpPr>
            <p:cNvPr id="15" name="Rectangle 14">
              <a:extLst>
                <a:ext uri="{FF2B5EF4-FFF2-40B4-BE49-F238E27FC236}">
                  <a16:creationId xmlns:a16="http://schemas.microsoft.com/office/drawing/2014/main" id="{360B0D36-3D2F-460D-91FA-86491F150A58}"/>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2/2</a:t>
              </a:r>
            </a:p>
          </p:txBody>
        </p:sp>
        <p:pic>
          <p:nvPicPr>
            <p:cNvPr id="16" name="Picture 15">
              <a:extLst>
                <a:ext uri="{FF2B5EF4-FFF2-40B4-BE49-F238E27FC236}">
                  <a16:creationId xmlns:a16="http://schemas.microsoft.com/office/drawing/2014/main" id="{3994A87B-29B2-4794-A11D-E989EBE8AD89}"/>
                </a:ext>
              </a:extLst>
            </p:cNvPr>
            <p:cNvPicPr>
              <a:picLocks noChangeAspect="1"/>
            </p:cNvPicPr>
            <p:nvPr/>
          </p:nvPicPr>
          <p:blipFill>
            <a:blip r:embed="rId3"/>
            <a:stretch>
              <a:fillRect/>
            </a:stretch>
          </p:blipFill>
          <p:spPr>
            <a:xfrm>
              <a:off x="1825160" y="216236"/>
              <a:ext cx="1497671" cy="1016383"/>
            </a:xfrm>
            <a:prstGeom prst="rect">
              <a:avLst/>
            </a:prstGeom>
          </p:spPr>
        </p:pic>
      </p:grpSp>
      <p:sp>
        <p:nvSpPr>
          <p:cNvPr id="21" name="Slide Number Placeholder 5">
            <a:extLst>
              <a:ext uri="{FF2B5EF4-FFF2-40B4-BE49-F238E27FC236}">
                <a16:creationId xmlns:a16="http://schemas.microsoft.com/office/drawing/2014/main" id="{D3348D94-E658-478D-B175-BEFEE0D502B2}"/>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3</a:t>
            </a:fld>
            <a:endParaRPr lang="en-US"/>
          </a:p>
        </p:txBody>
      </p:sp>
    </p:spTree>
    <p:extLst>
      <p:ext uri="{BB962C8B-B14F-4D97-AF65-F5344CB8AC3E}">
        <p14:creationId xmlns:p14="http://schemas.microsoft.com/office/powerpoint/2010/main" val="398991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48FBC-853E-424B-8F62-3E6411388632}"/>
              </a:ext>
            </a:extLst>
          </p:cNvPr>
          <p:cNvSpPr>
            <a:spLocks noGrp="1"/>
          </p:cNvSpPr>
          <p:nvPr>
            <p:ph type="ctrTitle"/>
          </p:nvPr>
        </p:nvSpPr>
        <p:spPr>
          <a:xfrm>
            <a:off x="1876424" y="249527"/>
            <a:ext cx="8791575" cy="2387600"/>
          </a:xfrm>
        </p:spPr>
        <p:txBody>
          <a:bodyPr/>
          <a:lstStyle/>
          <a:p>
            <a:pPr algn="ctr"/>
            <a:r>
              <a:rPr lang="fr-FR">
                <a:solidFill>
                  <a:schemeClr val="accent2"/>
                </a:solidFill>
              </a:rPr>
              <a:t>Fin de la présentation</a:t>
            </a:r>
          </a:p>
        </p:txBody>
      </p:sp>
      <p:sp>
        <p:nvSpPr>
          <p:cNvPr id="3" name="Sous-titre 2">
            <a:extLst>
              <a:ext uri="{FF2B5EF4-FFF2-40B4-BE49-F238E27FC236}">
                <a16:creationId xmlns:a16="http://schemas.microsoft.com/office/drawing/2014/main" id="{C59300D5-E046-46AA-B537-E953B9349C78}"/>
              </a:ext>
            </a:extLst>
          </p:cNvPr>
          <p:cNvSpPr>
            <a:spLocks noGrp="1"/>
          </p:cNvSpPr>
          <p:nvPr>
            <p:ph type="subTitle" idx="1"/>
          </p:nvPr>
        </p:nvSpPr>
        <p:spPr>
          <a:xfrm>
            <a:off x="3008339" y="2567277"/>
            <a:ext cx="6527743" cy="639322"/>
          </a:xfrm>
        </p:spPr>
        <p:txBody>
          <a:bodyPr/>
          <a:lstStyle/>
          <a:p>
            <a:r>
              <a:rPr lang="fr-FR">
                <a:solidFill>
                  <a:schemeClr val="bg1"/>
                </a:solidFill>
              </a:rPr>
              <a:t>Merci de votre attention, avez-vous des questions ?</a:t>
            </a:r>
          </a:p>
        </p:txBody>
      </p:sp>
      <p:pic>
        <p:nvPicPr>
          <p:cNvPr id="5" name="Image 4">
            <a:extLst>
              <a:ext uri="{FF2B5EF4-FFF2-40B4-BE49-F238E27FC236}">
                <a16:creationId xmlns:a16="http://schemas.microsoft.com/office/drawing/2014/main" id="{06D226A4-601F-4B3D-B7C7-EF9ED1D35A8D}"/>
              </a:ext>
            </a:extLst>
          </p:cNvPr>
          <p:cNvPicPr>
            <a:picLocks noChangeAspect="1"/>
          </p:cNvPicPr>
          <p:nvPr/>
        </p:nvPicPr>
        <p:blipFill>
          <a:blip r:embed="rId2"/>
          <a:stretch>
            <a:fillRect/>
          </a:stretch>
        </p:blipFill>
        <p:spPr>
          <a:xfrm>
            <a:off x="3658985" y="3489476"/>
            <a:ext cx="4745182" cy="2819883"/>
          </a:xfrm>
          <a:prstGeom prst="rect">
            <a:avLst/>
          </a:prstGeom>
        </p:spPr>
      </p:pic>
      <p:sp>
        <p:nvSpPr>
          <p:cNvPr id="7" name="Slide Number Placeholder 5">
            <a:extLst>
              <a:ext uri="{FF2B5EF4-FFF2-40B4-BE49-F238E27FC236}">
                <a16:creationId xmlns:a16="http://schemas.microsoft.com/office/drawing/2014/main" id="{7F70A437-7754-4014-8856-1FA23CA49DFB}"/>
              </a:ext>
            </a:extLst>
          </p:cNvPr>
          <p:cNvSpPr txBox="1">
            <a:spLocks/>
          </p:cNvSpPr>
          <p:nvPr/>
        </p:nvSpPr>
        <p:spPr>
          <a:xfrm>
            <a:off x="10864735" y="6391274"/>
            <a:ext cx="50811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30</a:t>
            </a:fld>
            <a:endParaRPr lang="en-US"/>
          </a:p>
        </p:txBody>
      </p:sp>
    </p:spTree>
    <p:extLst>
      <p:ext uri="{BB962C8B-B14F-4D97-AF65-F5344CB8AC3E}">
        <p14:creationId xmlns:p14="http://schemas.microsoft.com/office/powerpoint/2010/main" val="148835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0F03EBD-39F1-4851-96F1-74D8A7F71AC1}"/>
              </a:ext>
            </a:extLst>
          </p:cNvPr>
          <p:cNvGrpSpPr/>
          <p:nvPr/>
        </p:nvGrpSpPr>
        <p:grpSpPr>
          <a:xfrm>
            <a:off x="1056539" y="0"/>
            <a:ext cx="10078918" cy="1232620"/>
            <a:chOff x="1274882" y="-1"/>
            <a:chExt cx="10078918" cy="1232620"/>
          </a:xfrm>
        </p:grpSpPr>
        <p:sp>
          <p:nvSpPr>
            <p:cNvPr id="8" name="TextBox 7">
              <a:extLst>
                <a:ext uri="{FF2B5EF4-FFF2-40B4-BE49-F238E27FC236}">
                  <a16:creationId xmlns:a16="http://schemas.microsoft.com/office/drawing/2014/main" id="{36F68896-9D3D-4BDC-A7F7-2E1EF784AB53}"/>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cap="all">
                  <a:solidFill>
                    <a:schemeClr val="bg1"/>
                  </a:solidFill>
                  <a:latin typeface="+mj-lt"/>
                  <a:ea typeface="+mj-ea"/>
                  <a:cs typeface="+mj-cs"/>
                </a:rPr>
                <a:t>SOMMAIRE</a:t>
              </a:r>
              <a:endParaRPr lang="en-GB" sz="3600" cap="all">
                <a:solidFill>
                  <a:schemeClr val="bg1"/>
                </a:solidFill>
                <a:latin typeface="+mj-lt"/>
                <a:ea typeface="+mj-ea"/>
                <a:cs typeface="+mj-cs"/>
              </a:endParaRPr>
            </a:p>
          </p:txBody>
        </p:sp>
        <p:sp>
          <p:nvSpPr>
            <p:cNvPr id="9" name="Rectangle 8">
              <a:extLst>
                <a:ext uri="{FF2B5EF4-FFF2-40B4-BE49-F238E27FC236}">
                  <a16:creationId xmlns:a16="http://schemas.microsoft.com/office/drawing/2014/main" id="{4E022C76-9191-4009-9C2C-34ACEC2C70AD}"/>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TOUS</a:t>
              </a:r>
              <a:endParaRPr lang="en-GB"/>
            </a:p>
          </p:txBody>
        </p:sp>
        <p:sp>
          <p:nvSpPr>
            <p:cNvPr id="10" name="Rectangle 9">
              <a:extLst>
                <a:ext uri="{FF2B5EF4-FFF2-40B4-BE49-F238E27FC236}">
                  <a16:creationId xmlns:a16="http://schemas.microsoft.com/office/drawing/2014/main" id="{3DFA3703-3ED5-4F35-9D87-E38D4BCA6F91}"/>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1/1</a:t>
              </a:r>
            </a:p>
          </p:txBody>
        </p:sp>
        <p:pic>
          <p:nvPicPr>
            <p:cNvPr id="11" name="Picture 10">
              <a:extLst>
                <a:ext uri="{FF2B5EF4-FFF2-40B4-BE49-F238E27FC236}">
                  <a16:creationId xmlns:a16="http://schemas.microsoft.com/office/drawing/2014/main" id="{AD0DE697-3540-46C8-94D2-4C1992770BAE}"/>
                </a:ext>
              </a:extLst>
            </p:cNvPr>
            <p:cNvPicPr>
              <a:picLocks noChangeAspect="1"/>
            </p:cNvPicPr>
            <p:nvPr/>
          </p:nvPicPr>
          <p:blipFill>
            <a:blip r:embed="rId2"/>
            <a:stretch>
              <a:fillRect/>
            </a:stretch>
          </p:blipFill>
          <p:spPr>
            <a:xfrm>
              <a:off x="1825160" y="216236"/>
              <a:ext cx="1497671" cy="1016383"/>
            </a:xfrm>
            <a:prstGeom prst="rect">
              <a:avLst/>
            </a:prstGeom>
          </p:spPr>
        </p:pic>
      </p:grpSp>
      <p:grpSp>
        <p:nvGrpSpPr>
          <p:cNvPr id="23" name="Group 22">
            <a:extLst>
              <a:ext uri="{FF2B5EF4-FFF2-40B4-BE49-F238E27FC236}">
                <a16:creationId xmlns:a16="http://schemas.microsoft.com/office/drawing/2014/main" id="{491598AD-4754-4A5E-AC35-39BE7F303FDA}"/>
              </a:ext>
            </a:extLst>
          </p:cNvPr>
          <p:cNvGrpSpPr/>
          <p:nvPr/>
        </p:nvGrpSpPr>
        <p:grpSpPr>
          <a:xfrm>
            <a:off x="4233861" y="1861695"/>
            <a:ext cx="3724277" cy="3829672"/>
            <a:chOff x="4233860" y="1842645"/>
            <a:chExt cx="3724277" cy="3829672"/>
          </a:xfrm>
        </p:grpSpPr>
        <p:sp>
          <p:nvSpPr>
            <p:cNvPr id="14" name="Rectangle: Rounded Corners 13">
              <a:extLst>
                <a:ext uri="{FF2B5EF4-FFF2-40B4-BE49-F238E27FC236}">
                  <a16:creationId xmlns:a16="http://schemas.microsoft.com/office/drawing/2014/main" id="{9E93DC52-D5DD-47F9-B072-53A61A3BD667}"/>
                </a:ext>
              </a:extLst>
            </p:cNvPr>
            <p:cNvSpPr/>
            <p:nvPr/>
          </p:nvSpPr>
          <p:spPr>
            <a:xfrm>
              <a:off x="4233860" y="1842645"/>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Circuit Arduino</a:t>
              </a:r>
            </a:p>
          </p:txBody>
        </p:sp>
        <p:sp>
          <p:nvSpPr>
            <p:cNvPr id="15" name="Rectangle: Rounded Corners 14">
              <a:extLst>
                <a:ext uri="{FF2B5EF4-FFF2-40B4-BE49-F238E27FC236}">
                  <a16:creationId xmlns:a16="http://schemas.microsoft.com/office/drawing/2014/main" id="{A59461E9-3A29-400B-91C4-4F714017C9CB}"/>
                </a:ext>
              </a:extLst>
            </p:cNvPr>
            <p:cNvSpPr/>
            <p:nvPr/>
          </p:nvSpPr>
          <p:spPr>
            <a:xfrm>
              <a:off x="4233862" y="2511424"/>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Docker/Broker/</a:t>
              </a:r>
              <a:r>
                <a:rPr lang="fr-FR" sz="2000" err="1">
                  <a:solidFill>
                    <a:schemeClr val="tx1"/>
                  </a:solidFill>
                </a:rPr>
                <a:t>InfluxDB</a:t>
              </a:r>
              <a:endParaRPr lang="fr-FR" sz="2000">
                <a:solidFill>
                  <a:schemeClr val="tx1"/>
                </a:solidFill>
              </a:endParaRPr>
            </a:p>
          </p:txBody>
        </p:sp>
        <p:sp>
          <p:nvSpPr>
            <p:cNvPr id="16" name="Rectangle: Rounded Corners 15">
              <a:extLst>
                <a:ext uri="{FF2B5EF4-FFF2-40B4-BE49-F238E27FC236}">
                  <a16:creationId xmlns:a16="http://schemas.microsoft.com/office/drawing/2014/main" id="{F9EDF03F-B1D9-4BB9-B806-22FCA509E957}"/>
                </a:ext>
              </a:extLst>
            </p:cNvPr>
            <p:cNvSpPr/>
            <p:nvPr/>
          </p:nvSpPr>
          <p:spPr>
            <a:xfrm>
              <a:off x="4233861" y="3181284"/>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Brain</a:t>
              </a:r>
            </a:p>
          </p:txBody>
        </p:sp>
        <p:sp>
          <p:nvSpPr>
            <p:cNvPr id="17" name="Rectangle: Rounded Corners 16">
              <a:extLst>
                <a:ext uri="{FF2B5EF4-FFF2-40B4-BE49-F238E27FC236}">
                  <a16:creationId xmlns:a16="http://schemas.microsoft.com/office/drawing/2014/main" id="{A2FC31DC-9356-468E-935D-633462527CE6}"/>
                </a:ext>
              </a:extLst>
            </p:cNvPr>
            <p:cNvSpPr/>
            <p:nvPr/>
          </p:nvSpPr>
          <p:spPr>
            <a:xfrm>
              <a:off x="4233860" y="3848983"/>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Api</a:t>
              </a:r>
            </a:p>
          </p:txBody>
        </p:sp>
        <p:sp>
          <p:nvSpPr>
            <p:cNvPr id="18" name="Rectangle: Rounded Corners 17">
              <a:extLst>
                <a:ext uri="{FF2B5EF4-FFF2-40B4-BE49-F238E27FC236}">
                  <a16:creationId xmlns:a16="http://schemas.microsoft.com/office/drawing/2014/main" id="{F66BC9D1-C4AE-46E9-9BC3-F66894AD503A}"/>
                </a:ext>
              </a:extLst>
            </p:cNvPr>
            <p:cNvSpPr/>
            <p:nvPr/>
          </p:nvSpPr>
          <p:spPr>
            <a:xfrm>
              <a:off x="4233860" y="4519273"/>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Application</a:t>
              </a:r>
            </a:p>
          </p:txBody>
        </p:sp>
        <p:sp>
          <p:nvSpPr>
            <p:cNvPr id="19" name="Rectangle: Rounded Corners 18">
              <a:extLst>
                <a:ext uri="{FF2B5EF4-FFF2-40B4-BE49-F238E27FC236}">
                  <a16:creationId xmlns:a16="http://schemas.microsoft.com/office/drawing/2014/main" id="{4BFB4930-036A-4420-BF75-581E8B4F022D}"/>
                </a:ext>
              </a:extLst>
            </p:cNvPr>
            <p:cNvSpPr/>
            <p:nvPr/>
          </p:nvSpPr>
          <p:spPr>
            <a:xfrm>
              <a:off x="4233860" y="5186542"/>
              <a:ext cx="3724275" cy="485775"/>
            </a:xfrm>
            <a:prstGeom prst="round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a:solidFill>
                    <a:schemeClr val="tx1"/>
                  </a:solidFill>
                </a:rPr>
                <a:t>Conclusion</a:t>
              </a:r>
            </a:p>
          </p:txBody>
        </p:sp>
      </p:grpSp>
      <p:sp>
        <p:nvSpPr>
          <p:cNvPr id="22" name="Slide Number Placeholder 5">
            <a:extLst>
              <a:ext uri="{FF2B5EF4-FFF2-40B4-BE49-F238E27FC236}">
                <a16:creationId xmlns:a16="http://schemas.microsoft.com/office/drawing/2014/main" id="{5EFE37F2-AD5A-4FBF-B2DE-92487CB2C7AF}"/>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4</a:t>
            </a:fld>
            <a:endParaRPr lang="en-US"/>
          </a:p>
        </p:txBody>
      </p:sp>
    </p:spTree>
    <p:extLst>
      <p:ext uri="{BB962C8B-B14F-4D97-AF65-F5344CB8AC3E}">
        <p14:creationId xmlns:p14="http://schemas.microsoft.com/office/powerpoint/2010/main" val="74311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1785D8-83A7-486A-AF6E-65A082E4AC17}"/>
              </a:ext>
            </a:extLst>
          </p:cNvPr>
          <p:cNvGrpSpPr/>
          <p:nvPr/>
        </p:nvGrpSpPr>
        <p:grpSpPr>
          <a:xfrm>
            <a:off x="1056541" y="0"/>
            <a:ext cx="10078918" cy="1232620"/>
            <a:chOff x="1274882" y="-1"/>
            <a:chExt cx="10078918" cy="1232620"/>
          </a:xfrm>
        </p:grpSpPr>
        <p:sp>
          <p:nvSpPr>
            <p:cNvPr id="9" name="TextBox 8">
              <a:extLst>
                <a:ext uri="{FF2B5EF4-FFF2-40B4-BE49-F238E27FC236}">
                  <a16:creationId xmlns:a16="http://schemas.microsoft.com/office/drawing/2014/main" id="{88D73120-9723-448A-90ED-B5AD6EAF2D39}"/>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CIRCUIT ARDUINO</a:t>
              </a:r>
              <a:endParaRPr lang="en-GB" sz="3600" cap="all">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CD98DED2-FEB3-4D5F-A148-359B74471687}"/>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BETTI</a:t>
              </a:r>
            </a:p>
          </p:txBody>
        </p:sp>
        <p:sp>
          <p:nvSpPr>
            <p:cNvPr id="11" name="Rectangle 10">
              <a:extLst>
                <a:ext uri="{FF2B5EF4-FFF2-40B4-BE49-F238E27FC236}">
                  <a16:creationId xmlns:a16="http://schemas.microsoft.com/office/drawing/2014/main" id="{993C95FC-7664-4BEA-9CB6-4A4319BEFCFE}"/>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1/4</a:t>
              </a:r>
            </a:p>
          </p:txBody>
        </p:sp>
        <p:pic>
          <p:nvPicPr>
            <p:cNvPr id="12" name="Picture 11">
              <a:extLst>
                <a:ext uri="{FF2B5EF4-FFF2-40B4-BE49-F238E27FC236}">
                  <a16:creationId xmlns:a16="http://schemas.microsoft.com/office/drawing/2014/main" id="{EF3E20C7-98EA-40D0-A68A-01152FB2D7DF}"/>
                </a:ext>
              </a:extLst>
            </p:cNvPr>
            <p:cNvPicPr>
              <a:picLocks noChangeAspect="1"/>
            </p:cNvPicPr>
            <p:nvPr/>
          </p:nvPicPr>
          <p:blipFill>
            <a:blip r:embed="rId2"/>
            <a:stretch>
              <a:fillRect/>
            </a:stretch>
          </p:blipFill>
          <p:spPr>
            <a:xfrm>
              <a:off x="1825160" y="216236"/>
              <a:ext cx="1497671" cy="1016383"/>
            </a:xfrm>
            <a:prstGeom prst="rect">
              <a:avLst/>
            </a:prstGeom>
          </p:spPr>
        </p:pic>
      </p:grpSp>
      <p:sp>
        <p:nvSpPr>
          <p:cNvPr id="14" name="Slide Number Placeholder 5">
            <a:extLst>
              <a:ext uri="{FF2B5EF4-FFF2-40B4-BE49-F238E27FC236}">
                <a16:creationId xmlns:a16="http://schemas.microsoft.com/office/drawing/2014/main" id="{7E3B46B4-A6BC-4C9E-870A-E9F3D6D650F3}"/>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5</a:t>
            </a:fld>
            <a:endParaRPr lang="en-US"/>
          </a:p>
        </p:txBody>
      </p:sp>
      <p:grpSp>
        <p:nvGrpSpPr>
          <p:cNvPr id="22" name="Group 21">
            <a:extLst>
              <a:ext uri="{FF2B5EF4-FFF2-40B4-BE49-F238E27FC236}">
                <a16:creationId xmlns:a16="http://schemas.microsoft.com/office/drawing/2014/main" id="{94C3D6F2-3A38-4C8D-8BF0-183E87DD9A34}"/>
              </a:ext>
            </a:extLst>
          </p:cNvPr>
          <p:cNvGrpSpPr/>
          <p:nvPr/>
        </p:nvGrpSpPr>
        <p:grpSpPr>
          <a:xfrm>
            <a:off x="1266386" y="1685925"/>
            <a:ext cx="9994123" cy="4381500"/>
            <a:chOff x="1266386" y="1685925"/>
            <a:chExt cx="9994123" cy="4381500"/>
          </a:xfrm>
        </p:grpSpPr>
        <p:sp>
          <p:nvSpPr>
            <p:cNvPr id="18" name="Rectangle 17">
              <a:extLst>
                <a:ext uri="{FF2B5EF4-FFF2-40B4-BE49-F238E27FC236}">
                  <a16:creationId xmlns:a16="http://schemas.microsoft.com/office/drawing/2014/main" id="{C52B0DA5-316C-44D2-8247-0F2537DD41EF}"/>
                </a:ext>
              </a:extLst>
            </p:cNvPr>
            <p:cNvSpPr/>
            <p:nvPr/>
          </p:nvSpPr>
          <p:spPr>
            <a:xfrm>
              <a:off x="5705475" y="1685925"/>
              <a:ext cx="781050" cy="4381500"/>
            </a:xfrm>
            <a:prstGeom prst="rect">
              <a:avLst/>
            </a:prstGeom>
            <a:solidFill>
              <a:srgbClr val="3FA9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E557912-0581-47C0-8639-3D2C385482CB}"/>
                </a:ext>
              </a:extLst>
            </p:cNvPr>
            <p:cNvSpPr/>
            <p:nvPr/>
          </p:nvSpPr>
          <p:spPr>
            <a:xfrm>
              <a:off x="1266386" y="1969012"/>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Les composants connectés à l’Arduino communiquent en mode stream, chaque trame est délimité par des points virgule. </a:t>
              </a:r>
            </a:p>
          </p:txBody>
        </p:sp>
        <p:sp>
          <p:nvSpPr>
            <p:cNvPr id="20" name="Rectangle 19">
              <a:extLst>
                <a:ext uri="{FF2B5EF4-FFF2-40B4-BE49-F238E27FC236}">
                  <a16:creationId xmlns:a16="http://schemas.microsoft.com/office/drawing/2014/main" id="{117AE593-2911-4C65-ABAD-E74DDE4DD78C}"/>
                </a:ext>
              </a:extLst>
            </p:cNvPr>
            <p:cNvSpPr/>
            <p:nvPr/>
          </p:nvSpPr>
          <p:spPr>
            <a:xfrm>
              <a:off x="5351878" y="3434850"/>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Les données périodiques sont envoyées chaque demi-heure.</a:t>
              </a:r>
            </a:p>
          </p:txBody>
        </p:sp>
        <p:sp>
          <p:nvSpPr>
            <p:cNvPr id="21" name="Rectangle 20">
              <a:extLst>
                <a:ext uri="{FF2B5EF4-FFF2-40B4-BE49-F238E27FC236}">
                  <a16:creationId xmlns:a16="http://schemas.microsoft.com/office/drawing/2014/main" id="{9F50BB6A-D0AA-49AE-A347-48A0A20EAF5A}"/>
                </a:ext>
              </a:extLst>
            </p:cNvPr>
            <p:cNvSpPr/>
            <p:nvPr/>
          </p:nvSpPr>
          <p:spPr>
            <a:xfrm>
              <a:off x="1266386" y="4900689"/>
              <a:ext cx="5908631" cy="825190"/>
            </a:xfrm>
            <a:prstGeom prst="rect">
              <a:avLst/>
            </a:prstGeom>
            <a:solidFill>
              <a:schemeClr val="tx1"/>
            </a:solidFill>
            <a:ln>
              <a:solidFill>
                <a:srgbClr val="3FA9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solidFill>
                    <a:schemeClr val="bg1"/>
                  </a:solidFill>
                </a:rPr>
                <a:t>Les données sont également envoyées en cas de dépassement de seuil d’un des capteurs</a:t>
              </a:r>
            </a:p>
          </p:txBody>
        </p:sp>
      </p:grpSp>
    </p:spTree>
    <p:extLst>
      <p:ext uri="{BB962C8B-B14F-4D97-AF65-F5344CB8AC3E}">
        <p14:creationId xmlns:p14="http://schemas.microsoft.com/office/powerpoint/2010/main" val="4407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BDD9B235-FCE1-47CD-9210-8BC479936DC7}"/>
              </a:ext>
            </a:extLst>
          </p:cNvPr>
          <p:cNvPicPr>
            <a:picLocks noGrp="1" noChangeAspect="1"/>
          </p:cNvPicPr>
          <p:nvPr>
            <p:ph idx="1"/>
          </p:nvPr>
        </p:nvPicPr>
        <p:blipFill>
          <a:blip r:embed="rId2"/>
          <a:stretch>
            <a:fillRect/>
          </a:stretch>
        </p:blipFill>
        <p:spPr>
          <a:xfrm>
            <a:off x="1059275" y="2826327"/>
            <a:ext cx="4247724" cy="2735823"/>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pic>
        <p:nvPicPr>
          <p:cNvPr id="6" name="Content Placeholder 5">
            <a:extLst>
              <a:ext uri="{FF2B5EF4-FFF2-40B4-BE49-F238E27FC236}">
                <a16:creationId xmlns:a16="http://schemas.microsoft.com/office/drawing/2014/main" id="{4AE46B23-8B43-45A8-9C99-62D730C7CA4C}"/>
              </a:ext>
            </a:extLst>
          </p:cNvPr>
          <p:cNvPicPr>
            <a:picLocks noChangeAspect="1"/>
          </p:cNvPicPr>
          <p:nvPr/>
        </p:nvPicPr>
        <p:blipFill>
          <a:blip r:embed="rId3"/>
          <a:srcRect/>
          <a:stretch/>
        </p:blipFill>
        <p:spPr>
          <a:xfrm>
            <a:off x="6775837" y="1986542"/>
            <a:ext cx="4139430" cy="4415392"/>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sp>
        <p:nvSpPr>
          <p:cNvPr id="13" name="Slide Number Placeholder 5">
            <a:extLst>
              <a:ext uri="{FF2B5EF4-FFF2-40B4-BE49-F238E27FC236}">
                <a16:creationId xmlns:a16="http://schemas.microsoft.com/office/drawing/2014/main" id="{E86ADD15-85AD-43E9-8FA5-13892129654C}"/>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6</a:t>
            </a:fld>
            <a:endParaRPr lang="en-US"/>
          </a:p>
        </p:txBody>
      </p:sp>
      <p:sp>
        <p:nvSpPr>
          <p:cNvPr id="14" name="TextBox 13">
            <a:extLst>
              <a:ext uri="{FF2B5EF4-FFF2-40B4-BE49-F238E27FC236}">
                <a16:creationId xmlns:a16="http://schemas.microsoft.com/office/drawing/2014/main" id="{3161C0D3-FFC3-4F97-A4AC-C6E11144A062}"/>
              </a:ext>
            </a:extLst>
          </p:cNvPr>
          <p:cNvSpPr txBox="1"/>
          <p:nvPr/>
        </p:nvSpPr>
        <p:spPr>
          <a:xfrm>
            <a:off x="1056541" y="2456995"/>
            <a:ext cx="4247724" cy="369332"/>
          </a:xfrm>
          <a:prstGeom prst="rect">
            <a:avLst/>
          </a:prstGeom>
          <a:noFill/>
        </p:spPr>
        <p:txBody>
          <a:bodyPr wrap="square" rtlCol="0">
            <a:spAutoFit/>
          </a:bodyPr>
          <a:lstStyle/>
          <a:p>
            <a:pPr algn="ctr"/>
            <a:r>
              <a:rPr lang="fr-FR">
                <a:solidFill>
                  <a:schemeClr val="bg1"/>
                </a:solidFill>
              </a:rPr>
              <a:t>Définition du MQTT</a:t>
            </a:r>
          </a:p>
        </p:txBody>
      </p:sp>
      <p:sp>
        <p:nvSpPr>
          <p:cNvPr id="15" name="TextBox 14">
            <a:extLst>
              <a:ext uri="{FF2B5EF4-FFF2-40B4-BE49-F238E27FC236}">
                <a16:creationId xmlns:a16="http://schemas.microsoft.com/office/drawing/2014/main" id="{C373475B-41C2-41E2-9B1D-A22D1C538395}"/>
              </a:ext>
            </a:extLst>
          </p:cNvPr>
          <p:cNvSpPr txBox="1"/>
          <p:nvPr/>
        </p:nvSpPr>
        <p:spPr>
          <a:xfrm>
            <a:off x="6775836" y="1617210"/>
            <a:ext cx="4139431" cy="369332"/>
          </a:xfrm>
          <a:prstGeom prst="rect">
            <a:avLst/>
          </a:prstGeom>
          <a:noFill/>
        </p:spPr>
        <p:txBody>
          <a:bodyPr wrap="square" rtlCol="0">
            <a:spAutoFit/>
          </a:bodyPr>
          <a:lstStyle/>
          <a:p>
            <a:pPr algn="ctr"/>
            <a:r>
              <a:rPr lang="fr-FR">
                <a:solidFill>
                  <a:schemeClr val="bg1"/>
                </a:solidFill>
              </a:rPr>
              <a:t>Connexion au MQTT</a:t>
            </a:r>
          </a:p>
        </p:txBody>
      </p:sp>
      <p:grpSp>
        <p:nvGrpSpPr>
          <p:cNvPr id="21" name="Group 20">
            <a:extLst>
              <a:ext uri="{FF2B5EF4-FFF2-40B4-BE49-F238E27FC236}">
                <a16:creationId xmlns:a16="http://schemas.microsoft.com/office/drawing/2014/main" id="{8CE52279-3A61-413D-9CBE-2F6CFC121411}"/>
              </a:ext>
            </a:extLst>
          </p:cNvPr>
          <p:cNvGrpSpPr/>
          <p:nvPr/>
        </p:nvGrpSpPr>
        <p:grpSpPr>
          <a:xfrm>
            <a:off x="1056541" y="0"/>
            <a:ext cx="10078918" cy="1232620"/>
            <a:chOff x="1274882" y="-1"/>
            <a:chExt cx="10078918" cy="1232620"/>
          </a:xfrm>
        </p:grpSpPr>
        <p:sp>
          <p:nvSpPr>
            <p:cNvPr id="22" name="TextBox 21">
              <a:extLst>
                <a:ext uri="{FF2B5EF4-FFF2-40B4-BE49-F238E27FC236}">
                  <a16:creationId xmlns:a16="http://schemas.microsoft.com/office/drawing/2014/main" id="{C2D00260-2123-4A88-8C79-0D3B7645B6B9}"/>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CIRCUIT ARDUINO</a:t>
              </a:r>
              <a:endParaRPr lang="en-GB" sz="3600" cap="all">
                <a:solidFill>
                  <a:schemeClr val="bg1"/>
                </a:solidFill>
                <a:latin typeface="+mj-lt"/>
                <a:ea typeface="+mj-ea"/>
                <a:cs typeface="+mj-cs"/>
              </a:endParaRPr>
            </a:p>
          </p:txBody>
        </p:sp>
        <p:sp>
          <p:nvSpPr>
            <p:cNvPr id="23" name="Rectangle 22">
              <a:extLst>
                <a:ext uri="{FF2B5EF4-FFF2-40B4-BE49-F238E27FC236}">
                  <a16:creationId xmlns:a16="http://schemas.microsoft.com/office/drawing/2014/main" id="{AAB52683-3689-48A2-947B-C2B14EB89B73}"/>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BETTI</a:t>
              </a:r>
            </a:p>
          </p:txBody>
        </p:sp>
        <p:sp>
          <p:nvSpPr>
            <p:cNvPr id="24" name="Rectangle 23">
              <a:extLst>
                <a:ext uri="{FF2B5EF4-FFF2-40B4-BE49-F238E27FC236}">
                  <a16:creationId xmlns:a16="http://schemas.microsoft.com/office/drawing/2014/main" id="{6BE21B8F-0877-4B8D-AC05-DA3C05EE1D44}"/>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2/4</a:t>
              </a:r>
            </a:p>
          </p:txBody>
        </p:sp>
        <p:pic>
          <p:nvPicPr>
            <p:cNvPr id="25" name="Picture 24">
              <a:extLst>
                <a:ext uri="{FF2B5EF4-FFF2-40B4-BE49-F238E27FC236}">
                  <a16:creationId xmlns:a16="http://schemas.microsoft.com/office/drawing/2014/main" id="{49842DA9-ED7A-49BC-AC21-9EFFBD2A2036}"/>
                </a:ext>
              </a:extLst>
            </p:cNvPr>
            <p:cNvPicPr>
              <a:picLocks noChangeAspect="1"/>
            </p:cNvPicPr>
            <p:nvPr/>
          </p:nvPicPr>
          <p:blipFill>
            <a:blip r:embed="rId4"/>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58227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DD9B235-FCE1-47CD-9210-8BC479936DC7}"/>
              </a:ext>
            </a:extLst>
          </p:cNvPr>
          <p:cNvPicPr>
            <a:picLocks noGrp="1" noChangeAspect="1"/>
          </p:cNvPicPr>
          <p:nvPr>
            <p:ph idx="1"/>
          </p:nvPr>
        </p:nvPicPr>
        <p:blipFill>
          <a:blip r:embed="rId2"/>
          <a:srcRect/>
          <a:stretch/>
        </p:blipFill>
        <p:spPr>
          <a:xfrm>
            <a:off x="1059275" y="2867964"/>
            <a:ext cx="4247724" cy="2652548"/>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pic>
        <p:nvPicPr>
          <p:cNvPr id="6" name="Content Placeholder 5" descr="A screenshot of a cell phone&#10;&#10;Description automatically generated">
            <a:extLst>
              <a:ext uri="{FF2B5EF4-FFF2-40B4-BE49-F238E27FC236}">
                <a16:creationId xmlns:a16="http://schemas.microsoft.com/office/drawing/2014/main" id="{4AE46B23-8B43-45A8-9C99-62D730C7CA4C}"/>
              </a:ext>
            </a:extLst>
          </p:cNvPr>
          <p:cNvPicPr>
            <a:picLocks noChangeAspect="1"/>
          </p:cNvPicPr>
          <p:nvPr/>
        </p:nvPicPr>
        <p:blipFill>
          <a:blip r:embed="rId3"/>
          <a:stretch>
            <a:fillRect/>
          </a:stretch>
        </p:blipFill>
        <p:spPr>
          <a:xfrm>
            <a:off x="6096000" y="2299503"/>
            <a:ext cx="5456279" cy="3221009"/>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sp>
        <p:nvSpPr>
          <p:cNvPr id="14" name="Slide Number Placeholder 5">
            <a:extLst>
              <a:ext uri="{FF2B5EF4-FFF2-40B4-BE49-F238E27FC236}">
                <a16:creationId xmlns:a16="http://schemas.microsoft.com/office/drawing/2014/main" id="{44510508-7425-4E2C-906E-60BE3207E8E6}"/>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7</a:t>
            </a:fld>
            <a:endParaRPr lang="en-US"/>
          </a:p>
        </p:txBody>
      </p:sp>
      <p:grpSp>
        <p:nvGrpSpPr>
          <p:cNvPr id="15" name="Group 14">
            <a:extLst>
              <a:ext uri="{FF2B5EF4-FFF2-40B4-BE49-F238E27FC236}">
                <a16:creationId xmlns:a16="http://schemas.microsoft.com/office/drawing/2014/main" id="{09893916-707B-483D-AD48-0232E1A670CC}"/>
              </a:ext>
            </a:extLst>
          </p:cNvPr>
          <p:cNvGrpSpPr/>
          <p:nvPr/>
        </p:nvGrpSpPr>
        <p:grpSpPr>
          <a:xfrm>
            <a:off x="1056541" y="0"/>
            <a:ext cx="10078918" cy="1232620"/>
            <a:chOff x="1274882" y="-1"/>
            <a:chExt cx="10078918" cy="1232620"/>
          </a:xfrm>
        </p:grpSpPr>
        <p:sp>
          <p:nvSpPr>
            <p:cNvPr id="16" name="TextBox 15">
              <a:extLst>
                <a:ext uri="{FF2B5EF4-FFF2-40B4-BE49-F238E27FC236}">
                  <a16:creationId xmlns:a16="http://schemas.microsoft.com/office/drawing/2014/main" id="{F837F460-E53E-42E6-8CCC-B14B75679CEF}"/>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CIRCUIT ARDUINO</a:t>
              </a:r>
              <a:endParaRPr lang="en-GB" sz="3600" cap="all">
                <a:solidFill>
                  <a:schemeClr val="bg1"/>
                </a:solidFill>
                <a:latin typeface="+mj-lt"/>
                <a:ea typeface="+mj-ea"/>
                <a:cs typeface="+mj-cs"/>
              </a:endParaRPr>
            </a:p>
          </p:txBody>
        </p:sp>
        <p:sp>
          <p:nvSpPr>
            <p:cNvPr id="17" name="Rectangle 16">
              <a:extLst>
                <a:ext uri="{FF2B5EF4-FFF2-40B4-BE49-F238E27FC236}">
                  <a16:creationId xmlns:a16="http://schemas.microsoft.com/office/drawing/2014/main" id="{0DA70853-CCCD-4C0F-870C-9E6B7254321F}"/>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BETTI</a:t>
              </a:r>
            </a:p>
          </p:txBody>
        </p:sp>
        <p:sp>
          <p:nvSpPr>
            <p:cNvPr id="18" name="Rectangle 17">
              <a:extLst>
                <a:ext uri="{FF2B5EF4-FFF2-40B4-BE49-F238E27FC236}">
                  <a16:creationId xmlns:a16="http://schemas.microsoft.com/office/drawing/2014/main" id="{D39C0806-7401-495A-B3A8-5861ED027257}"/>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3/4</a:t>
              </a:r>
            </a:p>
          </p:txBody>
        </p:sp>
        <p:pic>
          <p:nvPicPr>
            <p:cNvPr id="19" name="Picture 18">
              <a:extLst>
                <a:ext uri="{FF2B5EF4-FFF2-40B4-BE49-F238E27FC236}">
                  <a16:creationId xmlns:a16="http://schemas.microsoft.com/office/drawing/2014/main" id="{E5CEDAA8-C0ED-433B-9E3C-6D10962D4276}"/>
                </a:ext>
              </a:extLst>
            </p:cNvPr>
            <p:cNvPicPr>
              <a:picLocks noChangeAspect="1"/>
            </p:cNvPicPr>
            <p:nvPr/>
          </p:nvPicPr>
          <p:blipFill>
            <a:blip r:embed="rId4"/>
            <a:stretch>
              <a:fillRect/>
            </a:stretch>
          </p:blipFill>
          <p:spPr>
            <a:xfrm>
              <a:off x="1825160" y="216236"/>
              <a:ext cx="1497671" cy="1016383"/>
            </a:xfrm>
            <a:prstGeom prst="rect">
              <a:avLst/>
            </a:prstGeom>
          </p:spPr>
        </p:pic>
      </p:grpSp>
      <p:sp>
        <p:nvSpPr>
          <p:cNvPr id="20" name="TextBox 19">
            <a:extLst>
              <a:ext uri="{FF2B5EF4-FFF2-40B4-BE49-F238E27FC236}">
                <a16:creationId xmlns:a16="http://schemas.microsoft.com/office/drawing/2014/main" id="{40C12278-8B8E-428D-B637-6108974371CE}"/>
              </a:ext>
            </a:extLst>
          </p:cNvPr>
          <p:cNvSpPr txBox="1"/>
          <p:nvPr/>
        </p:nvSpPr>
        <p:spPr>
          <a:xfrm>
            <a:off x="1056541" y="2498632"/>
            <a:ext cx="4250458" cy="369332"/>
          </a:xfrm>
          <a:prstGeom prst="rect">
            <a:avLst/>
          </a:prstGeom>
          <a:noFill/>
        </p:spPr>
        <p:txBody>
          <a:bodyPr wrap="square" rtlCol="0">
            <a:spAutoFit/>
          </a:bodyPr>
          <a:lstStyle/>
          <a:p>
            <a:pPr algn="ctr"/>
            <a:r>
              <a:rPr lang="fr-FR">
                <a:solidFill>
                  <a:schemeClr val="bg1"/>
                </a:solidFill>
              </a:rPr>
              <a:t>Définition des variables</a:t>
            </a:r>
          </a:p>
        </p:txBody>
      </p:sp>
      <p:sp>
        <p:nvSpPr>
          <p:cNvPr id="21" name="TextBox 20">
            <a:extLst>
              <a:ext uri="{FF2B5EF4-FFF2-40B4-BE49-F238E27FC236}">
                <a16:creationId xmlns:a16="http://schemas.microsoft.com/office/drawing/2014/main" id="{1014656E-D00E-4359-8EA8-8D0B1E481B54}"/>
              </a:ext>
            </a:extLst>
          </p:cNvPr>
          <p:cNvSpPr txBox="1"/>
          <p:nvPr/>
        </p:nvSpPr>
        <p:spPr>
          <a:xfrm>
            <a:off x="6095999" y="1880238"/>
            <a:ext cx="5456279" cy="369332"/>
          </a:xfrm>
          <a:prstGeom prst="rect">
            <a:avLst/>
          </a:prstGeom>
          <a:noFill/>
        </p:spPr>
        <p:txBody>
          <a:bodyPr wrap="square" rtlCol="0">
            <a:spAutoFit/>
          </a:bodyPr>
          <a:lstStyle/>
          <a:p>
            <a:pPr algn="ctr"/>
            <a:r>
              <a:rPr lang="fr-FR">
                <a:solidFill>
                  <a:schemeClr val="bg1"/>
                </a:solidFill>
              </a:rPr>
              <a:t>Récupération des capteurs</a:t>
            </a:r>
          </a:p>
        </p:txBody>
      </p:sp>
    </p:spTree>
    <p:extLst>
      <p:ext uri="{BB962C8B-B14F-4D97-AF65-F5344CB8AC3E}">
        <p14:creationId xmlns:p14="http://schemas.microsoft.com/office/powerpoint/2010/main" val="169420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DD9B235-FCE1-47CD-9210-8BC479936DC7}"/>
              </a:ext>
            </a:extLst>
          </p:cNvPr>
          <p:cNvPicPr>
            <a:picLocks noGrp="1" noChangeAspect="1"/>
          </p:cNvPicPr>
          <p:nvPr>
            <p:ph idx="1"/>
          </p:nvPr>
        </p:nvPicPr>
        <p:blipFill>
          <a:blip r:embed="rId2"/>
          <a:srcRect/>
          <a:stretch/>
        </p:blipFill>
        <p:spPr>
          <a:xfrm>
            <a:off x="3655493" y="2141946"/>
            <a:ext cx="4881014" cy="1924050"/>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pic>
        <p:nvPicPr>
          <p:cNvPr id="6" name="Content Placeholder 5">
            <a:extLst>
              <a:ext uri="{FF2B5EF4-FFF2-40B4-BE49-F238E27FC236}">
                <a16:creationId xmlns:a16="http://schemas.microsoft.com/office/drawing/2014/main" id="{4AE46B23-8B43-45A8-9C99-62D730C7CA4C}"/>
              </a:ext>
            </a:extLst>
          </p:cNvPr>
          <p:cNvPicPr>
            <a:picLocks noChangeAspect="1"/>
          </p:cNvPicPr>
          <p:nvPr/>
        </p:nvPicPr>
        <p:blipFill>
          <a:blip r:embed="rId3"/>
          <a:srcRect/>
          <a:stretch/>
        </p:blipFill>
        <p:spPr>
          <a:xfrm>
            <a:off x="838051" y="4846631"/>
            <a:ext cx="10704462" cy="1038419"/>
          </a:xfrm>
          <a:prstGeom prst="round2DiagRect">
            <a:avLst>
              <a:gd name="adj1" fmla="val 5608"/>
              <a:gd name="adj2" fmla="val 0"/>
            </a:avLst>
          </a:prstGeom>
          <a:ln w="19050" cap="sq">
            <a:solidFill>
              <a:srgbClr val="3FA9F5">
                <a:alpha val="60000"/>
              </a:srgbClr>
            </a:solidFill>
            <a:miter lim="800000"/>
          </a:ln>
          <a:effectLst>
            <a:outerShdw blurRad="88900" dist="38100" dir="5400000" algn="t" rotWithShape="0">
              <a:prstClr val="black">
                <a:alpha val="40000"/>
              </a:prstClr>
            </a:outerShdw>
          </a:effectLst>
        </p:spPr>
      </p:pic>
      <p:sp>
        <p:nvSpPr>
          <p:cNvPr id="14" name="Slide Number Placeholder 5">
            <a:extLst>
              <a:ext uri="{FF2B5EF4-FFF2-40B4-BE49-F238E27FC236}">
                <a16:creationId xmlns:a16="http://schemas.microsoft.com/office/drawing/2014/main" id="{1310095D-36EC-47FB-BC72-B6BD8BCC73B3}"/>
              </a:ext>
            </a:extLst>
          </p:cNvPr>
          <p:cNvSpPr>
            <a:spLocks noGrp="1"/>
          </p:cNvSpPr>
          <p:nvPr>
            <p:ph type="sldNum" sz="quarter" idx="12"/>
          </p:nvPr>
        </p:nvSpPr>
        <p:spPr>
          <a:xfrm>
            <a:off x="10972800" y="6391274"/>
            <a:ext cx="400050" cy="365125"/>
          </a:xfrm>
        </p:spPr>
        <p:txBody>
          <a:bodyPr/>
          <a:lstStyle/>
          <a:p>
            <a:fld id="{6D22F896-40B5-4ADD-8801-0D06FADFA095}" type="slidenum">
              <a:rPr lang="en-US" sz="2000" smtClean="0"/>
              <a:pPr/>
              <a:t>8</a:t>
            </a:fld>
            <a:endParaRPr lang="en-US"/>
          </a:p>
        </p:txBody>
      </p:sp>
      <p:grpSp>
        <p:nvGrpSpPr>
          <p:cNvPr id="15" name="Group 14">
            <a:extLst>
              <a:ext uri="{FF2B5EF4-FFF2-40B4-BE49-F238E27FC236}">
                <a16:creationId xmlns:a16="http://schemas.microsoft.com/office/drawing/2014/main" id="{83265D1B-7B34-4790-8803-7248A1385A87}"/>
              </a:ext>
            </a:extLst>
          </p:cNvPr>
          <p:cNvGrpSpPr/>
          <p:nvPr/>
        </p:nvGrpSpPr>
        <p:grpSpPr>
          <a:xfrm>
            <a:off x="1056541" y="0"/>
            <a:ext cx="10078918" cy="1232620"/>
            <a:chOff x="1274882" y="-1"/>
            <a:chExt cx="10078918" cy="1232620"/>
          </a:xfrm>
        </p:grpSpPr>
        <p:sp>
          <p:nvSpPr>
            <p:cNvPr id="16" name="TextBox 15">
              <a:extLst>
                <a:ext uri="{FF2B5EF4-FFF2-40B4-BE49-F238E27FC236}">
                  <a16:creationId xmlns:a16="http://schemas.microsoft.com/office/drawing/2014/main" id="{99D7DEE3-314C-414C-B46B-BE09096A8A58}"/>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CIRCUIT ARDUINO</a:t>
              </a:r>
              <a:endParaRPr lang="en-GB" sz="3600" cap="all">
                <a:solidFill>
                  <a:schemeClr val="bg1"/>
                </a:solidFill>
                <a:latin typeface="+mj-lt"/>
                <a:ea typeface="+mj-ea"/>
                <a:cs typeface="+mj-cs"/>
              </a:endParaRPr>
            </a:p>
          </p:txBody>
        </p:sp>
        <p:sp>
          <p:nvSpPr>
            <p:cNvPr id="17" name="Rectangle 16">
              <a:extLst>
                <a:ext uri="{FF2B5EF4-FFF2-40B4-BE49-F238E27FC236}">
                  <a16:creationId xmlns:a16="http://schemas.microsoft.com/office/drawing/2014/main" id="{E629187C-2427-4C8D-8110-84E9EC7516AA}"/>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BETTI</a:t>
              </a:r>
            </a:p>
          </p:txBody>
        </p:sp>
        <p:sp>
          <p:nvSpPr>
            <p:cNvPr id="18" name="Rectangle 17">
              <a:extLst>
                <a:ext uri="{FF2B5EF4-FFF2-40B4-BE49-F238E27FC236}">
                  <a16:creationId xmlns:a16="http://schemas.microsoft.com/office/drawing/2014/main" id="{7098E89F-A740-4EAE-A591-BF5C55EF4604}"/>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4/4</a:t>
              </a:r>
            </a:p>
          </p:txBody>
        </p:sp>
        <p:pic>
          <p:nvPicPr>
            <p:cNvPr id="19" name="Picture 18">
              <a:extLst>
                <a:ext uri="{FF2B5EF4-FFF2-40B4-BE49-F238E27FC236}">
                  <a16:creationId xmlns:a16="http://schemas.microsoft.com/office/drawing/2014/main" id="{97E71A4B-73E0-480E-B604-A5ED3CD4CBC7}"/>
                </a:ext>
              </a:extLst>
            </p:cNvPr>
            <p:cNvPicPr>
              <a:picLocks noChangeAspect="1"/>
            </p:cNvPicPr>
            <p:nvPr/>
          </p:nvPicPr>
          <p:blipFill>
            <a:blip r:embed="rId4"/>
            <a:stretch>
              <a:fillRect/>
            </a:stretch>
          </p:blipFill>
          <p:spPr>
            <a:xfrm>
              <a:off x="1825160" y="216236"/>
              <a:ext cx="1497671" cy="1016383"/>
            </a:xfrm>
            <a:prstGeom prst="rect">
              <a:avLst/>
            </a:prstGeom>
          </p:spPr>
        </p:pic>
      </p:grpSp>
      <p:sp>
        <p:nvSpPr>
          <p:cNvPr id="20" name="TextBox 19">
            <a:extLst>
              <a:ext uri="{FF2B5EF4-FFF2-40B4-BE49-F238E27FC236}">
                <a16:creationId xmlns:a16="http://schemas.microsoft.com/office/drawing/2014/main" id="{0690886A-F298-43A7-B063-873B547408FC}"/>
              </a:ext>
            </a:extLst>
          </p:cNvPr>
          <p:cNvSpPr txBox="1"/>
          <p:nvPr/>
        </p:nvSpPr>
        <p:spPr>
          <a:xfrm>
            <a:off x="3655493" y="1772614"/>
            <a:ext cx="4881014" cy="369332"/>
          </a:xfrm>
          <a:prstGeom prst="rect">
            <a:avLst/>
          </a:prstGeom>
          <a:noFill/>
        </p:spPr>
        <p:txBody>
          <a:bodyPr wrap="square" rtlCol="0">
            <a:spAutoFit/>
          </a:bodyPr>
          <a:lstStyle/>
          <a:p>
            <a:pPr algn="ctr"/>
            <a:r>
              <a:rPr lang="fr-FR">
                <a:solidFill>
                  <a:schemeClr val="bg1"/>
                </a:solidFill>
              </a:rPr>
              <a:t>Définition des seuils des capteurs</a:t>
            </a:r>
          </a:p>
        </p:txBody>
      </p:sp>
      <p:sp>
        <p:nvSpPr>
          <p:cNvPr id="21" name="TextBox 20">
            <a:extLst>
              <a:ext uri="{FF2B5EF4-FFF2-40B4-BE49-F238E27FC236}">
                <a16:creationId xmlns:a16="http://schemas.microsoft.com/office/drawing/2014/main" id="{6AA2ED65-008C-4A5B-A783-9C083EA7058B}"/>
              </a:ext>
            </a:extLst>
          </p:cNvPr>
          <p:cNvSpPr txBox="1"/>
          <p:nvPr/>
        </p:nvSpPr>
        <p:spPr>
          <a:xfrm>
            <a:off x="838051" y="4477299"/>
            <a:ext cx="10704462" cy="369332"/>
          </a:xfrm>
          <a:prstGeom prst="rect">
            <a:avLst/>
          </a:prstGeom>
          <a:noFill/>
        </p:spPr>
        <p:txBody>
          <a:bodyPr wrap="square" rtlCol="0">
            <a:spAutoFit/>
          </a:bodyPr>
          <a:lstStyle/>
          <a:p>
            <a:pPr algn="ctr"/>
            <a:r>
              <a:rPr lang="fr-FR">
                <a:solidFill>
                  <a:schemeClr val="bg1"/>
                </a:solidFill>
              </a:rPr>
              <a:t>Envoi des données via MQTT</a:t>
            </a:r>
          </a:p>
        </p:txBody>
      </p:sp>
    </p:spTree>
    <p:extLst>
      <p:ext uri="{BB962C8B-B14F-4D97-AF65-F5344CB8AC3E}">
        <p14:creationId xmlns:p14="http://schemas.microsoft.com/office/powerpoint/2010/main" val="330192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7FEF75-DBCF-409C-AEA7-797DBE86E691}"/>
              </a:ext>
            </a:extLst>
          </p:cNvPr>
          <p:cNvSpPr>
            <a:spLocks noGrp="1"/>
          </p:cNvSpPr>
          <p:nvPr>
            <p:ph idx="1"/>
          </p:nvPr>
        </p:nvSpPr>
        <p:spPr>
          <a:xfrm>
            <a:off x="1141412" y="1983480"/>
            <a:ext cx="9905999" cy="3541714"/>
          </a:xfrm>
        </p:spPr>
        <p:txBody>
          <a:bodyPr/>
          <a:lstStyle/>
          <a:p>
            <a:r>
              <a:rPr lang="fr-FR">
                <a:solidFill>
                  <a:schemeClr val="bg1"/>
                </a:solidFill>
              </a:rPr>
              <a:t>Docker</a:t>
            </a:r>
          </a:p>
          <a:p>
            <a:pPr lvl="1">
              <a:buFont typeface="Courier New" panose="02070309020205020404" pitchFamily="49" charset="0"/>
              <a:buChar char="o"/>
            </a:pPr>
            <a:r>
              <a:rPr lang="fr-FR">
                <a:solidFill>
                  <a:schemeClr val="bg1"/>
                </a:solidFill>
              </a:rPr>
              <a:t>Idéal pour le travail à distance</a:t>
            </a:r>
          </a:p>
          <a:p>
            <a:pPr lvl="1">
              <a:buFont typeface="Courier New" panose="02070309020205020404" pitchFamily="49" charset="0"/>
              <a:buChar char="o"/>
            </a:pPr>
            <a:r>
              <a:rPr lang="fr-FR">
                <a:solidFill>
                  <a:schemeClr val="bg1"/>
                </a:solidFill>
              </a:rPr>
              <a:t>Problématique de sécurité lié à </a:t>
            </a:r>
            <a:r>
              <a:rPr lang="fr-FR" err="1">
                <a:solidFill>
                  <a:schemeClr val="bg1"/>
                </a:solidFill>
              </a:rPr>
              <a:t>DockerHub</a:t>
            </a:r>
            <a:endParaRPr lang="fr-FR">
              <a:solidFill>
                <a:schemeClr val="bg1"/>
              </a:solidFill>
            </a:endParaRPr>
          </a:p>
          <a:p>
            <a:pPr lvl="1">
              <a:buFont typeface="Courier New" panose="02070309020205020404" pitchFamily="49" charset="0"/>
              <a:buChar char="o"/>
            </a:pPr>
            <a:r>
              <a:rPr lang="fr-FR">
                <a:solidFill>
                  <a:schemeClr val="bg1"/>
                </a:solidFill>
              </a:rPr>
              <a:t> La solution est un outil appelé docker-compose</a:t>
            </a:r>
          </a:p>
          <a:p>
            <a:pPr lvl="1">
              <a:buFont typeface="Courier New" panose="02070309020205020404" pitchFamily="49" charset="0"/>
              <a:buChar char="o"/>
            </a:pPr>
            <a:r>
              <a:rPr lang="fr-FR">
                <a:solidFill>
                  <a:schemeClr val="bg1"/>
                </a:solidFill>
              </a:rPr>
              <a:t> Présentation du processus de partage de clé publique</a:t>
            </a:r>
          </a:p>
          <a:p>
            <a:pPr lvl="1">
              <a:buFont typeface="Courier New" panose="02070309020205020404" pitchFamily="49" charset="0"/>
              <a:buChar char="o"/>
            </a:pPr>
            <a:endParaRPr lang="fr-FR">
              <a:solidFill>
                <a:schemeClr val="bg1"/>
              </a:solidFill>
            </a:endParaRPr>
          </a:p>
        </p:txBody>
      </p:sp>
      <p:pic>
        <p:nvPicPr>
          <p:cNvPr id="15" name="Image 14">
            <a:extLst>
              <a:ext uri="{FF2B5EF4-FFF2-40B4-BE49-F238E27FC236}">
                <a16:creationId xmlns:a16="http://schemas.microsoft.com/office/drawing/2014/main" id="{2955F1CD-10D7-4280-9E52-CD761448CBD1}"/>
              </a:ext>
            </a:extLst>
          </p:cNvPr>
          <p:cNvPicPr>
            <a:picLocks noChangeAspect="1"/>
          </p:cNvPicPr>
          <p:nvPr/>
        </p:nvPicPr>
        <p:blipFill>
          <a:blip r:embed="rId2"/>
          <a:stretch>
            <a:fillRect/>
          </a:stretch>
        </p:blipFill>
        <p:spPr>
          <a:xfrm>
            <a:off x="1267536" y="4769527"/>
            <a:ext cx="4641991" cy="830481"/>
          </a:xfrm>
          <a:prstGeom prst="rect">
            <a:avLst/>
          </a:prstGeom>
        </p:spPr>
      </p:pic>
      <p:pic>
        <p:nvPicPr>
          <p:cNvPr id="17" name="Image 16">
            <a:extLst>
              <a:ext uri="{FF2B5EF4-FFF2-40B4-BE49-F238E27FC236}">
                <a16:creationId xmlns:a16="http://schemas.microsoft.com/office/drawing/2014/main" id="{15B91BCC-9725-4240-84A8-513D35C0C08A}"/>
              </a:ext>
            </a:extLst>
          </p:cNvPr>
          <p:cNvPicPr>
            <a:picLocks noChangeAspect="1"/>
          </p:cNvPicPr>
          <p:nvPr/>
        </p:nvPicPr>
        <p:blipFill>
          <a:blip r:embed="rId3"/>
          <a:stretch>
            <a:fillRect/>
          </a:stretch>
        </p:blipFill>
        <p:spPr>
          <a:xfrm>
            <a:off x="6820678" y="4769527"/>
            <a:ext cx="3071217" cy="830482"/>
          </a:xfrm>
          <a:prstGeom prst="rect">
            <a:avLst/>
          </a:prstGeom>
        </p:spPr>
      </p:pic>
      <p:sp>
        <p:nvSpPr>
          <p:cNvPr id="8" name="Slide Number Placeholder 5">
            <a:extLst>
              <a:ext uri="{FF2B5EF4-FFF2-40B4-BE49-F238E27FC236}">
                <a16:creationId xmlns:a16="http://schemas.microsoft.com/office/drawing/2014/main" id="{B3F0E3C5-3E03-4F6C-BA8D-4A95EF2D7023}"/>
              </a:ext>
            </a:extLst>
          </p:cNvPr>
          <p:cNvSpPr txBox="1">
            <a:spLocks/>
          </p:cNvSpPr>
          <p:nvPr/>
        </p:nvSpPr>
        <p:spPr>
          <a:xfrm>
            <a:off x="10972800" y="6391274"/>
            <a:ext cx="4000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2000" smtClean="0"/>
              <a:pPr/>
              <a:t>9</a:t>
            </a:fld>
            <a:endParaRPr lang="en-US"/>
          </a:p>
        </p:txBody>
      </p:sp>
      <p:grpSp>
        <p:nvGrpSpPr>
          <p:cNvPr id="9" name="Group 6">
            <a:extLst>
              <a:ext uri="{FF2B5EF4-FFF2-40B4-BE49-F238E27FC236}">
                <a16:creationId xmlns:a16="http://schemas.microsoft.com/office/drawing/2014/main" id="{FF92B9BA-320F-4B9C-91C7-B0A11B354D5F}"/>
              </a:ext>
            </a:extLst>
          </p:cNvPr>
          <p:cNvGrpSpPr/>
          <p:nvPr/>
        </p:nvGrpSpPr>
        <p:grpSpPr>
          <a:xfrm>
            <a:off x="1317580" y="0"/>
            <a:ext cx="10078918" cy="1232620"/>
            <a:chOff x="1274882" y="-1"/>
            <a:chExt cx="10078918" cy="1232620"/>
          </a:xfrm>
        </p:grpSpPr>
        <p:sp>
          <p:nvSpPr>
            <p:cNvPr id="10" name="TextBox 8">
              <a:extLst>
                <a:ext uri="{FF2B5EF4-FFF2-40B4-BE49-F238E27FC236}">
                  <a16:creationId xmlns:a16="http://schemas.microsoft.com/office/drawing/2014/main" id="{BC0C2620-AC5A-4464-8B20-2E9D626EB1F0}"/>
                </a:ext>
              </a:extLst>
            </p:cNvPr>
            <p:cNvSpPr txBox="1"/>
            <p:nvPr/>
          </p:nvSpPr>
          <p:spPr>
            <a:xfrm>
              <a:off x="1274882" y="401263"/>
              <a:ext cx="9906001" cy="590931"/>
            </a:xfrm>
            <a:prstGeom prst="rect">
              <a:avLst/>
            </a:prstGeom>
            <a:noFill/>
          </p:spPr>
          <p:txBody>
            <a:bodyPr wrap="square" rtlCol="0">
              <a:spAutoFit/>
            </a:bodyPr>
            <a:lstStyle/>
            <a:p>
              <a:pPr algn="ctr" defTabSz="914400">
                <a:lnSpc>
                  <a:spcPct val="90000"/>
                </a:lnSpc>
                <a:spcBef>
                  <a:spcPct val="0"/>
                </a:spcBef>
              </a:pPr>
              <a:r>
                <a:rPr lang="fr-FR" sz="3600">
                  <a:solidFill>
                    <a:schemeClr val="bg1"/>
                  </a:solidFill>
                </a:rPr>
                <a:t>DOCKER/BROKER/INFLUXDB</a:t>
              </a:r>
              <a:endParaRPr lang="en-GB" sz="3600" cap="all">
                <a:solidFill>
                  <a:schemeClr val="bg1"/>
                </a:solidFill>
                <a:latin typeface="+mj-lt"/>
                <a:ea typeface="+mj-ea"/>
                <a:cs typeface="+mj-cs"/>
              </a:endParaRPr>
            </a:p>
          </p:txBody>
        </p:sp>
        <p:sp>
          <p:nvSpPr>
            <p:cNvPr id="11" name="Rectangle 10">
              <a:extLst>
                <a:ext uri="{FF2B5EF4-FFF2-40B4-BE49-F238E27FC236}">
                  <a16:creationId xmlns:a16="http://schemas.microsoft.com/office/drawing/2014/main" id="{E7AF5781-1045-44BC-8C1A-3AB41BA727D9}"/>
                </a:ext>
              </a:extLst>
            </p:cNvPr>
            <p:cNvSpPr/>
            <p:nvPr/>
          </p:nvSpPr>
          <p:spPr>
            <a:xfrm>
              <a:off x="9210502" y="-1"/>
              <a:ext cx="1276523" cy="352425"/>
            </a:xfrm>
            <a:prstGeom prst="rect">
              <a:avLst/>
            </a:prstGeom>
            <a:solidFill>
              <a:srgbClr val="3FA9F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DURAND</a:t>
              </a:r>
            </a:p>
          </p:txBody>
        </p:sp>
        <p:sp>
          <p:nvSpPr>
            <p:cNvPr id="12" name="Rectangle 11">
              <a:extLst>
                <a:ext uri="{FF2B5EF4-FFF2-40B4-BE49-F238E27FC236}">
                  <a16:creationId xmlns:a16="http://schemas.microsoft.com/office/drawing/2014/main" id="{34CD0625-B64B-4600-B822-54CDAF0A83FD}"/>
                </a:ext>
              </a:extLst>
            </p:cNvPr>
            <p:cNvSpPr/>
            <p:nvPr/>
          </p:nvSpPr>
          <p:spPr>
            <a:xfrm>
              <a:off x="10582275" y="0"/>
              <a:ext cx="771525" cy="3524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1/4</a:t>
              </a:r>
            </a:p>
          </p:txBody>
        </p:sp>
        <p:pic>
          <p:nvPicPr>
            <p:cNvPr id="13" name="Picture 11">
              <a:extLst>
                <a:ext uri="{FF2B5EF4-FFF2-40B4-BE49-F238E27FC236}">
                  <a16:creationId xmlns:a16="http://schemas.microsoft.com/office/drawing/2014/main" id="{E8344FDF-7E05-4916-97A6-96AAFF56EC3C}"/>
                </a:ext>
              </a:extLst>
            </p:cNvPr>
            <p:cNvPicPr>
              <a:picLocks noChangeAspect="1"/>
            </p:cNvPicPr>
            <p:nvPr/>
          </p:nvPicPr>
          <p:blipFill>
            <a:blip r:embed="rId4"/>
            <a:stretch>
              <a:fillRect/>
            </a:stretch>
          </p:blipFill>
          <p:spPr>
            <a:xfrm>
              <a:off x="1825160" y="216236"/>
              <a:ext cx="1497671" cy="1016383"/>
            </a:xfrm>
            <a:prstGeom prst="rect">
              <a:avLst/>
            </a:prstGeom>
          </p:spPr>
        </p:pic>
      </p:grpSp>
    </p:spTree>
    <p:extLst>
      <p:ext uri="{BB962C8B-B14F-4D97-AF65-F5344CB8AC3E}">
        <p14:creationId xmlns:p14="http://schemas.microsoft.com/office/powerpoint/2010/main" val="3002135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1043</Words>
  <Application>Microsoft Office PowerPoint</Application>
  <PresentationFormat>Grand écran</PresentationFormat>
  <Paragraphs>304</Paragraphs>
  <Slides>30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Calibri Light</vt:lpstr>
      <vt:lpstr>Courier New</vt:lpstr>
      <vt:lpstr>Tw Cen MT</vt:lpstr>
      <vt:lpstr>Circuit</vt:lpstr>
      <vt:lpstr>IOTIAQuARIUM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 Docker/Broker/InfluxDB   2/3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lpstr>Présentation PowerPoint</vt:lpstr>
      <vt:lpstr>Présentation PowerPoint</vt:lpstr>
      <vt:lpstr>Présentation PowerPoint</vt:lpstr>
      <vt:lpstr>Fin de la présentation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IOTIAQUARIUM</dc:title>
  <dc:creator>BETTI Raphael</dc:creator>
  <cp:lastModifiedBy>Eric Harkat</cp:lastModifiedBy>
  <cp:revision>2</cp:revision>
  <dcterms:created xsi:type="dcterms:W3CDTF">2020-05-09T15:58:55Z</dcterms:created>
  <dcterms:modified xsi:type="dcterms:W3CDTF">2020-05-10T20:07:04Z</dcterms:modified>
</cp:coreProperties>
</file>