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76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</p14:sldIdLst>
        </p14:section>
        <p14:section name="Learn More" id="{2CC34DB2-6590-42C0-AD4B-A04C6060184E}">
          <p14:sldIdLst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241" autoAdjust="0"/>
  </p:normalViewPr>
  <p:slideViewPr>
    <p:cSldViewPr snapToGrid="0">
      <p:cViewPr varScale="1">
        <p:scale>
          <a:sx n="74" d="100"/>
          <a:sy n="74" d="100"/>
        </p:scale>
        <p:origin x="379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Mpho.Maphalle@gmail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ZA" sz="8000" b="1" dirty="0" err="1"/>
              <a:t>RestWell</a:t>
            </a:r>
            <a:endParaRPr lang="en-US" sz="115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3600" dirty="0"/>
              <a:t>Reclaiming Sleep. Rebuilding Lives.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A426-8505-06CF-09CE-A766425C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ED335-E570-ABD9-8A32-38C7B692C1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ZA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us in making sleep a global wellness priority</a:t>
            </a:r>
          </a:p>
          <a:p>
            <a:r>
              <a:rPr lang="en-ZA" sz="3200" dirty="0">
                <a:latin typeface="Aptos" panose="020B0004020202020204" pitchFamily="34" charset="0"/>
                <a:cs typeface="Times New Roman" panose="02020603050405020304" pitchFamily="18" charset="0"/>
              </a:rPr>
              <a:t>Email: </a:t>
            </a:r>
            <a:r>
              <a:rPr lang="en-ZA" sz="3200" dirty="0">
                <a:latin typeface="Aptos" panose="020B0004020202020204" pitchFamily="34" charset="0"/>
                <a:cs typeface="Times New Roman" panose="02020603050405020304" pitchFamily="18" charset="0"/>
                <a:hlinkClick r:id="rId2"/>
              </a:rPr>
              <a:t>Mpho.Maphalle@gmail.com</a:t>
            </a:r>
            <a:endParaRPr lang="en-ZA" sz="3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ZA" sz="3200" dirty="0">
                <a:latin typeface="Aptos" panose="020B0004020202020204" pitchFamily="34" charset="0"/>
                <a:cs typeface="Times New Roman" panose="02020603050405020304" pitchFamily="18" charset="0"/>
              </a:rPr>
              <a:t>Contact: 0613716818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422126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161636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world is sleep-deprived—and it’s costing us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Sleep deprivation is a global health crisis.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 in 3 adults don’t get enough sleep, contributing to anxiety, burnout, and chronic illness.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Poor sleep impacts productivity, academic performance, mental health, and long-term well-being.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person sleeping in a bed&#10;&#10;AI-generated content may be incorrect.">
            <a:extLst>
              <a:ext uri="{FF2B5EF4-FFF2-40B4-BE49-F238E27FC236}">
                <a16:creationId xmlns:a16="http://schemas.microsoft.com/office/drawing/2014/main" id="{5AE9CC69-0665-0F8A-C14A-845AFBC7E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810" y="1387929"/>
            <a:ext cx="4837176" cy="439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4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Opportunity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8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Growing focus on wellness and burnout recovery</a:t>
            </a:r>
            <a:endParaRPr lang="en-ZA" sz="8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41609" y="3000278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3000278"/>
            <a:ext cx="4504252" cy="909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Sleep solutions rarely include behavior change or community support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8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Market lacks a science-backed, engaging platform for sleep health</a:t>
            </a:r>
            <a:endParaRPr lang="en-ZA" sz="8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person stretching in bed">
            <a:extLst>
              <a:ext uri="{FF2B5EF4-FFF2-40B4-BE49-F238E27FC236}">
                <a16:creationId xmlns:a16="http://schemas.microsoft.com/office/drawing/2014/main" id="{AE67A9F9-9D0E-BA7D-D6B1-46575A541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273629"/>
            <a:ext cx="5584371" cy="530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1042416"/>
            <a:ext cx="6877119" cy="45719"/>
          </a:xfrm>
        </p:spPr>
        <p:txBody>
          <a:bodyPr>
            <a:normAutofit fontScale="90000"/>
          </a:bodyPr>
          <a:lstStyle/>
          <a:p>
            <a:b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ZA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Our Solution: </a:t>
            </a:r>
            <a:r>
              <a:rPr lang="en-ZA" sz="36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RestWell</a:t>
            </a:r>
            <a:b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digital wellness platform that transforms sleep habits through: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Personalized assessments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Virtual coaching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Wearable syncing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Sleep challenges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sleep tracking to sleep transformation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video on the right to see a quick example.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download">
            <a:hlinkClick r:id="" action="ppaction://media"/>
            <a:extLst>
              <a:ext uri="{FF2B5EF4-FFF2-40B4-BE49-F238E27FC236}">
                <a16:creationId xmlns:a16="http://schemas.microsoft.com/office/drawing/2014/main" id="{49A9F50C-31D4-A69C-DFEB-02566201149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41472" y="1362448"/>
            <a:ext cx="6408918" cy="405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We Help</a:t>
            </a: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/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Z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University students under pressure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667060" y="3224081"/>
            <a:ext cx="558179" cy="409838"/>
            <a:chOff x="7061763" y="1038620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73785" y="1038620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7061763" y="1070956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3207105"/>
            <a:ext cx="2651153" cy="118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Z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Shift workers facing circadian disruption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Group 25" descr="Small circle with number 3 inside  indicating step 3"/>
          <p:cNvGrpSpPr/>
          <p:nvPr/>
        </p:nvGrpSpPr>
        <p:grpSpPr bwMode="blackWhite"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76799" y="4360521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Professionals battling burnout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Picture 1" descr="Slide thumbnail context menu showing the Duplicate Slide opti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91" y="1455491"/>
            <a:ext cx="1402148" cy="1803887"/>
          </a:xfrm>
          <a:prstGeom prst="rect">
            <a:avLst/>
          </a:prstGeom>
        </p:spPr>
      </p:pic>
      <p:pic>
        <p:nvPicPr>
          <p:cNvPr id="6" name="Picture 5" descr="Transition tab showing morph transitio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96" y="3159609"/>
            <a:ext cx="2468760" cy="1185923"/>
          </a:xfrm>
          <a:prstGeom prst="rect">
            <a:avLst/>
          </a:prstGeom>
        </p:spPr>
      </p:pic>
      <p:pic>
        <p:nvPicPr>
          <p:cNvPr id="5" name="Picture 4" descr="Slide Show butt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79" y="4344232"/>
            <a:ext cx="2134319" cy="88708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 descr="Large, blue circle with a small light blue circle inside"/>
          <p:cNvSpPr/>
          <p:nvPr/>
        </p:nvSpPr>
        <p:spPr>
          <a:xfrm>
            <a:off x="7236525" y="1944862"/>
            <a:ext cx="3827244" cy="37432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 descr="Small light blue circle inside a large dark blue circle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Results So Far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2000"/>
              </a:spcAft>
            </a:pP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ZA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Aligns with </a:t>
            </a:r>
            <a:r>
              <a:rPr lang="en-ZA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SDG 3: Good Health and Well-Being</a:t>
            </a:r>
            <a:endParaRPr lang="en-ZA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2000"/>
              </a:spcAft>
            </a:pPr>
            <a:endParaRPr lang="en-ZA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pic>
        <p:nvPicPr>
          <p:cNvPr id="11" name="Picture 10" descr="Share icon showing number of people  working on the presentation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84" y="2425111"/>
            <a:ext cx="3262550" cy="1475660"/>
          </a:xfrm>
          <a:prstGeom prst="rect">
            <a:avLst/>
          </a:prstGeom>
        </p:spPr>
      </p:pic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-50% in sleep-related anxiety</a:t>
            </a:r>
          </a:p>
        </p:txBody>
      </p:sp>
      <p:pic>
        <p:nvPicPr>
          <p:cNvPr id="9" name="Picture 8" descr="Marker showing who is working on a slid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52" y="2434307"/>
            <a:ext cx="3841692" cy="2512928"/>
          </a:xfrm>
          <a:prstGeom prst="rect">
            <a:avLst/>
          </a:prstGeom>
        </p:spPr>
      </p:pic>
      <p:grpSp>
        <p:nvGrpSpPr>
          <p:cNvPr id="36" name="Group 35" descr="Small circle with number 2 inside indicating step 2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+35% increase in nightly sleep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</p:txBody>
      </p:sp>
      <p:pic>
        <p:nvPicPr>
          <p:cNvPr id="12" name="Picture 11" descr="Maker showing the part of the slide being edi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19" y="2350394"/>
            <a:ext cx="3563782" cy="2305344"/>
          </a:xfrm>
          <a:prstGeom prst="rect">
            <a:avLst/>
          </a:prstGeom>
        </p:spPr>
      </p:pic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ZA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Pilot with 250 users showed higher focus &amp; mood scores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Business &amp; Growth Model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306448"/>
            <a:ext cx="3121671" cy="839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Freemium app + premium sleep coaching</a:t>
            </a:r>
          </a:p>
        </p:txBody>
      </p:sp>
      <p:grpSp>
        <p:nvGrpSpPr>
          <p:cNvPr id="19" name="Group 18" descr="Small circle with number 2 inside  indicating step 2"/>
          <p:cNvGrpSpPr/>
          <p:nvPr/>
        </p:nvGrpSpPr>
        <p:grpSpPr bwMode="blackWhite"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Oval 1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268559"/>
            <a:ext cx="3504072" cy="99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B2B partnerships with schools &amp; clinics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" name="Group 30" descr="Small circle with number 3 inside  indicating step 3"/>
          <p:cNvGrpSpPr/>
          <p:nvPr/>
        </p:nvGrpSpPr>
        <p:grpSpPr bwMode="blackWhite">
          <a:xfrm>
            <a:off x="557319" y="4069080"/>
            <a:ext cx="558179" cy="409838"/>
            <a:chOff x="6953426" y="711274"/>
            <a:chExt cx="558179" cy="409838"/>
          </a:xfrm>
        </p:grpSpPr>
        <p:sp>
          <p:nvSpPr>
            <p:cNvPr id="32" name="Oval 3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3946863"/>
            <a:ext cx="2134038" cy="1802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Anonymous sleep trend data for institutions</a:t>
            </a:r>
          </a:p>
        </p:txBody>
      </p:sp>
      <p:sp>
        <p:nvSpPr>
          <p:cNvPr id="25" name="Text Box 16" descr="Select me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Tell Me box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6" y="3410945"/>
            <a:ext cx="2106152" cy="220833"/>
          </a:xfrm>
          <a:prstGeom prst="rect">
            <a:avLst/>
          </a:prstGeom>
        </p:spPr>
      </p:pic>
      <p:pic>
        <p:nvPicPr>
          <p:cNvPr id="7" name="Picture 6" descr="Animation tab showing zoom op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4069080"/>
            <a:ext cx="3803904" cy="2438400"/>
          </a:xfrm>
          <a:prstGeom prst="rect">
            <a:avLst/>
          </a:prstGeom>
        </p:spPr>
      </p:pic>
      <p:pic>
        <p:nvPicPr>
          <p:cNvPr id="24" name="Pictur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pic>
        <p:nvPicPr>
          <p:cNvPr id="23" name="Picture 22" descr="Robo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Why We’re Different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Focus on behavioral change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Three pictures showing the Smart Lookup featu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3" y="2292096"/>
            <a:ext cx="11129521" cy="3198055"/>
          </a:xfrm>
          <a:prstGeom prst="rect">
            <a:avLst/>
          </a:prstGeom>
        </p:spPr>
      </p:pic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Community-driven habit building</a:t>
            </a:r>
          </a:p>
        </p:txBody>
      </p:sp>
      <p:grpSp>
        <p:nvGrpSpPr>
          <p:cNvPr id="36" name="Group 35" descr="Small circle with number 2 inside  indicating step 2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Inclusive, accessible design for all devices</a:t>
            </a:r>
            <a:endParaRPr lang="en-US" sz="2000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677181" y="5257714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Built on real human insight, not just numbers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Vision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To shift the cultural mindset from “sleep is optional” to “rest is essential.”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future where quality rest is seen as a right—not a luxury</a:t>
            </a: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Sleep wellness as a public health revolution</a:t>
            </a: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{1A78E69B-23D4-4023-98D5-80D41EF29ED4}tf10001108_win32</Template>
  <TotalTime>1400</TotalTime>
  <Words>329</Words>
  <Application>Microsoft Office PowerPoint</Application>
  <PresentationFormat>Widescreen</PresentationFormat>
  <Paragraphs>64</Paragraphs>
  <Slides>10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Segoe UI</vt:lpstr>
      <vt:lpstr>Segoe UI Light</vt:lpstr>
      <vt:lpstr>Segoe UI Semibold</vt:lpstr>
      <vt:lpstr>Symbol</vt:lpstr>
      <vt:lpstr>Custom</vt:lpstr>
      <vt:lpstr>RestWell</vt:lpstr>
      <vt:lpstr>The world is sleep-deprived—and it’s costing us</vt:lpstr>
      <vt:lpstr>The Opportunity</vt:lpstr>
      <vt:lpstr> Our Solution: RestWell </vt:lpstr>
      <vt:lpstr>Who We Help</vt:lpstr>
      <vt:lpstr>The Results So Far</vt:lpstr>
      <vt:lpstr>Business &amp; Growth Model</vt:lpstr>
      <vt:lpstr>Explore Why We’re Different</vt:lpstr>
      <vt:lpstr>Vision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mpho.maphalle@gmail.com</dc:creator>
  <cp:keywords/>
  <cp:lastModifiedBy>mpho.maphalle@gmail.com</cp:lastModifiedBy>
  <cp:revision>2</cp:revision>
  <dcterms:created xsi:type="dcterms:W3CDTF">2025-06-18T16:05:17Z</dcterms:created>
  <dcterms:modified xsi:type="dcterms:W3CDTF">2025-06-19T15:25:33Z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