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Barlow Bold" charset="1" panose="00000800000000000000"/>
      <p:regular r:id="rId7"/>
    </p:embeddedFont>
    <p:embeddedFont>
      <p:font typeface="Canva Sans Bold" charset="1" panose="020B0803030501040103"/>
      <p:regular r:id="rId8"/>
    </p:embeddedFont>
    <p:embeddedFont>
      <p:font typeface="Barlow Semi-Bold" charset="1" panose="00000700000000000000"/>
      <p:regular r:id="rId9"/>
    </p:embeddedFont>
    <p:embeddedFont>
      <p:font typeface="Canva Sans" charset="1" panose="020B05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6637" y="0"/>
            <a:ext cx="17791464" cy="10076992"/>
          </a:xfrm>
          <a:prstGeom prst="rect">
            <a:avLst/>
          </a:prstGeom>
          <a:solidFill>
            <a:srgbClr val="0BB6B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253409" y="-361692"/>
            <a:ext cx="9157151" cy="11010383"/>
          </a:xfrm>
          <a:custGeom>
            <a:avLst/>
            <a:gdLst/>
            <a:ahLst/>
            <a:cxnLst/>
            <a:rect r="r" b="b" t="t" l="l"/>
            <a:pathLst>
              <a:path h="11010383" w="9157151">
                <a:moveTo>
                  <a:pt x="0" y="0"/>
                </a:moveTo>
                <a:lnTo>
                  <a:pt x="9157150" y="0"/>
                </a:lnTo>
                <a:lnTo>
                  <a:pt x="9157150" y="11010384"/>
                </a:lnTo>
                <a:lnTo>
                  <a:pt x="0" y="11010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r="0" b="-1008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5160" y="210008"/>
            <a:ext cx="1637385" cy="1637385"/>
          </a:xfrm>
          <a:custGeom>
            <a:avLst/>
            <a:gdLst/>
            <a:ahLst/>
            <a:cxnLst/>
            <a:rect r="r" b="b" t="t" l="l"/>
            <a:pathLst>
              <a:path h="1637385" w="1637385">
                <a:moveTo>
                  <a:pt x="0" y="0"/>
                </a:moveTo>
                <a:lnTo>
                  <a:pt x="1637385" y="0"/>
                </a:lnTo>
                <a:lnTo>
                  <a:pt x="1637385" y="1637384"/>
                </a:lnTo>
                <a:lnTo>
                  <a:pt x="0" y="1637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025406" y="4013081"/>
            <a:ext cx="2068989" cy="4093850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31559" t="0" r="-31559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934514" y="4013081"/>
            <a:ext cx="2068989" cy="4093850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76590" t="0" r="-17659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3843621" y="4013081"/>
            <a:ext cx="2068989" cy="4093850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08915" t="0" r="-108915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8025406" y="3233586"/>
            <a:ext cx="3478514" cy="9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2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Fea</a:t>
            </a:r>
            <a:r>
              <a:rPr lang="en-US" b="true" sz="3252" u="non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tures</a:t>
            </a:r>
          </a:p>
          <a:p>
            <a:pPr algn="l" marL="0" indent="0" lvl="0">
              <a:lnSpc>
                <a:spcPts val="3902"/>
              </a:lnSpc>
              <a:spcBef>
                <a:spcPct val="0"/>
              </a:spcBef>
            </a:pPr>
          </a:p>
        </p:txBody>
      </p:sp>
      <p:grpSp>
        <p:nvGrpSpPr>
          <p:cNvPr name="Group 36" id="36"/>
          <p:cNvGrpSpPr/>
          <p:nvPr/>
        </p:nvGrpSpPr>
        <p:grpSpPr>
          <a:xfrm rot="0">
            <a:off x="7903741" y="3736448"/>
            <a:ext cx="884593" cy="1088621"/>
            <a:chOff x="0" y="0"/>
            <a:chExt cx="1179458" cy="1451494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213676"/>
              <a:ext cx="1179458" cy="1179458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269510" y="-133350"/>
              <a:ext cx="640438" cy="15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050"/>
                </a:lnSpc>
              </a:pPr>
              <a:r>
                <a:rPr lang="en-US" sz="7178" b="true">
                  <a:solidFill>
                    <a:srgbClr val="0BB6B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309014" y="3637739"/>
            <a:ext cx="884593" cy="1088621"/>
            <a:chOff x="0" y="0"/>
            <a:chExt cx="1179458" cy="145149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136018"/>
              <a:ext cx="1179458" cy="1179458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269510" y="-133350"/>
              <a:ext cx="640438" cy="15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050"/>
                </a:lnSpc>
              </a:pPr>
              <a:r>
                <a:rPr lang="en-US" sz="7178" b="true">
                  <a:solidFill>
                    <a:srgbClr val="0BB6B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3401324" y="3637739"/>
            <a:ext cx="884593" cy="1088621"/>
            <a:chOff x="0" y="0"/>
            <a:chExt cx="1179458" cy="1451494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272036"/>
              <a:ext cx="1179458" cy="1179458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217390" y="-133350"/>
              <a:ext cx="640438" cy="158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050"/>
                </a:lnSpc>
              </a:pPr>
              <a:r>
                <a:rPr lang="en-US" sz="7178" b="true">
                  <a:solidFill>
                    <a:srgbClr val="0BB6B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4824991" y="0"/>
            <a:ext cx="3243111" cy="324311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16747" r="0" b="-16747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-140018" y="38100"/>
            <a:ext cx="3350160" cy="59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6"/>
              </a:lnSpc>
            </a:pPr>
            <a:r>
              <a:rPr lang="en-US" sz="2286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VIBE CODING HACK</a:t>
            </a:r>
          </a:p>
          <a:p>
            <a:pPr algn="ctr">
              <a:lnSpc>
                <a:spcPts val="2286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454165" y="1416993"/>
            <a:ext cx="6178200" cy="53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4"/>
              </a:lnSpc>
            </a:pPr>
            <a:r>
              <a:rPr lang="en-US" b="true" sz="3537">
                <a:solidFill>
                  <a:srgbClr val="A01144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what problem are you solving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54165" y="2049479"/>
            <a:ext cx="7111825" cy="289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1"/>
              </a:lnSpc>
            </a:pPr>
            <a:r>
              <a:rPr lang="en-US" sz="1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therapy and psychology education often struggle with:</a:t>
            </a:r>
          </a:p>
          <a:p>
            <a:pPr algn="l" marL="356513" indent="-178257" lvl="1">
              <a:lnSpc>
                <a:spcPts val="2311"/>
              </a:lnSpc>
              <a:buFont typeface="Arial"/>
              <a:buChar char="•"/>
            </a:pPr>
            <a:r>
              <a:rPr lang="en-US" sz="1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📉 Retention gaps: Clients forget strategies or lose momentum between appointments.</a:t>
            </a:r>
          </a:p>
          <a:p>
            <a:pPr algn="l" marL="356513" indent="-178257" lvl="1">
              <a:lnSpc>
                <a:spcPts val="2311"/>
              </a:lnSpc>
              <a:buFont typeface="Arial"/>
              <a:buChar char="•"/>
            </a:pPr>
            <a:r>
              <a:rPr lang="en-US" sz="1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📚 Overwhelming content: Dense readings and resources aren’t built for quick digestion.</a:t>
            </a:r>
          </a:p>
          <a:p>
            <a:pPr algn="l" marL="356513" indent="-178257" lvl="1">
              <a:lnSpc>
                <a:spcPts val="2311"/>
              </a:lnSpc>
              <a:buFont typeface="Arial"/>
              <a:buChar char="•"/>
            </a:pPr>
            <a:r>
              <a:rPr lang="en-US" sz="1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🔕 Limited therapist-client interaction between sessions due to time and compliance constraints.</a:t>
            </a:r>
          </a:p>
          <a:p>
            <a:pPr algn="l" marL="356513" indent="-178257" lvl="1">
              <a:lnSpc>
                <a:spcPts val="2311"/>
              </a:lnSpc>
              <a:buFont typeface="Arial"/>
              <a:buChar char="•"/>
            </a:pPr>
            <a:r>
              <a:rPr lang="en-US" sz="1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🧠 Student disengagement from passive learning formats in academic settings.</a:t>
            </a:r>
          </a:p>
          <a:p>
            <a:pPr algn="l">
              <a:lnSpc>
                <a:spcPts val="2311"/>
              </a:lnSpc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454165" y="4873993"/>
            <a:ext cx="5987111" cy="52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3"/>
              </a:lnSpc>
            </a:pPr>
            <a:r>
              <a:rPr lang="en-US" b="true" sz="3427">
                <a:solidFill>
                  <a:srgbClr val="A01144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What solution do you have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54165" y="5508257"/>
            <a:ext cx="6986231" cy="30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3"/>
              </a:lnSpc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App bridges these gaps with:</a:t>
            </a:r>
          </a:p>
          <a:p>
            <a:pPr algn="l" marL="373737" indent="-186868" lvl="1">
              <a:lnSpc>
                <a:spcPts val="2423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Microlearning: Short bursts of tailored content that match attention spans and busy schedules.</a:t>
            </a:r>
          </a:p>
          <a:p>
            <a:pPr algn="l" marL="373737" indent="-186868" lvl="1">
              <a:lnSpc>
                <a:spcPts val="2423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Therapist-guided digital reinforcement: Psychologists can personalize lesson flows to each client’s needs.</a:t>
            </a:r>
          </a:p>
          <a:p>
            <a:pPr algn="l" marL="373737" indent="-186868" lvl="1">
              <a:lnSpc>
                <a:spcPts val="2423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Self-awareness tools: Emotion trackers, prompts, and feedback loops empower active reflection.</a:t>
            </a:r>
          </a:p>
          <a:p>
            <a:pPr algn="l" marL="373737" indent="-186868" lvl="1">
              <a:lnSpc>
                <a:spcPts val="2423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Secure messaging + notes: Facilitates thoughtful communication without breaching privacy standards.</a:t>
            </a:r>
          </a:p>
          <a:p>
            <a:pPr algn="l">
              <a:lnSpc>
                <a:spcPts val="2423"/>
              </a:lnSpc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398312" y="8104554"/>
            <a:ext cx="5987111" cy="52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3"/>
              </a:lnSpc>
            </a:pPr>
            <a:r>
              <a:rPr lang="en-US" b="true" sz="3427">
                <a:solidFill>
                  <a:srgbClr val="A01144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Why is you product better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772965" y="8206490"/>
            <a:ext cx="2321429" cy="2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sz="17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welcome page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055789" y="8206490"/>
            <a:ext cx="2044755" cy="2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  <a:spcBef>
                <a:spcPct val="0"/>
              </a:spcBef>
            </a:pPr>
            <a:r>
              <a:rPr lang="en-US" sz="17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Make payment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843621" y="8258361"/>
            <a:ext cx="2157808" cy="2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  <a:spcBef>
                <a:spcPct val="0"/>
              </a:spcBef>
            </a:pPr>
            <a:r>
              <a:rPr lang="en-US" sz="17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FQA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98312" y="8824054"/>
            <a:ext cx="6549331" cy="181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3"/>
              </a:lnSpc>
            </a:pPr>
            <a:r>
              <a:rPr lang="en-US" sz="17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🔥 MindScape isn’t just another wellness app—it’s a focused, intelligent bridge between education, therapy, and real-world reflection.</a:t>
            </a:r>
          </a:p>
          <a:p>
            <a:pPr algn="l">
              <a:lnSpc>
                <a:spcPts val="2423"/>
              </a:lnSpc>
            </a:pPr>
          </a:p>
          <a:p>
            <a:pPr algn="l">
              <a:lnSpc>
                <a:spcPts val="2423"/>
              </a:lnSpc>
            </a:pPr>
          </a:p>
          <a:p>
            <a:pPr algn="l">
              <a:lnSpc>
                <a:spcPts val="2423"/>
              </a:lnSpc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7990629" y="1818072"/>
            <a:ext cx="6130320" cy="52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3"/>
              </a:lnSpc>
            </a:pPr>
            <a:r>
              <a:rPr lang="en-US" b="true" sz="3427">
                <a:solidFill>
                  <a:srgbClr val="A01144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https://www.mindscapeapp.io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4081407" y="267158"/>
            <a:ext cx="8496955" cy="40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6"/>
              </a:lnSpc>
            </a:pPr>
            <a:r>
              <a:rPr lang="en-US" sz="3046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MPHO MAPHALLE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DAGsIOn7RG0</dc:identifier>
  <dcterms:modified xsi:type="dcterms:W3CDTF">2011-08-01T06:04:30Z</dcterms:modified>
  <cp:revision>1</cp:revision>
  <dc:title>Copy of vibe coding Hackathon.</dc:title>
</cp:coreProperties>
</file>