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Barlow" panose="00000500000000000000" pitchFamily="2" charset="0"/>
      <p:regular r:id="rId18"/>
    </p:embeddedFont>
    <p:embeddedFont>
      <p:font typeface="Barlow Bold" panose="020B0604020202020204" charset="0"/>
      <p:regular r:id="rId19"/>
    </p:embeddedFont>
    <p:embeddedFont>
      <p:font typeface="Barlow Medium" panose="00000600000000000000" pitchFamily="2" charset="0"/>
      <p:regular r:id="rId20"/>
    </p:embeddedFont>
    <p:embeddedFont>
      <p:font typeface="Barlow Medium Italics" panose="020B0604020202020204" charset="0"/>
      <p:regular r:id="rId21"/>
    </p:embeddedFont>
    <p:embeddedFont>
      <p:font typeface="Barlow Semi-Bold" panose="020B0604020202020204" charset="0"/>
      <p:regular r:id="rId22"/>
    </p:embeddedFont>
    <p:embeddedFont>
      <p:font typeface="Canva Sans" panose="020B0604020202020204" charset="0"/>
      <p:regular r:id="rId23"/>
    </p:embeddedFont>
    <p:embeddedFont>
      <p:font typeface="Garet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02</a:t>
            </a:r>
          </a:p>
        </p:txBody>
      </p:sp>
      <p:sp>
        <p:nvSpPr>
          <p:cNvPr id="3" name="Freeform 3"/>
          <p:cNvSpPr/>
          <p:nvPr/>
        </p:nvSpPr>
        <p:spPr>
          <a:xfrm>
            <a:off x="14309762" y="1467788"/>
            <a:ext cx="2274977" cy="2274977"/>
          </a:xfrm>
          <a:custGeom>
            <a:avLst/>
            <a:gdLst/>
            <a:ahLst/>
            <a:cxnLst/>
            <a:rect l="l" t="t" r="r" b="b"/>
            <a:pathLst>
              <a:path w="2274977" h="2274977">
                <a:moveTo>
                  <a:pt x="0" y="0"/>
                </a:moveTo>
                <a:lnTo>
                  <a:pt x="2274976" y="0"/>
                </a:lnTo>
                <a:lnTo>
                  <a:pt x="2274976" y="2274977"/>
                </a:lnTo>
                <a:lnTo>
                  <a:pt x="0" y="2274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4" name="Freeform 4"/>
          <p:cNvSpPr/>
          <p:nvPr/>
        </p:nvSpPr>
        <p:spPr>
          <a:xfrm>
            <a:off x="13234911" y="2328734"/>
            <a:ext cx="2212339" cy="553085"/>
          </a:xfrm>
          <a:custGeom>
            <a:avLst/>
            <a:gdLst/>
            <a:ahLst/>
            <a:cxnLst/>
            <a:rect l="l" t="t" r="r" b="b"/>
            <a:pathLst>
              <a:path w="2212339" h="553085">
                <a:moveTo>
                  <a:pt x="0" y="0"/>
                </a:moveTo>
                <a:lnTo>
                  <a:pt x="2212339" y="0"/>
                </a:lnTo>
                <a:lnTo>
                  <a:pt x="2212339" y="553085"/>
                </a:lnTo>
                <a:lnTo>
                  <a:pt x="0" y="5530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5" name="Group 5"/>
          <p:cNvGrpSpPr/>
          <p:nvPr/>
        </p:nvGrpSpPr>
        <p:grpSpPr>
          <a:xfrm>
            <a:off x="1028700" y="1013155"/>
            <a:ext cx="10865999" cy="3993491"/>
            <a:chOff x="0" y="0"/>
            <a:chExt cx="14487999" cy="5324655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4487999" cy="3276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The Finance Tracker app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494796"/>
              <a:ext cx="14487999" cy="1829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b="1" i="1">
                  <a:solidFill>
                    <a:srgbClr val="0BB6BC"/>
                  </a:solidFill>
                  <a:latin typeface="Barlow Medium Italics"/>
                  <a:ea typeface="Barlow Medium Italics"/>
                  <a:cs typeface="Barlow Medium Italics"/>
                  <a:sym typeface="Barlow Medium Italics"/>
                </a:rPr>
                <a:t>Core Features:</a:t>
              </a:r>
            </a:p>
            <a:p>
              <a:pPr algn="l">
                <a:lnSpc>
                  <a:spcPts val="5599"/>
                </a:lnSpc>
              </a:pPr>
              <a:endParaRPr lang="en-US" sz="3999" b="1" i="1">
                <a:solidFill>
                  <a:srgbClr val="0BB6BC"/>
                </a:solidFill>
                <a:latin typeface="Barlow Medium Italics"/>
                <a:ea typeface="Barlow Medium Italics"/>
                <a:cs typeface="Barlow Medium Italics"/>
                <a:sym typeface="Barlow Medium Italics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3986110"/>
            <a:ext cx="9781023" cy="5009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4"/>
              </a:lnSpc>
            </a:pPr>
            <a:endParaRPr/>
          </a:p>
          <a:p>
            <a:pPr marL="561982" lvl="1" indent="-280991" algn="l">
              <a:lnSpc>
                <a:spcPts val="3644"/>
              </a:lnSpc>
              <a:buFont typeface="Arial"/>
              <a:buChar char="•"/>
            </a:pPr>
            <a:r>
              <a:rPr lang="en-US" sz="260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Voice input for quick transaction recording</a:t>
            </a:r>
          </a:p>
          <a:p>
            <a:pPr marL="561982" lvl="1" indent="-280991" algn="l">
              <a:lnSpc>
                <a:spcPts val="3644"/>
              </a:lnSpc>
              <a:buFont typeface="Arial"/>
              <a:buChar char="•"/>
            </a:pPr>
            <a:r>
              <a:rPr lang="en-US" sz="260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Photo/receipt scanning for expense capture</a:t>
            </a:r>
          </a:p>
          <a:p>
            <a:pPr marL="561982" lvl="1" indent="-280991" algn="l">
              <a:lnSpc>
                <a:spcPts val="3644"/>
              </a:lnSpc>
              <a:buFont typeface="Arial"/>
              <a:buChar char="•"/>
            </a:pPr>
            <a:r>
              <a:rPr lang="en-US" sz="260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Dashboard with income, expenses, and profit overview</a:t>
            </a:r>
          </a:p>
          <a:p>
            <a:pPr marL="561982" lvl="1" indent="-280991" algn="l">
              <a:lnSpc>
                <a:spcPts val="3644"/>
              </a:lnSpc>
              <a:buFont typeface="Arial"/>
              <a:buChar char="•"/>
            </a:pPr>
            <a:r>
              <a:rPr lang="en-US" sz="260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Transaction history with search and filtering</a:t>
            </a:r>
          </a:p>
          <a:p>
            <a:pPr marL="561982" lvl="1" indent="-280991" algn="l">
              <a:lnSpc>
                <a:spcPts val="3644"/>
              </a:lnSpc>
              <a:buFont typeface="Arial"/>
              <a:buChar char="•"/>
            </a:pPr>
            <a:r>
              <a:rPr lang="en-US" sz="260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Quick expense and income entry forms</a:t>
            </a:r>
          </a:p>
          <a:p>
            <a:pPr marL="561982" lvl="1" indent="-280991" algn="l">
              <a:lnSpc>
                <a:spcPts val="3644"/>
              </a:lnSpc>
              <a:buFont typeface="Arial"/>
              <a:buChar char="•"/>
            </a:pPr>
            <a:r>
              <a:rPr lang="en-US" sz="260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Transaction categorization system</a:t>
            </a:r>
          </a:p>
          <a:p>
            <a:pPr marL="561982" lvl="1" indent="-280991" algn="l">
              <a:lnSpc>
                <a:spcPts val="3644"/>
              </a:lnSpc>
              <a:buFont typeface="Arial"/>
              <a:buChar char="•"/>
            </a:pPr>
            <a:r>
              <a:rPr lang="en-US" sz="260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Basic financial reports and insights</a:t>
            </a:r>
          </a:p>
          <a:p>
            <a:pPr marL="561982" lvl="1" indent="-280991" algn="l">
              <a:lnSpc>
                <a:spcPts val="3644"/>
              </a:lnSpc>
              <a:buFont typeface="Arial"/>
              <a:buChar char="•"/>
            </a:pPr>
            <a:r>
              <a:rPr lang="en-US" sz="260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Export functionality for accounting purposes</a:t>
            </a:r>
          </a:p>
          <a:p>
            <a:pPr algn="l">
              <a:lnSpc>
                <a:spcPts val="3644"/>
              </a:lnSpc>
            </a:pPr>
            <a:endParaRPr lang="en-US" sz="2602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3644"/>
              </a:lnSpc>
            </a:pPr>
            <a:endParaRPr lang="en-US" sz="2602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ZA"/>
          </a:p>
        </p:txBody>
      </p:sp>
      <p:sp>
        <p:nvSpPr>
          <p:cNvPr id="3" name="AutoShape 3"/>
          <p:cNvSpPr/>
          <p:nvPr/>
        </p:nvSpPr>
        <p:spPr>
          <a:xfrm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ZA"/>
          </a:p>
        </p:txBody>
      </p:sp>
      <p:sp>
        <p:nvSpPr>
          <p:cNvPr id="4" name="AutoShape 4"/>
          <p:cNvSpPr/>
          <p:nvPr/>
        </p:nvSpPr>
        <p:spPr>
          <a:xfrm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ZA"/>
          </a:p>
        </p:txBody>
      </p:sp>
      <p:sp>
        <p:nvSpPr>
          <p:cNvPr id="5" name="AutoShape 5"/>
          <p:cNvSpPr/>
          <p:nvPr/>
        </p:nvSpPr>
        <p:spPr>
          <a:xfrm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ZA"/>
          </a:p>
        </p:txBody>
      </p:sp>
      <p:sp>
        <p:nvSpPr>
          <p:cNvPr id="6" name="AutoShape 6"/>
          <p:cNvSpPr/>
          <p:nvPr/>
        </p:nvSpPr>
        <p:spPr>
          <a:xfrm>
            <a:off x="1703359" y="3357575"/>
            <a:ext cx="14881282" cy="0"/>
          </a:xfrm>
          <a:prstGeom prst="line">
            <a:avLst/>
          </a:prstGeom>
          <a:ln w="19050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7" name="AutoShape 7"/>
          <p:cNvSpPr/>
          <p:nvPr/>
        </p:nvSpPr>
        <p:spPr>
          <a:xfrm>
            <a:off x="1703359" y="8136464"/>
            <a:ext cx="14881282" cy="0"/>
          </a:xfrm>
          <a:prstGeom prst="line">
            <a:avLst/>
          </a:prstGeom>
          <a:ln w="19050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8" name="AutoShape 8"/>
          <p:cNvSpPr/>
          <p:nvPr/>
        </p:nvSpPr>
        <p:spPr>
          <a:xfrm>
            <a:off x="8659450" y="2473365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ZA"/>
          </a:p>
        </p:txBody>
      </p:sp>
      <p:sp>
        <p:nvSpPr>
          <p:cNvPr id="9" name="AutoShape 9"/>
          <p:cNvSpPr/>
          <p:nvPr/>
        </p:nvSpPr>
        <p:spPr>
          <a:xfrm>
            <a:off x="6673531" y="2473365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ZA"/>
          </a:p>
        </p:txBody>
      </p:sp>
      <p:sp>
        <p:nvSpPr>
          <p:cNvPr id="10" name="TextBox 10"/>
          <p:cNvSpPr txBox="1"/>
          <p:nvPr/>
        </p:nvSpPr>
        <p:spPr>
          <a:xfrm>
            <a:off x="6913736" y="2694518"/>
            <a:ext cx="1524842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75969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2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0645368" y="2473365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ZA"/>
          </a:p>
        </p:txBody>
      </p:sp>
      <p:sp>
        <p:nvSpPr>
          <p:cNvPr id="13" name="TextBox 13"/>
          <p:cNvSpPr txBox="1"/>
          <p:nvPr/>
        </p:nvSpPr>
        <p:spPr>
          <a:xfrm>
            <a:off x="11029376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3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2631287" y="2473365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ZA"/>
          </a:p>
        </p:txBody>
      </p:sp>
      <p:sp>
        <p:nvSpPr>
          <p:cNvPr id="15" name="AutoShape 15"/>
          <p:cNvSpPr/>
          <p:nvPr/>
        </p:nvSpPr>
        <p:spPr>
          <a:xfrm>
            <a:off x="14612169" y="2467083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ZA"/>
          </a:p>
        </p:txBody>
      </p:sp>
      <p:sp>
        <p:nvSpPr>
          <p:cNvPr id="16" name="TextBox 16"/>
          <p:cNvSpPr txBox="1"/>
          <p:nvPr/>
        </p:nvSpPr>
        <p:spPr>
          <a:xfrm>
            <a:off x="12982784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936191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68802" y="2696086"/>
            <a:ext cx="437069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Tasks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97743" y="3419744"/>
            <a:ext cx="4441750" cy="3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Clients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97743" y="4022985"/>
            <a:ext cx="4441750" cy="3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Clients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97743" y="4626226"/>
            <a:ext cx="4441750" cy="3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Clients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997743" y="5229466"/>
            <a:ext cx="4441750" cy="3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Clients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97743" y="5832707"/>
            <a:ext cx="4441750" cy="3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New Clients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997743" y="6435948"/>
            <a:ext cx="4441750" cy="3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Clients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997743" y="7039189"/>
            <a:ext cx="4441750" cy="3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Clients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997743" y="7645918"/>
            <a:ext cx="4441750" cy="3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New Clients</a:t>
            </a:r>
          </a:p>
        </p:txBody>
      </p:sp>
      <p:sp>
        <p:nvSpPr>
          <p:cNvPr id="27" name="AutoShape 27"/>
          <p:cNvSpPr/>
          <p:nvPr/>
        </p:nvSpPr>
        <p:spPr>
          <a:xfrm>
            <a:off x="6673184" y="3424302"/>
            <a:ext cx="1972820" cy="0"/>
          </a:xfrm>
          <a:prstGeom prst="line">
            <a:avLst/>
          </a:prstGeom>
          <a:ln w="485775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28" name="AutoShape 28"/>
          <p:cNvSpPr/>
          <p:nvPr/>
        </p:nvSpPr>
        <p:spPr>
          <a:xfrm>
            <a:off x="7659594" y="4027543"/>
            <a:ext cx="2972328" cy="0"/>
          </a:xfrm>
          <a:prstGeom prst="line">
            <a:avLst/>
          </a:prstGeom>
          <a:ln w="485775" cap="flat">
            <a:solidFill>
              <a:srgbClr val="0BB6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29" name="AutoShape 29"/>
          <p:cNvSpPr/>
          <p:nvPr/>
        </p:nvSpPr>
        <p:spPr>
          <a:xfrm>
            <a:off x="7659594" y="4603308"/>
            <a:ext cx="2012985" cy="0"/>
          </a:xfrm>
          <a:prstGeom prst="line">
            <a:avLst/>
          </a:prstGeom>
          <a:ln w="485775" cap="flat">
            <a:solidFill>
              <a:srgbClr val="FF66C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30" name="AutoShape 30"/>
          <p:cNvSpPr/>
          <p:nvPr/>
        </p:nvSpPr>
        <p:spPr>
          <a:xfrm flipV="1">
            <a:off x="11687385" y="6647644"/>
            <a:ext cx="3906815" cy="0"/>
          </a:xfrm>
          <a:prstGeom prst="line">
            <a:avLst/>
          </a:prstGeom>
          <a:ln w="485775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31" name="AutoShape 31"/>
          <p:cNvSpPr/>
          <p:nvPr/>
        </p:nvSpPr>
        <p:spPr>
          <a:xfrm flipV="1">
            <a:off x="12631287" y="7241965"/>
            <a:ext cx="3953355" cy="19626"/>
          </a:xfrm>
          <a:prstGeom prst="line">
            <a:avLst/>
          </a:prstGeom>
          <a:ln w="485775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32" name="AutoShape 32"/>
          <p:cNvSpPr/>
          <p:nvPr/>
        </p:nvSpPr>
        <p:spPr>
          <a:xfrm>
            <a:off x="11029376" y="7835393"/>
            <a:ext cx="5555265" cy="0"/>
          </a:xfrm>
          <a:prstGeom prst="line">
            <a:avLst/>
          </a:prstGeom>
          <a:ln w="485775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33" name="AutoShape 33"/>
          <p:cNvSpPr/>
          <p:nvPr/>
        </p:nvSpPr>
        <p:spPr>
          <a:xfrm>
            <a:off x="10645368" y="5214576"/>
            <a:ext cx="3966801" cy="0"/>
          </a:xfrm>
          <a:prstGeom prst="line">
            <a:avLst/>
          </a:prstGeom>
          <a:ln w="485775" cap="flat">
            <a:solidFill>
              <a:srgbClr val="FFDE5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34" name="AutoShape 34"/>
          <p:cNvSpPr/>
          <p:nvPr/>
        </p:nvSpPr>
        <p:spPr>
          <a:xfrm>
            <a:off x="9672578" y="5809789"/>
            <a:ext cx="3944944" cy="0"/>
          </a:xfrm>
          <a:prstGeom prst="line">
            <a:avLst/>
          </a:prstGeom>
          <a:ln w="485775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35" name="TextBox 35"/>
          <p:cNvSpPr txBox="1"/>
          <p:nvPr/>
        </p:nvSpPr>
        <p:spPr>
          <a:xfrm>
            <a:off x="1703359" y="343008"/>
            <a:ext cx="14733814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9"/>
              </a:lnSpc>
            </a:pPr>
            <a:r>
              <a:rPr lang="en-US" sz="8099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Project Traction</a:t>
            </a:r>
          </a:p>
        </p:txBody>
      </p:sp>
      <p:sp>
        <p:nvSpPr>
          <p:cNvPr id="36" name="AutoShape 36"/>
          <p:cNvSpPr/>
          <p:nvPr/>
        </p:nvSpPr>
        <p:spPr>
          <a:xfrm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ZA"/>
          </a:p>
        </p:txBody>
      </p:sp>
      <p:sp>
        <p:nvSpPr>
          <p:cNvPr id="37" name="TextBox 3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341197" cy="10287000"/>
            <a:chOff x="0" y="0"/>
            <a:chExt cx="12454930" cy="13716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2454930" cy="13716000"/>
            </a:xfrm>
            <a:prstGeom prst="rect">
              <a:avLst/>
            </a:prstGeom>
            <a:solidFill>
              <a:srgbClr val="0BB6BC"/>
            </a:solid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4" name="Freeform 4"/>
          <p:cNvSpPr/>
          <p:nvPr/>
        </p:nvSpPr>
        <p:spPr>
          <a:xfrm>
            <a:off x="1028700" y="2583708"/>
            <a:ext cx="6200420" cy="6200420"/>
          </a:xfrm>
          <a:custGeom>
            <a:avLst/>
            <a:gdLst/>
            <a:ahLst/>
            <a:cxnLst/>
            <a:rect l="l" t="t" r="r" b="b"/>
            <a:pathLst>
              <a:path w="6200420" h="6200420">
                <a:moveTo>
                  <a:pt x="0" y="0"/>
                </a:moveTo>
                <a:lnTo>
                  <a:pt x="6200420" y="0"/>
                </a:lnTo>
                <a:lnTo>
                  <a:pt x="6200420" y="6200420"/>
                </a:lnTo>
                <a:lnTo>
                  <a:pt x="0" y="6200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5" name="TextBox 5"/>
          <p:cNvSpPr txBox="1"/>
          <p:nvPr/>
        </p:nvSpPr>
        <p:spPr>
          <a:xfrm>
            <a:off x="1028700" y="404813"/>
            <a:ext cx="14733814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9"/>
              </a:lnSpc>
            </a:pPr>
            <a:r>
              <a:rPr lang="en-US" sz="8099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Business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48567" y="845620"/>
            <a:ext cx="7810733" cy="9888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4"/>
              </a:lnSpc>
            </a:pPr>
            <a:endParaRPr/>
          </a:p>
          <a:p>
            <a:pPr algn="ctr">
              <a:lnSpc>
                <a:spcPts val="4184"/>
              </a:lnSpc>
            </a:pPr>
            <a:endParaRPr/>
          </a:p>
          <a:p>
            <a:pPr algn="ctr">
              <a:lnSpc>
                <a:spcPts val="4184"/>
              </a:lnSpc>
            </a:pPr>
            <a:endParaRPr/>
          </a:p>
          <a:p>
            <a:pPr algn="ctr">
              <a:lnSpc>
                <a:spcPts val="4184"/>
              </a:lnSpc>
            </a:pPr>
            <a:endParaRPr/>
          </a:p>
          <a:p>
            <a:pPr algn="ctr">
              <a:lnSpc>
                <a:spcPts val="4184"/>
              </a:lnSpc>
            </a:pPr>
            <a:endParaRPr/>
          </a:p>
          <a:p>
            <a:pPr algn="ctr">
              <a:lnSpc>
                <a:spcPts val="4184"/>
              </a:lnSpc>
            </a:pPr>
            <a:r>
              <a:rPr lang="en-US" sz="2988" spc="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Finance Tracker app </a:t>
            </a:r>
          </a:p>
          <a:p>
            <a:pPr algn="ctr">
              <a:lnSpc>
                <a:spcPts val="4184"/>
              </a:lnSpc>
            </a:pPr>
            <a:r>
              <a:rPr lang="en-US" sz="2988" spc="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30 days free</a:t>
            </a:r>
          </a:p>
          <a:p>
            <a:pPr algn="ctr">
              <a:lnSpc>
                <a:spcPts val="4184"/>
              </a:lnSpc>
            </a:pPr>
            <a:r>
              <a:rPr lang="en-US" sz="2988" spc="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R50 Monthly subscription</a:t>
            </a:r>
          </a:p>
          <a:p>
            <a:pPr algn="ctr">
              <a:lnSpc>
                <a:spcPts val="4184"/>
              </a:lnSpc>
            </a:pPr>
            <a:endParaRPr lang="en-US" sz="2988" spc="1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8231"/>
              </a:lnSpc>
            </a:pPr>
            <a:endParaRPr lang="en-US" sz="2988" spc="1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ZA"/>
          </a:p>
        </p:txBody>
      </p:sp>
      <p:sp>
        <p:nvSpPr>
          <p:cNvPr id="3" name="Freeform 3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4" name="TextBox 4"/>
          <p:cNvSpPr txBox="1"/>
          <p:nvPr/>
        </p:nvSpPr>
        <p:spPr>
          <a:xfrm>
            <a:off x="2176755" y="2589223"/>
            <a:ext cx="11683751" cy="6597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2"/>
              </a:lnSpc>
            </a:pPr>
            <a:r>
              <a:rPr lang="en-US" sz="31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Visiting small businesses and offer free subscription. Offer free app education.</a:t>
            </a:r>
          </a:p>
          <a:p>
            <a:pPr algn="l">
              <a:lnSpc>
                <a:spcPts val="4372"/>
              </a:lnSpc>
            </a:pPr>
            <a:endParaRPr lang="en-US" sz="312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12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12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12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12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12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12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12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12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12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2668" y="667172"/>
            <a:ext cx="1394463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Go To Market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ZA"/>
          </a:p>
        </p:txBody>
      </p:sp>
      <p:sp>
        <p:nvSpPr>
          <p:cNvPr id="3" name="Freeform 3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4" name="TextBox 4"/>
          <p:cNvSpPr txBox="1"/>
          <p:nvPr/>
        </p:nvSpPr>
        <p:spPr>
          <a:xfrm>
            <a:off x="2176755" y="1819697"/>
            <a:ext cx="14415484" cy="11877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3912" lvl="1" indent="-411956" algn="l">
              <a:lnSpc>
                <a:spcPts val="5342"/>
              </a:lnSpc>
              <a:buFont typeface="Arial"/>
              <a:buChar char="•"/>
            </a:pPr>
            <a:r>
              <a:rPr lang="en-US" sz="38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Voice input for quick transaction recording</a:t>
            </a:r>
          </a:p>
          <a:p>
            <a:pPr marL="823912" lvl="1" indent="-411956" algn="l">
              <a:lnSpc>
                <a:spcPts val="5342"/>
              </a:lnSpc>
              <a:buFont typeface="Arial"/>
              <a:buChar char="•"/>
            </a:pPr>
            <a:r>
              <a:rPr lang="en-US" sz="38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Photo/receipt scanning for expense capture</a:t>
            </a:r>
          </a:p>
          <a:p>
            <a:pPr marL="823912" lvl="1" indent="-411956" algn="l">
              <a:lnSpc>
                <a:spcPts val="5342"/>
              </a:lnSpc>
              <a:buFont typeface="Arial"/>
              <a:buChar char="•"/>
            </a:pPr>
            <a:r>
              <a:rPr lang="en-US" sz="38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Dashboard with income, expenses, and profit overview</a:t>
            </a:r>
          </a:p>
          <a:p>
            <a:pPr marL="823912" lvl="1" indent="-411956" algn="l">
              <a:lnSpc>
                <a:spcPts val="5342"/>
              </a:lnSpc>
              <a:buFont typeface="Arial"/>
              <a:buChar char="•"/>
            </a:pPr>
            <a:r>
              <a:rPr lang="en-US" sz="38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Transaction history with search and filtering</a:t>
            </a:r>
          </a:p>
          <a:p>
            <a:pPr marL="823912" lvl="1" indent="-411956" algn="l">
              <a:lnSpc>
                <a:spcPts val="5342"/>
              </a:lnSpc>
              <a:buFont typeface="Arial"/>
              <a:buChar char="•"/>
            </a:pPr>
            <a:r>
              <a:rPr lang="en-US" sz="38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Quick expense and income entry forms</a:t>
            </a:r>
          </a:p>
          <a:p>
            <a:pPr marL="823912" lvl="1" indent="-411956" algn="l">
              <a:lnSpc>
                <a:spcPts val="5342"/>
              </a:lnSpc>
              <a:buFont typeface="Arial"/>
              <a:buChar char="•"/>
            </a:pPr>
            <a:r>
              <a:rPr lang="en-US" sz="38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Transaction categorization system</a:t>
            </a:r>
          </a:p>
          <a:p>
            <a:pPr marL="823912" lvl="1" indent="-411956" algn="l">
              <a:lnSpc>
                <a:spcPts val="5342"/>
              </a:lnSpc>
              <a:buFont typeface="Arial"/>
              <a:buChar char="•"/>
            </a:pPr>
            <a:r>
              <a:rPr lang="en-US" sz="38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Basic financial reports and insights</a:t>
            </a:r>
          </a:p>
          <a:p>
            <a:pPr marL="823912" lvl="1" indent="-411956" algn="l">
              <a:lnSpc>
                <a:spcPts val="5342"/>
              </a:lnSpc>
              <a:buFont typeface="Arial"/>
              <a:buChar char="•"/>
            </a:pPr>
            <a:r>
              <a:rPr lang="en-US" sz="38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Export functionality for accounting purposes</a:t>
            </a:r>
          </a:p>
          <a:p>
            <a:pPr algn="l">
              <a:lnSpc>
                <a:spcPts val="5342"/>
              </a:lnSpc>
            </a:pPr>
            <a:endParaRPr lang="en-US" sz="3816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52"/>
              </a:lnSpc>
            </a:pPr>
            <a:endParaRPr lang="en-US" sz="3816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52"/>
              </a:lnSpc>
            </a:pPr>
            <a:endParaRPr lang="en-US" sz="3816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52"/>
              </a:lnSpc>
            </a:pPr>
            <a:endParaRPr lang="en-US" sz="3816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52"/>
              </a:lnSpc>
            </a:pPr>
            <a:endParaRPr lang="en-US" sz="3816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52"/>
              </a:lnSpc>
            </a:pPr>
            <a:endParaRPr lang="en-US" sz="3816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52"/>
              </a:lnSpc>
            </a:pPr>
            <a:endParaRPr lang="en-US" sz="3816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52"/>
              </a:lnSpc>
            </a:pPr>
            <a:endParaRPr lang="en-US" sz="3816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52"/>
              </a:lnSpc>
            </a:pPr>
            <a:endParaRPr lang="en-US" sz="3816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52"/>
              </a:lnSpc>
            </a:pPr>
            <a:endParaRPr lang="en-US" sz="3816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52"/>
              </a:lnSpc>
            </a:pPr>
            <a:endParaRPr lang="en-US" sz="3816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2668" y="667172"/>
            <a:ext cx="1394463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Social Impact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137911"/>
            <a:ext cx="14180848" cy="470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2660" lvl="1" indent="-471330" algn="l">
              <a:lnSpc>
                <a:spcPts val="6549"/>
              </a:lnSpc>
              <a:buFont typeface="Arial"/>
              <a:buChar char="•"/>
            </a:pPr>
            <a:r>
              <a:rPr lang="en-US" sz="4366" spc="2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Please rate Finance Tracker app </a:t>
            </a:r>
          </a:p>
          <a:p>
            <a:pPr algn="l">
              <a:lnSpc>
                <a:spcPts val="6549"/>
              </a:lnSpc>
            </a:pPr>
            <a:endParaRPr lang="en-US" sz="4366" spc="2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42660" lvl="1" indent="-471330" algn="l">
              <a:lnSpc>
                <a:spcPts val="6549"/>
              </a:lnSpc>
              <a:buFont typeface="Arial"/>
              <a:buChar char="•"/>
            </a:pPr>
            <a:r>
              <a:rPr lang="en-US" sz="4366" spc="2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App is free to download play store/ App store </a:t>
            </a:r>
          </a:p>
          <a:p>
            <a:pPr algn="l">
              <a:lnSpc>
                <a:spcPts val="9364"/>
              </a:lnSpc>
            </a:pPr>
            <a:endParaRPr lang="en-US" sz="4366" spc="2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8739"/>
              </a:lnSpc>
            </a:pPr>
            <a:endParaRPr lang="en-US" sz="4366" spc="2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657822"/>
            <a:ext cx="689673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Our Ask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81889" y="4088356"/>
            <a:ext cx="2637502" cy="2637492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t="-16666" b="-16666"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144000" y="4088356"/>
            <a:ext cx="2637502" cy="2637492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t="-16666" b="-16666"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6" name="AutoShape 6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ZA"/>
          </a:p>
        </p:txBody>
      </p:sp>
      <p:sp>
        <p:nvSpPr>
          <p:cNvPr id="7" name="Freeform 7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8" name="Group 8"/>
          <p:cNvGrpSpPr/>
          <p:nvPr/>
        </p:nvGrpSpPr>
        <p:grpSpPr>
          <a:xfrm>
            <a:off x="3105725" y="1028700"/>
            <a:ext cx="13944632" cy="1985652"/>
            <a:chOff x="0" y="0"/>
            <a:chExt cx="18592843" cy="2647536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8592843" cy="163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Team Members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939934"/>
              <a:ext cx="1642985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789664" y="6976697"/>
            <a:ext cx="2429727" cy="2015505"/>
            <a:chOff x="0" y="0"/>
            <a:chExt cx="3239636" cy="268734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19050"/>
              <a:ext cx="3239636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>
                  <a:solidFill>
                    <a:srgbClr val="90113E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MPHO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16630"/>
              <a:ext cx="3239636" cy="187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Founder of Finance Tracker app 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351775" y="6976697"/>
            <a:ext cx="2429727" cy="1539255"/>
            <a:chOff x="0" y="0"/>
            <a:chExt cx="3239636" cy="205234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19050"/>
              <a:ext cx="3239636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>
                  <a:solidFill>
                    <a:srgbClr val="90113E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WINNIE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816630"/>
              <a:ext cx="3239636" cy="1235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Web development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4634" y="-84320"/>
            <a:ext cx="10455640" cy="10455640"/>
          </a:xfrm>
          <a:custGeom>
            <a:avLst/>
            <a:gdLst/>
            <a:ahLst/>
            <a:cxnLst/>
            <a:rect l="l" t="t" r="r" b="b"/>
            <a:pathLst>
              <a:path w="10455640" h="10455640">
                <a:moveTo>
                  <a:pt x="0" y="0"/>
                </a:moveTo>
                <a:lnTo>
                  <a:pt x="10455640" y="0"/>
                </a:lnTo>
                <a:lnTo>
                  <a:pt x="10455640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3" name="Group 3"/>
          <p:cNvGrpSpPr/>
          <p:nvPr/>
        </p:nvGrpSpPr>
        <p:grpSpPr>
          <a:xfrm>
            <a:off x="4044460" y="3334944"/>
            <a:ext cx="10199079" cy="3617113"/>
            <a:chOff x="0" y="0"/>
            <a:chExt cx="13598772" cy="4822817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0"/>
              <a:ext cx="13598772" cy="2762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000"/>
                </a:lnSpc>
              </a:pPr>
              <a:r>
                <a:rPr lang="en-US" sz="15000" b="1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Thank you!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365915"/>
              <a:ext cx="13219076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b="1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Whatsapp: 0613716818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 b="1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Email: mpho.maphalle@gmail.com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4892730" y="1028700"/>
            <a:ext cx="2793363" cy="1396681"/>
          </a:xfrm>
          <a:custGeom>
            <a:avLst/>
            <a:gdLst/>
            <a:ahLst/>
            <a:cxnLst/>
            <a:rect l="l" t="t" r="r" b="b"/>
            <a:pathLst>
              <a:path w="2793363" h="1396681">
                <a:moveTo>
                  <a:pt x="0" y="0"/>
                </a:moveTo>
                <a:lnTo>
                  <a:pt x="2793363" y="0"/>
                </a:lnTo>
                <a:lnTo>
                  <a:pt x="2793363" y="1396681"/>
                </a:lnTo>
                <a:lnTo>
                  <a:pt x="0" y="13966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7" name="Freeform 7"/>
          <p:cNvSpPr/>
          <p:nvPr/>
        </p:nvSpPr>
        <p:spPr>
          <a:xfrm flipH="1">
            <a:off x="2825260" y="6798102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2438400" y="0"/>
                </a:moveTo>
                <a:lnTo>
                  <a:pt x="0" y="0"/>
                </a:lnTo>
                <a:lnTo>
                  <a:pt x="0" y="2438400"/>
                </a:lnTo>
                <a:lnTo>
                  <a:pt x="2438400" y="2438400"/>
                </a:lnTo>
                <a:lnTo>
                  <a:pt x="24384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8" name="Freeform 8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" name="TextBox 9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B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52450"/>
            <a:ext cx="9601200" cy="11544300"/>
          </a:xfrm>
          <a:custGeom>
            <a:avLst/>
            <a:gdLst/>
            <a:ahLst/>
            <a:cxnLst/>
            <a:rect l="l" t="t" r="r" b="b"/>
            <a:pathLst>
              <a:path w="9601200" h="11544300">
                <a:moveTo>
                  <a:pt x="0" y="0"/>
                </a:moveTo>
                <a:lnTo>
                  <a:pt x="9601200" y="0"/>
                </a:lnTo>
                <a:lnTo>
                  <a:pt x="9601200" y="11544300"/>
                </a:lnTo>
                <a:lnTo>
                  <a:pt x="0" y="1154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381" t="-2505" b="-10089"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3" name="Freeform 3"/>
          <p:cNvSpPr/>
          <p:nvPr/>
        </p:nvSpPr>
        <p:spPr>
          <a:xfrm>
            <a:off x="303663" y="143884"/>
            <a:ext cx="1837509" cy="1837509"/>
          </a:xfrm>
          <a:custGeom>
            <a:avLst/>
            <a:gdLst/>
            <a:ahLst/>
            <a:cxnLst/>
            <a:rect l="l" t="t" r="r" b="b"/>
            <a:pathLst>
              <a:path w="1837509" h="1837509">
                <a:moveTo>
                  <a:pt x="0" y="0"/>
                </a:moveTo>
                <a:lnTo>
                  <a:pt x="1837510" y="0"/>
                </a:lnTo>
                <a:lnTo>
                  <a:pt x="1837510" y="1837510"/>
                </a:lnTo>
                <a:lnTo>
                  <a:pt x="0" y="1837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4" name="Freeform 4"/>
          <p:cNvSpPr/>
          <p:nvPr/>
        </p:nvSpPr>
        <p:spPr>
          <a:xfrm>
            <a:off x="11110869" y="695560"/>
            <a:ext cx="5848654" cy="8895880"/>
          </a:xfrm>
          <a:custGeom>
            <a:avLst/>
            <a:gdLst/>
            <a:ahLst/>
            <a:cxnLst/>
            <a:rect l="l" t="t" r="r" b="b"/>
            <a:pathLst>
              <a:path w="5848654" h="8895880">
                <a:moveTo>
                  <a:pt x="0" y="0"/>
                </a:moveTo>
                <a:lnTo>
                  <a:pt x="5848654" y="0"/>
                </a:lnTo>
                <a:lnTo>
                  <a:pt x="5848654" y="8895880"/>
                </a:lnTo>
                <a:lnTo>
                  <a:pt x="0" y="88958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497" r="-4497"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5" name="TextBox 5"/>
          <p:cNvSpPr txBox="1"/>
          <p:nvPr/>
        </p:nvSpPr>
        <p:spPr>
          <a:xfrm>
            <a:off x="1028700" y="4165600"/>
            <a:ext cx="6994911" cy="2089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The Finance Tracker app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9257" y="9576600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258270" y="-349930"/>
            <a:ext cx="7708159" cy="10986860"/>
          </a:xfrm>
          <a:prstGeom prst="rect">
            <a:avLst/>
          </a:prstGeom>
          <a:solidFill>
            <a:srgbClr val="0BB6BC"/>
          </a:solidFill>
        </p:spPr>
        <p:txBody>
          <a:bodyPr/>
          <a:lstStyle/>
          <a:p>
            <a:endParaRPr lang="en-ZA"/>
          </a:p>
        </p:txBody>
      </p:sp>
      <p:grpSp>
        <p:nvGrpSpPr>
          <p:cNvPr id="3" name="Group 3"/>
          <p:cNvGrpSpPr/>
          <p:nvPr/>
        </p:nvGrpSpPr>
        <p:grpSpPr>
          <a:xfrm>
            <a:off x="1708549" y="3098198"/>
            <a:ext cx="7751213" cy="4505464"/>
            <a:chOff x="0" y="0"/>
            <a:chExt cx="10334950" cy="6007285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0334950" cy="315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315"/>
                </a:lnSpc>
              </a:pPr>
              <a:r>
                <a:rPr lang="en-US" sz="7762" b="1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Problem Statement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546259"/>
              <a:ext cx="10334950" cy="2461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970"/>
                </a:lnSpc>
              </a:pPr>
              <a:r>
                <a:rPr lang="en-US" sz="3550" b="1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Shopkeepers in informal markets struggle with rapidly changing supplier prices.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0663681" y="1028700"/>
            <a:ext cx="6595619" cy="8229600"/>
          </a:xfrm>
          <a:custGeom>
            <a:avLst/>
            <a:gdLst/>
            <a:ahLst/>
            <a:cxnLst/>
            <a:rect l="l" t="t" r="r" b="b"/>
            <a:pathLst>
              <a:path w="6595619" h="8229600">
                <a:moveTo>
                  <a:pt x="0" y="0"/>
                </a:moveTo>
                <a:lnTo>
                  <a:pt x="6595619" y="0"/>
                </a:lnTo>
                <a:lnTo>
                  <a:pt x="659561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108" b="-10108"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7" name="TextBox 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10</a:t>
            </a:r>
          </a:p>
        </p:txBody>
      </p:sp>
      <p:sp>
        <p:nvSpPr>
          <p:cNvPr id="8" name="Freeform 8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44798"/>
            <a:ext cx="1059192" cy="1059192"/>
            <a:chOff x="0" y="0"/>
            <a:chExt cx="1412257" cy="141225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412257" cy="1412257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0113E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474293" y="543843"/>
              <a:ext cx="463671" cy="324570"/>
            </a:xfrm>
            <a:custGeom>
              <a:avLst/>
              <a:gdLst/>
              <a:ahLst/>
              <a:cxnLst/>
              <a:rect l="l" t="t" r="r" b="b"/>
              <a:pathLst>
                <a:path w="463671" h="324570">
                  <a:moveTo>
                    <a:pt x="0" y="0"/>
                  </a:moveTo>
                  <a:lnTo>
                    <a:pt x="463671" y="0"/>
                  </a:lnTo>
                  <a:lnTo>
                    <a:pt x="463671" y="324570"/>
                  </a:lnTo>
                  <a:lnTo>
                    <a:pt x="0" y="324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25742"/>
            <a:ext cx="9571112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8000" b="1" u="none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Solution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87892" y="2361568"/>
            <a:ext cx="10961374" cy="5585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97"/>
              </a:lnSpc>
            </a:pPr>
            <a:r>
              <a:rPr lang="en-US" sz="4581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Finance Tracker app provides small business owners with a powerful yet intuitive way to monitor their financial health. The tab-based interface makes navigation straightforward with dedicated sections for dashboard, transactions, adding new entries, and financial reports.</a:t>
            </a:r>
          </a:p>
          <a:p>
            <a:pPr marL="0" lvl="0" indent="0" algn="l">
              <a:lnSpc>
                <a:spcPts val="5497"/>
              </a:lnSpc>
            </a:pPr>
            <a:endParaRPr lang="en-US" sz="4581" u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31599" y="2656607"/>
            <a:ext cx="2651460" cy="5246370"/>
            <a:chOff x="0" y="0"/>
            <a:chExt cx="2620010" cy="5184140"/>
          </a:xfrm>
        </p:grpSpPr>
        <p:sp>
          <p:nvSpPr>
            <p:cNvPr id="3" name="Freeform 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Freeform 4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69093" r="-169093"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6" name="Freeform 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6159559" y="2656607"/>
            <a:ext cx="2651460" cy="5246370"/>
            <a:chOff x="0" y="0"/>
            <a:chExt cx="2620010" cy="5184140"/>
          </a:xfrm>
        </p:grpSpPr>
        <p:sp>
          <p:nvSpPr>
            <p:cNvPr id="13" name="Freeform 1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22" name="Freeform 22"/>
          <p:cNvSpPr/>
          <p:nvPr/>
        </p:nvSpPr>
        <p:spPr>
          <a:xfrm>
            <a:off x="6299939" y="3067673"/>
            <a:ext cx="2359694" cy="4835304"/>
          </a:xfrm>
          <a:custGeom>
            <a:avLst/>
            <a:gdLst/>
            <a:ahLst/>
            <a:cxnLst/>
            <a:rect l="l" t="t" r="r" b="b"/>
            <a:pathLst>
              <a:path w="2359694" h="4835304">
                <a:moveTo>
                  <a:pt x="0" y="0"/>
                </a:moveTo>
                <a:lnTo>
                  <a:pt x="2359695" y="0"/>
                </a:lnTo>
                <a:lnTo>
                  <a:pt x="2359695" y="4835304"/>
                </a:lnTo>
                <a:lnTo>
                  <a:pt x="0" y="48353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9830" r="-113684" b="-15692"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23" name="TextBox 23"/>
          <p:cNvSpPr txBox="1"/>
          <p:nvPr/>
        </p:nvSpPr>
        <p:spPr>
          <a:xfrm>
            <a:off x="1028700" y="667172"/>
            <a:ext cx="8663715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 u="none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Product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692415" y="3507519"/>
            <a:ext cx="7168724" cy="3477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0"/>
              </a:lnSpc>
              <a:spcBef>
                <a:spcPct val="0"/>
              </a:spcBef>
            </a:pPr>
            <a:r>
              <a:rPr lang="en-US" sz="32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dashboard provides at-a-glance financial information showing income, expenses, and profit, while the transactions screen allows for easy filtering and searching of past entries.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00057" y="921645"/>
            <a:ext cx="9082750" cy="3022640"/>
            <a:chOff x="0" y="0"/>
            <a:chExt cx="12110334" cy="403018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2110334" cy="163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2 </a:t>
              </a:r>
              <a:r>
                <a:rPr lang="en-US" sz="8100" b="1" u="none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out 5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23985"/>
              <a:ext cx="12110334" cy="2206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Finance Tracker app able to control and adapt its technology as the market evolves and thereby unlock additional revenue streams for its clientele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00057" y="4439027"/>
            <a:ext cx="9082750" cy="2460665"/>
            <a:chOff x="0" y="0"/>
            <a:chExt cx="12110334" cy="3280887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2110334" cy="163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95%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823985"/>
              <a:ext cx="12110334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The reporting section visualizes spending patterns to help business owners identify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100057" y="7359610"/>
            <a:ext cx="908275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 u="non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123 million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2" y="4493818"/>
            <a:ext cx="4249772" cy="24790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2" y="7932974"/>
            <a:ext cx="4249772" cy="134576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29" y="2078817"/>
            <a:ext cx="4249772" cy="1919056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58682" y="0"/>
            <a:ext cx="908275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Target Market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409" y="1110373"/>
            <a:ext cx="9324349" cy="784068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386178"/>
            <a:ext cx="7372995" cy="1070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We offer free class for learners and client</a:t>
            </a:r>
          </a:p>
          <a:p>
            <a:pPr algn="l">
              <a:lnSpc>
                <a:spcPts val="4199"/>
              </a:lnSpc>
            </a:pPr>
            <a:endParaRPr lang="en-US" sz="2999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622869"/>
            <a:ext cx="689673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Market Size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ZA"/>
          </a:p>
        </p:txBody>
      </p:sp>
      <p:sp>
        <p:nvSpPr>
          <p:cNvPr id="3" name="AutoShape 3"/>
          <p:cNvSpPr/>
          <p:nvPr/>
        </p:nvSpPr>
        <p:spPr>
          <a:xfrm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ZA"/>
          </a:p>
        </p:txBody>
      </p:sp>
      <p:sp>
        <p:nvSpPr>
          <p:cNvPr id="4" name="AutoShape 4"/>
          <p:cNvSpPr/>
          <p:nvPr/>
        </p:nvSpPr>
        <p:spPr>
          <a:xfrm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ZA"/>
          </a:p>
        </p:txBody>
      </p:sp>
      <p:sp>
        <p:nvSpPr>
          <p:cNvPr id="5" name="AutoShape 5"/>
          <p:cNvSpPr/>
          <p:nvPr/>
        </p:nvSpPr>
        <p:spPr>
          <a:xfrm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ZA"/>
          </a:p>
        </p:txBody>
      </p:sp>
      <p:sp>
        <p:nvSpPr>
          <p:cNvPr id="6" name="AutoShape 6"/>
          <p:cNvSpPr/>
          <p:nvPr/>
        </p:nvSpPr>
        <p:spPr>
          <a:xfrm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ZA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232622" y="259778"/>
            <a:ext cx="6812379" cy="8998522"/>
            <a:chOff x="0" y="0"/>
            <a:chExt cx="6438900" cy="85051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38900" cy="8505190"/>
            </a:xfrm>
            <a:custGeom>
              <a:avLst/>
              <a:gdLst/>
              <a:ahLst/>
              <a:cxnLst/>
              <a:rect l="l" t="t" r="r" b="b"/>
              <a:pathLst>
                <a:path w="6438900" h="8505190">
                  <a:moveTo>
                    <a:pt x="4916170" y="8505190"/>
                  </a:moveTo>
                  <a:lnTo>
                    <a:pt x="4627880" y="8505190"/>
                  </a:lnTo>
                  <a:lnTo>
                    <a:pt x="0" y="8072120"/>
                  </a:lnTo>
                  <a:lnTo>
                    <a:pt x="0" y="4405630"/>
                  </a:lnTo>
                  <a:lnTo>
                    <a:pt x="910590" y="0"/>
                  </a:lnTo>
                  <a:lnTo>
                    <a:pt x="6438900" y="0"/>
                  </a:lnTo>
                  <a:lnTo>
                    <a:pt x="6438900" y="671830"/>
                  </a:lnTo>
                  <a:lnTo>
                    <a:pt x="4916170" y="8505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6438900" cy="8505190"/>
            </a:xfrm>
            <a:custGeom>
              <a:avLst/>
              <a:gdLst/>
              <a:ahLst/>
              <a:cxnLst/>
              <a:rect l="l" t="t" r="r" b="b"/>
              <a:pathLst>
                <a:path w="6438900" h="8505190">
                  <a:moveTo>
                    <a:pt x="910590" y="0"/>
                  </a:moveTo>
                  <a:lnTo>
                    <a:pt x="1898650" y="289560"/>
                  </a:lnTo>
                  <a:lnTo>
                    <a:pt x="0" y="4405630"/>
                  </a:lnTo>
                  <a:lnTo>
                    <a:pt x="910590" y="0"/>
                  </a:lnTo>
                  <a:close/>
                  <a:moveTo>
                    <a:pt x="3253740" y="8047990"/>
                  </a:moveTo>
                  <a:lnTo>
                    <a:pt x="4916170" y="8505190"/>
                  </a:lnTo>
                  <a:lnTo>
                    <a:pt x="6438900" y="671830"/>
                  </a:lnTo>
                  <a:lnTo>
                    <a:pt x="3253740" y="8047990"/>
                  </a:lnTo>
                  <a:close/>
                </a:path>
              </a:pathLst>
            </a:custGeom>
            <a:solidFill>
              <a:srgbClr val="0BB6BC"/>
            </a:solidFill>
          </p:spPr>
          <p:txBody>
            <a:bodyPr/>
            <a:lstStyle/>
            <a:p>
              <a:endParaRPr lang="en-ZA"/>
            </a:p>
          </p:txBody>
        </p:sp>
      </p:grpSp>
      <p:pic>
        <p:nvPicPr>
          <p:cNvPr id="10" name="Picture 1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753" r="67394" b="121"/>
          <a:stretch>
            <a:fillRect/>
          </a:stretch>
        </p:blipFill>
        <p:spPr>
          <a:xfrm>
            <a:off x="232622" y="266700"/>
            <a:ext cx="6812379" cy="8511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144000" y="1428750"/>
            <a:ext cx="8397422" cy="254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23"/>
              </a:lnSpc>
            </a:pPr>
            <a:r>
              <a:rPr lang="en-US" sz="287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Cash register</a:t>
            </a:r>
          </a:p>
          <a:p>
            <a:pPr algn="just">
              <a:lnSpc>
                <a:spcPts val="4023"/>
              </a:lnSpc>
            </a:pPr>
            <a:endParaRPr lang="en-US" sz="2873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marL="0" lvl="0" indent="0" algn="just">
              <a:lnSpc>
                <a:spcPts val="4023"/>
              </a:lnSpc>
              <a:spcBef>
                <a:spcPct val="0"/>
              </a:spcBef>
            </a:pPr>
            <a:r>
              <a:rPr lang="en-US" sz="287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Finance Tracker app is invoicing, inventory and stock management, and financial reporting, all in one integrated platform.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508761" y="257175"/>
            <a:ext cx="8750539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19"/>
              </a:lnSpc>
            </a:pPr>
            <a:r>
              <a:rPr lang="en-US" sz="8099" b="1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Competitors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05725" y="1028700"/>
            <a:ext cx="13944632" cy="3671577"/>
            <a:chOff x="0" y="0"/>
            <a:chExt cx="18592843" cy="489543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8592843" cy="163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>
                  <a:solidFill>
                    <a:srgbClr val="0BB6BC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Competitive Advantage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39934"/>
              <a:ext cx="16429858" cy="2955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0113E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With this solution, even traders who previously didn't track their finances can easily understand their profitability and manage their business more effectively.</a:t>
              </a:r>
            </a:p>
            <a:p>
              <a:pPr algn="l">
                <a:lnSpc>
                  <a:spcPts val="4479"/>
                </a:lnSpc>
              </a:pPr>
              <a:endParaRPr lang="en-US" sz="3199" b="1">
                <a:solidFill>
                  <a:srgbClr val="90113E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ZA"/>
          </a:p>
        </p:txBody>
      </p:sp>
      <p:sp>
        <p:nvSpPr>
          <p:cNvPr id="6" name="Freeform 6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399</Words>
  <Application>Microsoft Office PowerPoint</Application>
  <PresentationFormat>Custom</PresentationFormat>
  <Paragraphs>114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Calibri</vt:lpstr>
      <vt:lpstr>Barlow Semi-Bold</vt:lpstr>
      <vt:lpstr>Barlow Medium</vt:lpstr>
      <vt:lpstr>Barlow</vt:lpstr>
      <vt:lpstr>Barlow Medium Italics</vt:lpstr>
      <vt:lpstr>Garet</vt:lpstr>
      <vt:lpstr>Barlow Bold</vt:lpstr>
      <vt:lpstr>Arial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PLP Standard Pitch Deck Template</dc:title>
  <dc:creator>Mr Maphalle</dc:creator>
  <cp:lastModifiedBy>mpho.maphalle@gmail.com</cp:lastModifiedBy>
  <cp:revision>1</cp:revision>
  <dcterms:created xsi:type="dcterms:W3CDTF">2006-08-16T00:00:00Z</dcterms:created>
  <dcterms:modified xsi:type="dcterms:W3CDTF">2025-05-25T21:30:40Z</dcterms:modified>
  <dc:identifier>DAGocD-A_SA</dc:identifier>
</cp:coreProperties>
</file>